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99"/>
  </p:notesMasterIdLst>
  <p:handoutMasterIdLst>
    <p:handoutMasterId r:id="rId300"/>
  </p:handoutMasterIdLst>
  <p:sldIdLst>
    <p:sldId id="938" r:id="rId2"/>
    <p:sldId id="815" r:id="rId3"/>
    <p:sldId id="641" r:id="rId4"/>
    <p:sldId id="950" r:id="rId5"/>
    <p:sldId id="638" r:id="rId6"/>
    <p:sldId id="951" r:id="rId7"/>
    <p:sldId id="952" r:id="rId8"/>
    <p:sldId id="643" r:id="rId9"/>
    <p:sldId id="953" r:id="rId10"/>
    <p:sldId id="954" r:id="rId11"/>
    <p:sldId id="644" r:id="rId12"/>
    <p:sldId id="955" r:id="rId13"/>
    <p:sldId id="645" r:id="rId14"/>
    <p:sldId id="995" r:id="rId15"/>
    <p:sldId id="996" r:id="rId16"/>
    <p:sldId id="647" r:id="rId17"/>
    <p:sldId id="980" r:id="rId18"/>
    <p:sldId id="981" r:id="rId19"/>
    <p:sldId id="648" r:id="rId20"/>
    <p:sldId id="997" r:id="rId21"/>
    <p:sldId id="998" r:id="rId22"/>
    <p:sldId id="999" r:id="rId23"/>
    <p:sldId id="649" r:id="rId24"/>
    <p:sldId id="983" r:id="rId25"/>
    <p:sldId id="982" r:id="rId26"/>
    <p:sldId id="646" r:id="rId27"/>
    <p:sldId id="433" r:id="rId28"/>
    <p:sldId id="985" r:id="rId29"/>
    <p:sldId id="984" r:id="rId30"/>
    <p:sldId id="422" r:id="rId31"/>
    <p:sldId id="669" r:id="rId32"/>
    <p:sldId id="670" r:id="rId33"/>
    <p:sldId id="671" r:id="rId34"/>
    <p:sldId id="668" r:id="rId35"/>
    <p:sldId id="423" r:id="rId36"/>
    <p:sldId id="424" r:id="rId37"/>
    <p:sldId id="425" r:id="rId38"/>
    <p:sldId id="806" r:id="rId39"/>
    <p:sldId id="724" r:id="rId40"/>
    <p:sldId id="986" r:id="rId41"/>
    <p:sldId id="725" r:id="rId42"/>
    <p:sldId id="988" r:id="rId43"/>
    <p:sldId id="726" r:id="rId44"/>
    <p:sldId id="956" r:id="rId45"/>
    <p:sldId id="987" r:id="rId46"/>
    <p:sldId id="727" r:id="rId47"/>
    <p:sldId id="728" r:id="rId48"/>
    <p:sldId id="729" r:id="rId49"/>
    <p:sldId id="730" r:id="rId50"/>
    <p:sldId id="735" r:id="rId51"/>
    <p:sldId id="736" r:id="rId52"/>
    <p:sldId id="989" r:id="rId53"/>
    <p:sldId id="732" r:id="rId54"/>
    <p:sldId id="733" r:id="rId55"/>
    <p:sldId id="808" r:id="rId56"/>
    <p:sldId id="935" r:id="rId57"/>
    <p:sldId id="807" r:id="rId58"/>
    <p:sldId id="936" r:id="rId59"/>
    <p:sldId id="937" r:id="rId60"/>
    <p:sldId id="811" r:id="rId61"/>
    <p:sldId id="957" r:id="rId62"/>
    <p:sldId id="810" r:id="rId63"/>
    <p:sldId id="958" r:id="rId64"/>
    <p:sldId id="436" r:id="rId65"/>
    <p:sldId id="658" r:id="rId66"/>
    <p:sldId id="659" r:id="rId67"/>
    <p:sldId id="894" r:id="rId68"/>
    <p:sldId id="896" r:id="rId69"/>
    <p:sldId id="438" r:id="rId70"/>
    <p:sldId id="662" r:id="rId71"/>
    <p:sldId id="663" r:id="rId72"/>
    <p:sldId id="959" r:id="rId73"/>
    <p:sldId id="947" r:id="rId74"/>
    <p:sldId id="897" r:id="rId75"/>
    <p:sldId id="439" r:id="rId76"/>
    <p:sldId id="673" r:id="rId77"/>
    <p:sldId id="674" r:id="rId78"/>
    <p:sldId id="676" r:id="rId79"/>
    <p:sldId id="898" r:id="rId80"/>
    <p:sldId id="899" r:id="rId81"/>
    <p:sldId id="900" r:id="rId82"/>
    <p:sldId id="901" r:id="rId83"/>
    <p:sldId id="960" r:id="rId84"/>
    <p:sldId id="961" r:id="rId85"/>
    <p:sldId id="683" r:id="rId86"/>
    <p:sldId id="902" r:id="rId87"/>
    <p:sldId id="441" r:id="rId88"/>
    <p:sldId id="442" r:id="rId89"/>
    <p:sldId id="443" r:id="rId90"/>
    <p:sldId id="685" r:id="rId91"/>
    <p:sldId id="903" r:id="rId92"/>
    <p:sldId id="904" r:id="rId93"/>
    <p:sldId id="905" r:id="rId94"/>
    <p:sldId id="699" r:id="rId95"/>
    <p:sldId id="444" r:id="rId96"/>
    <p:sldId id="691" r:id="rId97"/>
    <p:sldId id="692" r:id="rId98"/>
    <p:sldId id="912" r:id="rId99"/>
    <p:sldId id="906" r:id="rId100"/>
    <p:sldId id="907" r:id="rId101"/>
    <p:sldId id="913" r:id="rId102"/>
    <p:sldId id="908" r:id="rId103"/>
    <p:sldId id="914" r:id="rId104"/>
    <p:sldId id="940" r:id="rId105"/>
    <p:sldId id="919" r:id="rId106"/>
    <p:sldId id="915" r:id="rId107"/>
    <p:sldId id="911" r:id="rId108"/>
    <p:sldId id="917" r:id="rId109"/>
    <p:sldId id="698" r:id="rId110"/>
    <p:sldId id="918" r:id="rId111"/>
    <p:sldId id="446" r:id="rId112"/>
    <p:sldId id="447" r:id="rId113"/>
    <p:sldId id="448" r:id="rId114"/>
    <p:sldId id="449" r:id="rId115"/>
    <p:sldId id="450" r:id="rId116"/>
    <p:sldId id="451" r:id="rId117"/>
    <p:sldId id="591" r:id="rId118"/>
    <p:sldId id="592" r:id="rId119"/>
    <p:sldId id="593" r:id="rId120"/>
    <p:sldId id="594" r:id="rId121"/>
    <p:sldId id="595" r:id="rId122"/>
    <p:sldId id="596" r:id="rId123"/>
    <p:sldId id="597" r:id="rId124"/>
    <p:sldId id="598" r:id="rId125"/>
    <p:sldId id="599" r:id="rId126"/>
    <p:sldId id="600" r:id="rId127"/>
    <p:sldId id="601" r:id="rId128"/>
    <p:sldId id="602" r:id="rId129"/>
    <p:sldId id="603" r:id="rId130"/>
    <p:sldId id="467" r:id="rId131"/>
    <p:sldId id="468" r:id="rId132"/>
    <p:sldId id="743" r:id="rId133"/>
    <p:sldId id="746" r:id="rId134"/>
    <p:sldId id="745" r:id="rId135"/>
    <p:sldId id="750" r:id="rId136"/>
    <p:sldId id="751" r:id="rId137"/>
    <p:sldId id="752" r:id="rId138"/>
    <p:sldId id="470" r:id="rId139"/>
    <p:sldId id="871" r:id="rId140"/>
    <p:sldId id="734" r:id="rId141"/>
    <p:sldId id="476" r:id="rId142"/>
    <p:sldId id="477" r:id="rId143"/>
    <p:sldId id="840" r:id="rId144"/>
    <p:sldId id="876" r:id="rId145"/>
    <p:sldId id="964" r:id="rId146"/>
    <p:sldId id="943" r:id="rId147"/>
    <p:sldId id="965" r:id="rId148"/>
    <p:sldId id="962" r:id="rId149"/>
    <p:sldId id="967" r:id="rId150"/>
    <p:sldId id="966" r:id="rId151"/>
    <p:sldId id="968" r:id="rId152"/>
    <p:sldId id="970" r:id="rId153"/>
    <p:sldId id="884" r:id="rId154"/>
    <p:sldId id="973" r:id="rId155"/>
    <p:sldId id="887" r:id="rId156"/>
    <p:sldId id="974" r:id="rId157"/>
    <p:sldId id="975" r:id="rId158"/>
    <p:sldId id="972" r:id="rId159"/>
    <p:sldId id="878" r:id="rId160"/>
    <p:sldId id="879" r:id="rId161"/>
    <p:sldId id="872" r:id="rId162"/>
    <p:sldId id="747" r:id="rId163"/>
    <p:sldId id="485" r:id="rId164"/>
    <p:sldId id="486" r:id="rId165"/>
    <p:sldId id="889" r:id="rId166"/>
    <p:sldId id="890" r:id="rId167"/>
    <p:sldId id="891" r:id="rId168"/>
    <p:sldId id="487" r:id="rId169"/>
    <p:sldId id="502" r:id="rId170"/>
    <p:sldId id="604" r:id="rId171"/>
    <p:sldId id="605" r:id="rId172"/>
    <p:sldId id="606" r:id="rId173"/>
    <p:sldId id="607" r:id="rId174"/>
    <p:sldId id="608" r:id="rId175"/>
    <p:sldId id="609" r:id="rId176"/>
    <p:sldId id="610" r:id="rId177"/>
    <p:sldId id="611" r:id="rId178"/>
    <p:sldId id="612" r:id="rId179"/>
    <p:sldId id="613" r:id="rId180"/>
    <p:sldId id="614" r:id="rId181"/>
    <p:sldId id="615" r:id="rId182"/>
    <p:sldId id="616" r:id="rId183"/>
    <p:sldId id="617" r:id="rId184"/>
    <p:sldId id="496" r:id="rId185"/>
    <p:sldId id="488" r:id="rId186"/>
    <p:sldId id="512" r:id="rId187"/>
    <p:sldId id="513" r:id="rId188"/>
    <p:sldId id="514" r:id="rId189"/>
    <p:sldId id="515" r:id="rId190"/>
    <p:sldId id="511" r:id="rId191"/>
    <p:sldId id="893" r:id="rId192"/>
    <p:sldId id="516" r:id="rId193"/>
    <p:sldId id="701" r:id="rId194"/>
    <p:sldId id="702" r:id="rId195"/>
    <p:sldId id="850" r:id="rId196"/>
    <p:sldId id="846" r:id="rId197"/>
    <p:sldId id="920" r:id="rId198"/>
    <p:sldId id="976" r:id="rId199"/>
    <p:sldId id="922" r:id="rId200"/>
    <p:sldId id="923" r:id="rId201"/>
    <p:sldId id="518" r:id="rId202"/>
    <p:sldId id="703" r:id="rId203"/>
    <p:sldId id="519" r:id="rId204"/>
    <p:sldId id="924" r:id="rId205"/>
    <p:sldId id="925" r:id="rId206"/>
    <p:sldId id="926" r:id="rId207"/>
    <p:sldId id="927" r:id="rId208"/>
    <p:sldId id="929" r:id="rId209"/>
    <p:sldId id="931" r:id="rId210"/>
    <p:sldId id="934" r:id="rId211"/>
    <p:sldId id="932" r:id="rId212"/>
    <p:sldId id="753" r:id="rId213"/>
    <p:sldId id="863" r:id="rId214"/>
    <p:sldId id="525" r:id="rId215"/>
    <p:sldId id="526" r:id="rId216"/>
    <p:sldId id="721" r:id="rId217"/>
    <p:sldId id="722" r:id="rId218"/>
    <p:sldId id="762" r:id="rId219"/>
    <p:sldId id="723" r:id="rId220"/>
    <p:sldId id="754" r:id="rId221"/>
    <p:sldId id="755" r:id="rId222"/>
    <p:sldId id="756" r:id="rId223"/>
    <p:sldId id="757" r:id="rId224"/>
    <p:sldId id="758" r:id="rId225"/>
    <p:sldId id="759" r:id="rId226"/>
    <p:sldId id="760" r:id="rId227"/>
    <p:sldId id="761" r:id="rId228"/>
    <p:sldId id="852" r:id="rId229"/>
    <p:sldId id="853" r:id="rId230"/>
    <p:sldId id="779" r:id="rId231"/>
    <p:sldId id="780" r:id="rId232"/>
    <p:sldId id="781" r:id="rId233"/>
    <p:sldId id="532" r:id="rId234"/>
    <p:sldId id="990" r:id="rId235"/>
    <p:sldId id="991" r:id="rId236"/>
    <p:sldId id="992" r:id="rId237"/>
    <p:sldId id="993" r:id="rId238"/>
    <p:sldId id="994" r:id="rId239"/>
    <p:sldId id="978" r:id="rId240"/>
    <p:sldId id="979" r:id="rId241"/>
    <p:sldId id="946" r:id="rId242"/>
    <p:sldId id="538" r:id="rId243"/>
    <p:sldId id="791" r:id="rId244"/>
    <p:sldId id="792" r:id="rId245"/>
    <p:sldId id="793" r:id="rId246"/>
    <p:sldId id="795" r:id="rId247"/>
    <p:sldId id="796" r:id="rId248"/>
    <p:sldId id="797" r:id="rId249"/>
    <p:sldId id="798" r:id="rId250"/>
    <p:sldId id="799" r:id="rId251"/>
    <p:sldId id="800" r:id="rId252"/>
    <p:sldId id="801" r:id="rId253"/>
    <p:sldId id="540" r:id="rId254"/>
    <p:sldId id="539" r:id="rId255"/>
    <p:sldId id="564" r:id="rId256"/>
    <p:sldId id="565" r:id="rId257"/>
    <p:sldId id="541" r:id="rId258"/>
    <p:sldId id="542" r:id="rId259"/>
    <p:sldId id="549" r:id="rId260"/>
    <p:sldId id="817" r:id="rId261"/>
    <p:sldId id="818" r:id="rId262"/>
    <p:sldId id="816" r:id="rId263"/>
    <p:sldId id="819" r:id="rId264"/>
    <p:sldId id="948" r:id="rId265"/>
    <p:sldId id="949" r:id="rId266"/>
    <p:sldId id="802" r:id="rId267"/>
    <p:sldId id="820" r:id="rId268"/>
    <p:sldId id="821" r:id="rId269"/>
    <p:sldId id="822" r:id="rId270"/>
    <p:sldId id="823" r:id="rId271"/>
    <p:sldId id="824" r:id="rId272"/>
    <p:sldId id="825" r:id="rId273"/>
    <p:sldId id="574" r:id="rId274"/>
    <p:sldId id="826" r:id="rId275"/>
    <p:sldId id="827" r:id="rId276"/>
    <p:sldId id="828" r:id="rId277"/>
    <p:sldId id="588" r:id="rId278"/>
    <p:sldId id="813" r:id="rId279"/>
    <p:sldId id="831" r:id="rId280"/>
    <p:sldId id="865" r:id="rId281"/>
    <p:sldId id="830" r:id="rId282"/>
    <p:sldId id="833" r:id="rId283"/>
    <p:sldId id="834" r:id="rId284"/>
    <p:sldId id="836" r:id="rId285"/>
    <p:sldId id="869" r:id="rId286"/>
    <p:sldId id="870" r:id="rId287"/>
    <p:sldId id="864" r:id="rId288"/>
    <p:sldId id="866" r:id="rId289"/>
    <p:sldId id="868" r:id="rId290"/>
    <p:sldId id="867" r:id="rId291"/>
    <p:sldId id="858" r:id="rId292"/>
    <p:sldId id="859" r:id="rId293"/>
    <p:sldId id="860" r:id="rId294"/>
    <p:sldId id="861" r:id="rId295"/>
    <p:sldId id="637" r:id="rId296"/>
    <p:sldId id="804" r:id="rId297"/>
    <p:sldId id="939" r:id="rId298"/>
  </p:sldIdLst>
  <p:sldSz cx="9144000" cy="6858000" type="overhead"/>
  <p:notesSz cx="6858000" cy="9144000"/>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00"/>
    <a:srgbClr val="6666FF"/>
    <a:srgbClr val="3333CC"/>
    <a:srgbClr val="CCECFF"/>
    <a:srgbClr val="0000FF"/>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3" autoAdjust="0"/>
    <p:restoredTop sz="91871" autoAdjust="0"/>
  </p:normalViewPr>
  <p:slideViewPr>
    <p:cSldViewPr snapToGrid="0">
      <p:cViewPr>
        <p:scale>
          <a:sx n="75" d="100"/>
          <a:sy n="75" d="100"/>
        </p:scale>
        <p:origin x="-58" y="-710"/>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notesMaster" Target="notesMasters/notesMaster1.xml"/><Relationship Id="rId303"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slide" Target="slides/slide296.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handoutMaster" Target="handoutMasters/handout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BEB6F07D-E7DA-4219-87BD-7193AC726645}" type="slidenum">
              <a:rPr lang="x-none" smtClean="0"/>
              <a:pPr/>
              <a:t>1</a:t>
            </a:fld>
            <a:endParaRPr lang="en-US" smtClean="0"/>
          </a:p>
        </p:txBody>
      </p:sp>
      <p:sp>
        <p:nvSpPr>
          <p:cNvPr id="286723" name="Rectangle 2"/>
          <p:cNvSpPr>
            <a:spLocks noGrp="1" noRot="1" noChangeAspect="1" noChangeArrowheads="1" noTextEdit="1"/>
          </p:cNvSpPr>
          <p:nvPr>
            <p:ph type="sldImg"/>
          </p:nvPr>
        </p:nvSpPr>
        <p:spPr>
          <a:xfrm>
            <a:off x="1144588" y="685800"/>
            <a:ext cx="4572000" cy="3429000"/>
          </a:xfrm>
          <a:ln/>
        </p:spPr>
      </p:sp>
      <p:sp>
        <p:nvSpPr>
          <p:cNvPr id="286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0FA4257B-13DF-4D69-AF50-F1BC3C196581}" type="slidenum">
              <a:rPr lang="x-none" sz="1200">
                <a:latin typeface="Marlett" pitchFamily="2" charset="2"/>
              </a:rPr>
              <a:pPr/>
              <a:t>10</a:t>
            </a:fld>
            <a:endParaRPr lang="en-US" sz="1200">
              <a:latin typeface="Marlett" pitchFamily="2" charset="2"/>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59F18798-9DE5-469C-BEAA-4E3E407B496C}" type="slidenum">
              <a:rPr lang="x-none" smtClean="0"/>
              <a:pPr/>
              <a:t>100</a:t>
            </a:fld>
            <a:endParaRPr lang="en-US" smtClean="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0FE021F1-CA8F-4D6C-BF05-A651E56BDBCC}" type="slidenum">
              <a:rPr lang="x-none" smtClean="0"/>
              <a:pPr/>
              <a:t>101</a:t>
            </a:fld>
            <a:endParaRPr lang="en-US"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BFD87BC6-CC7D-4621-AEF8-C5E59A919B92}" type="slidenum">
              <a:rPr lang="x-none" smtClean="0"/>
              <a:pPr/>
              <a:t>102</a:t>
            </a:fld>
            <a:endParaRPr lang="en-US"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882C5096-1B89-408B-9DCA-3BB0154308C1}" type="slidenum">
              <a:rPr lang="x-none" smtClean="0"/>
              <a:pPr/>
              <a:t>103</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47027E38-EA5A-4B2B-A68C-9A0CE530E75E}" type="slidenum">
              <a:rPr lang="x-none" smtClean="0"/>
              <a:pPr/>
              <a:t>104</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8D8ED65E-C07E-471B-AF80-C65BEE2A34B3}" type="slidenum">
              <a:rPr lang="x-none" smtClean="0"/>
              <a:pPr/>
              <a:t>105</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330EC14F-55CB-4BEC-B80D-A17FF622B682}" type="slidenum">
              <a:rPr lang="x-none" smtClean="0"/>
              <a:pPr/>
              <a:t>106</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039F1109-214E-4198-933D-3F22CE07797B}" type="slidenum">
              <a:rPr lang="x-none" smtClean="0"/>
              <a:pPr/>
              <a:t>107</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18A4D9F9-6FE5-44AB-877B-76E91C5F3ECF}" type="slidenum">
              <a:rPr lang="x-none" smtClean="0"/>
              <a:pPr/>
              <a:t>108</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6A70058F-5B63-4EB2-80E9-4BD4278DEBEC}" type="slidenum">
              <a:rPr lang="x-none" smtClean="0"/>
              <a:pPr/>
              <a:t>109</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5A96CD2D-9F36-4080-9EB9-C1A87D3ED707}" type="slidenum">
              <a:rPr lang="x-none" smtClean="0"/>
              <a:pPr/>
              <a:t>11</a:t>
            </a:fld>
            <a:endParaRPr lang="en-US"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45758D90-BA96-4F68-9A18-D22C21FE72C2}" type="slidenum">
              <a:rPr lang="x-none" smtClean="0"/>
              <a:pPr/>
              <a:t>110</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AFBE6862-13D2-4776-81FD-43FE80AED2B3}" type="slidenum">
              <a:rPr lang="x-none" smtClean="0"/>
              <a:pPr/>
              <a:t>111</a:t>
            </a:fld>
            <a:endParaRPr lang="en-US"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CA32E49F-621D-4D58-ACEE-8AA80C94AEE3}" type="slidenum">
              <a:rPr lang="x-none" smtClean="0"/>
              <a:pPr/>
              <a:t>112</a:t>
            </a:fld>
            <a:endParaRPr lang="en-US" smtClean="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343833F5-8A8B-4D71-81E1-7CFE6FEA0928}" type="slidenum">
              <a:rPr lang="x-none" smtClean="0"/>
              <a:pPr/>
              <a:t>113</a:t>
            </a:fld>
            <a:endParaRPr lang="en-US"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D7FF3BCD-8DCD-46F0-BC08-76C5A0E44952}" type="slidenum">
              <a:rPr lang="x-none" smtClean="0"/>
              <a:pPr/>
              <a:t>114</a:t>
            </a:fld>
            <a:endParaRPr lang="en-US"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52B13CB6-0216-4CFC-AD50-63652DA769DD}" type="slidenum">
              <a:rPr lang="x-none" smtClean="0"/>
              <a:pPr/>
              <a:t>115</a:t>
            </a:fld>
            <a:endParaRPr lang="en-US" smtClean="0"/>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1C835575-5E8C-46A6-BBDC-5746C2F5C82E}" type="slidenum">
              <a:rPr lang="x-none" smtClean="0"/>
              <a:pPr/>
              <a:t>116</a:t>
            </a:fld>
            <a:endParaRPr lang="en-US" smtClean="0"/>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C4B90B54-7BD2-4FE7-B0EB-EF885C86B38A}" type="slidenum">
              <a:rPr lang="x-none" smtClean="0"/>
              <a:pPr/>
              <a:t>117</a:t>
            </a:fld>
            <a:endParaRPr lang="en-US" smtClean="0"/>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F6DE3912-60AC-4DA6-944D-BF3462CEC3C0}" type="slidenum">
              <a:rPr lang="x-none" smtClean="0"/>
              <a:pPr/>
              <a:t>118</a:t>
            </a:fld>
            <a:endParaRPr lang="en-US" smtClean="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5F77B742-933E-46A3-9B32-C4175B9BF669}" type="slidenum">
              <a:rPr lang="x-none" smtClean="0"/>
              <a:pPr/>
              <a:t>119</a:t>
            </a:fld>
            <a:endParaRPr lang="en-US" smtClean="0"/>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23DCB3D7-F28F-4E1B-BAF3-4B2B87530E73}" type="slidenum">
              <a:rPr lang="x-none" sz="1200">
                <a:latin typeface="Marlett" pitchFamily="2" charset="2"/>
              </a:rPr>
              <a:pPr/>
              <a:t>12</a:t>
            </a:fld>
            <a:endParaRPr lang="en-US" sz="1200">
              <a:latin typeface="Marlett" pitchFamily="2" charset="2"/>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EB9E7DEA-DB5A-465D-A412-0BC23BC9387E}" type="slidenum">
              <a:rPr lang="x-none" smtClean="0"/>
              <a:pPr/>
              <a:t>120</a:t>
            </a:fld>
            <a:endParaRPr lang="en-US"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FE384C9F-8D4E-411C-B733-A910FDF7A2CA}" type="slidenum">
              <a:rPr lang="x-none" smtClean="0"/>
              <a:pPr/>
              <a:t>121</a:t>
            </a:fld>
            <a:endParaRPr lang="en-US" smtClean="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37575370-8BE1-450C-91A8-BE8C44D5EEA4}" type="slidenum">
              <a:rPr lang="x-none" smtClean="0"/>
              <a:pPr/>
              <a:t>122</a:t>
            </a:fld>
            <a:endParaRPr lang="en-US"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CF7560C7-42B7-4C99-954A-5A72AA63898D}" type="slidenum">
              <a:rPr lang="x-none" smtClean="0"/>
              <a:pPr/>
              <a:t>123</a:t>
            </a:fld>
            <a:endParaRPr lang="en-US"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41A67AD4-88B8-467B-B497-B0A0942C063F}" type="slidenum">
              <a:rPr lang="x-none" smtClean="0"/>
              <a:pPr/>
              <a:t>124</a:t>
            </a:fld>
            <a:endParaRPr lang="en-US" smtClean="0"/>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489843C0-6485-4291-9C08-DAEA19D1E1D0}" type="slidenum">
              <a:rPr lang="x-none" smtClean="0"/>
              <a:pPr/>
              <a:t>125</a:t>
            </a:fld>
            <a:endParaRPr lang="en-US" smtClean="0"/>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004958C2-CE2F-4FFA-9067-CFEF8996106F}" type="slidenum">
              <a:rPr lang="x-none" smtClean="0"/>
              <a:pPr/>
              <a:t>126</a:t>
            </a:fld>
            <a:endParaRPr lang="en-US" smtClean="0"/>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8576B711-695E-4A3E-8558-395F382077AB}" type="slidenum">
              <a:rPr lang="x-none" smtClean="0"/>
              <a:pPr/>
              <a:t>127</a:t>
            </a:fld>
            <a:endParaRPr lang="en-US" smtClean="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44A4D5CC-EF69-48DA-A7A0-1843A31AE6B7}" type="slidenum">
              <a:rPr lang="x-none" smtClean="0"/>
              <a:pPr/>
              <a:t>128</a:t>
            </a:fld>
            <a:endParaRPr lang="en-US" smtClean="0"/>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953D9BEC-84A6-4053-930D-02615B0E093E}" type="slidenum">
              <a:rPr lang="x-none" smtClean="0"/>
              <a:pPr/>
              <a:t>129</a:t>
            </a:fld>
            <a:endParaRPr lang="en-US" smtClean="0"/>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6736B34B-6DB5-44BB-BB2C-15F9941C0429}" type="slidenum">
              <a:rPr lang="x-none" smtClean="0"/>
              <a:pPr/>
              <a:t>13</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1E4BE570-E075-46E7-876E-996A93AFE11B}" type="slidenum">
              <a:rPr lang="x-none" smtClean="0"/>
              <a:pPr/>
              <a:t>130</a:t>
            </a:fld>
            <a:endParaRPr lang="en-US" smtClean="0"/>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C4FD0DED-3FE3-401A-863F-D72FB2612851}" type="slidenum">
              <a:rPr lang="x-none" smtClean="0"/>
              <a:pPr/>
              <a:t>131</a:t>
            </a:fld>
            <a:endParaRPr lang="en-US" smtClean="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05720BB8-4614-4364-A3EF-5F3ADCD7C419}" type="slidenum">
              <a:rPr lang="x-none" smtClean="0"/>
              <a:pPr/>
              <a:t>132</a:t>
            </a:fld>
            <a:endParaRPr lang="en-US" smtClean="0"/>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DA32AE32-BA79-444A-92E8-4DE0D006D756}" type="slidenum">
              <a:rPr lang="x-none" smtClean="0"/>
              <a:pPr/>
              <a:t>133</a:t>
            </a:fld>
            <a:endParaRPr lang="en-US" smtClean="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2CBE0FF5-5C74-4490-AF97-169EECBE2D0B}" type="slidenum">
              <a:rPr lang="x-none" smtClean="0"/>
              <a:pPr/>
              <a:t>134</a:t>
            </a:fld>
            <a:endParaRPr lang="en-US" smtClean="0"/>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363DED28-084D-4293-9DF5-D7DBB4C6BC8D}" type="slidenum">
              <a:rPr lang="x-none" smtClean="0"/>
              <a:pPr/>
              <a:t>135</a:t>
            </a:fld>
            <a:endParaRPr lang="en-US" smtClean="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679CA264-7E5E-483A-918E-B7ED37D56D86}" type="slidenum">
              <a:rPr lang="x-none" smtClean="0"/>
              <a:pPr/>
              <a:t>136</a:t>
            </a:fld>
            <a:endParaRPr lang="en-US" smtClean="0"/>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E8F5212F-C1E1-4539-91D1-8162B408A8B4}" type="slidenum">
              <a:rPr lang="x-none" smtClean="0"/>
              <a:pPr/>
              <a:t>137</a:t>
            </a:fld>
            <a:endParaRPr lang="en-US" smtClean="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r>
              <a:rPr lang="en-US" smtClean="0"/>
              <a:t>Notice that we could also have the linearization points be those when the locks are acquired. </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1C70FCA0-AE81-4007-9B74-E19F48935E86}" type="slidenum">
              <a:rPr lang="x-none" smtClean="0"/>
              <a:pPr/>
              <a:t>138</a:t>
            </a:fld>
            <a:endParaRPr lang="en-US" smtClean="0"/>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r>
              <a:rPr lang="en-US" smtClean="0"/>
              <a:t>successor lock not actually required!</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EAADC87F-44A6-4D52-8B90-EE3C19586C99}" type="slidenum">
              <a:rPr lang="x-none" smtClean="0"/>
              <a:pPr/>
              <a:t>139</a:t>
            </a:fld>
            <a:endParaRPr lang="en-US" smtClean="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6736B34B-6DB5-44BB-BB2C-15F9941C0429}" type="slidenum">
              <a:rPr lang="x-none" smtClean="0"/>
              <a:pPr/>
              <a:t>14</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83FED92C-B71F-4C80-8F16-4B16F75B01F8}" type="slidenum">
              <a:rPr lang="x-none" smtClean="0"/>
              <a:pPr/>
              <a:t>140</a:t>
            </a:fld>
            <a:endParaRPr lang="en-US" smtClean="0"/>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ADB31CD5-D9CC-445A-9C48-2E49A94F1143}" type="slidenum">
              <a:rPr lang="x-none" smtClean="0"/>
              <a:pPr/>
              <a:t>141</a:t>
            </a:fld>
            <a:endParaRPr lang="en-US" smtClean="0"/>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C160552A-F380-49C9-9615-C5FFE518C89B}" type="slidenum">
              <a:rPr lang="x-none" smtClean="0"/>
              <a:pPr/>
              <a:t>142</a:t>
            </a:fld>
            <a:endParaRPr lang="en-US" smtClean="0"/>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D361CEE1-D0EF-4A39-928D-531420F122F7}" type="slidenum">
              <a:rPr lang="x-none" smtClean="0"/>
              <a:pPr/>
              <a:t>143</a:t>
            </a:fld>
            <a:endParaRPr lang="en-US" smtClean="0"/>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B604B225-EDE0-4CE1-9B73-5B592336C90F}" type="slidenum">
              <a:rPr lang="x-none" smtClean="0"/>
              <a:pPr/>
              <a:t>144</a:t>
            </a:fld>
            <a:endParaRPr lang="en-US" smtClean="0"/>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395D372E-C58F-4D91-AB37-E21ED65CD749}" type="slidenum">
              <a:rPr lang="x-none" sz="1200">
                <a:latin typeface="Marlett" pitchFamily="2" charset="2"/>
              </a:rPr>
              <a:pPr/>
              <a:t>145</a:t>
            </a:fld>
            <a:endParaRPr lang="en-US" sz="1200">
              <a:latin typeface="Marlett" pitchFamily="2" charset="2"/>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8F7B50A1-3519-4BD4-95E5-2F36B6A8BD21}" type="slidenum">
              <a:rPr lang="x-none" smtClean="0"/>
              <a:pPr/>
              <a:t>146</a:t>
            </a:fld>
            <a:endParaRPr lang="en-US" smtClean="0"/>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697B01BC-0ABD-4BE1-AA4D-55E45F560883}" type="slidenum">
              <a:rPr lang="x-none" sz="1200">
                <a:latin typeface="Marlett" pitchFamily="2" charset="2"/>
              </a:rPr>
              <a:pPr/>
              <a:t>147</a:t>
            </a:fld>
            <a:endParaRPr lang="en-US" sz="1200">
              <a:latin typeface="Marlett" pitchFamily="2" charset="2"/>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149BB7A1-1AE8-4F4B-9998-15DEF3FA19AB}" type="slidenum">
              <a:rPr lang="x-none" sz="1200">
                <a:latin typeface="Marlett" pitchFamily="2" charset="2"/>
              </a:rPr>
              <a:pPr/>
              <a:t>148</a:t>
            </a:fld>
            <a:endParaRPr lang="en-US" sz="1200">
              <a:latin typeface="Marlett" pitchFamily="2" charset="2"/>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668B1324-318B-42C4-A58A-57EE5674CA0A}" type="slidenum">
              <a:rPr lang="x-none" sz="1200">
                <a:latin typeface="Marlett" pitchFamily="2" charset="2"/>
              </a:rPr>
              <a:pPr/>
              <a:t>149</a:t>
            </a:fld>
            <a:endParaRPr lang="en-US" sz="1200">
              <a:latin typeface="Marlett" pitchFamily="2" charset="2"/>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6736B34B-6DB5-44BB-BB2C-15F9941C0429}" type="slidenum">
              <a:rPr lang="x-none" smtClean="0"/>
              <a:pPr/>
              <a:t>15</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0B2F3765-FB17-4719-A6EE-B85B6503FD03}" type="slidenum">
              <a:rPr lang="x-none" sz="1200">
                <a:latin typeface="Marlett" pitchFamily="2" charset="2"/>
              </a:rPr>
              <a:pPr/>
              <a:t>150</a:t>
            </a:fld>
            <a:endParaRPr lang="en-US" sz="1200">
              <a:latin typeface="Marlett" pitchFamily="2" charset="2"/>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2207914D-3654-445B-ADCE-203B3226FFA3}" type="slidenum">
              <a:rPr lang="x-none" sz="1200">
                <a:latin typeface="Marlett" pitchFamily="2" charset="2"/>
              </a:rPr>
              <a:pPr/>
              <a:t>151</a:t>
            </a:fld>
            <a:endParaRPr lang="en-US" sz="1200">
              <a:latin typeface="Marlett" pitchFamily="2" charset="2"/>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2CA9A772-2F71-416C-B5AF-5766EAB04A2A}" type="slidenum">
              <a:rPr lang="x-none" sz="1200">
                <a:latin typeface="Marlett" pitchFamily="2" charset="2"/>
              </a:rPr>
              <a:pPr/>
              <a:t>152</a:t>
            </a:fld>
            <a:endParaRPr lang="en-US" sz="1200">
              <a:latin typeface="Marlett" pitchFamily="2" charset="2"/>
            </a:endParaRPr>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CF86D1BA-CED3-4DFD-BA4E-B8F586BF517F}" type="slidenum">
              <a:rPr lang="x-none" smtClean="0"/>
              <a:pPr/>
              <a:t>153</a:t>
            </a:fld>
            <a:endParaRPr lang="en-US" smtClean="0"/>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8DF080D3-3AB6-45AE-B2BF-6F2920839EFE}" type="slidenum">
              <a:rPr lang="x-none" sz="1200">
                <a:latin typeface="Marlett" pitchFamily="2" charset="2"/>
              </a:rPr>
              <a:pPr/>
              <a:t>154</a:t>
            </a:fld>
            <a:endParaRPr lang="en-US" sz="1200">
              <a:latin typeface="Marlett" pitchFamily="2" charset="2"/>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D5801B9B-2D4C-4B11-9A45-E0B4EE3B3A09}" type="slidenum">
              <a:rPr lang="x-none" smtClean="0"/>
              <a:pPr/>
              <a:t>155</a:t>
            </a:fld>
            <a:endParaRPr lang="en-US" smtClean="0"/>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1BA872CB-C31C-4293-9C81-E0BDFB562BEA}" type="slidenum">
              <a:rPr lang="x-none" sz="1200">
                <a:latin typeface="Marlett" pitchFamily="2" charset="2"/>
              </a:rPr>
              <a:pPr/>
              <a:t>156</a:t>
            </a:fld>
            <a:endParaRPr lang="en-US" sz="1200">
              <a:latin typeface="Marlett" pitchFamily="2" charset="2"/>
            </a:endParaRPr>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7B34D31F-E022-4A0E-84D9-D77308DBEF9A}" type="slidenum">
              <a:rPr lang="x-none" sz="1200">
                <a:latin typeface="Marlett" pitchFamily="2" charset="2"/>
              </a:rPr>
              <a:pPr/>
              <a:t>157</a:t>
            </a:fld>
            <a:endParaRPr lang="en-US" sz="1200">
              <a:latin typeface="Marlett" pitchFamily="2" charset="2"/>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5B28EDD0-4788-4645-A32E-7C1C0784284E}" type="slidenum">
              <a:rPr lang="x-none" sz="1200">
                <a:latin typeface="Marlett" pitchFamily="2" charset="2"/>
              </a:rPr>
              <a:pPr/>
              <a:t>158</a:t>
            </a:fld>
            <a:endParaRPr lang="en-US" sz="1200">
              <a:latin typeface="Marlett" pitchFamily="2" charset="2"/>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713ABE54-2E4C-4FD6-BD59-A4219F1683A5}" type="slidenum">
              <a:rPr lang="x-none" smtClean="0"/>
              <a:pPr/>
              <a:t>159</a:t>
            </a:fld>
            <a:endParaRPr lang="en-US" smtClean="0"/>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C4882CD-1E6F-4BCE-A754-511E91BEABC1}" type="slidenum">
              <a:rPr lang="x-none" smtClean="0"/>
              <a:pPr/>
              <a:t>16</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BAF4C29C-DFF8-481F-A6BE-029CC55F50E4}" type="slidenum">
              <a:rPr lang="x-none" smtClean="0"/>
              <a:pPr/>
              <a:t>160</a:t>
            </a:fld>
            <a:endParaRPr lang="en-US" smtClean="0"/>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D7869009-C61B-4177-8BCC-6D900FE902B0}" type="slidenum">
              <a:rPr lang="x-none" smtClean="0"/>
              <a:pPr/>
              <a:t>161</a:t>
            </a:fld>
            <a:endParaRPr lang="en-US" smtClean="0"/>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D931D70D-85A5-4589-ACE7-2C354F1AD5B6}" type="slidenum">
              <a:rPr lang="x-none" smtClean="0"/>
              <a:pPr/>
              <a:t>162</a:t>
            </a:fld>
            <a:endParaRPr lang="en-US" smtClean="0"/>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F505473D-A0B1-4742-99BA-4B5D6E22A7B5}" type="slidenum">
              <a:rPr lang="x-none" smtClean="0"/>
              <a:pPr/>
              <a:t>163</a:t>
            </a:fld>
            <a:endParaRPr lang="en-US" smtClean="0"/>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p>
            <a:fld id="{8B34E9EA-B3E9-4FA0-AC79-52359752A2B9}" type="slidenum">
              <a:rPr lang="x-none" smtClean="0"/>
              <a:pPr/>
              <a:t>164</a:t>
            </a:fld>
            <a:endParaRPr lang="en-US" smtClean="0"/>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87612C64-F31C-4928-961F-DBB4A9326AB2}" type="slidenum">
              <a:rPr lang="x-none" smtClean="0"/>
              <a:pPr/>
              <a:t>165</a:t>
            </a:fld>
            <a:endParaRPr lang="en-US" smtClean="0"/>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1136FF1A-553A-46BD-90A1-30C2C97078C0}" type="slidenum">
              <a:rPr lang="x-none" smtClean="0"/>
              <a:pPr/>
              <a:t>166</a:t>
            </a:fld>
            <a:endParaRPr lang="en-US" smtClean="0"/>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06842AC5-2C8A-49A6-B2D5-7BFE64C7F797}" type="slidenum">
              <a:rPr lang="x-none" smtClean="0"/>
              <a:pPr/>
              <a:t>167</a:t>
            </a:fld>
            <a:endParaRPr lang="en-US" smtClean="0"/>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p>
            <a:fld id="{D882564B-BB85-4143-958A-D5A329AC8351}" type="slidenum">
              <a:rPr lang="x-none" smtClean="0"/>
              <a:pPr/>
              <a:t>168</a:t>
            </a:fld>
            <a:endParaRPr lang="en-US" smtClean="0"/>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DFB5EF87-8150-4350-905C-C2E8F52CF8B7}" type="slidenum">
              <a:rPr lang="x-none" smtClean="0"/>
              <a:pPr/>
              <a:t>169</a:t>
            </a:fld>
            <a:endParaRPr lang="en-US" smtClean="0"/>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C4882CD-1E6F-4BCE-A754-511E91BEABC1}" type="slidenum">
              <a:rPr lang="x-none" smtClean="0"/>
              <a:pPr/>
              <a:t>17</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p>
            <a:fld id="{476329C3-DB1F-4418-B03A-B931927B865F}" type="slidenum">
              <a:rPr lang="x-none" smtClean="0"/>
              <a:pPr/>
              <a:t>170</a:t>
            </a:fld>
            <a:endParaRPr lang="en-US" smtClean="0"/>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55CC506-8DF4-46AB-A241-27CD7A289989}" type="slidenum">
              <a:rPr lang="x-none" smtClean="0"/>
              <a:pPr/>
              <a:t>171</a:t>
            </a:fld>
            <a:endParaRPr lang="en-US" smtClean="0"/>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p>
            <a:fld id="{8B5DAB52-081F-4B6E-BCB0-2192FA85EBA6}" type="slidenum">
              <a:rPr lang="x-none" smtClean="0"/>
              <a:pPr/>
              <a:t>172</a:t>
            </a:fld>
            <a:endParaRPr lang="en-US" smtClean="0"/>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441AC02C-51B2-435A-88C4-85A564C18CAB}" type="slidenum">
              <a:rPr lang="x-none" smtClean="0"/>
              <a:pPr/>
              <a:t>173</a:t>
            </a:fld>
            <a:endParaRPr lang="en-US" smtClean="0"/>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p:spPr>
        <p:txBody>
          <a:bodyPr/>
          <a:lstStyle/>
          <a:p>
            <a:fld id="{D9FB286E-36C8-45A0-BB9C-D64295D3A76B}" type="slidenum">
              <a:rPr lang="x-none" smtClean="0"/>
              <a:pPr/>
              <a:t>174</a:t>
            </a:fld>
            <a:endParaRPr lang="en-US" smtClean="0"/>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7ED2D128-291F-49AC-8C97-E73B341D7B0C}" type="slidenum">
              <a:rPr lang="x-none" smtClean="0"/>
              <a:pPr/>
              <a:t>175</a:t>
            </a:fld>
            <a:endParaRPr lang="en-US" smtClean="0"/>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2332437F-BCA0-4570-B242-024AEB510D14}" type="slidenum">
              <a:rPr lang="x-none" smtClean="0"/>
              <a:pPr/>
              <a:t>176</a:t>
            </a:fld>
            <a:endParaRPr lang="en-US" smtClean="0"/>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A1919ED4-5109-427C-BAB0-5A08E6DA56D7}" type="slidenum">
              <a:rPr lang="x-none" smtClean="0"/>
              <a:pPr/>
              <a:t>177</a:t>
            </a:fld>
            <a:endParaRPr lang="en-US" smtClean="0"/>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p>
            <a:fld id="{D30AB6A6-5E12-4AFA-AAB7-850303CBD4F4}" type="slidenum">
              <a:rPr lang="x-none" smtClean="0"/>
              <a:pPr/>
              <a:t>178</a:t>
            </a:fld>
            <a:endParaRPr lang="en-US" smtClean="0"/>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F86823CC-D4AD-46A9-A733-B3C82A7C3BE6}" type="slidenum">
              <a:rPr lang="x-none" smtClean="0"/>
              <a:pPr/>
              <a:t>179</a:t>
            </a:fld>
            <a:endParaRPr lang="en-US" smtClean="0"/>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C4882CD-1E6F-4BCE-A754-511E91BEABC1}" type="slidenum">
              <a:rPr lang="x-none" smtClean="0"/>
              <a:pPr/>
              <a:t>18</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fld id="{1ADE4E0E-BAC0-4529-BF06-C1688FD5ADD5}" type="slidenum">
              <a:rPr lang="x-none" smtClean="0"/>
              <a:pPr/>
              <a:t>180</a:t>
            </a:fld>
            <a:endParaRPr lang="en-US" smtClean="0"/>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3DBF0EBC-58F6-48B2-9D93-AF1D49D2FADE}" type="slidenum">
              <a:rPr lang="x-none" smtClean="0"/>
              <a:pPr/>
              <a:t>181</a:t>
            </a:fld>
            <a:endParaRPr lang="en-US" smtClean="0"/>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p:spPr>
        <p:txBody>
          <a:bodyPr/>
          <a:lstStyle/>
          <a:p>
            <a:fld id="{70F64C56-75FC-4F77-9CB6-8F976794BA90}" type="slidenum">
              <a:rPr lang="x-none" smtClean="0"/>
              <a:pPr/>
              <a:t>182</a:t>
            </a:fld>
            <a:endParaRPr lang="en-US" smtClean="0"/>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6649C932-A5C6-48E1-9F16-AC277CB9A0B1}" type="slidenum">
              <a:rPr lang="x-none" smtClean="0"/>
              <a:pPr/>
              <a:t>183</a:t>
            </a:fld>
            <a:endParaRPr lang="en-US" smtClean="0"/>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p>
            <a:fld id="{4BA53B70-C1F3-4018-9E3B-9D39003A4649}" type="slidenum">
              <a:rPr lang="x-none" smtClean="0"/>
              <a:pPr/>
              <a:t>184</a:t>
            </a:fld>
            <a:endParaRPr lang="en-US" smtClean="0"/>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1824F0DC-0177-4CDD-8EBE-5607DE1F37C8}" type="slidenum">
              <a:rPr lang="x-none" smtClean="0"/>
              <a:pPr/>
              <a:t>185</a:t>
            </a:fld>
            <a:endParaRPr lang="en-US" smtClean="0"/>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p>
            <a:fld id="{ECDD655D-51D6-40CA-B53B-D8A4F3889554}" type="slidenum">
              <a:rPr lang="x-none" smtClean="0"/>
              <a:pPr/>
              <a:t>186</a:t>
            </a:fld>
            <a:endParaRPr lang="en-US" smtClean="0"/>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9E756547-53A5-4FFC-895B-39B1A26533B5}" type="slidenum">
              <a:rPr lang="x-none" smtClean="0"/>
              <a:pPr/>
              <a:t>187</a:t>
            </a:fld>
            <a:endParaRPr lang="en-US" smtClean="0"/>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p>
            <a:fld id="{7E6314E2-0926-4CE4-8D00-CB255C4E8B0E}" type="slidenum">
              <a:rPr lang="x-none" smtClean="0"/>
              <a:pPr/>
              <a:t>188</a:t>
            </a:fld>
            <a:endParaRPr lang="en-US" smtClean="0"/>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AFF76363-2477-4AD1-A602-74A129EC4808}" type="slidenum">
              <a:rPr lang="x-none" smtClean="0"/>
              <a:pPr/>
              <a:t>189</a:t>
            </a:fld>
            <a:endParaRPr lang="en-US" smtClean="0"/>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62040D7D-8A2A-45CC-A9A4-D5D5E7B1D1E6}" type="slidenum">
              <a:rPr lang="x-none" smtClean="0"/>
              <a:pPr/>
              <a:t>19</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p:spPr>
        <p:txBody>
          <a:bodyPr/>
          <a:lstStyle/>
          <a:p>
            <a:fld id="{E58A3D88-8C51-47C3-BE66-595D1D288EF4}" type="slidenum">
              <a:rPr lang="x-none" smtClean="0"/>
              <a:pPr/>
              <a:t>190</a:t>
            </a:fld>
            <a:endParaRPr lang="en-US" smtClean="0"/>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p:spPr>
        <p:txBody>
          <a:bodyPr/>
          <a:lstStyle/>
          <a:p>
            <a:fld id="{769E0715-064E-4971-8338-759727E20125}" type="slidenum">
              <a:rPr lang="x-none" smtClean="0"/>
              <a:pPr/>
              <a:t>191</a:t>
            </a:fld>
            <a:endParaRPr lang="en-US" smtClean="0"/>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p:spPr>
        <p:txBody>
          <a:bodyPr/>
          <a:lstStyle/>
          <a:p>
            <a:fld id="{668DA0CB-E792-492F-8D89-DFC4F45A614F}" type="slidenum">
              <a:rPr lang="x-none" smtClean="0"/>
              <a:pPr/>
              <a:t>192</a:t>
            </a:fld>
            <a:endParaRPr lang="en-US" smtClean="0"/>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p:spPr>
        <p:txBody>
          <a:bodyPr/>
          <a:lstStyle/>
          <a:p>
            <a:fld id="{CE890709-BC35-4D2E-B2D3-1EEA8C20A06C}" type="slidenum">
              <a:rPr lang="x-none" smtClean="0"/>
              <a:pPr/>
              <a:t>193</a:t>
            </a:fld>
            <a:endParaRPr lang="en-US" smtClean="0"/>
          </a:p>
        </p:txBody>
      </p:sp>
      <p:sp>
        <p:nvSpPr>
          <p:cNvPr id="467971" name="Rectangle 2"/>
          <p:cNvSpPr>
            <a:spLocks noGrp="1" noRot="1" noChangeAspect="1" noChangeArrowheads="1" noTextEdit="1"/>
          </p:cNvSpPr>
          <p:nvPr>
            <p:ph type="sldImg"/>
          </p:nvPr>
        </p:nvSpPr>
        <p:spPr>
          <a:ln/>
        </p:spPr>
      </p:sp>
      <p:sp>
        <p:nvSpPr>
          <p:cNvPr id="467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p:spPr>
        <p:txBody>
          <a:bodyPr/>
          <a:lstStyle/>
          <a:p>
            <a:fld id="{9225E1E2-CA19-409D-8361-59EC81E21884}" type="slidenum">
              <a:rPr lang="x-none" smtClean="0"/>
              <a:pPr/>
              <a:t>194</a:t>
            </a:fld>
            <a:endParaRPr lang="en-US" smtClean="0"/>
          </a:p>
        </p:txBody>
      </p:sp>
      <p:sp>
        <p:nvSpPr>
          <p:cNvPr id="468995" name="Rectangle 2"/>
          <p:cNvSpPr>
            <a:spLocks noGrp="1" noRot="1" noChangeAspect="1" noChangeArrowheads="1" noTextEdit="1"/>
          </p:cNvSpPr>
          <p:nvPr>
            <p:ph type="sldImg"/>
          </p:nvPr>
        </p:nvSpPr>
        <p:spPr>
          <a:ln/>
        </p:spPr>
      </p:sp>
      <p:sp>
        <p:nvSpPr>
          <p:cNvPr id="468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2F27DEDE-B338-44B2-BBFD-F96AD1FDAD72}" type="slidenum">
              <a:rPr lang="x-none" smtClean="0"/>
              <a:pPr/>
              <a:t>195</a:t>
            </a:fld>
            <a:endParaRPr lang="en-US" smtClean="0"/>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p:spPr>
        <p:txBody>
          <a:bodyPr/>
          <a:lstStyle/>
          <a:p>
            <a:fld id="{EC55C391-E4A7-4BFE-85E3-8DC6A40D3905}" type="slidenum">
              <a:rPr lang="x-none" smtClean="0"/>
              <a:pPr/>
              <a:t>196</a:t>
            </a:fld>
            <a:endParaRPr lang="en-US" smtClean="0"/>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p:spPr>
        <p:txBody>
          <a:bodyPr/>
          <a:lstStyle/>
          <a:p>
            <a:fld id="{97EDC3C0-5C50-43E2-909A-96C7BCC39530}" type="slidenum">
              <a:rPr lang="x-none" smtClean="0"/>
              <a:pPr/>
              <a:t>197</a:t>
            </a:fld>
            <a:endParaRPr lang="en-US" smtClean="0"/>
          </a:p>
        </p:txBody>
      </p:sp>
      <p:sp>
        <p:nvSpPr>
          <p:cNvPr id="472067" name="Rectangle 2"/>
          <p:cNvSpPr>
            <a:spLocks noGrp="1" noRot="1" noChangeAspect="1" noChangeArrowheads="1" noTextEdit="1"/>
          </p:cNvSpPr>
          <p:nvPr>
            <p:ph type="sldImg"/>
          </p:nvPr>
        </p:nvSpPr>
        <p:spPr>
          <a:ln/>
        </p:spPr>
      </p:sp>
      <p:sp>
        <p:nvSpPr>
          <p:cNvPr id="472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F1FA59C7-A42F-417B-B44F-8C13B2CE9674}" type="slidenum">
              <a:rPr lang="x-none" sz="1200">
                <a:latin typeface="Marlett" pitchFamily="2" charset="2"/>
              </a:rPr>
              <a:pPr/>
              <a:t>198</a:t>
            </a:fld>
            <a:endParaRPr lang="en-US" sz="1200">
              <a:latin typeface="Marlett" pitchFamily="2" charset="2"/>
            </a:endParaRPr>
          </a:p>
        </p:txBody>
      </p:sp>
      <p:sp>
        <p:nvSpPr>
          <p:cNvPr id="473091" name="Rectangle 2"/>
          <p:cNvSpPr>
            <a:spLocks noGrp="1" noRot="1" noChangeAspect="1" noChangeArrowheads="1" noTextEdit="1"/>
          </p:cNvSpPr>
          <p:nvPr>
            <p:ph type="sldImg"/>
          </p:nvPr>
        </p:nvSpPr>
        <p:spPr>
          <a:ln/>
        </p:spPr>
      </p:sp>
      <p:sp>
        <p:nvSpPr>
          <p:cNvPr id="473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noFill/>
        </p:spPr>
        <p:txBody>
          <a:bodyPr/>
          <a:lstStyle/>
          <a:p>
            <a:fld id="{A34EC3FE-CB9A-4695-A66B-638F35FC7F4A}" type="slidenum">
              <a:rPr lang="x-none" smtClean="0"/>
              <a:pPr/>
              <a:t>199</a:t>
            </a:fld>
            <a:endParaRPr lang="en-US" smtClean="0"/>
          </a:p>
        </p:txBody>
      </p:sp>
      <p:sp>
        <p:nvSpPr>
          <p:cNvPr id="474115" name="Rectangle 2"/>
          <p:cNvSpPr>
            <a:spLocks noGrp="1" noRot="1" noChangeAspect="1" noChangeArrowheads="1" noTextEdit="1"/>
          </p:cNvSpPr>
          <p:nvPr>
            <p:ph type="sldImg"/>
          </p:nvPr>
        </p:nvSpPr>
        <p:spPr>
          <a:ln/>
        </p:spPr>
      </p:sp>
      <p:sp>
        <p:nvSpPr>
          <p:cNvPr id="474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FF30C65B-32E9-467E-B2F0-733B8ADDBC79}" type="slidenum">
              <a:rPr lang="x-none" smtClean="0"/>
              <a:pPr/>
              <a:t>2</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62040D7D-8A2A-45CC-A9A4-D5D5E7B1D1E6}" type="slidenum">
              <a:rPr lang="x-none" smtClean="0"/>
              <a:pPr/>
              <a:t>20</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p:spPr>
        <p:txBody>
          <a:bodyPr/>
          <a:lstStyle/>
          <a:p>
            <a:fld id="{28468785-D61A-4789-AB4E-989A2E086D91}" type="slidenum">
              <a:rPr lang="x-none" smtClean="0"/>
              <a:pPr/>
              <a:t>200</a:t>
            </a:fld>
            <a:endParaRPr lang="en-US" smtClean="0"/>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p:spPr>
        <p:txBody>
          <a:bodyPr/>
          <a:lstStyle/>
          <a:p>
            <a:fld id="{64878CB8-0475-4CA7-B651-2C1DBC8CB5E4}" type="slidenum">
              <a:rPr lang="x-none" smtClean="0"/>
              <a:pPr/>
              <a:t>201</a:t>
            </a:fld>
            <a:endParaRPr lang="en-US" smtClean="0"/>
          </a:p>
        </p:txBody>
      </p:sp>
      <p:sp>
        <p:nvSpPr>
          <p:cNvPr id="476163" name="Rectangle 2"/>
          <p:cNvSpPr>
            <a:spLocks noGrp="1" noRot="1" noChangeAspect="1" noChangeArrowheads="1" noTextEdit="1"/>
          </p:cNvSpPr>
          <p:nvPr>
            <p:ph type="sldImg"/>
          </p:nvPr>
        </p:nvSpPr>
        <p:spPr>
          <a:ln/>
        </p:spPr>
      </p:sp>
      <p:sp>
        <p:nvSpPr>
          <p:cNvPr id="476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7FBDF0B3-9395-4734-9D71-1E1B027E2BF2}" type="slidenum">
              <a:rPr lang="x-none" smtClean="0"/>
              <a:pPr/>
              <a:t>202</a:t>
            </a:fld>
            <a:endParaRPr lang="en-US" smtClean="0"/>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noFill/>
        </p:spPr>
        <p:txBody>
          <a:bodyPr/>
          <a:lstStyle/>
          <a:p>
            <a:fld id="{DDDDA3FE-AD0A-46C9-8C31-F49CC6974B23}" type="slidenum">
              <a:rPr lang="x-none" smtClean="0"/>
              <a:pPr/>
              <a:t>203</a:t>
            </a:fld>
            <a:endParaRPr lang="en-US" smtClean="0"/>
          </a:p>
        </p:txBody>
      </p:sp>
      <p:sp>
        <p:nvSpPr>
          <p:cNvPr id="478211" name="Rectangle 2"/>
          <p:cNvSpPr>
            <a:spLocks noGrp="1" noRot="1" noChangeAspect="1" noChangeArrowheads="1" noTextEdit="1"/>
          </p:cNvSpPr>
          <p:nvPr>
            <p:ph type="sldImg"/>
          </p:nvPr>
        </p:nvSpPr>
        <p:spPr>
          <a:ln/>
        </p:spPr>
      </p:sp>
      <p:sp>
        <p:nvSpPr>
          <p:cNvPr id="478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DD058D91-2F90-4AA3-8ADE-BBAFD6A28F24}" type="slidenum">
              <a:rPr lang="x-none" smtClean="0"/>
              <a:pPr/>
              <a:t>204</a:t>
            </a:fld>
            <a:endParaRPr lang="en-US" smtClean="0"/>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noFill/>
        </p:spPr>
        <p:txBody>
          <a:bodyPr/>
          <a:lstStyle/>
          <a:p>
            <a:fld id="{44FD487B-2081-4F88-9A6E-DD5E247ADF6A}" type="slidenum">
              <a:rPr lang="x-none" smtClean="0"/>
              <a:pPr/>
              <a:t>205</a:t>
            </a:fld>
            <a:endParaRPr lang="en-US" smtClean="0"/>
          </a:p>
        </p:txBody>
      </p:sp>
      <p:sp>
        <p:nvSpPr>
          <p:cNvPr id="480259" name="Rectangle 2"/>
          <p:cNvSpPr>
            <a:spLocks noGrp="1" noRot="1" noChangeAspect="1" noChangeArrowheads="1" noTextEdit="1"/>
          </p:cNvSpPr>
          <p:nvPr>
            <p:ph type="sldImg"/>
          </p:nvPr>
        </p:nvSpPr>
        <p:spPr>
          <a:ln/>
        </p:spPr>
      </p:sp>
      <p:sp>
        <p:nvSpPr>
          <p:cNvPr id="480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EE552F32-2605-4086-8F84-32E211961B02}" type="slidenum">
              <a:rPr lang="x-none" smtClean="0"/>
              <a:pPr/>
              <a:t>206</a:t>
            </a:fld>
            <a:endParaRPr lang="en-US" smtClean="0"/>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p:spPr>
        <p:txBody>
          <a:bodyPr/>
          <a:lstStyle/>
          <a:p>
            <a:fld id="{302DC2D8-CCD1-4A43-8A85-F4C50B7D2CCB}" type="slidenum">
              <a:rPr lang="x-none" smtClean="0"/>
              <a:pPr/>
              <a:t>207</a:t>
            </a:fld>
            <a:endParaRPr lang="en-US" smtClean="0"/>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3DF16666-585E-4F8E-856C-0A75D240A935}" type="slidenum">
              <a:rPr lang="x-none" smtClean="0"/>
              <a:pPr/>
              <a:t>208</a:t>
            </a:fld>
            <a:endParaRPr lang="en-US" smtClean="0"/>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p:spPr>
        <p:txBody>
          <a:bodyPr/>
          <a:lstStyle/>
          <a:p>
            <a:fld id="{1213E3CE-FEE7-4DAA-9833-2AEC80A4F7A4}" type="slidenum">
              <a:rPr lang="x-none" smtClean="0"/>
              <a:pPr/>
              <a:t>209</a:t>
            </a:fld>
            <a:endParaRPr lang="en-US" smtClean="0"/>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62040D7D-8A2A-45CC-A9A4-D5D5E7B1D1E6}" type="slidenum">
              <a:rPr lang="x-none" smtClean="0"/>
              <a:pPr/>
              <a:t>21</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B68E6D25-42E1-4FA0-A44B-B0D374189187}" type="slidenum">
              <a:rPr lang="x-none" smtClean="0"/>
              <a:pPr/>
              <a:t>210</a:t>
            </a:fld>
            <a:endParaRPr lang="en-US" smtClean="0"/>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p:spPr>
        <p:txBody>
          <a:bodyPr/>
          <a:lstStyle/>
          <a:p>
            <a:fld id="{FD769243-E810-45DA-85F7-D49FCBDEDBEE}" type="slidenum">
              <a:rPr lang="x-none" smtClean="0"/>
              <a:pPr/>
              <a:t>211</a:t>
            </a:fld>
            <a:endParaRPr lang="en-US" smtClean="0"/>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BECD3B3F-49C0-41E4-ABF2-3CB8CC83AF67}" type="slidenum">
              <a:rPr lang="x-none" smtClean="0"/>
              <a:pPr/>
              <a:t>212</a:t>
            </a:fld>
            <a:endParaRPr lang="en-US" smtClean="0"/>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noFill/>
        </p:spPr>
        <p:txBody>
          <a:bodyPr/>
          <a:lstStyle/>
          <a:p>
            <a:fld id="{9E050BAF-80C0-4F72-91BC-537BE044D32A}" type="slidenum">
              <a:rPr lang="x-none" smtClean="0"/>
              <a:pPr/>
              <a:t>213</a:t>
            </a:fld>
            <a:endParaRPr lang="en-US" smtClean="0"/>
          </a:p>
        </p:txBody>
      </p:sp>
      <p:sp>
        <p:nvSpPr>
          <p:cNvPr id="488451" name="Rectangle 2"/>
          <p:cNvSpPr>
            <a:spLocks noGrp="1" noRot="1" noChangeAspect="1" noChangeArrowheads="1" noTextEdit="1"/>
          </p:cNvSpPr>
          <p:nvPr>
            <p:ph type="sldImg"/>
          </p:nvPr>
        </p:nvSpPr>
        <p:spPr>
          <a:ln/>
        </p:spPr>
      </p:sp>
      <p:sp>
        <p:nvSpPr>
          <p:cNvPr id="488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80FBF22-850D-4EC7-BF7B-43BFFD540CA7}" type="slidenum">
              <a:rPr lang="x-none" smtClean="0"/>
              <a:pPr/>
              <a:t>214</a:t>
            </a:fld>
            <a:endParaRPr lang="en-US" smtClean="0"/>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p:spPr>
        <p:txBody>
          <a:bodyPr/>
          <a:lstStyle/>
          <a:p>
            <a:fld id="{5FD08DCD-8411-4575-B489-91BF2644502A}" type="slidenum">
              <a:rPr lang="x-none" smtClean="0"/>
              <a:pPr/>
              <a:t>215</a:t>
            </a:fld>
            <a:endParaRPr lang="en-US" smtClean="0"/>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93051A13-CBB3-41F0-B04E-67449930C538}" type="slidenum">
              <a:rPr lang="x-none" smtClean="0"/>
              <a:pPr/>
              <a:t>216</a:t>
            </a:fld>
            <a:endParaRPr lang="en-US" smtClean="0"/>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noFill/>
        </p:spPr>
        <p:txBody>
          <a:bodyPr/>
          <a:lstStyle/>
          <a:p>
            <a:fld id="{A9637142-8491-4368-8084-C2F6415EE33E}" type="slidenum">
              <a:rPr lang="x-none" smtClean="0"/>
              <a:pPr/>
              <a:t>217</a:t>
            </a:fld>
            <a:endParaRPr lang="en-US" smtClean="0"/>
          </a:p>
        </p:txBody>
      </p:sp>
      <p:sp>
        <p:nvSpPr>
          <p:cNvPr id="492547" name="Rectangle 2"/>
          <p:cNvSpPr>
            <a:spLocks noGrp="1" noRot="1" noChangeAspect="1" noChangeArrowheads="1" noTextEdit="1"/>
          </p:cNvSpPr>
          <p:nvPr>
            <p:ph type="sldImg"/>
          </p:nvPr>
        </p:nvSpPr>
        <p:spPr>
          <a:ln/>
        </p:spPr>
      </p:sp>
      <p:sp>
        <p:nvSpPr>
          <p:cNvPr id="492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8341C763-E021-44A7-AC62-8828116A4BF4}" type="slidenum">
              <a:rPr lang="x-none" smtClean="0"/>
              <a:pPr/>
              <a:t>218</a:t>
            </a:fld>
            <a:endParaRPr lang="en-US" smtClean="0"/>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p:cNvSpPr>
            <a:spLocks noGrp="1" noChangeArrowheads="1"/>
          </p:cNvSpPr>
          <p:nvPr>
            <p:ph type="sldNum" sz="quarter" idx="5"/>
          </p:nvPr>
        </p:nvSpPr>
        <p:spPr>
          <a:noFill/>
        </p:spPr>
        <p:txBody>
          <a:bodyPr/>
          <a:lstStyle/>
          <a:p>
            <a:fld id="{14196D42-72E5-4B8B-B42B-3253F35B1989}" type="slidenum">
              <a:rPr lang="x-none" smtClean="0"/>
              <a:pPr/>
              <a:t>219</a:t>
            </a:fld>
            <a:endParaRPr lang="en-US" smtClean="0"/>
          </a:p>
        </p:txBody>
      </p:sp>
      <p:sp>
        <p:nvSpPr>
          <p:cNvPr id="494595" name="Rectangle 2"/>
          <p:cNvSpPr>
            <a:spLocks noGrp="1" noRot="1" noChangeAspect="1" noChangeArrowheads="1" noTextEdit="1"/>
          </p:cNvSpPr>
          <p:nvPr>
            <p:ph type="sldImg"/>
          </p:nvPr>
        </p:nvSpPr>
        <p:spPr>
          <a:ln/>
        </p:spPr>
      </p:sp>
      <p:sp>
        <p:nvSpPr>
          <p:cNvPr id="494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62040D7D-8A2A-45CC-A9A4-D5D5E7B1D1E6}" type="slidenum">
              <a:rPr lang="x-none" smtClean="0"/>
              <a:pPr/>
              <a:t>22</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0145C27C-609F-480D-B4FA-59701C20F3B9}" type="slidenum">
              <a:rPr lang="x-none" smtClean="0"/>
              <a:pPr/>
              <a:t>220</a:t>
            </a:fld>
            <a:endParaRPr lang="en-US" smtClean="0"/>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noFill/>
        </p:spPr>
        <p:txBody>
          <a:bodyPr/>
          <a:lstStyle/>
          <a:p>
            <a:fld id="{00036AB1-464F-4B36-989C-B5C6AED2D92B}" type="slidenum">
              <a:rPr lang="x-none" smtClean="0"/>
              <a:pPr/>
              <a:t>221</a:t>
            </a:fld>
            <a:endParaRPr lang="en-US" smtClean="0"/>
          </a:p>
        </p:txBody>
      </p:sp>
      <p:sp>
        <p:nvSpPr>
          <p:cNvPr id="496643" name="Rectangle 2"/>
          <p:cNvSpPr>
            <a:spLocks noGrp="1" noRot="1" noChangeAspect="1" noChangeArrowheads="1" noTextEdit="1"/>
          </p:cNvSpPr>
          <p:nvPr>
            <p:ph type="sldImg"/>
          </p:nvPr>
        </p:nvSpPr>
        <p:spPr>
          <a:ln/>
        </p:spPr>
      </p:sp>
      <p:sp>
        <p:nvSpPr>
          <p:cNvPr id="496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9A90FECB-2BD9-45F5-90A8-06386323D6B4}" type="slidenum">
              <a:rPr lang="x-none" smtClean="0"/>
              <a:pPr/>
              <a:t>222</a:t>
            </a:fld>
            <a:endParaRPr lang="en-US" smtClean="0"/>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noFill/>
        </p:spPr>
        <p:txBody>
          <a:bodyPr/>
          <a:lstStyle/>
          <a:p>
            <a:fld id="{C4412F5A-89CF-4B4B-A799-35AB3851015F}" type="slidenum">
              <a:rPr lang="x-none" smtClean="0"/>
              <a:pPr/>
              <a:t>223</a:t>
            </a:fld>
            <a:endParaRPr lang="en-US" smtClean="0"/>
          </a:p>
        </p:txBody>
      </p:sp>
      <p:sp>
        <p:nvSpPr>
          <p:cNvPr id="498691" name="Rectangle 2"/>
          <p:cNvSpPr>
            <a:spLocks noGrp="1" noRot="1" noChangeAspect="1" noChangeArrowheads="1" noTextEdit="1"/>
          </p:cNvSpPr>
          <p:nvPr>
            <p:ph type="sldImg"/>
          </p:nvPr>
        </p:nvSpPr>
        <p:spPr>
          <a:ln/>
        </p:spPr>
      </p:sp>
      <p:sp>
        <p:nvSpPr>
          <p:cNvPr id="498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6D23C41-DE07-48B2-AF27-FC7D0506B673}" type="slidenum">
              <a:rPr lang="x-none" smtClean="0"/>
              <a:pPr/>
              <a:t>224</a:t>
            </a:fld>
            <a:endParaRPr lang="en-US" smtClean="0"/>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noFill/>
        </p:spPr>
        <p:txBody>
          <a:bodyPr/>
          <a:lstStyle/>
          <a:p>
            <a:fld id="{05FC323C-35AC-41DE-BF53-2B8356734035}" type="slidenum">
              <a:rPr lang="x-none" smtClean="0"/>
              <a:pPr/>
              <a:t>225</a:t>
            </a:fld>
            <a:endParaRPr lang="en-US" smtClean="0"/>
          </a:p>
        </p:txBody>
      </p:sp>
      <p:sp>
        <p:nvSpPr>
          <p:cNvPr id="500739" name="Rectangle 2"/>
          <p:cNvSpPr>
            <a:spLocks noGrp="1" noRot="1" noChangeAspect="1" noChangeArrowheads="1" noTextEdit="1"/>
          </p:cNvSpPr>
          <p:nvPr>
            <p:ph type="sldImg"/>
          </p:nvPr>
        </p:nvSpPr>
        <p:spPr>
          <a:ln/>
        </p:spPr>
      </p:sp>
      <p:sp>
        <p:nvSpPr>
          <p:cNvPr id="500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2E3ED70D-20DC-4C47-84C1-CD2F91097775}" type="slidenum">
              <a:rPr lang="x-none" smtClean="0"/>
              <a:pPr/>
              <a:t>226</a:t>
            </a:fld>
            <a:endParaRPr lang="en-US" smtClean="0"/>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noFill/>
        </p:spPr>
        <p:txBody>
          <a:bodyPr/>
          <a:lstStyle/>
          <a:p>
            <a:fld id="{530F4751-8939-4661-BD9E-23B2485211E6}" type="slidenum">
              <a:rPr lang="x-none" smtClean="0"/>
              <a:pPr/>
              <a:t>227</a:t>
            </a:fld>
            <a:endParaRPr lang="en-US" smtClean="0"/>
          </a:p>
        </p:txBody>
      </p:sp>
      <p:sp>
        <p:nvSpPr>
          <p:cNvPr id="502787" name="Rectangle 2"/>
          <p:cNvSpPr>
            <a:spLocks noGrp="1" noRot="1" noChangeAspect="1" noChangeArrowheads="1" noTextEdit="1"/>
          </p:cNvSpPr>
          <p:nvPr>
            <p:ph type="sldImg"/>
          </p:nvPr>
        </p:nvSpPr>
        <p:spPr>
          <a:ln/>
        </p:spPr>
      </p:sp>
      <p:sp>
        <p:nvSpPr>
          <p:cNvPr id="502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noFill/>
        </p:spPr>
        <p:txBody>
          <a:bodyPr/>
          <a:lstStyle/>
          <a:p>
            <a:fld id="{62C15B98-9F37-4A1D-8AC8-E82E30B660D1}" type="slidenum">
              <a:rPr lang="x-none" smtClean="0"/>
              <a:pPr/>
              <a:t>228</a:t>
            </a:fld>
            <a:endParaRPr lang="en-US" smtClean="0"/>
          </a:p>
        </p:txBody>
      </p:sp>
      <p:sp>
        <p:nvSpPr>
          <p:cNvPr id="503811" name="Rectangle 2"/>
          <p:cNvSpPr>
            <a:spLocks noGrp="1" noRot="1" noChangeAspect="1" noChangeArrowheads="1" noTextEdit="1"/>
          </p:cNvSpPr>
          <p:nvPr>
            <p:ph type="sldImg"/>
          </p:nvPr>
        </p:nvSpPr>
        <p:spPr>
          <a:ln/>
        </p:spPr>
      </p:sp>
      <p:sp>
        <p:nvSpPr>
          <p:cNvPr id="503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noFill/>
        </p:spPr>
        <p:txBody>
          <a:bodyPr/>
          <a:lstStyle/>
          <a:p>
            <a:fld id="{B34D8DE0-1F53-418E-B2E9-DB601E9FA803}" type="slidenum">
              <a:rPr lang="x-none" smtClean="0"/>
              <a:pPr/>
              <a:t>229</a:t>
            </a:fld>
            <a:endParaRPr lang="en-US" smtClean="0"/>
          </a:p>
        </p:txBody>
      </p:sp>
      <p:sp>
        <p:nvSpPr>
          <p:cNvPr id="504835" name="Rectangle 2"/>
          <p:cNvSpPr>
            <a:spLocks noGrp="1" noRot="1" noChangeAspect="1" noChangeArrowheads="1" noTextEdit="1"/>
          </p:cNvSpPr>
          <p:nvPr>
            <p:ph type="sldImg"/>
          </p:nvPr>
        </p:nvSpPr>
        <p:spPr>
          <a:ln/>
        </p:spPr>
      </p:sp>
      <p:sp>
        <p:nvSpPr>
          <p:cNvPr id="504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ED38F95A-5988-4C36-86D0-D9C5FE47E64D}" type="slidenum">
              <a:rPr lang="x-none" smtClean="0"/>
              <a:pPr/>
              <a:t>23</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7F9127E2-5599-4966-A250-9BFF0F1DEA55}" type="slidenum">
              <a:rPr lang="x-none" smtClean="0"/>
              <a:pPr/>
              <a:t>230</a:t>
            </a:fld>
            <a:endParaRPr lang="en-US" smtClean="0"/>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p:spPr>
        <p:txBody>
          <a:bodyPr/>
          <a:lstStyle/>
          <a:p>
            <a:fld id="{048A7D6D-FE98-4F2B-9502-9DB275015966}" type="slidenum">
              <a:rPr lang="x-none" smtClean="0"/>
              <a:pPr/>
              <a:t>231</a:t>
            </a:fld>
            <a:endParaRPr lang="en-US" smtClean="0"/>
          </a:p>
        </p:txBody>
      </p:sp>
      <p:sp>
        <p:nvSpPr>
          <p:cNvPr id="506883" name="Rectangle 2"/>
          <p:cNvSpPr>
            <a:spLocks noGrp="1" noRot="1" noChangeAspect="1" noChangeArrowheads="1" noTextEdit="1"/>
          </p:cNvSpPr>
          <p:nvPr>
            <p:ph type="sldImg"/>
          </p:nvPr>
        </p:nvSpPr>
        <p:spPr>
          <a:ln/>
        </p:spPr>
      </p:sp>
      <p:sp>
        <p:nvSpPr>
          <p:cNvPr id="506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028F6D67-E396-4716-BDD9-7CFA702A848E}" type="slidenum">
              <a:rPr lang="x-none" smtClean="0"/>
              <a:pPr/>
              <a:t>232</a:t>
            </a:fld>
            <a:endParaRPr lang="en-US" smtClean="0"/>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noFill/>
        </p:spPr>
        <p:txBody>
          <a:bodyPr/>
          <a:lstStyle/>
          <a:p>
            <a:fld id="{2F993BE3-0FD3-441E-B04D-2E894EB2442B}" type="slidenum">
              <a:rPr lang="x-none" smtClean="0"/>
              <a:pPr/>
              <a:t>233</a:t>
            </a:fld>
            <a:endParaRPr lang="en-US" smtClean="0"/>
          </a:p>
        </p:txBody>
      </p:sp>
      <p:sp>
        <p:nvSpPr>
          <p:cNvPr id="508931" name="Rectangle 2"/>
          <p:cNvSpPr>
            <a:spLocks noGrp="1" noRot="1" noChangeAspect="1" noChangeArrowheads="1" noTextEdit="1"/>
          </p:cNvSpPr>
          <p:nvPr>
            <p:ph type="sldImg"/>
          </p:nvPr>
        </p:nvSpPr>
        <p:spPr>
          <a:ln/>
        </p:spPr>
      </p:sp>
      <p:sp>
        <p:nvSpPr>
          <p:cNvPr id="508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B95EB572-92EE-46CC-AD0A-C35D8A1E690F}" type="slidenum">
              <a:rPr lang="x-none" smtClean="0"/>
              <a:pPr/>
              <a:t>234</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9DE485AD-6759-412C-BE8F-0BBBA24BD0C2}" type="slidenum">
              <a:rPr lang="x-none" smtClean="0"/>
              <a:pPr/>
              <a:t>235</a:t>
            </a:fld>
            <a:endParaRPr lang="en-US"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3439B187-0251-4911-BEB7-AD7EA7EF76A8}" type="slidenum">
              <a:rPr lang="x-none" smtClean="0"/>
              <a:pPr/>
              <a:t>236</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2A91E4D9-8CDD-4F92-AFC9-2676D8C6FE55}" type="slidenum">
              <a:rPr lang="x-none" smtClean="0"/>
              <a:pPr/>
              <a:t>237</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60C5694A-ABC5-4B76-A996-8F44F68FF423}" type="slidenum">
              <a:rPr lang="x-none" smtClean="0"/>
              <a:pPr/>
              <a:t>238</a:t>
            </a:fld>
            <a:endParaRPr lang="en-US"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6517474A-4D0B-4EDD-B8EB-5FEE20A64144}" type="slidenum">
              <a:rPr lang="x-none" sz="1200">
                <a:latin typeface="Marlett" pitchFamily="2" charset="2"/>
              </a:rPr>
              <a:pPr/>
              <a:t>239</a:t>
            </a:fld>
            <a:endParaRPr lang="en-US" sz="1200">
              <a:latin typeface="Marlett" pitchFamily="2" charset="2"/>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ED38F95A-5988-4C36-86D0-D9C5FE47E64D}" type="slidenum">
              <a:rPr lang="x-none" smtClean="0"/>
              <a:pPr/>
              <a:t>24</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noFill/>
        </p:spPr>
        <p:txBody>
          <a:bodyPr/>
          <a:lstStyle/>
          <a:p>
            <a:fld id="{901EA9D0-E9D3-4853-B728-3080CBFD475E}" type="slidenum">
              <a:rPr lang="x-none" smtClean="0"/>
              <a:pPr/>
              <a:t>240</a:t>
            </a:fld>
            <a:endParaRPr lang="en-US" smtClean="0"/>
          </a:p>
        </p:txBody>
      </p:sp>
      <p:sp>
        <p:nvSpPr>
          <p:cNvPr id="510979" name="Rectangle 2"/>
          <p:cNvSpPr>
            <a:spLocks noGrp="1" noRot="1" noChangeAspect="1" noChangeArrowheads="1" noTextEdit="1"/>
          </p:cNvSpPr>
          <p:nvPr>
            <p:ph type="sldImg"/>
          </p:nvPr>
        </p:nvSpPr>
        <p:spPr>
          <a:ln/>
        </p:spPr>
      </p:sp>
      <p:sp>
        <p:nvSpPr>
          <p:cNvPr id="510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5168BAAC-BDB0-4E43-93F8-C7FDD442C33F}" type="slidenum">
              <a:rPr lang="x-none" smtClean="0"/>
              <a:pPr/>
              <a:t>241</a:t>
            </a:fld>
            <a:endParaRPr lang="en-US" smtClean="0"/>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p:spPr>
        <p:txBody>
          <a:bodyPr/>
          <a:lstStyle/>
          <a:p>
            <a:fld id="{8F0AD383-4FEB-4030-8042-D2A4C62B629E}" type="slidenum">
              <a:rPr lang="x-none" smtClean="0"/>
              <a:pPr/>
              <a:t>242</a:t>
            </a:fld>
            <a:endParaRPr lang="en-US" smtClean="0"/>
          </a:p>
        </p:txBody>
      </p:sp>
      <p:sp>
        <p:nvSpPr>
          <p:cNvPr id="513027" name="Rectangle 2"/>
          <p:cNvSpPr>
            <a:spLocks noGrp="1" noRot="1" noChangeAspect="1" noChangeArrowheads="1" noTextEdit="1"/>
          </p:cNvSpPr>
          <p:nvPr>
            <p:ph type="sldImg"/>
          </p:nvPr>
        </p:nvSpPr>
        <p:spPr>
          <a:ln/>
        </p:spPr>
      </p:sp>
      <p:sp>
        <p:nvSpPr>
          <p:cNvPr id="513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D5E3ED33-4ADB-4F12-93D1-3B8FD416EAC0}" type="slidenum">
              <a:rPr lang="x-none" smtClean="0"/>
              <a:pPr/>
              <a:t>243</a:t>
            </a:fld>
            <a:endParaRPr lang="en-US" smtClean="0"/>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a:noFill/>
        </p:spPr>
        <p:txBody>
          <a:bodyPr/>
          <a:lstStyle/>
          <a:p>
            <a:fld id="{61E2F82F-FE2C-4E27-A760-9FE32625A8FC}" type="slidenum">
              <a:rPr lang="x-none" smtClean="0"/>
              <a:pPr/>
              <a:t>244</a:t>
            </a:fld>
            <a:endParaRPr lang="en-US" smtClean="0"/>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F7F79693-2AA7-40F2-9A69-F78416C3986C}" type="slidenum">
              <a:rPr lang="x-none" smtClean="0"/>
              <a:pPr/>
              <a:t>245</a:t>
            </a:fld>
            <a:endParaRPr lang="en-US" smtClean="0"/>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noFill/>
        </p:spPr>
        <p:txBody>
          <a:bodyPr/>
          <a:lstStyle/>
          <a:p>
            <a:fld id="{726F96E8-19B3-4F96-A50E-CC4BD1930F69}" type="slidenum">
              <a:rPr lang="x-none" smtClean="0"/>
              <a:pPr/>
              <a:t>246</a:t>
            </a:fld>
            <a:endParaRPr lang="en-US" smtClean="0"/>
          </a:p>
        </p:txBody>
      </p:sp>
      <p:sp>
        <p:nvSpPr>
          <p:cNvPr id="517123" name="Rectangle 2"/>
          <p:cNvSpPr>
            <a:spLocks noGrp="1" noRot="1" noChangeAspect="1" noChangeArrowheads="1" noTextEdit="1"/>
          </p:cNvSpPr>
          <p:nvPr>
            <p:ph type="sldImg"/>
          </p:nvPr>
        </p:nvSpPr>
        <p:spPr>
          <a:ln/>
        </p:spPr>
      </p:sp>
      <p:sp>
        <p:nvSpPr>
          <p:cNvPr id="517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88E3E560-3418-4E3E-A4FC-062977F2A73F}" type="slidenum">
              <a:rPr lang="x-none" smtClean="0"/>
              <a:pPr/>
              <a:t>247</a:t>
            </a:fld>
            <a:endParaRPr lang="en-US" smtClean="0"/>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noFill/>
        </p:spPr>
        <p:txBody>
          <a:bodyPr/>
          <a:lstStyle/>
          <a:p>
            <a:fld id="{E3BED578-413A-43E8-9099-32E0EDBEF2C5}" type="slidenum">
              <a:rPr lang="x-none" smtClean="0"/>
              <a:pPr/>
              <a:t>248</a:t>
            </a:fld>
            <a:endParaRPr lang="en-US" smtClean="0"/>
          </a:p>
        </p:txBody>
      </p:sp>
      <p:sp>
        <p:nvSpPr>
          <p:cNvPr id="519171" name="Rectangle 2"/>
          <p:cNvSpPr>
            <a:spLocks noGrp="1" noRot="1" noChangeAspect="1" noChangeArrowheads="1" noTextEdit="1"/>
          </p:cNvSpPr>
          <p:nvPr>
            <p:ph type="sldImg"/>
          </p:nvPr>
        </p:nvSpPr>
        <p:spPr>
          <a:ln/>
        </p:spPr>
      </p:sp>
      <p:sp>
        <p:nvSpPr>
          <p:cNvPr id="519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6535A142-A99B-4FE5-8357-C8AB02D611D3}" type="slidenum">
              <a:rPr lang="x-none" smtClean="0"/>
              <a:pPr/>
              <a:t>249</a:t>
            </a:fld>
            <a:endParaRPr lang="en-US" smtClean="0"/>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ED38F95A-5988-4C36-86D0-D9C5FE47E64D}" type="slidenum">
              <a:rPr lang="x-none" smtClean="0"/>
              <a:pPr/>
              <a:t>25</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noFill/>
        </p:spPr>
        <p:txBody>
          <a:bodyPr/>
          <a:lstStyle/>
          <a:p>
            <a:fld id="{38248088-3AF3-4402-B3BE-5BFE526A2F3C}" type="slidenum">
              <a:rPr lang="x-none" smtClean="0"/>
              <a:pPr/>
              <a:t>250</a:t>
            </a:fld>
            <a:endParaRPr lang="en-US" smtClean="0"/>
          </a:p>
        </p:txBody>
      </p:sp>
      <p:sp>
        <p:nvSpPr>
          <p:cNvPr id="521219" name="Rectangle 2"/>
          <p:cNvSpPr>
            <a:spLocks noGrp="1" noRot="1" noChangeAspect="1" noChangeArrowheads="1" noTextEdit="1"/>
          </p:cNvSpPr>
          <p:nvPr>
            <p:ph type="sldImg"/>
          </p:nvPr>
        </p:nvSpPr>
        <p:spPr>
          <a:ln/>
        </p:spPr>
      </p:sp>
      <p:sp>
        <p:nvSpPr>
          <p:cNvPr id="5212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7E914DF5-27C9-4DD6-8F45-F8C77E4809BA}" type="slidenum">
              <a:rPr lang="x-none" smtClean="0"/>
              <a:pPr/>
              <a:t>251</a:t>
            </a:fld>
            <a:endParaRPr lang="en-US" smtClean="0"/>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p:spPr>
        <p:txBody>
          <a:bodyPr/>
          <a:lstStyle/>
          <a:p>
            <a:fld id="{3799846F-459E-4914-B6F7-60E763E8AF51}" type="slidenum">
              <a:rPr lang="x-none" smtClean="0"/>
              <a:pPr/>
              <a:t>252</a:t>
            </a:fld>
            <a:endParaRPr lang="en-US" smtClean="0"/>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AEBE52F9-376B-4A32-94CB-421C84A660DE}" type="slidenum">
              <a:rPr lang="x-none" smtClean="0"/>
              <a:pPr/>
              <a:t>253</a:t>
            </a:fld>
            <a:endParaRPr lang="en-US" smtClean="0"/>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p:spPr>
        <p:txBody>
          <a:bodyPr/>
          <a:lstStyle/>
          <a:p>
            <a:fld id="{77D32E70-29A8-4953-A68D-571096DBDD80}" type="slidenum">
              <a:rPr lang="x-none" smtClean="0"/>
              <a:pPr/>
              <a:t>254</a:t>
            </a:fld>
            <a:endParaRPr lang="en-US" smtClean="0"/>
          </a:p>
        </p:txBody>
      </p:sp>
      <p:sp>
        <p:nvSpPr>
          <p:cNvPr id="525315" name="Rectangle 2"/>
          <p:cNvSpPr>
            <a:spLocks noGrp="1" noRot="1" noChangeAspect="1" noChangeArrowheads="1" noTextEdit="1"/>
          </p:cNvSpPr>
          <p:nvPr>
            <p:ph type="sldImg"/>
          </p:nvPr>
        </p:nvSpPr>
        <p:spPr>
          <a:ln/>
        </p:spPr>
      </p:sp>
      <p:sp>
        <p:nvSpPr>
          <p:cNvPr id="525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p>
            <a:fld id="{788F12F1-4CF0-4677-8814-A6EAC26A2EEE}" type="slidenum">
              <a:rPr lang="x-none" smtClean="0"/>
              <a:pPr/>
              <a:t>255</a:t>
            </a:fld>
            <a:endParaRPr lang="en-US" smtClean="0"/>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noFill/>
        </p:spPr>
        <p:txBody>
          <a:bodyPr/>
          <a:lstStyle/>
          <a:p>
            <a:fld id="{C7823C6B-884F-4A2D-A66E-5A22DCCFB5F8}" type="slidenum">
              <a:rPr lang="x-none" smtClean="0"/>
              <a:pPr/>
              <a:t>256</a:t>
            </a:fld>
            <a:endParaRPr lang="en-US" smtClean="0"/>
          </a:p>
        </p:txBody>
      </p:sp>
      <p:sp>
        <p:nvSpPr>
          <p:cNvPr id="527363" name="Rectangle 2"/>
          <p:cNvSpPr>
            <a:spLocks noGrp="1" noRot="1" noChangeAspect="1" noChangeArrowheads="1" noTextEdit="1"/>
          </p:cNvSpPr>
          <p:nvPr>
            <p:ph type="sldImg"/>
          </p:nvPr>
        </p:nvSpPr>
        <p:spPr>
          <a:ln/>
        </p:spPr>
      </p:sp>
      <p:sp>
        <p:nvSpPr>
          <p:cNvPr id="527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974316CC-355D-48B7-B59A-D8960BB89D1A}" type="slidenum">
              <a:rPr lang="x-none" smtClean="0"/>
              <a:pPr/>
              <a:t>257</a:t>
            </a:fld>
            <a:endParaRPr lang="en-US" smtClean="0"/>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p>
            <a:fld id="{C40B8CDE-8E1A-4613-99E3-8B676D28EEB4}" type="slidenum">
              <a:rPr lang="x-none" smtClean="0"/>
              <a:pPr/>
              <a:t>258</a:t>
            </a:fld>
            <a:endParaRPr lang="en-US" smtClean="0"/>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A7CA412D-1228-4F95-B3F2-DF12A2BBC994}" type="slidenum">
              <a:rPr lang="x-none" smtClean="0"/>
              <a:pPr/>
              <a:t>259</a:t>
            </a:fld>
            <a:endParaRPr lang="en-US" smtClean="0"/>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3233EEBB-7B58-401C-8163-BBF08BE6A771}" type="slidenum">
              <a:rPr lang="x-none" smtClean="0"/>
              <a:pPr/>
              <a:t>26</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noFill/>
        </p:spPr>
        <p:txBody>
          <a:bodyPr/>
          <a:lstStyle/>
          <a:p>
            <a:fld id="{728735B9-DDC6-453E-8624-229E356076AD}" type="slidenum">
              <a:rPr lang="x-none" smtClean="0"/>
              <a:pPr/>
              <a:t>260</a:t>
            </a:fld>
            <a:endParaRPr lang="en-US" smtClean="0"/>
          </a:p>
        </p:txBody>
      </p:sp>
      <p:sp>
        <p:nvSpPr>
          <p:cNvPr id="531459" name="Rectangle 2"/>
          <p:cNvSpPr>
            <a:spLocks noGrp="1" noRot="1" noChangeAspect="1" noChangeArrowheads="1" noTextEdit="1"/>
          </p:cNvSpPr>
          <p:nvPr>
            <p:ph type="sldImg"/>
          </p:nvPr>
        </p:nvSpPr>
        <p:spPr>
          <a:ln/>
        </p:spPr>
      </p:sp>
      <p:sp>
        <p:nvSpPr>
          <p:cNvPr id="531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p>
            <a:fld id="{7D1C6C7F-0055-4948-92B6-4EFDF6FA63BD}" type="slidenum">
              <a:rPr lang="x-none" smtClean="0"/>
              <a:pPr/>
              <a:t>261</a:t>
            </a:fld>
            <a:endParaRPr lang="en-US" smtClean="0"/>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p>
            <a:fld id="{6BFC924A-E021-409A-BBDC-7D1953F3074A}" type="slidenum">
              <a:rPr lang="x-none" smtClean="0"/>
              <a:pPr/>
              <a:t>262</a:t>
            </a:fld>
            <a:endParaRPr lang="en-US" smtClean="0"/>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D38A2146-764C-4450-8137-F6F3FECBF917}" type="slidenum">
              <a:rPr lang="x-none" smtClean="0"/>
              <a:pPr/>
              <a:t>263</a:t>
            </a:fld>
            <a:endParaRPr lang="en-US" smtClean="0"/>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noFill/>
        </p:spPr>
        <p:txBody>
          <a:bodyPr/>
          <a:lstStyle/>
          <a:p>
            <a:fld id="{683865A4-E33E-44A9-A465-531E177D7338}" type="slidenum">
              <a:rPr lang="x-none" smtClean="0"/>
              <a:pPr/>
              <a:t>264</a:t>
            </a:fld>
            <a:endParaRPr lang="en-US" smtClean="0"/>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ABF4F760-F8E3-46C5-BD00-938582623A85}" type="slidenum">
              <a:rPr lang="x-none" smtClean="0"/>
              <a:pPr/>
              <a:t>265</a:t>
            </a:fld>
            <a:endParaRPr lang="en-US" smtClean="0"/>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noFill/>
        </p:spPr>
        <p:txBody>
          <a:bodyPr/>
          <a:lstStyle/>
          <a:p>
            <a:fld id="{22A989D4-B3A1-4496-B40A-1610F7A61499}" type="slidenum">
              <a:rPr lang="x-none" smtClean="0"/>
              <a:pPr/>
              <a:t>266</a:t>
            </a:fld>
            <a:endParaRPr lang="en-US" smtClean="0"/>
          </a:p>
        </p:txBody>
      </p:sp>
      <p:sp>
        <p:nvSpPr>
          <p:cNvPr id="537603" name="Rectangle 2"/>
          <p:cNvSpPr>
            <a:spLocks noGrp="1" noRot="1" noChangeAspect="1" noChangeArrowheads="1" noTextEdit="1"/>
          </p:cNvSpPr>
          <p:nvPr>
            <p:ph type="sldImg"/>
          </p:nvPr>
        </p:nvSpPr>
        <p:spPr>
          <a:ln/>
        </p:spPr>
      </p:sp>
      <p:sp>
        <p:nvSpPr>
          <p:cNvPr id="537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DC11BB68-759B-4158-BC74-DAEBF2178FA6}" type="slidenum">
              <a:rPr lang="x-none" smtClean="0"/>
              <a:pPr/>
              <a:t>267</a:t>
            </a:fld>
            <a:endParaRPr lang="en-US" smtClean="0"/>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noFill/>
        </p:spPr>
        <p:txBody>
          <a:bodyPr/>
          <a:lstStyle/>
          <a:p>
            <a:fld id="{64241367-1E6A-445B-A3F2-2351A21AE380}" type="slidenum">
              <a:rPr lang="x-none" smtClean="0"/>
              <a:pPr/>
              <a:t>268</a:t>
            </a:fld>
            <a:endParaRPr lang="en-US" smtClean="0"/>
          </a:p>
        </p:txBody>
      </p:sp>
      <p:sp>
        <p:nvSpPr>
          <p:cNvPr id="539651" name="Rectangle 2"/>
          <p:cNvSpPr>
            <a:spLocks noGrp="1" noRot="1" noChangeAspect="1" noChangeArrowheads="1" noTextEdit="1"/>
          </p:cNvSpPr>
          <p:nvPr>
            <p:ph type="sldImg"/>
          </p:nvPr>
        </p:nvSpPr>
        <p:spPr>
          <a:ln/>
        </p:spPr>
      </p:sp>
      <p:sp>
        <p:nvSpPr>
          <p:cNvPr id="539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9CE4619C-916B-474A-A5C8-307AF49DAE2C}" type="slidenum">
              <a:rPr lang="x-none" smtClean="0"/>
              <a:pPr/>
              <a:t>269</a:t>
            </a:fld>
            <a:endParaRPr lang="en-US" smtClean="0"/>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78629F90-2DA9-4371-B585-82C0B9652A05}" type="slidenum">
              <a:rPr lang="x-none" smtClean="0"/>
              <a:pPr/>
              <a:t>27</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noFill/>
        </p:spPr>
        <p:txBody>
          <a:bodyPr/>
          <a:lstStyle/>
          <a:p>
            <a:fld id="{4595EACB-7AF1-47B0-8D1D-A31A5A1124F9}" type="slidenum">
              <a:rPr lang="x-none" smtClean="0"/>
              <a:pPr/>
              <a:t>270</a:t>
            </a:fld>
            <a:endParaRPr lang="en-US" smtClean="0"/>
          </a:p>
        </p:txBody>
      </p:sp>
      <p:sp>
        <p:nvSpPr>
          <p:cNvPr id="541699" name="Rectangle 2"/>
          <p:cNvSpPr>
            <a:spLocks noGrp="1" noRot="1" noChangeAspect="1" noChangeArrowheads="1" noTextEdit="1"/>
          </p:cNvSpPr>
          <p:nvPr>
            <p:ph type="sldImg"/>
          </p:nvPr>
        </p:nvSpPr>
        <p:spPr>
          <a:ln/>
        </p:spPr>
      </p:sp>
      <p:sp>
        <p:nvSpPr>
          <p:cNvPr id="541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B5AED85B-3B0E-4B12-98F4-63AD1FD24C13}" type="slidenum">
              <a:rPr lang="x-none" smtClean="0"/>
              <a:pPr/>
              <a:t>271</a:t>
            </a:fld>
            <a:endParaRPr lang="en-US" smtClean="0"/>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noFill/>
        </p:spPr>
        <p:txBody>
          <a:bodyPr/>
          <a:lstStyle/>
          <a:p>
            <a:fld id="{F6F02E5E-D13A-4B84-9F0E-C7E86BF03890}" type="slidenum">
              <a:rPr lang="x-none" smtClean="0"/>
              <a:pPr/>
              <a:t>272</a:t>
            </a:fld>
            <a:endParaRPr lang="en-US" smtClean="0"/>
          </a:p>
        </p:txBody>
      </p:sp>
      <p:sp>
        <p:nvSpPr>
          <p:cNvPr id="543747" name="Rectangle 2"/>
          <p:cNvSpPr>
            <a:spLocks noGrp="1" noRot="1" noChangeAspect="1" noChangeArrowheads="1" noTextEdit="1"/>
          </p:cNvSpPr>
          <p:nvPr>
            <p:ph type="sldImg"/>
          </p:nvPr>
        </p:nvSpPr>
        <p:spPr>
          <a:ln/>
        </p:spPr>
      </p:sp>
      <p:sp>
        <p:nvSpPr>
          <p:cNvPr id="543748" name="Rectangle 3"/>
          <p:cNvSpPr>
            <a:spLocks noGrp="1" noChangeArrowheads="1"/>
          </p:cNvSpPr>
          <p:nvPr>
            <p:ph type="body" idx="1"/>
          </p:nvPr>
        </p:nvSpPr>
        <p:spPr>
          <a:noFill/>
          <a:ln/>
        </p:spPr>
        <p:txBody>
          <a:bodyPr/>
          <a:lstStyle/>
          <a:p>
            <a:r>
              <a:rPr lang="en-US" smtClean="0"/>
              <a:t>If we don’t succeed then either someone already removed curr, or someone modified pred, for example, by inserting another node as pred’s successor, in which case we need not worry since some other later thread that will attempt to traverse the list will remove the marked curr node before traversing beyond it.</a:t>
            </a: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D6DB9097-F6F2-4271-A2AF-07B5E6930F2F}" type="slidenum">
              <a:rPr lang="x-none" smtClean="0"/>
              <a:pPr/>
              <a:t>273</a:t>
            </a:fld>
            <a:endParaRPr lang="en-US" smtClean="0"/>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noFill/>
        </p:spPr>
        <p:txBody>
          <a:bodyPr/>
          <a:lstStyle/>
          <a:p>
            <a:fld id="{792F51DA-AD14-448B-9663-74C8EA277145}" type="slidenum">
              <a:rPr lang="x-none" smtClean="0"/>
              <a:pPr/>
              <a:t>274</a:t>
            </a:fld>
            <a:endParaRPr lang="en-US" smtClean="0"/>
          </a:p>
        </p:txBody>
      </p:sp>
      <p:sp>
        <p:nvSpPr>
          <p:cNvPr id="545795" name="Rectangle 2"/>
          <p:cNvSpPr>
            <a:spLocks noGrp="1" noRot="1" noChangeAspect="1" noChangeArrowheads="1" noTextEdit="1"/>
          </p:cNvSpPr>
          <p:nvPr>
            <p:ph type="sldImg"/>
          </p:nvPr>
        </p:nvSpPr>
        <p:spPr>
          <a:ln/>
        </p:spPr>
      </p:sp>
      <p:sp>
        <p:nvSpPr>
          <p:cNvPr id="545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E7C33716-FCC2-4B2A-B665-25669AA4445D}" type="slidenum">
              <a:rPr lang="x-none" smtClean="0"/>
              <a:pPr/>
              <a:t>275</a:t>
            </a:fld>
            <a:endParaRPr lang="en-US" smtClean="0"/>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p:spPr>
        <p:txBody>
          <a:bodyPr/>
          <a:lstStyle/>
          <a:p>
            <a:fld id="{9AF0DA05-15E5-41C1-832D-F18858335120}" type="slidenum">
              <a:rPr lang="x-none" smtClean="0"/>
              <a:pPr/>
              <a:t>276</a:t>
            </a:fld>
            <a:endParaRPr lang="en-US" smtClean="0"/>
          </a:p>
        </p:txBody>
      </p:sp>
      <p:sp>
        <p:nvSpPr>
          <p:cNvPr id="547843" name="Rectangle 2"/>
          <p:cNvSpPr>
            <a:spLocks noGrp="1" noRot="1" noChangeAspect="1" noChangeArrowheads="1" noTextEdit="1"/>
          </p:cNvSpPr>
          <p:nvPr>
            <p:ph type="sldImg"/>
          </p:nvPr>
        </p:nvSpPr>
        <p:spPr>
          <a:ln/>
        </p:spPr>
      </p:sp>
      <p:sp>
        <p:nvSpPr>
          <p:cNvPr id="547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6A807D99-CE9A-4994-88A2-3E6F4D76CDEB}" type="slidenum">
              <a:rPr lang="x-none" smtClean="0"/>
              <a:pPr/>
              <a:t>277</a:t>
            </a:fld>
            <a:endParaRPr lang="en-US" smtClean="0"/>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r>
              <a:rPr lang="en-US" smtClean="0"/>
              <a:t>The wait-free \mContains{} method of the \cLockFreeList{} is  </a:t>
            </a:r>
          </a:p>
          <a:p>
            <a:r>
              <a:rPr lang="en-US" smtClean="0"/>
              <a:t>the same as that of the \cLazyList{} with one small change: to test if</a:t>
            </a:r>
          </a:p>
          <a:p>
            <a:r>
              <a:rPr lang="en-US" smtClean="0"/>
              <a:t>\fCurr{} is marked we apply \lstinline+curr.next.get(marked)+</a:t>
            </a:r>
          </a:p>
          <a:p>
            <a:r>
              <a:rPr lang="en-US" smtClean="0"/>
              <a:t>and check that \aMarked{0} is true.</a:t>
            </a: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noFill/>
        </p:spPr>
        <p:txBody>
          <a:bodyPr/>
          <a:lstStyle/>
          <a:p>
            <a:fld id="{43090797-D05C-48D1-AA42-7BB472479AD1}" type="slidenum">
              <a:rPr lang="x-none" smtClean="0"/>
              <a:pPr/>
              <a:t>278</a:t>
            </a:fld>
            <a:endParaRPr lang="en-US" smtClean="0"/>
          </a:p>
        </p:txBody>
      </p:sp>
      <p:sp>
        <p:nvSpPr>
          <p:cNvPr id="549891" name="Rectangle 2"/>
          <p:cNvSpPr>
            <a:spLocks noGrp="1" noRot="1" noChangeAspect="1" noChangeArrowheads="1" noTextEdit="1"/>
          </p:cNvSpPr>
          <p:nvPr>
            <p:ph type="sldImg"/>
          </p:nvPr>
        </p:nvSpPr>
        <p:spPr>
          <a:ln/>
        </p:spPr>
      </p:sp>
      <p:sp>
        <p:nvSpPr>
          <p:cNvPr id="549892" name="Rectangle 3"/>
          <p:cNvSpPr>
            <a:spLocks noGrp="1" noChangeArrowheads="1"/>
          </p:cNvSpPr>
          <p:nvPr>
            <p:ph type="body" idx="1"/>
          </p:nvPr>
        </p:nvSpPr>
        <p:spPr>
          <a:noFill/>
          <a:ln/>
        </p:spPr>
        <p:txBody>
          <a:bodyPr/>
          <a:lstStyle/>
          <a:p>
            <a:r>
              <a:rPr lang="en-US" smtClean="0"/>
              <a:t>The wait-free \mContains{} method of the \cLockFreeList{} is  </a:t>
            </a:r>
          </a:p>
          <a:p>
            <a:r>
              <a:rPr lang="en-US" smtClean="0"/>
              <a:t>the same as that of the \cLazyList{} with one small change: to test if</a:t>
            </a:r>
          </a:p>
          <a:p>
            <a:r>
              <a:rPr lang="en-US" smtClean="0"/>
              <a:t>\fCurr{} is marked we apply \lstinline+curr.next.get(marked)+</a:t>
            </a:r>
          </a:p>
          <a:p>
            <a:r>
              <a:rPr lang="en-US" smtClean="0"/>
              <a:t>and check that \aMarked{0} is true.</a:t>
            </a: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BA6058C1-71CF-44D7-A1EA-A278F7CF138B}" type="slidenum">
              <a:rPr lang="x-none" smtClean="0"/>
              <a:pPr/>
              <a:t>279</a:t>
            </a:fld>
            <a:endParaRPr lang="en-US" smtClean="0"/>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78629F90-2DA9-4371-B585-82C0B9652A05}" type="slidenum">
              <a:rPr lang="x-none" smtClean="0"/>
              <a:pPr/>
              <a:t>28</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p:spPr>
        <p:txBody>
          <a:bodyPr/>
          <a:lstStyle/>
          <a:p>
            <a:fld id="{FE760E58-575A-46B0-9E58-4B88314F3B18}" type="slidenum">
              <a:rPr lang="x-none" smtClean="0"/>
              <a:pPr/>
              <a:t>280</a:t>
            </a:fld>
            <a:endParaRPr lang="en-US" smtClean="0"/>
          </a:p>
        </p:txBody>
      </p:sp>
      <p:sp>
        <p:nvSpPr>
          <p:cNvPr id="551939" name="Rectangle 2"/>
          <p:cNvSpPr>
            <a:spLocks noGrp="1" noRot="1" noChangeAspect="1" noChangeArrowheads="1" noTextEdit="1"/>
          </p:cNvSpPr>
          <p:nvPr>
            <p:ph type="sldImg"/>
          </p:nvPr>
        </p:nvSpPr>
        <p:spPr>
          <a:ln/>
        </p:spPr>
      </p:sp>
      <p:sp>
        <p:nvSpPr>
          <p:cNvPr id="551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284881C8-7CC8-4CE3-B293-C10BFD50EF5C}" type="slidenum">
              <a:rPr lang="x-none" smtClean="0"/>
              <a:pPr/>
              <a:t>281</a:t>
            </a:fld>
            <a:endParaRPr lang="en-US" smtClean="0"/>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noFill/>
        </p:spPr>
        <p:txBody>
          <a:bodyPr/>
          <a:lstStyle/>
          <a:p>
            <a:fld id="{BD531E5C-D08D-42EE-B60E-C66D0DBDB508}" type="slidenum">
              <a:rPr lang="x-none" smtClean="0"/>
              <a:pPr/>
              <a:t>282</a:t>
            </a:fld>
            <a:endParaRPr lang="en-US" smtClean="0"/>
          </a:p>
        </p:txBody>
      </p:sp>
      <p:sp>
        <p:nvSpPr>
          <p:cNvPr id="553987" name="Rectangle 2"/>
          <p:cNvSpPr>
            <a:spLocks noGrp="1" noRot="1" noChangeAspect="1" noChangeArrowheads="1" noTextEdit="1"/>
          </p:cNvSpPr>
          <p:nvPr>
            <p:ph type="sldImg"/>
          </p:nvPr>
        </p:nvSpPr>
        <p:spPr>
          <a:ln/>
        </p:spPr>
      </p:sp>
      <p:sp>
        <p:nvSpPr>
          <p:cNvPr id="553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357A7D3B-92E9-4DA0-8B78-849296413617}" type="slidenum">
              <a:rPr lang="x-none" smtClean="0"/>
              <a:pPr/>
              <a:t>283</a:t>
            </a:fld>
            <a:endParaRPr lang="en-US" smtClean="0"/>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noFill/>
        </p:spPr>
        <p:txBody>
          <a:bodyPr/>
          <a:lstStyle/>
          <a:p>
            <a:fld id="{16709AF2-798C-4B65-9B63-49A2811A2883}" type="slidenum">
              <a:rPr lang="x-none" smtClean="0"/>
              <a:pPr/>
              <a:t>284</a:t>
            </a:fld>
            <a:endParaRPr lang="en-US" smtClean="0"/>
          </a:p>
        </p:txBody>
      </p:sp>
      <p:sp>
        <p:nvSpPr>
          <p:cNvPr id="556035" name="Rectangle 2"/>
          <p:cNvSpPr>
            <a:spLocks noGrp="1" noRot="1" noChangeAspect="1" noChangeArrowheads="1" noTextEdit="1"/>
          </p:cNvSpPr>
          <p:nvPr>
            <p:ph type="sldImg"/>
          </p:nvPr>
        </p:nvSpPr>
        <p:spPr>
          <a:ln/>
        </p:spPr>
      </p:sp>
      <p:sp>
        <p:nvSpPr>
          <p:cNvPr id="556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noFill/>
        </p:spPr>
        <p:txBody>
          <a:bodyPr/>
          <a:lstStyle/>
          <a:p>
            <a:fld id="{2823F257-097C-4EEE-AAC4-EBFCC5470561}" type="slidenum">
              <a:rPr lang="x-none" smtClean="0"/>
              <a:pPr/>
              <a:t>285</a:t>
            </a:fld>
            <a:endParaRPr lang="en-US" smtClean="0"/>
          </a:p>
        </p:txBody>
      </p:sp>
      <p:sp>
        <p:nvSpPr>
          <p:cNvPr id="557059" name="Rectangle 2"/>
          <p:cNvSpPr>
            <a:spLocks noGrp="1" noRot="1" noChangeAspect="1" noChangeArrowheads="1" noTextEdit="1"/>
          </p:cNvSpPr>
          <p:nvPr>
            <p:ph type="sldImg"/>
          </p:nvPr>
        </p:nvSpPr>
        <p:spPr>
          <a:ln/>
        </p:spPr>
      </p:sp>
      <p:sp>
        <p:nvSpPr>
          <p:cNvPr id="557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noFill/>
        </p:spPr>
        <p:txBody>
          <a:bodyPr/>
          <a:lstStyle/>
          <a:p>
            <a:fld id="{BE20D17C-9928-4D13-B882-FFA7FECC9C18}" type="slidenum">
              <a:rPr lang="x-none" smtClean="0"/>
              <a:pPr/>
              <a:t>286</a:t>
            </a:fld>
            <a:endParaRPr lang="en-US" smtClean="0"/>
          </a:p>
        </p:txBody>
      </p:sp>
      <p:sp>
        <p:nvSpPr>
          <p:cNvPr id="558083" name="Rectangle 2"/>
          <p:cNvSpPr>
            <a:spLocks noGrp="1" noRot="1" noChangeAspect="1" noChangeArrowheads="1" noTextEdit="1"/>
          </p:cNvSpPr>
          <p:nvPr>
            <p:ph type="sldImg"/>
          </p:nvPr>
        </p:nvSpPr>
        <p:spPr>
          <a:ln/>
        </p:spPr>
      </p:sp>
      <p:sp>
        <p:nvSpPr>
          <p:cNvPr id="558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19FC7A17-6244-43CC-894B-9741C82D5CD8}" type="slidenum">
              <a:rPr lang="x-none" smtClean="0"/>
              <a:pPr/>
              <a:t>287</a:t>
            </a:fld>
            <a:endParaRPr lang="en-US" smtClean="0"/>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noFill/>
        </p:spPr>
        <p:txBody>
          <a:bodyPr/>
          <a:lstStyle/>
          <a:p>
            <a:fld id="{633D1EE5-982C-41BB-A3B0-73121D7B1E0D}" type="slidenum">
              <a:rPr lang="x-none" smtClean="0"/>
              <a:pPr/>
              <a:t>288</a:t>
            </a:fld>
            <a:endParaRPr lang="en-US" smtClean="0"/>
          </a:p>
        </p:txBody>
      </p:sp>
      <p:sp>
        <p:nvSpPr>
          <p:cNvPr id="560131" name="Rectangle 2"/>
          <p:cNvSpPr>
            <a:spLocks noGrp="1" noRot="1" noChangeAspect="1" noChangeArrowheads="1" noTextEdit="1"/>
          </p:cNvSpPr>
          <p:nvPr>
            <p:ph type="sldImg"/>
          </p:nvPr>
        </p:nvSpPr>
        <p:spPr>
          <a:ln/>
        </p:spPr>
      </p:sp>
      <p:sp>
        <p:nvSpPr>
          <p:cNvPr id="560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872C948-502C-41FF-BE6F-487BBE809332}" type="slidenum">
              <a:rPr lang="x-none" smtClean="0"/>
              <a:pPr/>
              <a:t>289</a:t>
            </a:fld>
            <a:endParaRPr lang="en-US" smtClean="0"/>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78629F90-2DA9-4371-B585-82C0B9652A05}" type="slidenum">
              <a:rPr lang="x-none" smtClean="0"/>
              <a:pPr/>
              <a:t>29</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noFill/>
        </p:spPr>
        <p:txBody>
          <a:bodyPr/>
          <a:lstStyle/>
          <a:p>
            <a:fld id="{04CED63E-70D2-4A9C-9E7C-2FC0B7E234D6}" type="slidenum">
              <a:rPr lang="x-none" smtClean="0"/>
              <a:pPr/>
              <a:t>290</a:t>
            </a:fld>
            <a:endParaRPr lang="en-US" smtClean="0"/>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1C1FD9EF-3090-448B-B73B-553250108195}" type="slidenum">
              <a:rPr lang="x-none" smtClean="0"/>
              <a:pPr/>
              <a:t>291</a:t>
            </a:fld>
            <a:endParaRPr lang="en-US" smtClean="0"/>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noFill/>
        </p:spPr>
        <p:txBody>
          <a:bodyPr/>
          <a:lstStyle/>
          <a:p>
            <a:fld id="{5B847588-A531-49D7-83CB-0B931B481D59}" type="slidenum">
              <a:rPr lang="x-none" smtClean="0"/>
              <a:pPr/>
              <a:t>292</a:t>
            </a:fld>
            <a:endParaRPr lang="en-US" smtClean="0"/>
          </a:p>
        </p:txBody>
      </p:sp>
      <p:sp>
        <p:nvSpPr>
          <p:cNvPr id="564227" name="Rectangle 2"/>
          <p:cNvSpPr>
            <a:spLocks noGrp="1" noRot="1" noChangeAspect="1" noChangeArrowheads="1" noTextEdit="1"/>
          </p:cNvSpPr>
          <p:nvPr>
            <p:ph type="sldImg"/>
          </p:nvPr>
        </p:nvSpPr>
        <p:spPr>
          <a:ln/>
        </p:spPr>
      </p:sp>
      <p:sp>
        <p:nvSpPr>
          <p:cNvPr id="564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07D98EB3-885A-4110-9043-7561B0B92585}" type="slidenum">
              <a:rPr lang="x-none" smtClean="0"/>
              <a:pPr/>
              <a:t>293</a:t>
            </a:fld>
            <a:endParaRPr lang="en-US" smtClean="0"/>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p:spPr>
        <p:txBody>
          <a:bodyPr/>
          <a:lstStyle/>
          <a:p>
            <a:fld id="{23BB03FD-A062-4CC3-9C3D-8E6968CC9F1C}" type="slidenum">
              <a:rPr lang="x-none" smtClean="0"/>
              <a:pPr/>
              <a:t>294</a:t>
            </a:fld>
            <a:endParaRPr lang="en-US" smtClean="0"/>
          </a:p>
        </p:txBody>
      </p:sp>
      <p:sp>
        <p:nvSpPr>
          <p:cNvPr id="566275" name="Rectangle 2"/>
          <p:cNvSpPr>
            <a:spLocks noGrp="1" noRot="1" noChangeAspect="1" noChangeArrowheads="1" noTextEdit="1"/>
          </p:cNvSpPr>
          <p:nvPr>
            <p:ph type="sldImg"/>
          </p:nvPr>
        </p:nvSpPr>
        <p:spPr>
          <a:ln/>
        </p:spPr>
      </p:sp>
      <p:sp>
        <p:nvSpPr>
          <p:cNvPr id="566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67D62F5A-BE80-4A6A-8BDA-57914195069D}" type="slidenum">
              <a:rPr lang="x-none" smtClean="0"/>
              <a:pPr/>
              <a:t>295</a:t>
            </a:fld>
            <a:endParaRPr lang="en-US" smtClean="0"/>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r>
              <a:rPr lang="en-US" smtClean="0"/>
              <a:t>We saw 4 approaches to concurrent data structure design. </a:t>
            </a: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noFill/>
        </p:spPr>
        <p:txBody>
          <a:bodyPr/>
          <a:lstStyle/>
          <a:p>
            <a:fld id="{319C148B-9576-4871-BCF6-46B2D9913B9D}" type="slidenum">
              <a:rPr lang="x-none" smtClean="0"/>
              <a:pPr/>
              <a:t>296</a:t>
            </a:fld>
            <a:endParaRPr lang="en-US" smtClean="0"/>
          </a:p>
        </p:txBody>
      </p:sp>
      <p:sp>
        <p:nvSpPr>
          <p:cNvPr id="568323" name="Rectangle 2"/>
          <p:cNvSpPr>
            <a:spLocks noGrp="1" noRot="1" noChangeAspect="1" noChangeArrowheads="1" noTextEdit="1"/>
          </p:cNvSpPr>
          <p:nvPr>
            <p:ph type="sldImg"/>
          </p:nvPr>
        </p:nvSpPr>
        <p:spPr>
          <a:ln/>
        </p:spPr>
      </p:sp>
      <p:sp>
        <p:nvSpPr>
          <p:cNvPr id="568324" name="Rectangle 3"/>
          <p:cNvSpPr>
            <a:spLocks noGrp="1" noChangeArrowheads="1"/>
          </p:cNvSpPr>
          <p:nvPr>
            <p:ph type="body" idx="1"/>
          </p:nvPr>
        </p:nvSpPr>
        <p:spPr>
          <a:noFill/>
          <a:ln/>
        </p:spPr>
        <p:txBody>
          <a:bodyPr/>
          <a:lstStyle/>
          <a:p>
            <a:r>
              <a:rPr lang="en-US" smtClean="0"/>
              <a:t>We should make sure to notice that being blocking or lock-free or wait-free is a property of a method, and that individual methods of a given item implementation don’t necessarily provide the same properties (as in the lazy list). </a:t>
            </a: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2E3BBB1A-E37F-4082-95FC-FB765ACAA8A7}" type="slidenum">
              <a:rPr lang="x-none" smtClean="0"/>
              <a:pPr/>
              <a:t>297</a:t>
            </a:fld>
            <a:endParaRPr lang="en-US" smtClean="0"/>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A3FC05FE-2963-49A0-A7A3-5F991A2F5A4E}" type="slidenum">
              <a:rPr lang="x-none" smtClean="0"/>
              <a:pPr/>
              <a:t>3</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5EFF0CEB-2B77-469F-B05D-269301631215}" type="slidenum">
              <a:rPr lang="x-none" smtClean="0"/>
              <a:pPr/>
              <a:t>30</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1B7C8218-3913-4752-885C-AC67AA2DA1DA}" type="slidenum">
              <a:rPr lang="x-none" smtClean="0"/>
              <a:pPr/>
              <a:t>31</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3D507D06-F48D-4F3E-894E-541FA6679B57}" type="slidenum">
              <a:rPr lang="x-none" smtClean="0"/>
              <a:pPr/>
              <a:t>32</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954ED8EC-AFBC-4A59-8C6E-46DC792B26F6}" type="slidenum">
              <a:rPr lang="x-none" smtClean="0"/>
              <a:pPr/>
              <a:t>33</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09B6B2EA-2E2B-4C81-A93D-FD198FFFC9B1}" type="slidenum">
              <a:rPr lang="x-none" smtClean="0"/>
              <a:pPr/>
              <a:t>34</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F0DB4F65-A130-486B-9E12-48C1D4CBA226}" type="slidenum">
              <a:rPr lang="x-none" smtClean="0"/>
              <a:pPr/>
              <a:t>35</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2FCFA04E-6A01-44E7-BB0C-BA95E86EB5E0}" type="slidenum">
              <a:rPr lang="x-none" smtClean="0"/>
              <a:pPr/>
              <a:t>36</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9C154D6F-4AA9-4545-A3AB-2EEB3EC4CD54}" type="slidenum">
              <a:rPr lang="x-none" smtClean="0"/>
              <a:pPr/>
              <a:t>37</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630C306A-B406-436D-9DC1-A2806C58DFCD}" type="slidenum">
              <a:rPr lang="x-none" smtClean="0"/>
              <a:pPr/>
              <a:t>38</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C55E6F02-E5B2-414B-8B9A-A31DD92BBB9B}" type="slidenum">
              <a:rPr lang="x-none" smtClean="0"/>
              <a:pPr/>
              <a:t>39</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E2DE0885-7967-4291-AD04-EC502BF95D94}" type="slidenum">
              <a:rPr lang="x-none" sz="1200">
                <a:latin typeface="Marlett" pitchFamily="2" charset="2"/>
              </a:rPr>
              <a:pPr/>
              <a:t>4</a:t>
            </a:fld>
            <a:endParaRPr lang="en-US" sz="1200">
              <a:latin typeface="Marlett" pitchFamily="2" charset="2"/>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C55E6F02-E5B2-414B-8B9A-A31DD92BBB9B}" type="slidenum">
              <a:rPr lang="x-none" smtClean="0"/>
              <a:pPr/>
              <a:t>40</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C93F0627-3817-4CD3-BCE9-B3D5E361169C}" type="slidenum">
              <a:rPr lang="x-none" smtClean="0"/>
              <a:pPr/>
              <a:t>41</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C93F0627-3817-4CD3-BCE9-B3D5E361169C}" type="slidenum">
              <a:rPr lang="x-none" smtClean="0"/>
              <a:pPr/>
              <a:t>42</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FA91A891-DEB4-4006-AAFE-64CD1E8BF020}" type="slidenum">
              <a:rPr lang="x-none" smtClean="0"/>
              <a:pPr/>
              <a:t>43</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AEE5A301-D9A8-413C-A6B5-FEAB559E8A2A}" type="slidenum">
              <a:rPr lang="x-none" sz="1200">
                <a:latin typeface="Marlett" pitchFamily="2" charset="2"/>
              </a:rPr>
              <a:pPr/>
              <a:t>44</a:t>
            </a:fld>
            <a:endParaRPr lang="en-US" sz="1200">
              <a:latin typeface="Marlett" pitchFamily="2" charset="2"/>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AEE5A301-D9A8-413C-A6B5-FEAB559E8A2A}" type="slidenum">
              <a:rPr lang="x-none" sz="1200">
                <a:latin typeface="Marlett" pitchFamily="2" charset="2"/>
              </a:rPr>
              <a:pPr/>
              <a:t>45</a:t>
            </a:fld>
            <a:endParaRPr lang="en-US" sz="1200">
              <a:latin typeface="Marlett" pitchFamily="2" charset="2"/>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A5E7861A-CE92-4A02-AFD3-4A668451DD0A}" type="slidenum">
              <a:rPr lang="x-none" smtClean="0"/>
              <a:pPr/>
              <a:t>46</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CB307FC8-C1F9-4C87-A811-B4A4165E13D4}" type="slidenum">
              <a:rPr lang="x-none" smtClean="0"/>
              <a:pPr/>
              <a:t>47</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647DDC69-F053-46C7-AD3E-82EA5B199D24}" type="slidenum">
              <a:rPr lang="x-none" smtClean="0"/>
              <a:pPr/>
              <a:t>48</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946C2050-CE1E-4BD1-9644-53B581FECC94}" type="slidenum">
              <a:rPr lang="x-none" smtClean="0"/>
              <a:pPr/>
              <a:t>49</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8E094349-6B05-4BD2-A73A-72FFDDC18FB4}" type="slidenum">
              <a:rPr lang="x-none" smtClean="0"/>
              <a:pPr/>
              <a:t>5</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9293B1FB-85EC-416D-BF66-95E84909EE24}" type="slidenum">
              <a:rPr lang="x-none" smtClean="0"/>
              <a:pPr/>
              <a:t>50</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84840131-2E11-4375-9777-F0B5D23B3A5B}" type="slidenum">
              <a:rPr lang="x-none" smtClean="0"/>
              <a:pPr/>
              <a:t>51</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84840131-2E11-4375-9777-F0B5D23B3A5B}" type="slidenum">
              <a:rPr lang="x-none" smtClean="0"/>
              <a:pPr/>
              <a:t>52</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C169EAF3-7D8E-48AD-952E-681438C90706}" type="slidenum">
              <a:rPr lang="x-none" smtClean="0"/>
              <a:pPr/>
              <a:t>53</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D1998E2D-3BCD-451C-A6EE-FBD61DA772E3}" type="slidenum">
              <a:rPr lang="x-none" smtClean="0"/>
              <a:pPr/>
              <a:t>54</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374B81D5-1B6C-4760-B6D5-ED8BE84BBFE1}" type="slidenum">
              <a:rPr lang="x-none" smtClean="0"/>
              <a:pPr/>
              <a:t>55</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D79EFBED-2333-44CF-8828-A9EC5EEA9F3D}" type="slidenum">
              <a:rPr lang="x-none" smtClean="0"/>
              <a:pPr/>
              <a:t>56</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CA79A2E0-D6D7-469E-A4C0-501F1AEF4466}" type="slidenum">
              <a:rPr lang="x-none" smtClean="0"/>
              <a:pPr/>
              <a:t>57</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D79302F-2E59-4337-A363-FD9AFD77F0D9}" type="slidenum">
              <a:rPr lang="x-none" smtClean="0"/>
              <a:pPr/>
              <a:t>58</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0EE0B34F-9665-48A2-853E-27CBB89A57F3}" type="slidenum">
              <a:rPr lang="x-none" smtClean="0"/>
              <a:pPr/>
              <a:t>59</a:t>
            </a:fld>
            <a:endParaRPr lang="en-US"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E24723AC-86CD-4A5F-8FEB-AE8EEAEB6DDC}" type="slidenum">
              <a:rPr lang="x-none" sz="1200">
                <a:latin typeface="Marlett" pitchFamily="2" charset="2"/>
              </a:rPr>
              <a:pPr/>
              <a:t>6</a:t>
            </a:fld>
            <a:endParaRPr lang="en-US" sz="1200">
              <a:latin typeface="Marlett" pitchFamily="2" charset="2"/>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3FA153D0-34A3-4B25-87AA-3558BB2B10F8}" type="slidenum">
              <a:rPr lang="x-none" smtClean="0"/>
              <a:pPr/>
              <a:t>60</a:t>
            </a:fld>
            <a:endParaRPr lang="en-US"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64379931-4113-40E1-B06D-8C9668E834F3}" type="slidenum">
              <a:rPr lang="x-none" sz="1200">
                <a:latin typeface="Marlett" pitchFamily="2" charset="2"/>
              </a:rPr>
              <a:pPr/>
              <a:t>61</a:t>
            </a:fld>
            <a:endParaRPr lang="en-US" sz="1200">
              <a:latin typeface="Marlett" pitchFamily="2" charset="2"/>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F55B8F2F-8D4B-4F98-BF8F-47312D80FB09}" type="slidenum">
              <a:rPr lang="x-none" smtClean="0"/>
              <a:pPr/>
              <a:t>62</a:t>
            </a:fld>
            <a:endParaRPr lang="en-US"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r>
              <a:rPr lang="en-US" smtClean="0"/>
              <a:t>We can improve concurrency by locking individual entries, rather than locking the list as a whole. Instead of placing a lock on the entire list, let us add a lock to each entry, along with lock() and unlock() methods. As a thread traverses the list, it locks each entry when it first visits, and sometime later releases it. Suchfine-grained locking permits concurrent threads to traverse the list together in a pipelined fashion.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EB546836-877D-476E-8982-EFD419C7C6DE}" type="slidenum">
              <a:rPr lang="x-none" sz="1200">
                <a:latin typeface="Marlett" pitchFamily="2" charset="2"/>
              </a:rPr>
              <a:pPr/>
              <a:t>63</a:t>
            </a:fld>
            <a:endParaRPr lang="en-US" sz="1200">
              <a:latin typeface="Marlett" pitchFamily="2" charset="2"/>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r>
              <a:rPr lang="en-US" smtClean="0"/>
              <a:t>We can improve concurrency by locking individual entries, rather than locking the list as a whole. Instead of placing a lock on the entire list, let us add a lock to each entry, along with lock() and unlock() methods. As a thread traverses the list, it locks each entry when it first visits, and sometime later releases it. Suchfine-grained locking permits concurrent threads to traverse the list together in a pipelined fashion.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54EEFBBD-E590-4DDB-A81D-BB6799992EE7}" type="slidenum">
              <a:rPr lang="x-none" smtClean="0"/>
              <a:pPr/>
              <a:t>64</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798E857D-DE1B-463D-9FC8-88F860E2A2D3}" type="slidenum">
              <a:rPr lang="x-none" smtClean="0"/>
              <a:pPr/>
              <a:t>65</a:t>
            </a:fld>
            <a:endParaRPr lang="en-US"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7AB91376-1E56-4BD2-B93E-D8ADF25F1CA9}" type="slidenum">
              <a:rPr lang="x-none" smtClean="0"/>
              <a:pPr/>
              <a:t>66</a:t>
            </a:fld>
            <a:endParaRPr lang="en-US"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62F4C050-04FF-4FA8-9AC5-A7013DB9E4F8}" type="slidenum">
              <a:rPr lang="x-none" smtClean="0"/>
              <a:pPr/>
              <a:t>67</a:t>
            </a:fld>
            <a:endParaRPr lang="en-US"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1C888171-32F9-4D80-8C79-BB75F29B521C}" type="slidenum">
              <a:rPr lang="x-none" smtClean="0"/>
              <a:pPr/>
              <a:t>68</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860A9C11-9FA2-47F9-9A34-59CDD674F76F}" type="slidenum">
              <a:rPr lang="x-none" smtClean="0"/>
              <a:pPr/>
              <a:t>69</a:t>
            </a:fld>
            <a:endParaRPr lang="en-US"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EA2BA826-C393-46AD-BDB7-15245CC436BF}" type="slidenum">
              <a:rPr lang="x-none" sz="1200">
                <a:latin typeface="Marlett" pitchFamily="2" charset="2"/>
              </a:rPr>
              <a:pPr/>
              <a:t>7</a:t>
            </a:fld>
            <a:endParaRPr lang="en-US" sz="1200">
              <a:latin typeface="Marlett" pitchFamily="2" charset="2"/>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E3F61349-03C9-4B13-9FEA-05CC876DF954}" type="slidenum">
              <a:rPr lang="x-none" smtClean="0"/>
              <a:pPr/>
              <a:t>70</a:t>
            </a:fld>
            <a:endParaRPr lang="en-US"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B4332C23-DF4F-498F-8F8A-68CD080A57FF}" type="slidenum">
              <a:rPr lang="x-none" smtClean="0"/>
              <a:pPr/>
              <a:t>71</a:t>
            </a:fld>
            <a:endParaRPr lang="en-US"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A26CA37B-0636-4171-9663-9D4F9BC4F023}" type="slidenum">
              <a:rPr lang="x-none" sz="1200">
                <a:latin typeface="Marlett" pitchFamily="2" charset="2"/>
              </a:rPr>
              <a:pPr/>
              <a:t>72</a:t>
            </a:fld>
            <a:endParaRPr lang="en-US" sz="1200">
              <a:latin typeface="Marlett" pitchFamily="2" charset="2"/>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B992B512-AD08-4B01-9C67-5AF6A138B468}" type="slidenum">
              <a:rPr lang="x-none" smtClean="0"/>
              <a:pPr/>
              <a:t>73</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r>
              <a:rPr lang="en-US" smtClean="0"/>
              <a:t>Here is a naive approach to removing a node. Each thread locks the node being examined and its predecessor.</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CE6B115B-5CA2-4D67-B670-CA4C3CC8FF02}" type="slidenum">
              <a:rPr lang="x-none" smtClean="0"/>
              <a:pPr/>
              <a:t>74</a:t>
            </a:fld>
            <a:endParaRPr lang="en-US"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r>
              <a:rPr lang="en-US" smtClean="0"/>
              <a:t>Here is a naive approach to removing a node. Each thread locks the node being examined and its predecessor.</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F6FD01B0-A89B-46A3-B3F6-3601F05C7877}" type="slidenum">
              <a:rPr lang="x-none" smtClean="0"/>
              <a:pPr/>
              <a:t>75</a:t>
            </a:fld>
            <a:endParaRPr lang="en-US"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r>
              <a:rPr lang="en-US" smtClean="0"/>
              <a:t>Supposed we only locked one node and not two. Consider two concurrent threads that want to remove adjacent nodes.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9A0A9639-2E3F-4815-AEC8-7913653E3513}" type="slidenum">
              <a:rPr lang="x-none" smtClean="0"/>
              <a:pPr/>
              <a:t>76</a:t>
            </a:fld>
            <a:endParaRPr lang="en-US"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r>
              <a:rPr lang="en-US" smtClean="0"/>
              <a:t>The red thread looks for the predecessor to c, while the green thread looks for the predecessor to b.</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7DA2A187-3143-45FA-8295-72AB44230C7F}" type="slidenum">
              <a:rPr lang="x-none" smtClean="0"/>
              <a:pPr/>
              <a:t>77</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A6D6DFF6-F8E3-4838-857D-9158290B3D6C}" type="slidenum">
              <a:rPr lang="x-none" smtClean="0"/>
              <a:pPr/>
              <a:t>78</a:t>
            </a:fld>
            <a:endParaRPr lang="en-US"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659A38B9-6C48-454B-A2F1-CDE7FBD31B75}" type="slidenum">
              <a:rPr lang="x-none" smtClean="0"/>
              <a:pPr/>
              <a:t>79</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E8C3FA19-7774-40C9-BB52-1A631DA8EA47}" type="slidenum">
              <a:rPr lang="x-none" smtClean="0"/>
              <a:pPr/>
              <a:t>8</a:t>
            </a:fld>
            <a:endParaRPr lang="en-US"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29048FCF-E772-489D-85FB-C9C5A62F4695}" type="slidenum">
              <a:rPr lang="x-none" smtClean="0"/>
              <a:pPr/>
              <a:t>80</a:t>
            </a:fld>
            <a:endParaRPr lang="en-US"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B059A9D6-EF7C-4B6B-9564-883C04BE8802}" type="slidenum">
              <a:rPr lang="x-none" smtClean="0"/>
              <a:pPr/>
              <a:t>81</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2E1DB9FB-EC5D-44F7-A50C-C81F8091D0D6}" type="slidenum">
              <a:rPr lang="x-none" smtClean="0"/>
              <a:pPr/>
              <a:t>82</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8CF8905C-9888-4466-8FE1-93098B85C011}" type="slidenum">
              <a:rPr lang="x-none" sz="1200">
                <a:latin typeface="Marlett" pitchFamily="2" charset="2"/>
              </a:rPr>
              <a:pPr/>
              <a:t>83</a:t>
            </a:fld>
            <a:endParaRPr lang="en-US" sz="1200">
              <a:latin typeface="Marlett" pitchFamily="2" charset="2"/>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32002439-1558-4139-80A7-6C541880A63E}" type="slidenum">
              <a:rPr lang="x-none" sz="1200">
                <a:latin typeface="Marlett" pitchFamily="2" charset="2"/>
              </a:rPr>
              <a:pPr/>
              <a:t>84</a:t>
            </a:fld>
            <a:endParaRPr lang="en-US" sz="1200">
              <a:latin typeface="Marlett" pitchFamily="2" charset="2"/>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84AADF1C-7B49-43A8-A2BC-65CACA0D78B8}" type="slidenum">
              <a:rPr lang="x-none" smtClean="0"/>
              <a:pPr/>
              <a:t>85</a:t>
            </a:fld>
            <a:endParaRPr lang="en-US"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r>
              <a:rPr lang="en-US" smtClean="0"/>
              <a:t>But the final effect is to remove b but not c!</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108D2AB9-06AA-43A1-918B-D3E5D90330B3}" type="slidenum">
              <a:rPr lang="x-none" smtClean="0"/>
              <a:pPr/>
              <a:t>86</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r>
              <a:rPr lang="en-US" smtClean="0"/>
              <a:t>But the final effect is to remove b but not c!</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668BB5D9-0116-44F3-BFF4-DD988C32C4F3}" type="slidenum">
              <a:rPr lang="x-none" smtClean="0"/>
              <a:pPr/>
              <a:t>87</a:t>
            </a:fld>
            <a:endParaRPr lang="en-US"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C73B37F8-639C-4A7F-A4D4-146DCD7554ED}" type="slidenum">
              <a:rPr lang="x-none" smtClean="0"/>
              <a:pPr/>
              <a:t>88</a:t>
            </a:fld>
            <a:endParaRPr lang="en-US" smtClean="0"/>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AE4E7AF6-6889-4920-91DE-40127AE7DF0C}" type="slidenum">
              <a:rPr lang="x-none" smtClean="0"/>
              <a:pPr/>
              <a:t>89</a:t>
            </a:fld>
            <a:endParaRPr lang="en-US"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4F40E087-6BDE-40F7-BD9F-37CBB766CDFC}" type="slidenum">
              <a:rPr lang="x-none" sz="1200">
                <a:latin typeface="Marlett" pitchFamily="2" charset="2"/>
              </a:rPr>
              <a:pPr/>
              <a:t>9</a:t>
            </a:fld>
            <a:endParaRPr lang="en-US" sz="1200">
              <a:latin typeface="Marlett" pitchFamily="2" charset="2"/>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A265E92A-20EE-435E-8AC9-7B2206A9CEB0}" type="slidenum">
              <a:rPr lang="x-none" smtClean="0"/>
              <a:pPr/>
              <a:t>90</a:t>
            </a:fld>
            <a:endParaRPr lang="en-US" smtClean="0"/>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3FD736EA-3B12-41CD-876F-7A8608B4F9B6}" type="slidenum">
              <a:rPr lang="x-none" smtClean="0"/>
              <a:pPr/>
              <a:t>91</a:t>
            </a:fld>
            <a:endParaRPr lang="en-US"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ABBEE1F9-C2FE-4DD6-B70E-6E319AAF5A60}" type="slidenum">
              <a:rPr lang="x-none" smtClean="0"/>
              <a:pPr/>
              <a:t>92</a:t>
            </a:fld>
            <a:endParaRPr lang="en-US" smtClean="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4C0CBF7B-2B3A-477E-92EE-ACA68308D362}" type="slidenum">
              <a:rPr lang="x-none" smtClean="0"/>
              <a:pPr/>
              <a:t>93</a:t>
            </a:fld>
            <a:endParaRPr lang="en-US"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A2CFE2E8-B660-45D6-917F-5B1702DF13E9}" type="slidenum">
              <a:rPr lang="x-none" smtClean="0"/>
              <a:pPr/>
              <a:t>94</a:t>
            </a:fld>
            <a:endParaRPr lang="en-US"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32E42324-0389-4EC5-A3CB-B9994D306F5A}" type="slidenum">
              <a:rPr lang="x-none" smtClean="0"/>
              <a:pPr/>
              <a:t>95</a:t>
            </a:fld>
            <a:endParaRPr lang="en-US"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752C1D8C-320C-4707-ADA5-F841811E0093}" type="slidenum">
              <a:rPr lang="x-none" smtClean="0"/>
              <a:pPr/>
              <a:t>96</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3A8F4CDD-5B05-4FD3-94AB-13D06E12B06F}" type="slidenum">
              <a:rPr lang="x-none" smtClean="0"/>
              <a:pPr/>
              <a:t>97</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71DBDA6C-BE2E-443C-A762-4C4642500B3D}" type="slidenum">
              <a:rPr lang="x-none" smtClean="0"/>
              <a:pPr/>
              <a:t>98</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7183C286-F785-4DB7-988B-1C32664C206F}" type="slidenum">
              <a:rPr lang="x-none" smtClean="0"/>
              <a:pPr/>
              <a:t>99</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smtClean="0"/>
              <a:t>Art of Multiprocessor Programming</a:t>
            </a:r>
            <a:endParaRPr lang="en-US"/>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832100" y="62484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Arial" pitchFamily="34" charset="0"/>
              </a:defRPr>
            </a:lvl1pPr>
          </a:lstStyle>
          <a:p>
            <a:pPr>
              <a:defRPr/>
            </a:pPr>
            <a:r>
              <a:rPr lang="en-US" smtClean="0"/>
              <a:t>Art of Multiprocessor Programming</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a:p>
        </p:txBody>
      </p:sp>
      <p:pic>
        <p:nvPicPr>
          <p:cNvPr id="2" name="Picture 6"/>
          <p:cNvPicPr>
            <a:picLocks noChangeAspect="1" noChangeArrowheads="1"/>
          </p:cNvPicPr>
          <p:nvPr userDrawn="1"/>
        </p:nvPicPr>
        <p:blipFill>
          <a:blip r:embed="rId13" cstate="print"/>
          <a:srcRect/>
          <a:stretch>
            <a:fillRect/>
          </a:stretch>
        </p:blipFill>
        <p:spPr bwMode="auto">
          <a:xfrm>
            <a:off x="655638" y="6157913"/>
            <a:ext cx="587375"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4.xml"/><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5.xml"/><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6.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7.xml"/><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0.xml"/><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1.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2.xml"/><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0.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1.xml"/><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2.xml"/><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3.xml"/><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4.xml"/><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5.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6.xml"/><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7.xml"/><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8.xml"/><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0.xml"/><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1.xml"/><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2.xml"/><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3.xml"/><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5.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6.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0.xml"/><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6.xml"/></Relationships>
</file>

<file path=ppt/slides/_rels/slide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5.xml"/><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6.xml"/><Relationship Id="rId1" Type="http://schemas.openxmlformats.org/officeDocument/2006/relationships/slideLayout" Target="../slideLayouts/slideLayout6.xml"/></Relationships>
</file>

<file path=ppt/slides/_rels/slide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7.xml"/><Relationship Id="rId1" Type="http://schemas.openxmlformats.org/officeDocument/2006/relationships/slideLayout" Target="../slideLayouts/slideLayout6.xml"/></Relationships>
</file>

<file path=ppt/slides/_rels/slide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8.xml"/><Relationship Id="rId1" Type="http://schemas.openxmlformats.org/officeDocument/2006/relationships/slideLayout" Target="../slideLayouts/slideLayout6.xml"/></Relationships>
</file>

<file path=ppt/slides/_rels/slide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0.xml"/><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29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pic>
        <p:nvPicPr>
          <p:cNvPr id="2051" name="Picture 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52" name="Rectangle 4"/>
          <p:cNvSpPr>
            <a:spLocks noGrp="1" noChangeArrowheads="1"/>
          </p:cNvSpPr>
          <p:nvPr>
            <p:ph type="ctrTitle"/>
          </p:nvPr>
        </p:nvSpPr>
        <p:spPr>
          <a:xfrm>
            <a:off x="685800" y="685800"/>
            <a:ext cx="7772400" cy="1143000"/>
          </a:xfrm>
        </p:spPr>
        <p:txBody>
          <a:bodyPr/>
          <a:lstStyle/>
          <a:p>
            <a:r>
              <a:rPr lang="en-US" altLang="en-US" sz="4000" smtClean="0"/>
              <a:t>Linked Lists: Locking, Lock-Free, and Beyond …</a:t>
            </a:r>
            <a:endParaRPr lang="en-US" sz="4000" smtClean="0"/>
          </a:p>
        </p:txBody>
      </p:sp>
      <p:sp>
        <p:nvSpPr>
          <p:cNvPr id="2053" name="Rectangle 5"/>
          <p:cNvSpPr>
            <a:spLocks noGrp="1" noChangeArrowheads="1"/>
          </p:cNvSpPr>
          <p:nvPr>
            <p:ph type="subTitle" idx="1"/>
          </p:nvPr>
        </p:nvSpPr>
        <p:spPr>
          <a:xfrm>
            <a:off x="1295400" y="4343400"/>
            <a:ext cx="6400800" cy="1752600"/>
          </a:xfrm>
        </p:spPr>
        <p:txBody>
          <a:bodyPr/>
          <a:lstStyle/>
          <a:p>
            <a:pPr>
              <a:lnSpc>
                <a:spcPct val="80000"/>
              </a:lnSpc>
            </a:pPr>
            <a:r>
              <a:rPr lang="en-US" sz="2800" smtClean="0">
                <a:solidFill>
                  <a:schemeClr val="accent1"/>
                </a:solidFill>
              </a:rPr>
              <a:t>Companion slides for</a:t>
            </a:r>
          </a:p>
          <a:p>
            <a:pPr>
              <a:lnSpc>
                <a:spcPct val="80000"/>
              </a:lnSpc>
            </a:pPr>
            <a:r>
              <a:rPr lang="en-US" sz="2800" smtClean="0">
                <a:solidFill>
                  <a:schemeClr val="tx1"/>
                </a:solidFill>
              </a:rPr>
              <a:t>The Art of Multiprocessor Programming</a:t>
            </a:r>
          </a:p>
          <a:p>
            <a:pPr>
              <a:lnSpc>
                <a:spcPct val="80000"/>
              </a:lnSpc>
            </a:pPr>
            <a:r>
              <a:rPr lang="en-US" sz="2800" smtClean="0">
                <a:solidFill>
                  <a:schemeClr val="accent1"/>
                </a:solidFill>
              </a:rPr>
              <a:t>by Maurice Herlihy &amp; Nir Shavit</a:t>
            </a:r>
          </a:p>
        </p:txBody>
      </p:sp>
      <p:sp>
        <p:nvSpPr>
          <p:cNvPr id="2054" name="Rectangle 6"/>
          <p:cNvSpPr>
            <a:spLocks noChangeArrowheads="1"/>
          </p:cNvSpPr>
          <p:nvPr/>
        </p:nvSpPr>
        <p:spPr bwMode="auto">
          <a:xfrm>
            <a:off x="392113" y="5927725"/>
            <a:ext cx="1509712" cy="930275"/>
          </a:xfrm>
          <a:prstGeom prst="rect">
            <a:avLst/>
          </a:prstGeom>
          <a:solidFill>
            <a:schemeClr val="bg1"/>
          </a:solidFill>
          <a:ln w="9525">
            <a:noFill/>
            <a:miter lim="800000"/>
            <a:headEnd/>
            <a:tailEnd/>
          </a:ln>
        </p:spPr>
        <p:txBody>
          <a:bodyPr wrap="none" anchor="ctr"/>
          <a:lstStyle/>
          <a:p>
            <a:endParaRPr lang="en-US" dirty="0">
              <a:latin typeface="Courier New" pitchFamily="49" charset="0"/>
            </a:endParaRPr>
          </a:p>
        </p:txBody>
      </p:sp>
      <p:pic>
        <p:nvPicPr>
          <p:cNvPr id="2055" name="Picture 8"/>
          <p:cNvPicPr>
            <a:picLocks noChangeAspect="1" noChangeArrowheads="1"/>
          </p:cNvPicPr>
          <p:nvPr/>
        </p:nvPicPr>
        <p:blipFill>
          <a:blip r:embed="rId4" cstate="print"/>
          <a:srcRect/>
          <a:stretch>
            <a:fillRect/>
          </a:stretch>
        </p:blipFill>
        <p:spPr bwMode="auto">
          <a:xfrm>
            <a:off x="3279775" y="1939925"/>
            <a:ext cx="2297113" cy="22971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2018E00C-E307-4391-8A7A-B8A2BB5A0BCB}" type="slidenum">
              <a:rPr lang="x-none" sz="1400">
                <a:solidFill>
                  <a:schemeClr val="tx1"/>
                </a:solidFill>
                <a:latin typeface="Arial" pitchFamily="34" charset="0"/>
                <a:cs typeface="Arial" charset="0"/>
              </a:rPr>
              <a:pPr>
                <a:defRPr/>
              </a:pPr>
              <a:t>10</a:t>
            </a:fld>
            <a:endParaRPr lang="en-US" sz="1400" dirty="0">
              <a:solidFill>
                <a:schemeClr val="tx1"/>
              </a:solidFill>
              <a:latin typeface="Arial" pitchFamily="34" charset="0"/>
              <a:cs typeface="Arial" charset="0"/>
            </a:endParaRPr>
          </a:p>
        </p:txBody>
      </p:sp>
      <p:sp>
        <p:nvSpPr>
          <p:cNvPr id="11268" name="Rectangle 2"/>
          <p:cNvSpPr>
            <a:spLocks noGrp="1" noChangeArrowheads="1"/>
          </p:cNvSpPr>
          <p:nvPr>
            <p:ph type="title" idx="4294967295"/>
          </p:nvPr>
        </p:nvSpPr>
        <p:spPr/>
        <p:txBody>
          <a:bodyPr/>
          <a:lstStyle/>
          <a:p>
            <a:r>
              <a:rPr lang="en-US" sz="4000" smtClean="0">
                <a:solidFill>
                  <a:schemeClr val="tx1"/>
                </a:solidFill>
              </a:rPr>
              <a:t>Coarse-Grained</a:t>
            </a:r>
            <a:r>
              <a:rPr lang="en-US" sz="4000" smtClean="0"/>
              <a:t> Synchronization</a:t>
            </a:r>
          </a:p>
        </p:txBody>
      </p:sp>
      <p:sp>
        <p:nvSpPr>
          <p:cNvPr id="11269" name="Rectangle 3"/>
          <p:cNvSpPr>
            <a:spLocks noGrp="1" noChangeArrowheads="1"/>
          </p:cNvSpPr>
          <p:nvPr>
            <p:ph type="body" idx="4294967295"/>
          </p:nvPr>
        </p:nvSpPr>
        <p:spPr/>
        <p:txBody>
          <a:bodyPr/>
          <a:lstStyle/>
          <a:p>
            <a:r>
              <a:rPr lang="en-US" dirty="0" smtClean="0">
                <a:solidFill>
                  <a:schemeClr val="tx1"/>
                </a:solidFill>
              </a:rPr>
              <a:t>Sequential bottleneck</a:t>
            </a:r>
          </a:p>
          <a:p>
            <a:pPr lvl="1"/>
            <a:r>
              <a:rPr lang="en-US" dirty="0" smtClean="0"/>
              <a:t>Threads “stand in line”</a:t>
            </a:r>
          </a:p>
          <a:p>
            <a:r>
              <a:rPr lang="en-US" dirty="0" smtClean="0">
                <a:solidFill>
                  <a:schemeClr val="tx1"/>
                </a:solidFill>
              </a:rPr>
              <a:t>Adding more threads</a:t>
            </a:r>
          </a:p>
          <a:p>
            <a:pPr lvl="1"/>
            <a:r>
              <a:rPr lang="en-US" dirty="0" smtClean="0"/>
              <a:t>Does not improve throughput</a:t>
            </a:r>
          </a:p>
          <a:p>
            <a:pPr lvl="1"/>
            <a:r>
              <a:rPr lang="en-US" dirty="0" smtClean="0"/>
              <a:t>Struggle to keep it from getting worse</a:t>
            </a:r>
          </a:p>
          <a:p>
            <a:r>
              <a:rPr lang="en-US" dirty="0" smtClean="0">
                <a:solidFill>
                  <a:schemeClr val="tx1"/>
                </a:solidFill>
              </a:rPr>
              <a:t>So why even use a multiprocessor?</a:t>
            </a:r>
          </a:p>
          <a:p>
            <a:pPr lvl="1"/>
            <a:r>
              <a:rPr lang="en-US" dirty="0" smtClean="0"/>
              <a:t>Well, some apps inherently parallel …</a:t>
            </a:r>
            <a:endParaRPr lang="en-US"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3"/>
          <p:cNvSpPr>
            <a:spLocks noGrp="1"/>
          </p:cNvSpPr>
          <p:nvPr>
            <p:ph type="ftr" sz="quarter" idx="10"/>
          </p:nvPr>
        </p:nvSpPr>
        <p:spPr/>
        <p:txBody>
          <a:bodyPr/>
          <a:lstStyle/>
          <a:p>
            <a:pPr>
              <a:defRPr/>
            </a:pPr>
            <a:r>
              <a:rPr lang="en-US"/>
              <a:t>Art of Multiprocessor Programming</a:t>
            </a:r>
          </a:p>
        </p:txBody>
      </p:sp>
      <p:sp>
        <p:nvSpPr>
          <p:cNvPr id="69" name="Slide Number Placeholder 4"/>
          <p:cNvSpPr>
            <a:spLocks noGrp="1"/>
          </p:cNvSpPr>
          <p:nvPr>
            <p:ph type="sldNum" sz="quarter" idx="11"/>
          </p:nvPr>
        </p:nvSpPr>
        <p:spPr/>
        <p:txBody>
          <a:bodyPr/>
          <a:lstStyle/>
          <a:p>
            <a:pPr>
              <a:defRPr/>
            </a:pPr>
            <a:fld id="{49218A48-51A0-4420-BF15-2A97DD3DC254}" type="slidenum">
              <a:rPr lang="x-none"/>
              <a:pPr>
                <a:defRPr/>
              </a:pPr>
              <a:t>100</a:t>
            </a:fld>
            <a:endParaRPr lang="en-US"/>
          </a:p>
        </p:txBody>
      </p:sp>
      <p:sp>
        <p:nvSpPr>
          <p:cNvPr id="88068" name="Rectangle 2"/>
          <p:cNvSpPr>
            <a:spLocks noGrp="1" noChangeArrowheads="1"/>
          </p:cNvSpPr>
          <p:nvPr>
            <p:ph type="title"/>
          </p:nvPr>
        </p:nvSpPr>
        <p:spPr/>
        <p:txBody>
          <a:bodyPr/>
          <a:lstStyle/>
          <a:p>
            <a:r>
              <a:rPr lang="en-US" smtClean="0"/>
              <a:t>Removing a Node</a:t>
            </a:r>
          </a:p>
        </p:txBody>
      </p:sp>
      <p:sp>
        <p:nvSpPr>
          <p:cNvPr id="88069"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88070" name="Group 4"/>
          <p:cNvGrpSpPr>
            <a:grpSpLocks/>
          </p:cNvGrpSpPr>
          <p:nvPr/>
        </p:nvGrpSpPr>
        <p:grpSpPr bwMode="auto">
          <a:xfrm>
            <a:off x="946150" y="2771775"/>
            <a:ext cx="866775" cy="582613"/>
            <a:chOff x="596" y="1599"/>
            <a:chExt cx="546" cy="367"/>
          </a:xfrm>
        </p:grpSpPr>
        <p:sp>
          <p:nvSpPr>
            <p:cNvPr id="88131"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8132"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8133"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8071" name="Group 8"/>
          <p:cNvGrpSpPr>
            <a:grpSpLocks/>
          </p:cNvGrpSpPr>
          <p:nvPr/>
        </p:nvGrpSpPr>
        <p:grpSpPr bwMode="auto">
          <a:xfrm>
            <a:off x="2543175" y="2771775"/>
            <a:ext cx="866775" cy="582613"/>
            <a:chOff x="596" y="1599"/>
            <a:chExt cx="546" cy="367"/>
          </a:xfrm>
        </p:grpSpPr>
        <p:sp>
          <p:nvSpPr>
            <p:cNvPr id="88128"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8129"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8130"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8072" name="Group 12"/>
          <p:cNvGrpSpPr>
            <a:grpSpLocks/>
          </p:cNvGrpSpPr>
          <p:nvPr/>
        </p:nvGrpSpPr>
        <p:grpSpPr bwMode="auto">
          <a:xfrm>
            <a:off x="4132263" y="2771775"/>
            <a:ext cx="879475" cy="582613"/>
            <a:chOff x="588" y="1599"/>
            <a:chExt cx="554" cy="367"/>
          </a:xfrm>
        </p:grpSpPr>
        <p:sp>
          <p:nvSpPr>
            <p:cNvPr id="88125"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8126"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8127"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8073" name="Group 16"/>
          <p:cNvGrpSpPr>
            <a:grpSpLocks/>
          </p:cNvGrpSpPr>
          <p:nvPr/>
        </p:nvGrpSpPr>
        <p:grpSpPr bwMode="auto">
          <a:xfrm>
            <a:off x="5741988" y="2771775"/>
            <a:ext cx="866775" cy="582613"/>
            <a:chOff x="596" y="1599"/>
            <a:chExt cx="546" cy="367"/>
          </a:xfrm>
        </p:grpSpPr>
        <p:sp>
          <p:nvSpPr>
            <p:cNvPr id="88122"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8123"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8124"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8074"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8075"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8076" name="Group 22"/>
          <p:cNvGrpSpPr>
            <a:grpSpLocks/>
          </p:cNvGrpSpPr>
          <p:nvPr/>
        </p:nvGrpSpPr>
        <p:grpSpPr bwMode="auto">
          <a:xfrm>
            <a:off x="3862388" y="5026025"/>
            <a:ext cx="1447800" cy="1295400"/>
            <a:chOff x="1584" y="816"/>
            <a:chExt cx="912" cy="816"/>
          </a:xfrm>
        </p:grpSpPr>
        <p:sp>
          <p:nvSpPr>
            <p:cNvPr id="88113"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14"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15"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16"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8117"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8118"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8119"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20"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21"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8077" name="Group 32"/>
          <p:cNvGrpSpPr>
            <a:grpSpLocks/>
          </p:cNvGrpSpPr>
          <p:nvPr/>
        </p:nvGrpSpPr>
        <p:grpSpPr bwMode="auto">
          <a:xfrm>
            <a:off x="7329488" y="2773363"/>
            <a:ext cx="879476" cy="582612"/>
            <a:chOff x="588" y="1599"/>
            <a:chExt cx="554" cy="367"/>
          </a:xfrm>
        </p:grpSpPr>
        <p:sp>
          <p:nvSpPr>
            <p:cNvPr id="88110"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8111"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8112"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8078"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8079"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8080" name="Group 38"/>
          <p:cNvGrpSpPr>
            <a:grpSpLocks/>
          </p:cNvGrpSpPr>
          <p:nvPr/>
        </p:nvGrpSpPr>
        <p:grpSpPr bwMode="auto">
          <a:xfrm>
            <a:off x="5527675" y="4989513"/>
            <a:ext cx="1447800" cy="1295400"/>
            <a:chOff x="1584" y="816"/>
            <a:chExt cx="912" cy="816"/>
          </a:xfrm>
        </p:grpSpPr>
        <p:sp>
          <p:nvSpPr>
            <p:cNvPr id="88101"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02"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03"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04"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8105"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8106"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8107"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08"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8109"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8081" name="AutoShape 48"/>
          <p:cNvSpPr>
            <a:spLocks noChangeArrowheads="1"/>
          </p:cNvSpPr>
          <p:nvPr/>
        </p:nvSpPr>
        <p:spPr bwMode="auto">
          <a:xfrm>
            <a:off x="2373313" y="2708275"/>
            <a:ext cx="1293812" cy="814388"/>
          </a:xfrm>
          <a:prstGeom prst="wedgeRoundRectCallout">
            <a:avLst>
              <a:gd name="adj1" fmla="val 203986"/>
              <a:gd name="adj2" fmla="val 23167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88082"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88083" name="AutoShape 5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88085" name="Group 52"/>
          <p:cNvGrpSpPr>
            <a:grpSpLocks/>
          </p:cNvGrpSpPr>
          <p:nvPr/>
        </p:nvGrpSpPr>
        <p:grpSpPr bwMode="auto">
          <a:xfrm>
            <a:off x="1258888" y="1992313"/>
            <a:ext cx="427037" cy="622300"/>
            <a:chOff x="2208" y="1920"/>
            <a:chExt cx="1152" cy="1680"/>
          </a:xfrm>
        </p:grpSpPr>
        <p:sp>
          <p:nvSpPr>
            <p:cNvPr id="88097"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88098"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8099"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8100"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88086" name="Group 57"/>
          <p:cNvGrpSpPr>
            <a:grpSpLocks/>
          </p:cNvGrpSpPr>
          <p:nvPr/>
        </p:nvGrpSpPr>
        <p:grpSpPr bwMode="auto">
          <a:xfrm>
            <a:off x="2706688" y="1992313"/>
            <a:ext cx="427037" cy="622300"/>
            <a:chOff x="2208" y="1920"/>
            <a:chExt cx="1152" cy="1680"/>
          </a:xfrm>
        </p:grpSpPr>
        <p:sp>
          <p:nvSpPr>
            <p:cNvPr id="88093" name="Oval 58"/>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8094"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8095"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8096"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88087" name="AutoShape 62"/>
          <p:cNvSpPr>
            <a:spLocks noChangeArrowheads="1"/>
          </p:cNvSpPr>
          <p:nvPr/>
        </p:nvSpPr>
        <p:spPr bwMode="auto">
          <a:xfrm>
            <a:off x="3948113" y="2695575"/>
            <a:ext cx="1293812" cy="814388"/>
          </a:xfrm>
          <a:prstGeom prst="wedgeRoundRectCallout">
            <a:avLst>
              <a:gd name="adj1" fmla="val 84231"/>
              <a:gd name="adj2" fmla="val 23323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88088" name="Group 63"/>
          <p:cNvGrpSpPr>
            <a:grpSpLocks/>
          </p:cNvGrpSpPr>
          <p:nvPr/>
        </p:nvGrpSpPr>
        <p:grpSpPr bwMode="auto">
          <a:xfrm>
            <a:off x="4383088" y="1992313"/>
            <a:ext cx="427037" cy="622300"/>
            <a:chOff x="2208" y="1920"/>
            <a:chExt cx="1152" cy="1680"/>
          </a:xfrm>
        </p:grpSpPr>
        <p:sp>
          <p:nvSpPr>
            <p:cNvPr id="88089" name="Oval 64"/>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8090" name="Oval 6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8091" name="AutoShape 6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8092" name="AutoShape 6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70"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71"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3"/>
          <p:cNvSpPr>
            <a:spLocks noGrp="1"/>
          </p:cNvSpPr>
          <p:nvPr>
            <p:ph type="ftr" sz="quarter" idx="10"/>
          </p:nvPr>
        </p:nvSpPr>
        <p:spPr/>
        <p:txBody>
          <a:bodyPr/>
          <a:lstStyle/>
          <a:p>
            <a:pPr>
              <a:defRPr/>
            </a:pPr>
            <a:r>
              <a:rPr lang="en-US"/>
              <a:t>Art of Multiprocessor Programming</a:t>
            </a:r>
          </a:p>
        </p:txBody>
      </p:sp>
      <p:sp>
        <p:nvSpPr>
          <p:cNvPr id="63" name="Slide Number Placeholder 4"/>
          <p:cNvSpPr>
            <a:spLocks noGrp="1"/>
          </p:cNvSpPr>
          <p:nvPr>
            <p:ph type="sldNum" sz="quarter" idx="11"/>
          </p:nvPr>
        </p:nvSpPr>
        <p:spPr/>
        <p:txBody>
          <a:bodyPr/>
          <a:lstStyle/>
          <a:p>
            <a:pPr>
              <a:defRPr/>
            </a:pPr>
            <a:fld id="{D2BCB8C5-0309-437D-9BD5-96FAC2576487}" type="slidenum">
              <a:rPr lang="x-none"/>
              <a:pPr>
                <a:defRPr/>
              </a:pPr>
              <a:t>101</a:t>
            </a:fld>
            <a:endParaRPr lang="en-US"/>
          </a:p>
        </p:txBody>
      </p:sp>
      <p:sp>
        <p:nvSpPr>
          <p:cNvPr id="89092" name="Rectangle 2"/>
          <p:cNvSpPr>
            <a:spLocks noGrp="1" noChangeArrowheads="1"/>
          </p:cNvSpPr>
          <p:nvPr>
            <p:ph type="title"/>
          </p:nvPr>
        </p:nvSpPr>
        <p:spPr/>
        <p:txBody>
          <a:bodyPr/>
          <a:lstStyle/>
          <a:p>
            <a:r>
              <a:rPr lang="en-US" smtClean="0"/>
              <a:t>Removing a Node</a:t>
            </a:r>
          </a:p>
        </p:txBody>
      </p:sp>
      <p:sp>
        <p:nvSpPr>
          <p:cNvPr id="89093"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89094" name="Group 4"/>
          <p:cNvGrpSpPr>
            <a:grpSpLocks/>
          </p:cNvGrpSpPr>
          <p:nvPr/>
        </p:nvGrpSpPr>
        <p:grpSpPr bwMode="auto">
          <a:xfrm>
            <a:off x="946150" y="2771775"/>
            <a:ext cx="866775" cy="582613"/>
            <a:chOff x="596" y="1599"/>
            <a:chExt cx="546" cy="367"/>
          </a:xfrm>
        </p:grpSpPr>
        <p:sp>
          <p:nvSpPr>
            <p:cNvPr id="89149"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9150"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9151"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9095" name="Group 8"/>
          <p:cNvGrpSpPr>
            <a:grpSpLocks/>
          </p:cNvGrpSpPr>
          <p:nvPr/>
        </p:nvGrpSpPr>
        <p:grpSpPr bwMode="auto">
          <a:xfrm>
            <a:off x="2543175" y="2771775"/>
            <a:ext cx="866775" cy="582613"/>
            <a:chOff x="596" y="1599"/>
            <a:chExt cx="546" cy="367"/>
          </a:xfrm>
        </p:grpSpPr>
        <p:sp>
          <p:nvSpPr>
            <p:cNvPr id="89146"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9147"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9148"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9096" name="Group 12"/>
          <p:cNvGrpSpPr>
            <a:grpSpLocks/>
          </p:cNvGrpSpPr>
          <p:nvPr/>
        </p:nvGrpSpPr>
        <p:grpSpPr bwMode="auto">
          <a:xfrm>
            <a:off x="4132263" y="2771775"/>
            <a:ext cx="879475" cy="582613"/>
            <a:chOff x="588" y="1599"/>
            <a:chExt cx="554" cy="367"/>
          </a:xfrm>
        </p:grpSpPr>
        <p:sp>
          <p:nvSpPr>
            <p:cNvPr id="89143"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9144"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9145"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9097" name="Group 16"/>
          <p:cNvGrpSpPr>
            <a:grpSpLocks/>
          </p:cNvGrpSpPr>
          <p:nvPr/>
        </p:nvGrpSpPr>
        <p:grpSpPr bwMode="auto">
          <a:xfrm>
            <a:off x="5741988" y="2771775"/>
            <a:ext cx="866775" cy="582613"/>
            <a:chOff x="596" y="1599"/>
            <a:chExt cx="546" cy="367"/>
          </a:xfrm>
        </p:grpSpPr>
        <p:sp>
          <p:nvSpPr>
            <p:cNvPr id="89140"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9141"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9142"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9098"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9099"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9100" name="Group 22"/>
          <p:cNvGrpSpPr>
            <a:grpSpLocks/>
          </p:cNvGrpSpPr>
          <p:nvPr/>
        </p:nvGrpSpPr>
        <p:grpSpPr bwMode="auto">
          <a:xfrm>
            <a:off x="3862388" y="5026025"/>
            <a:ext cx="1447800" cy="1295400"/>
            <a:chOff x="1584" y="816"/>
            <a:chExt cx="912" cy="816"/>
          </a:xfrm>
        </p:grpSpPr>
        <p:sp>
          <p:nvSpPr>
            <p:cNvPr id="89131"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32"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33"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34"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9135"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9136"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9137"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38"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39"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9101" name="Group 32"/>
          <p:cNvGrpSpPr>
            <a:grpSpLocks/>
          </p:cNvGrpSpPr>
          <p:nvPr/>
        </p:nvGrpSpPr>
        <p:grpSpPr bwMode="auto">
          <a:xfrm>
            <a:off x="7329488" y="2773363"/>
            <a:ext cx="879476" cy="582612"/>
            <a:chOff x="588" y="1599"/>
            <a:chExt cx="554" cy="367"/>
          </a:xfrm>
        </p:grpSpPr>
        <p:sp>
          <p:nvSpPr>
            <p:cNvPr id="89128"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9129"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9130"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9102"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9103"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9104" name="Group 38"/>
          <p:cNvGrpSpPr>
            <a:grpSpLocks/>
          </p:cNvGrpSpPr>
          <p:nvPr/>
        </p:nvGrpSpPr>
        <p:grpSpPr bwMode="auto">
          <a:xfrm>
            <a:off x="5527675" y="4989513"/>
            <a:ext cx="1447800" cy="1295400"/>
            <a:chOff x="1584" y="816"/>
            <a:chExt cx="912" cy="816"/>
          </a:xfrm>
        </p:grpSpPr>
        <p:sp>
          <p:nvSpPr>
            <p:cNvPr id="89119"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20"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21"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22"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9123"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9124"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9125"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26"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9127"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9105"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89106" name="AutoShape 5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89108" name="Group 52"/>
          <p:cNvGrpSpPr>
            <a:grpSpLocks/>
          </p:cNvGrpSpPr>
          <p:nvPr/>
        </p:nvGrpSpPr>
        <p:grpSpPr bwMode="auto">
          <a:xfrm>
            <a:off x="1258888" y="1992313"/>
            <a:ext cx="427037" cy="622300"/>
            <a:chOff x="2208" y="1920"/>
            <a:chExt cx="1152" cy="1680"/>
          </a:xfrm>
        </p:grpSpPr>
        <p:sp>
          <p:nvSpPr>
            <p:cNvPr id="89115"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89116"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9117"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9118"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89109" name="AutoShape 62"/>
          <p:cNvSpPr>
            <a:spLocks noChangeArrowheads="1"/>
          </p:cNvSpPr>
          <p:nvPr/>
        </p:nvSpPr>
        <p:spPr bwMode="auto">
          <a:xfrm>
            <a:off x="3948113" y="2695575"/>
            <a:ext cx="1293812" cy="814388"/>
          </a:xfrm>
          <a:prstGeom prst="wedgeRoundRectCallout">
            <a:avLst>
              <a:gd name="adj1" fmla="val 84231"/>
              <a:gd name="adj2" fmla="val 23323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89110" name="Group 63"/>
          <p:cNvGrpSpPr>
            <a:grpSpLocks/>
          </p:cNvGrpSpPr>
          <p:nvPr/>
        </p:nvGrpSpPr>
        <p:grpSpPr bwMode="auto">
          <a:xfrm>
            <a:off x="4383088" y="1992313"/>
            <a:ext cx="427037" cy="622300"/>
            <a:chOff x="2208" y="1920"/>
            <a:chExt cx="1152" cy="1680"/>
          </a:xfrm>
        </p:grpSpPr>
        <p:sp>
          <p:nvSpPr>
            <p:cNvPr id="89111" name="Oval 64"/>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9112" name="Oval 6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9113" name="AutoShape 6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9114" name="AutoShape 6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4"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5"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3"/>
          <p:cNvSpPr>
            <a:spLocks noGrp="1"/>
          </p:cNvSpPr>
          <p:nvPr>
            <p:ph type="ftr" sz="quarter" idx="10"/>
          </p:nvPr>
        </p:nvSpPr>
        <p:spPr/>
        <p:txBody>
          <a:bodyPr/>
          <a:lstStyle/>
          <a:p>
            <a:pPr>
              <a:defRPr/>
            </a:pPr>
            <a:r>
              <a:rPr lang="en-US"/>
              <a:t>Art of Multiprocessor Programming</a:t>
            </a:r>
          </a:p>
        </p:txBody>
      </p:sp>
      <p:sp>
        <p:nvSpPr>
          <p:cNvPr id="69" name="Slide Number Placeholder 4"/>
          <p:cNvSpPr>
            <a:spLocks noGrp="1"/>
          </p:cNvSpPr>
          <p:nvPr>
            <p:ph type="sldNum" sz="quarter" idx="11"/>
          </p:nvPr>
        </p:nvSpPr>
        <p:spPr/>
        <p:txBody>
          <a:bodyPr/>
          <a:lstStyle/>
          <a:p>
            <a:pPr>
              <a:defRPr/>
            </a:pPr>
            <a:fld id="{3E349323-5D28-4345-A944-9ACC9691A241}" type="slidenum">
              <a:rPr lang="x-none"/>
              <a:pPr>
                <a:defRPr/>
              </a:pPr>
              <a:t>102</a:t>
            </a:fld>
            <a:endParaRPr lang="en-US"/>
          </a:p>
        </p:txBody>
      </p:sp>
      <p:sp>
        <p:nvSpPr>
          <p:cNvPr id="90116" name="Rectangle 2"/>
          <p:cNvSpPr>
            <a:spLocks noGrp="1" noChangeArrowheads="1"/>
          </p:cNvSpPr>
          <p:nvPr>
            <p:ph type="title"/>
          </p:nvPr>
        </p:nvSpPr>
        <p:spPr/>
        <p:txBody>
          <a:bodyPr/>
          <a:lstStyle/>
          <a:p>
            <a:r>
              <a:rPr lang="en-US" smtClean="0"/>
              <a:t>Removing a Node</a:t>
            </a:r>
          </a:p>
        </p:txBody>
      </p:sp>
      <p:sp>
        <p:nvSpPr>
          <p:cNvPr id="90117"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90118" name="Group 4"/>
          <p:cNvGrpSpPr>
            <a:grpSpLocks/>
          </p:cNvGrpSpPr>
          <p:nvPr/>
        </p:nvGrpSpPr>
        <p:grpSpPr bwMode="auto">
          <a:xfrm>
            <a:off x="946150" y="2771775"/>
            <a:ext cx="866775" cy="582613"/>
            <a:chOff x="596" y="1599"/>
            <a:chExt cx="546" cy="367"/>
          </a:xfrm>
        </p:grpSpPr>
        <p:sp>
          <p:nvSpPr>
            <p:cNvPr id="90179"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0180"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0181"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0119" name="Group 8"/>
          <p:cNvGrpSpPr>
            <a:grpSpLocks/>
          </p:cNvGrpSpPr>
          <p:nvPr/>
        </p:nvGrpSpPr>
        <p:grpSpPr bwMode="auto">
          <a:xfrm>
            <a:off x="2543175" y="2771775"/>
            <a:ext cx="866775" cy="582613"/>
            <a:chOff x="596" y="1599"/>
            <a:chExt cx="546" cy="367"/>
          </a:xfrm>
        </p:grpSpPr>
        <p:sp>
          <p:nvSpPr>
            <p:cNvPr id="90176"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0177"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0178"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90120" name="Group 12"/>
          <p:cNvGrpSpPr>
            <a:grpSpLocks/>
          </p:cNvGrpSpPr>
          <p:nvPr/>
        </p:nvGrpSpPr>
        <p:grpSpPr bwMode="auto">
          <a:xfrm>
            <a:off x="4132263" y="2771775"/>
            <a:ext cx="879475" cy="582613"/>
            <a:chOff x="588" y="1599"/>
            <a:chExt cx="554" cy="367"/>
          </a:xfrm>
        </p:grpSpPr>
        <p:sp>
          <p:nvSpPr>
            <p:cNvPr id="90173"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0174"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0175"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90121" name="Group 16"/>
          <p:cNvGrpSpPr>
            <a:grpSpLocks/>
          </p:cNvGrpSpPr>
          <p:nvPr/>
        </p:nvGrpSpPr>
        <p:grpSpPr bwMode="auto">
          <a:xfrm>
            <a:off x="5741988" y="2771775"/>
            <a:ext cx="866775" cy="582613"/>
            <a:chOff x="596" y="1599"/>
            <a:chExt cx="546" cy="367"/>
          </a:xfrm>
        </p:grpSpPr>
        <p:sp>
          <p:nvSpPr>
            <p:cNvPr id="90170"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0171"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0172"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90122"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0123"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0124" name="Group 22"/>
          <p:cNvGrpSpPr>
            <a:grpSpLocks/>
          </p:cNvGrpSpPr>
          <p:nvPr/>
        </p:nvGrpSpPr>
        <p:grpSpPr bwMode="auto">
          <a:xfrm>
            <a:off x="3862388" y="5026025"/>
            <a:ext cx="1447800" cy="1295400"/>
            <a:chOff x="1584" y="816"/>
            <a:chExt cx="912" cy="816"/>
          </a:xfrm>
        </p:grpSpPr>
        <p:sp>
          <p:nvSpPr>
            <p:cNvPr id="90161"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62"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63"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64"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0165"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0166"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0167"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68"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69"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0125" name="Group 32"/>
          <p:cNvGrpSpPr>
            <a:grpSpLocks/>
          </p:cNvGrpSpPr>
          <p:nvPr/>
        </p:nvGrpSpPr>
        <p:grpSpPr bwMode="auto">
          <a:xfrm>
            <a:off x="7329488" y="2773363"/>
            <a:ext cx="879476" cy="582612"/>
            <a:chOff x="588" y="1599"/>
            <a:chExt cx="554" cy="367"/>
          </a:xfrm>
        </p:grpSpPr>
        <p:sp>
          <p:nvSpPr>
            <p:cNvPr id="90158"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0159"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0160"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0126"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0127"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0128" name="Group 38"/>
          <p:cNvGrpSpPr>
            <a:grpSpLocks/>
          </p:cNvGrpSpPr>
          <p:nvPr/>
        </p:nvGrpSpPr>
        <p:grpSpPr bwMode="auto">
          <a:xfrm>
            <a:off x="5527675" y="4989513"/>
            <a:ext cx="1447800" cy="1295400"/>
            <a:chOff x="1584" y="816"/>
            <a:chExt cx="912" cy="816"/>
          </a:xfrm>
        </p:grpSpPr>
        <p:sp>
          <p:nvSpPr>
            <p:cNvPr id="90149"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50"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51"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52"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0153"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0154"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0155"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56"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0157"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0129" name="AutoShape 48"/>
          <p:cNvSpPr>
            <a:spLocks noChangeArrowheads="1"/>
          </p:cNvSpPr>
          <p:nvPr/>
        </p:nvSpPr>
        <p:spPr bwMode="auto">
          <a:xfrm>
            <a:off x="2373313" y="2708275"/>
            <a:ext cx="1293812" cy="814388"/>
          </a:xfrm>
          <a:prstGeom prst="wedgeRoundRectCallout">
            <a:avLst>
              <a:gd name="adj1" fmla="val 91106"/>
              <a:gd name="adj2" fmla="val 23167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0130"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0131" name="AutoShape 5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90133" name="Group 52"/>
          <p:cNvGrpSpPr>
            <a:grpSpLocks/>
          </p:cNvGrpSpPr>
          <p:nvPr/>
        </p:nvGrpSpPr>
        <p:grpSpPr bwMode="auto">
          <a:xfrm>
            <a:off x="1258888" y="2005013"/>
            <a:ext cx="427037" cy="622300"/>
            <a:chOff x="2208" y="1920"/>
            <a:chExt cx="1152" cy="1680"/>
          </a:xfrm>
        </p:grpSpPr>
        <p:sp>
          <p:nvSpPr>
            <p:cNvPr id="90145"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0146"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0147"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0148"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90134" name="Group 57"/>
          <p:cNvGrpSpPr>
            <a:grpSpLocks/>
          </p:cNvGrpSpPr>
          <p:nvPr/>
        </p:nvGrpSpPr>
        <p:grpSpPr bwMode="auto">
          <a:xfrm>
            <a:off x="2706688" y="2005013"/>
            <a:ext cx="427037" cy="622300"/>
            <a:chOff x="2208" y="1920"/>
            <a:chExt cx="1152" cy="1680"/>
          </a:xfrm>
        </p:grpSpPr>
        <p:sp>
          <p:nvSpPr>
            <p:cNvPr id="90141" name="Oval 58"/>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0142"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0143"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0144"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0135" name="AutoShape 62"/>
          <p:cNvSpPr>
            <a:spLocks noChangeArrowheads="1"/>
          </p:cNvSpPr>
          <p:nvPr/>
        </p:nvSpPr>
        <p:spPr bwMode="auto">
          <a:xfrm>
            <a:off x="3948113" y="2695575"/>
            <a:ext cx="1293812" cy="814388"/>
          </a:xfrm>
          <a:prstGeom prst="wedgeRoundRectCallout">
            <a:avLst>
              <a:gd name="adj1" fmla="val 84231"/>
              <a:gd name="adj2" fmla="val 23323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90136" name="Group 63"/>
          <p:cNvGrpSpPr>
            <a:grpSpLocks/>
          </p:cNvGrpSpPr>
          <p:nvPr/>
        </p:nvGrpSpPr>
        <p:grpSpPr bwMode="auto">
          <a:xfrm>
            <a:off x="4383088" y="2005013"/>
            <a:ext cx="427037" cy="622300"/>
            <a:chOff x="2208" y="1920"/>
            <a:chExt cx="1152" cy="1680"/>
          </a:xfrm>
        </p:grpSpPr>
        <p:sp>
          <p:nvSpPr>
            <p:cNvPr id="90137" name="Oval 64"/>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90138" name="Oval 6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0139" name="AutoShape 6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0140" name="AutoShape 6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70"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71"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3"/>
          <p:cNvSpPr>
            <a:spLocks noGrp="1"/>
          </p:cNvSpPr>
          <p:nvPr>
            <p:ph type="ftr" sz="quarter" idx="10"/>
          </p:nvPr>
        </p:nvSpPr>
        <p:spPr/>
        <p:txBody>
          <a:bodyPr/>
          <a:lstStyle/>
          <a:p>
            <a:pPr>
              <a:defRPr/>
            </a:pPr>
            <a:r>
              <a:rPr lang="en-US"/>
              <a:t>Art of Multiprocessor Programming</a:t>
            </a:r>
          </a:p>
        </p:txBody>
      </p:sp>
      <p:sp>
        <p:nvSpPr>
          <p:cNvPr id="75" name="Slide Number Placeholder 4"/>
          <p:cNvSpPr>
            <a:spLocks noGrp="1"/>
          </p:cNvSpPr>
          <p:nvPr>
            <p:ph type="sldNum" sz="quarter" idx="11"/>
          </p:nvPr>
        </p:nvSpPr>
        <p:spPr/>
        <p:txBody>
          <a:bodyPr/>
          <a:lstStyle/>
          <a:p>
            <a:pPr>
              <a:defRPr/>
            </a:pPr>
            <a:fld id="{BA131D08-A415-4F6F-BD5B-67550667D56D}" type="slidenum">
              <a:rPr lang="x-none"/>
              <a:pPr>
                <a:defRPr/>
              </a:pPr>
              <a:t>103</a:t>
            </a:fld>
            <a:endParaRPr lang="en-US"/>
          </a:p>
        </p:txBody>
      </p:sp>
      <p:sp>
        <p:nvSpPr>
          <p:cNvPr id="91140" name="Rectangle 2"/>
          <p:cNvSpPr>
            <a:spLocks noGrp="1" noChangeArrowheads="1"/>
          </p:cNvSpPr>
          <p:nvPr>
            <p:ph type="title"/>
          </p:nvPr>
        </p:nvSpPr>
        <p:spPr/>
        <p:txBody>
          <a:bodyPr/>
          <a:lstStyle/>
          <a:p>
            <a:r>
              <a:rPr lang="en-US" smtClean="0"/>
              <a:t>Removing a Node</a:t>
            </a:r>
          </a:p>
        </p:txBody>
      </p:sp>
      <p:sp>
        <p:nvSpPr>
          <p:cNvPr id="91141"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91142" name="Group 4"/>
          <p:cNvGrpSpPr>
            <a:grpSpLocks/>
          </p:cNvGrpSpPr>
          <p:nvPr/>
        </p:nvGrpSpPr>
        <p:grpSpPr bwMode="auto">
          <a:xfrm>
            <a:off x="946150" y="2771775"/>
            <a:ext cx="866775" cy="582613"/>
            <a:chOff x="596" y="1599"/>
            <a:chExt cx="546" cy="367"/>
          </a:xfrm>
        </p:grpSpPr>
        <p:sp>
          <p:nvSpPr>
            <p:cNvPr id="91209"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1210"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1211"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1143" name="Group 8"/>
          <p:cNvGrpSpPr>
            <a:grpSpLocks/>
          </p:cNvGrpSpPr>
          <p:nvPr/>
        </p:nvGrpSpPr>
        <p:grpSpPr bwMode="auto">
          <a:xfrm>
            <a:off x="2543175" y="2771775"/>
            <a:ext cx="866775" cy="582613"/>
            <a:chOff x="596" y="1599"/>
            <a:chExt cx="546" cy="367"/>
          </a:xfrm>
        </p:grpSpPr>
        <p:sp>
          <p:nvSpPr>
            <p:cNvPr id="91206"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1207"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1208"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91144" name="Group 12"/>
          <p:cNvGrpSpPr>
            <a:grpSpLocks/>
          </p:cNvGrpSpPr>
          <p:nvPr/>
        </p:nvGrpSpPr>
        <p:grpSpPr bwMode="auto">
          <a:xfrm>
            <a:off x="4132263" y="2771775"/>
            <a:ext cx="879475" cy="582613"/>
            <a:chOff x="588" y="1599"/>
            <a:chExt cx="554" cy="367"/>
          </a:xfrm>
        </p:grpSpPr>
        <p:sp>
          <p:nvSpPr>
            <p:cNvPr id="91203"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1204"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1205"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91145" name="Group 16"/>
          <p:cNvGrpSpPr>
            <a:grpSpLocks/>
          </p:cNvGrpSpPr>
          <p:nvPr/>
        </p:nvGrpSpPr>
        <p:grpSpPr bwMode="auto">
          <a:xfrm>
            <a:off x="5741988" y="2771775"/>
            <a:ext cx="866775" cy="582613"/>
            <a:chOff x="596" y="1599"/>
            <a:chExt cx="546" cy="367"/>
          </a:xfrm>
        </p:grpSpPr>
        <p:sp>
          <p:nvSpPr>
            <p:cNvPr id="91200"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1201"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1202"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91146"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147"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1148" name="Group 22"/>
          <p:cNvGrpSpPr>
            <a:grpSpLocks/>
          </p:cNvGrpSpPr>
          <p:nvPr/>
        </p:nvGrpSpPr>
        <p:grpSpPr bwMode="auto">
          <a:xfrm>
            <a:off x="3862388" y="5026025"/>
            <a:ext cx="1447800" cy="1295400"/>
            <a:chOff x="1584" y="816"/>
            <a:chExt cx="912" cy="816"/>
          </a:xfrm>
        </p:grpSpPr>
        <p:sp>
          <p:nvSpPr>
            <p:cNvPr id="91191"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92"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93"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94"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1195"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1196"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1197"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98"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99"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1149" name="Group 32"/>
          <p:cNvGrpSpPr>
            <a:grpSpLocks/>
          </p:cNvGrpSpPr>
          <p:nvPr/>
        </p:nvGrpSpPr>
        <p:grpSpPr bwMode="auto">
          <a:xfrm>
            <a:off x="7329488" y="2773363"/>
            <a:ext cx="879476" cy="582612"/>
            <a:chOff x="588" y="1599"/>
            <a:chExt cx="554" cy="367"/>
          </a:xfrm>
        </p:grpSpPr>
        <p:sp>
          <p:nvSpPr>
            <p:cNvPr id="91188"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1189"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1190"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1150"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151"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1152" name="Group 38"/>
          <p:cNvGrpSpPr>
            <a:grpSpLocks/>
          </p:cNvGrpSpPr>
          <p:nvPr/>
        </p:nvGrpSpPr>
        <p:grpSpPr bwMode="auto">
          <a:xfrm>
            <a:off x="5527675" y="4989513"/>
            <a:ext cx="1447800" cy="1295400"/>
            <a:chOff x="1584" y="816"/>
            <a:chExt cx="912" cy="816"/>
          </a:xfrm>
        </p:grpSpPr>
        <p:sp>
          <p:nvSpPr>
            <p:cNvPr id="91179"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80"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81"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82"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1183"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1184"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1185"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86"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1187"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1153" name="AutoShape 48"/>
          <p:cNvSpPr>
            <a:spLocks noChangeArrowheads="1"/>
          </p:cNvSpPr>
          <p:nvPr/>
        </p:nvSpPr>
        <p:spPr bwMode="auto">
          <a:xfrm>
            <a:off x="2373313" y="2708275"/>
            <a:ext cx="1293812" cy="814388"/>
          </a:xfrm>
          <a:prstGeom prst="wedgeRoundRectCallout">
            <a:avLst>
              <a:gd name="adj1" fmla="val 91106"/>
              <a:gd name="adj2" fmla="val 23167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1154"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1155" name="AutoShape 50"/>
          <p:cNvSpPr>
            <a:spLocks noChangeArrowheads="1"/>
          </p:cNvSpPr>
          <p:nvPr/>
        </p:nvSpPr>
        <p:spPr bwMode="auto">
          <a:xfrm>
            <a:off x="711200" y="4000500"/>
            <a:ext cx="2366963" cy="1866900"/>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Must acquire </a:t>
            </a:r>
          </a:p>
          <a:p>
            <a:pPr algn="ctr"/>
            <a:r>
              <a:rPr lang="en-US" b="1" dirty="0">
                <a:solidFill>
                  <a:schemeClr val="accent1"/>
                </a:solidFill>
                <a:latin typeface="Arial" pitchFamily="34" charset="0"/>
              </a:rPr>
              <a:t>Lock for b</a:t>
            </a:r>
          </a:p>
        </p:txBody>
      </p:sp>
      <p:grpSp>
        <p:nvGrpSpPr>
          <p:cNvPr id="91157" name="Group 52"/>
          <p:cNvGrpSpPr>
            <a:grpSpLocks/>
          </p:cNvGrpSpPr>
          <p:nvPr/>
        </p:nvGrpSpPr>
        <p:grpSpPr bwMode="auto">
          <a:xfrm>
            <a:off x="1258888" y="2005013"/>
            <a:ext cx="427037" cy="622300"/>
            <a:chOff x="2208" y="1920"/>
            <a:chExt cx="1152" cy="1680"/>
          </a:xfrm>
        </p:grpSpPr>
        <p:sp>
          <p:nvSpPr>
            <p:cNvPr id="91175"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1176"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1177"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1178"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91158" name="Group 57"/>
          <p:cNvGrpSpPr>
            <a:grpSpLocks/>
          </p:cNvGrpSpPr>
          <p:nvPr/>
        </p:nvGrpSpPr>
        <p:grpSpPr bwMode="auto">
          <a:xfrm>
            <a:off x="2706688" y="2005013"/>
            <a:ext cx="427037" cy="622300"/>
            <a:chOff x="2208" y="1920"/>
            <a:chExt cx="1152" cy="1680"/>
          </a:xfrm>
        </p:grpSpPr>
        <p:sp>
          <p:nvSpPr>
            <p:cNvPr id="91171" name="Oval 58"/>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1172"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1173"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1174"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1159" name="AutoShape 62"/>
          <p:cNvSpPr>
            <a:spLocks noChangeArrowheads="1"/>
          </p:cNvSpPr>
          <p:nvPr/>
        </p:nvSpPr>
        <p:spPr bwMode="auto">
          <a:xfrm>
            <a:off x="3948113" y="2695575"/>
            <a:ext cx="1293812" cy="814388"/>
          </a:xfrm>
          <a:prstGeom prst="wedgeRoundRectCallout">
            <a:avLst>
              <a:gd name="adj1" fmla="val 84231"/>
              <a:gd name="adj2" fmla="val 23323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91160" name="Group 63"/>
          <p:cNvGrpSpPr>
            <a:grpSpLocks/>
          </p:cNvGrpSpPr>
          <p:nvPr/>
        </p:nvGrpSpPr>
        <p:grpSpPr bwMode="auto">
          <a:xfrm>
            <a:off x="4383088" y="2005013"/>
            <a:ext cx="427037" cy="622300"/>
            <a:chOff x="2208" y="1920"/>
            <a:chExt cx="1152" cy="1680"/>
          </a:xfrm>
        </p:grpSpPr>
        <p:sp>
          <p:nvSpPr>
            <p:cNvPr id="91167" name="Oval 64"/>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91168" name="Oval 6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1169" name="AutoShape 6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1170" name="AutoShape 6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91161" name="Group 68"/>
          <p:cNvGrpSpPr>
            <a:grpSpLocks/>
          </p:cNvGrpSpPr>
          <p:nvPr/>
        </p:nvGrpSpPr>
        <p:grpSpPr bwMode="auto">
          <a:xfrm>
            <a:off x="5919788" y="2005013"/>
            <a:ext cx="427037" cy="622300"/>
            <a:chOff x="2208" y="1920"/>
            <a:chExt cx="1152" cy="1680"/>
          </a:xfrm>
        </p:grpSpPr>
        <p:sp>
          <p:nvSpPr>
            <p:cNvPr id="91163" name="Oval 69"/>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91164" name="Oval 7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1165" name="AutoShape 7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1166" name="AutoShape 7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91162" name="AutoShape 73"/>
          <p:cNvSpPr>
            <a:spLocks noChangeArrowheads="1"/>
          </p:cNvSpPr>
          <p:nvPr/>
        </p:nvSpPr>
        <p:spPr bwMode="auto">
          <a:xfrm>
            <a:off x="5510213" y="2708275"/>
            <a:ext cx="1293812" cy="814388"/>
          </a:xfrm>
          <a:prstGeom prst="wedgeRoundRectCallout">
            <a:avLst>
              <a:gd name="adj1" fmla="val -36505"/>
              <a:gd name="adj2" fmla="val 239472"/>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76"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77"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3"/>
          <p:cNvSpPr>
            <a:spLocks noGrp="1"/>
          </p:cNvSpPr>
          <p:nvPr>
            <p:ph type="ftr" sz="quarter" idx="10"/>
          </p:nvPr>
        </p:nvSpPr>
        <p:spPr/>
        <p:txBody>
          <a:bodyPr/>
          <a:lstStyle/>
          <a:p>
            <a:pPr>
              <a:defRPr/>
            </a:pPr>
            <a:r>
              <a:rPr lang="en-US"/>
              <a:t>Art of Multiprocessor Programming</a:t>
            </a:r>
          </a:p>
        </p:txBody>
      </p:sp>
      <p:sp>
        <p:nvSpPr>
          <p:cNvPr id="75" name="Slide Number Placeholder 4"/>
          <p:cNvSpPr>
            <a:spLocks noGrp="1"/>
          </p:cNvSpPr>
          <p:nvPr>
            <p:ph type="sldNum" sz="quarter" idx="11"/>
          </p:nvPr>
        </p:nvSpPr>
        <p:spPr/>
        <p:txBody>
          <a:bodyPr/>
          <a:lstStyle/>
          <a:p>
            <a:pPr>
              <a:defRPr/>
            </a:pPr>
            <a:fld id="{702EB7C2-6AA0-42B2-AE6C-95B19C1FD821}" type="slidenum">
              <a:rPr lang="x-none"/>
              <a:pPr>
                <a:defRPr/>
              </a:pPr>
              <a:t>104</a:t>
            </a:fld>
            <a:endParaRPr lang="en-US"/>
          </a:p>
        </p:txBody>
      </p:sp>
      <p:sp>
        <p:nvSpPr>
          <p:cNvPr id="92164" name="Rectangle 2"/>
          <p:cNvSpPr>
            <a:spLocks noGrp="1" noChangeArrowheads="1"/>
          </p:cNvSpPr>
          <p:nvPr>
            <p:ph type="title"/>
          </p:nvPr>
        </p:nvSpPr>
        <p:spPr/>
        <p:txBody>
          <a:bodyPr/>
          <a:lstStyle/>
          <a:p>
            <a:r>
              <a:rPr lang="en-US" smtClean="0"/>
              <a:t>Removing a Node</a:t>
            </a:r>
          </a:p>
        </p:txBody>
      </p:sp>
      <p:grpSp>
        <p:nvGrpSpPr>
          <p:cNvPr id="92166" name="Group 4"/>
          <p:cNvGrpSpPr>
            <a:grpSpLocks/>
          </p:cNvGrpSpPr>
          <p:nvPr/>
        </p:nvGrpSpPr>
        <p:grpSpPr bwMode="auto">
          <a:xfrm>
            <a:off x="946150" y="2771775"/>
            <a:ext cx="866775" cy="582613"/>
            <a:chOff x="596" y="1599"/>
            <a:chExt cx="546" cy="367"/>
          </a:xfrm>
        </p:grpSpPr>
        <p:sp>
          <p:nvSpPr>
            <p:cNvPr id="9223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223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223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2167" name="Group 8"/>
          <p:cNvGrpSpPr>
            <a:grpSpLocks/>
          </p:cNvGrpSpPr>
          <p:nvPr/>
        </p:nvGrpSpPr>
        <p:grpSpPr bwMode="auto">
          <a:xfrm>
            <a:off x="2543175" y="2771775"/>
            <a:ext cx="866775" cy="582613"/>
            <a:chOff x="596" y="1599"/>
            <a:chExt cx="546" cy="367"/>
          </a:xfrm>
        </p:grpSpPr>
        <p:sp>
          <p:nvSpPr>
            <p:cNvPr id="92230"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2231"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2232"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92168" name="Group 12"/>
          <p:cNvGrpSpPr>
            <a:grpSpLocks/>
          </p:cNvGrpSpPr>
          <p:nvPr/>
        </p:nvGrpSpPr>
        <p:grpSpPr bwMode="auto">
          <a:xfrm>
            <a:off x="4132263" y="2771775"/>
            <a:ext cx="879475" cy="582613"/>
            <a:chOff x="588" y="1599"/>
            <a:chExt cx="554" cy="367"/>
          </a:xfrm>
        </p:grpSpPr>
        <p:sp>
          <p:nvSpPr>
            <p:cNvPr id="92227"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2228"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2229"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92169" name="Group 16"/>
          <p:cNvGrpSpPr>
            <a:grpSpLocks/>
          </p:cNvGrpSpPr>
          <p:nvPr/>
        </p:nvGrpSpPr>
        <p:grpSpPr bwMode="auto">
          <a:xfrm>
            <a:off x="5741988" y="2771775"/>
            <a:ext cx="866775" cy="582613"/>
            <a:chOff x="596" y="1599"/>
            <a:chExt cx="546" cy="367"/>
          </a:xfrm>
        </p:grpSpPr>
        <p:sp>
          <p:nvSpPr>
            <p:cNvPr id="92224"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2225"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2226"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92170"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2171"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2172" name="Group 22"/>
          <p:cNvGrpSpPr>
            <a:grpSpLocks/>
          </p:cNvGrpSpPr>
          <p:nvPr/>
        </p:nvGrpSpPr>
        <p:grpSpPr bwMode="auto">
          <a:xfrm>
            <a:off x="3862388" y="5026025"/>
            <a:ext cx="1447800" cy="1295400"/>
            <a:chOff x="1584" y="816"/>
            <a:chExt cx="912" cy="816"/>
          </a:xfrm>
        </p:grpSpPr>
        <p:sp>
          <p:nvSpPr>
            <p:cNvPr id="92215"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16"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17"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18"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2219"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2220"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2221"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22"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23"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2173" name="Group 32"/>
          <p:cNvGrpSpPr>
            <a:grpSpLocks/>
          </p:cNvGrpSpPr>
          <p:nvPr/>
        </p:nvGrpSpPr>
        <p:grpSpPr bwMode="auto">
          <a:xfrm>
            <a:off x="7329488" y="2773363"/>
            <a:ext cx="879476" cy="582612"/>
            <a:chOff x="588" y="1599"/>
            <a:chExt cx="554" cy="367"/>
          </a:xfrm>
        </p:grpSpPr>
        <p:sp>
          <p:nvSpPr>
            <p:cNvPr id="92212"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2213"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2214"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2174"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2175"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2176" name="Group 38"/>
          <p:cNvGrpSpPr>
            <a:grpSpLocks/>
          </p:cNvGrpSpPr>
          <p:nvPr/>
        </p:nvGrpSpPr>
        <p:grpSpPr bwMode="auto">
          <a:xfrm>
            <a:off x="5527675" y="4989513"/>
            <a:ext cx="1447800" cy="1295400"/>
            <a:chOff x="1584" y="816"/>
            <a:chExt cx="912" cy="816"/>
          </a:xfrm>
        </p:grpSpPr>
        <p:sp>
          <p:nvSpPr>
            <p:cNvPr id="92203"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04"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05"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06"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2207"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2208"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2209"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10"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2211"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2177" name="AutoShape 48"/>
          <p:cNvSpPr>
            <a:spLocks noChangeArrowheads="1"/>
          </p:cNvSpPr>
          <p:nvPr/>
        </p:nvSpPr>
        <p:spPr bwMode="auto">
          <a:xfrm>
            <a:off x="2373313" y="2708275"/>
            <a:ext cx="1293812" cy="814388"/>
          </a:xfrm>
          <a:prstGeom prst="wedgeRoundRectCallout">
            <a:avLst>
              <a:gd name="adj1" fmla="val 91106"/>
              <a:gd name="adj2" fmla="val 23167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2178"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2179" name="AutoShape 50"/>
          <p:cNvSpPr>
            <a:spLocks noChangeArrowheads="1"/>
          </p:cNvSpPr>
          <p:nvPr/>
        </p:nvSpPr>
        <p:spPr bwMode="auto">
          <a:xfrm>
            <a:off x="528638" y="4162425"/>
            <a:ext cx="2549525" cy="1577975"/>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smtClean="0">
                <a:solidFill>
                  <a:schemeClr val="accent1"/>
                </a:solidFill>
                <a:latin typeface="Arial" pitchFamily="34" charset="0"/>
              </a:rPr>
              <a:t>Waiting to acquire </a:t>
            </a:r>
            <a:r>
              <a:rPr lang="en-US" b="1" dirty="0">
                <a:solidFill>
                  <a:schemeClr val="accent1"/>
                </a:solidFill>
                <a:latin typeface="Arial" pitchFamily="34" charset="0"/>
              </a:rPr>
              <a:t>lock for b</a:t>
            </a:r>
          </a:p>
        </p:txBody>
      </p:sp>
      <p:grpSp>
        <p:nvGrpSpPr>
          <p:cNvPr id="92181" name="Group 52"/>
          <p:cNvGrpSpPr>
            <a:grpSpLocks/>
          </p:cNvGrpSpPr>
          <p:nvPr/>
        </p:nvGrpSpPr>
        <p:grpSpPr bwMode="auto">
          <a:xfrm>
            <a:off x="1258888" y="2005013"/>
            <a:ext cx="427037" cy="622300"/>
            <a:chOff x="2208" y="1920"/>
            <a:chExt cx="1152" cy="1680"/>
          </a:xfrm>
        </p:grpSpPr>
        <p:sp>
          <p:nvSpPr>
            <p:cNvPr id="92199"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2200"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2201"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2202"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92182" name="Group 57"/>
          <p:cNvGrpSpPr>
            <a:grpSpLocks/>
          </p:cNvGrpSpPr>
          <p:nvPr/>
        </p:nvGrpSpPr>
        <p:grpSpPr bwMode="auto">
          <a:xfrm>
            <a:off x="2706688" y="2005013"/>
            <a:ext cx="427037" cy="622300"/>
            <a:chOff x="2208" y="1920"/>
            <a:chExt cx="1152" cy="1680"/>
          </a:xfrm>
        </p:grpSpPr>
        <p:sp>
          <p:nvSpPr>
            <p:cNvPr id="92195" name="Oval 58"/>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2196"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2197"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2198"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2183" name="AutoShape 62"/>
          <p:cNvSpPr>
            <a:spLocks noChangeArrowheads="1"/>
          </p:cNvSpPr>
          <p:nvPr/>
        </p:nvSpPr>
        <p:spPr bwMode="auto">
          <a:xfrm>
            <a:off x="3948113" y="2695575"/>
            <a:ext cx="1293812" cy="814388"/>
          </a:xfrm>
          <a:prstGeom prst="wedgeRoundRectCallout">
            <a:avLst>
              <a:gd name="adj1" fmla="val 84231"/>
              <a:gd name="adj2" fmla="val 23323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92184" name="Group 63"/>
          <p:cNvGrpSpPr>
            <a:grpSpLocks/>
          </p:cNvGrpSpPr>
          <p:nvPr/>
        </p:nvGrpSpPr>
        <p:grpSpPr bwMode="auto">
          <a:xfrm>
            <a:off x="4383088" y="2005013"/>
            <a:ext cx="427037" cy="622300"/>
            <a:chOff x="2208" y="1920"/>
            <a:chExt cx="1152" cy="1680"/>
          </a:xfrm>
        </p:grpSpPr>
        <p:sp>
          <p:nvSpPr>
            <p:cNvPr id="92191" name="Oval 64"/>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92192" name="Oval 6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2193" name="AutoShape 6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2194" name="AutoShape 6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92185" name="Group 68"/>
          <p:cNvGrpSpPr>
            <a:grpSpLocks/>
          </p:cNvGrpSpPr>
          <p:nvPr/>
        </p:nvGrpSpPr>
        <p:grpSpPr bwMode="auto">
          <a:xfrm>
            <a:off x="5919788" y="2005013"/>
            <a:ext cx="427037" cy="622300"/>
            <a:chOff x="2208" y="1920"/>
            <a:chExt cx="1152" cy="1680"/>
          </a:xfrm>
        </p:grpSpPr>
        <p:sp>
          <p:nvSpPr>
            <p:cNvPr id="92187" name="Oval 69"/>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92188" name="Oval 7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2189" name="AutoShape 7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2190" name="AutoShape 7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92186" name="AutoShape 73"/>
          <p:cNvSpPr>
            <a:spLocks noChangeArrowheads="1"/>
          </p:cNvSpPr>
          <p:nvPr/>
        </p:nvSpPr>
        <p:spPr bwMode="auto">
          <a:xfrm>
            <a:off x="5510213" y="2708275"/>
            <a:ext cx="1293812" cy="814388"/>
          </a:xfrm>
          <a:prstGeom prst="wedgeRoundRectCallout">
            <a:avLst>
              <a:gd name="adj1" fmla="val -36505"/>
              <a:gd name="adj2" fmla="val 239472"/>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77"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76"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3"/>
          <p:cNvSpPr>
            <a:spLocks noGrp="1"/>
          </p:cNvSpPr>
          <p:nvPr>
            <p:ph type="ftr" sz="quarter" idx="10"/>
          </p:nvPr>
        </p:nvSpPr>
        <p:spPr/>
        <p:txBody>
          <a:bodyPr/>
          <a:lstStyle/>
          <a:p>
            <a:pPr>
              <a:defRPr/>
            </a:pPr>
            <a:r>
              <a:rPr lang="en-US"/>
              <a:t>Art of Multiprocessor Programming</a:t>
            </a:r>
          </a:p>
        </p:txBody>
      </p:sp>
      <p:sp>
        <p:nvSpPr>
          <p:cNvPr id="75" name="Slide Number Placeholder 4"/>
          <p:cNvSpPr>
            <a:spLocks noGrp="1"/>
          </p:cNvSpPr>
          <p:nvPr>
            <p:ph type="sldNum" sz="quarter" idx="11"/>
          </p:nvPr>
        </p:nvSpPr>
        <p:spPr/>
        <p:txBody>
          <a:bodyPr/>
          <a:lstStyle/>
          <a:p>
            <a:pPr>
              <a:defRPr/>
            </a:pPr>
            <a:fld id="{AEC427E9-8EE1-4801-9462-572E448C83EF}" type="slidenum">
              <a:rPr lang="x-none"/>
              <a:pPr>
                <a:defRPr/>
              </a:pPr>
              <a:t>105</a:t>
            </a:fld>
            <a:endParaRPr lang="en-US"/>
          </a:p>
        </p:txBody>
      </p:sp>
      <p:sp>
        <p:nvSpPr>
          <p:cNvPr id="93188" name="Rectangle 2"/>
          <p:cNvSpPr>
            <a:spLocks noGrp="1" noChangeArrowheads="1"/>
          </p:cNvSpPr>
          <p:nvPr>
            <p:ph type="title"/>
          </p:nvPr>
        </p:nvSpPr>
        <p:spPr/>
        <p:txBody>
          <a:bodyPr/>
          <a:lstStyle/>
          <a:p>
            <a:r>
              <a:rPr lang="en-US" smtClean="0"/>
              <a:t>Removing a Node</a:t>
            </a:r>
          </a:p>
        </p:txBody>
      </p:sp>
      <p:grpSp>
        <p:nvGrpSpPr>
          <p:cNvPr id="93190" name="Group 4"/>
          <p:cNvGrpSpPr>
            <a:grpSpLocks/>
          </p:cNvGrpSpPr>
          <p:nvPr/>
        </p:nvGrpSpPr>
        <p:grpSpPr bwMode="auto">
          <a:xfrm>
            <a:off x="946150" y="2771775"/>
            <a:ext cx="866775" cy="582613"/>
            <a:chOff x="596" y="1599"/>
            <a:chExt cx="546" cy="367"/>
          </a:xfrm>
        </p:grpSpPr>
        <p:sp>
          <p:nvSpPr>
            <p:cNvPr id="93257"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3258"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3259"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3191" name="Group 8"/>
          <p:cNvGrpSpPr>
            <a:grpSpLocks/>
          </p:cNvGrpSpPr>
          <p:nvPr/>
        </p:nvGrpSpPr>
        <p:grpSpPr bwMode="auto">
          <a:xfrm>
            <a:off x="2543175" y="2771775"/>
            <a:ext cx="866775" cy="582613"/>
            <a:chOff x="596" y="1599"/>
            <a:chExt cx="546" cy="367"/>
          </a:xfrm>
        </p:grpSpPr>
        <p:sp>
          <p:nvSpPr>
            <p:cNvPr id="93254"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3255"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3256"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93192" name="Group 12"/>
          <p:cNvGrpSpPr>
            <a:grpSpLocks/>
          </p:cNvGrpSpPr>
          <p:nvPr/>
        </p:nvGrpSpPr>
        <p:grpSpPr bwMode="auto">
          <a:xfrm>
            <a:off x="4132263" y="2771775"/>
            <a:ext cx="879475" cy="582613"/>
            <a:chOff x="588" y="1599"/>
            <a:chExt cx="554" cy="367"/>
          </a:xfrm>
        </p:grpSpPr>
        <p:sp>
          <p:nvSpPr>
            <p:cNvPr id="93251"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3252"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3253"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93193" name="Group 16"/>
          <p:cNvGrpSpPr>
            <a:grpSpLocks/>
          </p:cNvGrpSpPr>
          <p:nvPr/>
        </p:nvGrpSpPr>
        <p:grpSpPr bwMode="auto">
          <a:xfrm>
            <a:off x="5741988" y="2771775"/>
            <a:ext cx="866775" cy="582613"/>
            <a:chOff x="596" y="1599"/>
            <a:chExt cx="546" cy="367"/>
          </a:xfrm>
        </p:grpSpPr>
        <p:sp>
          <p:nvSpPr>
            <p:cNvPr id="93248"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3249"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3250"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93194"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3195"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3196" name="Group 22"/>
          <p:cNvGrpSpPr>
            <a:grpSpLocks/>
          </p:cNvGrpSpPr>
          <p:nvPr/>
        </p:nvGrpSpPr>
        <p:grpSpPr bwMode="auto">
          <a:xfrm>
            <a:off x="3862388" y="5026025"/>
            <a:ext cx="1447800" cy="1295400"/>
            <a:chOff x="1584" y="816"/>
            <a:chExt cx="912" cy="816"/>
          </a:xfrm>
        </p:grpSpPr>
        <p:sp>
          <p:nvSpPr>
            <p:cNvPr id="93239"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40"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41"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42"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3243"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3244"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3245"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46"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47"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3197" name="Group 32"/>
          <p:cNvGrpSpPr>
            <a:grpSpLocks/>
          </p:cNvGrpSpPr>
          <p:nvPr/>
        </p:nvGrpSpPr>
        <p:grpSpPr bwMode="auto">
          <a:xfrm>
            <a:off x="7329488" y="2773363"/>
            <a:ext cx="879476" cy="582612"/>
            <a:chOff x="588" y="1599"/>
            <a:chExt cx="554" cy="367"/>
          </a:xfrm>
        </p:grpSpPr>
        <p:sp>
          <p:nvSpPr>
            <p:cNvPr id="93236"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3237"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3238"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3198"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3199" name="Group 38"/>
          <p:cNvGrpSpPr>
            <a:grpSpLocks/>
          </p:cNvGrpSpPr>
          <p:nvPr/>
        </p:nvGrpSpPr>
        <p:grpSpPr bwMode="auto">
          <a:xfrm>
            <a:off x="5527675" y="4989513"/>
            <a:ext cx="1447800" cy="1295400"/>
            <a:chOff x="1584" y="816"/>
            <a:chExt cx="912" cy="816"/>
          </a:xfrm>
        </p:grpSpPr>
        <p:sp>
          <p:nvSpPr>
            <p:cNvPr id="93227"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28"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29"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30"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3231"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3232"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93233"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34"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3235"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3200" name="AutoShape 48"/>
          <p:cNvSpPr>
            <a:spLocks noChangeArrowheads="1"/>
          </p:cNvSpPr>
          <p:nvPr/>
        </p:nvSpPr>
        <p:spPr bwMode="auto">
          <a:xfrm>
            <a:off x="2373313" y="2708275"/>
            <a:ext cx="1293812" cy="814388"/>
          </a:xfrm>
          <a:prstGeom prst="wedgeRoundRectCallout">
            <a:avLst>
              <a:gd name="adj1" fmla="val 91106"/>
              <a:gd name="adj2" fmla="val 23167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3201"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3202" name="AutoShape 5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Wait!</a:t>
            </a:r>
          </a:p>
        </p:txBody>
      </p:sp>
      <p:grpSp>
        <p:nvGrpSpPr>
          <p:cNvPr id="93204" name="Group 52"/>
          <p:cNvGrpSpPr>
            <a:grpSpLocks/>
          </p:cNvGrpSpPr>
          <p:nvPr/>
        </p:nvGrpSpPr>
        <p:grpSpPr bwMode="auto">
          <a:xfrm>
            <a:off x="1258888" y="2005013"/>
            <a:ext cx="427037" cy="622300"/>
            <a:chOff x="2208" y="1920"/>
            <a:chExt cx="1152" cy="1680"/>
          </a:xfrm>
        </p:grpSpPr>
        <p:sp>
          <p:nvSpPr>
            <p:cNvPr id="93223"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3224"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3225"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3226"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93205" name="Group 57"/>
          <p:cNvGrpSpPr>
            <a:grpSpLocks/>
          </p:cNvGrpSpPr>
          <p:nvPr/>
        </p:nvGrpSpPr>
        <p:grpSpPr bwMode="auto">
          <a:xfrm>
            <a:off x="2706688" y="2005013"/>
            <a:ext cx="427037" cy="622300"/>
            <a:chOff x="2208" y="1920"/>
            <a:chExt cx="1152" cy="1680"/>
          </a:xfrm>
        </p:grpSpPr>
        <p:sp>
          <p:nvSpPr>
            <p:cNvPr id="93219" name="Oval 58"/>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3220"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3221"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3222"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3206" name="AutoShape 62"/>
          <p:cNvSpPr>
            <a:spLocks noChangeArrowheads="1"/>
          </p:cNvSpPr>
          <p:nvPr/>
        </p:nvSpPr>
        <p:spPr bwMode="auto">
          <a:xfrm>
            <a:off x="3948113" y="2695575"/>
            <a:ext cx="1293812" cy="814388"/>
          </a:xfrm>
          <a:prstGeom prst="wedgeRoundRectCallout">
            <a:avLst>
              <a:gd name="adj1" fmla="val 84231"/>
              <a:gd name="adj2" fmla="val 23323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93207" name="Group 63"/>
          <p:cNvGrpSpPr>
            <a:grpSpLocks/>
          </p:cNvGrpSpPr>
          <p:nvPr/>
        </p:nvGrpSpPr>
        <p:grpSpPr bwMode="auto">
          <a:xfrm>
            <a:off x="4383088" y="2005013"/>
            <a:ext cx="427037" cy="622300"/>
            <a:chOff x="2208" y="1920"/>
            <a:chExt cx="1152" cy="1680"/>
          </a:xfrm>
        </p:grpSpPr>
        <p:sp>
          <p:nvSpPr>
            <p:cNvPr id="93215" name="Oval 64"/>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93216" name="Oval 6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3217" name="AutoShape 6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3218" name="AutoShape 6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93208" name="Group 68"/>
          <p:cNvGrpSpPr>
            <a:grpSpLocks/>
          </p:cNvGrpSpPr>
          <p:nvPr/>
        </p:nvGrpSpPr>
        <p:grpSpPr bwMode="auto">
          <a:xfrm>
            <a:off x="5919788" y="2005013"/>
            <a:ext cx="427037" cy="622300"/>
            <a:chOff x="2208" y="1920"/>
            <a:chExt cx="1152" cy="1680"/>
          </a:xfrm>
        </p:grpSpPr>
        <p:sp>
          <p:nvSpPr>
            <p:cNvPr id="93211" name="Oval 69"/>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93212" name="Oval 7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3213" name="AutoShape 7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3214" name="AutoShape 7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93209" name="AutoShape 73"/>
          <p:cNvSpPr>
            <a:spLocks noChangeArrowheads="1"/>
          </p:cNvSpPr>
          <p:nvPr/>
        </p:nvSpPr>
        <p:spPr bwMode="auto">
          <a:xfrm>
            <a:off x="5510213" y="2708275"/>
            <a:ext cx="1293812" cy="814388"/>
          </a:xfrm>
          <a:prstGeom prst="wedgeRoundRectCallout">
            <a:avLst>
              <a:gd name="adj1" fmla="val -36505"/>
              <a:gd name="adj2" fmla="val 239472"/>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93210" name="Freeform 74"/>
          <p:cNvSpPr>
            <a:spLocks/>
          </p:cNvSpPr>
          <p:nvPr/>
        </p:nvSpPr>
        <p:spPr bwMode="auto">
          <a:xfrm>
            <a:off x="4689475" y="3073400"/>
            <a:ext cx="2713038" cy="966788"/>
          </a:xfrm>
          <a:custGeom>
            <a:avLst/>
            <a:gdLst>
              <a:gd name="T0" fmla="*/ 2147483647 w 1709"/>
              <a:gd name="T1" fmla="*/ 0 h 609"/>
              <a:gd name="T2" fmla="*/ 2147483647 w 1709"/>
              <a:gd name="T3" fmla="*/ 2147483647 h 609"/>
              <a:gd name="T4" fmla="*/ 2147483647 w 1709"/>
              <a:gd name="T5" fmla="*/ 2147483647 h 609"/>
              <a:gd name="T6" fmla="*/ 2147483647 w 1709"/>
              <a:gd name="T7" fmla="*/ 2147483647 h 609"/>
              <a:gd name="T8" fmla="*/ 0 60000 65536"/>
              <a:gd name="T9" fmla="*/ 0 60000 65536"/>
              <a:gd name="T10" fmla="*/ 0 60000 65536"/>
              <a:gd name="T11" fmla="*/ 0 60000 65536"/>
              <a:gd name="T12" fmla="*/ 0 w 1709"/>
              <a:gd name="T13" fmla="*/ 0 h 609"/>
              <a:gd name="T14" fmla="*/ 1709 w 1709"/>
              <a:gd name="T15" fmla="*/ 609 h 609"/>
            </a:gdLst>
            <a:ahLst/>
            <a:cxnLst>
              <a:cxn ang="T8">
                <a:pos x="T0" y="T1"/>
              </a:cxn>
              <a:cxn ang="T9">
                <a:pos x="T2" y="T3"/>
              </a:cxn>
              <a:cxn ang="T10">
                <a:pos x="T4" y="T5"/>
              </a:cxn>
              <a:cxn ang="T11">
                <a:pos x="T6" y="T7"/>
              </a:cxn>
            </a:cxnLst>
            <a:rect l="T12" t="T13" r="T14" b="T15"/>
            <a:pathLst>
              <a:path w="1709" h="609">
                <a:moveTo>
                  <a:pt x="65" y="0"/>
                </a:moveTo>
                <a:cubicBezTo>
                  <a:pt x="90" y="90"/>
                  <a:pt x="0" y="465"/>
                  <a:pt x="214" y="537"/>
                </a:cubicBezTo>
                <a:cubicBezTo>
                  <a:pt x="428" y="609"/>
                  <a:pt x="1103" y="483"/>
                  <a:pt x="1352" y="433"/>
                </a:cubicBezTo>
                <a:cubicBezTo>
                  <a:pt x="1601" y="383"/>
                  <a:pt x="1635" y="276"/>
                  <a:pt x="1709" y="235"/>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7"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76"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pPr>
              <a:defRPr/>
            </a:pPr>
            <a:r>
              <a:rPr lang="en-US"/>
              <a:t>Art of Multiprocessor Programming</a:t>
            </a:r>
          </a:p>
        </p:txBody>
      </p:sp>
      <p:sp>
        <p:nvSpPr>
          <p:cNvPr id="47" name="Slide Number Placeholder 4"/>
          <p:cNvSpPr>
            <a:spLocks noGrp="1"/>
          </p:cNvSpPr>
          <p:nvPr>
            <p:ph type="sldNum" sz="quarter" idx="11"/>
          </p:nvPr>
        </p:nvSpPr>
        <p:spPr/>
        <p:txBody>
          <a:bodyPr/>
          <a:lstStyle/>
          <a:p>
            <a:pPr>
              <a:defRPr/>
            </a:pPr>
            <a:fld id="{247CA492-9F3A-4C14-9E9F-F84C1AB38D5E}" type="slidenum">
              <a:rPr lang="x-none"/>
              <a:pPr>
                <a:defRPr/>
              </a:pPr>
              <a:t>106</a:t>
            </a:fld>
            <a:endParaRPr lang="en-US"/>
          </a:p>
        </p:txBody>
      </p:sp>
      <p:sp>
        <p:nvSpPr>
          <p:cNvPr id="94212" name="Rectangle 2"/>
          <p:cNvSpPr>
            <a:spLocks noGrp="1" noChangeArrowheads="1"/>
          </p:cNvSpPr>
          <p:nvPr>
            <p:ph type="title"/>
          </p:nvPr>
        </p:nvSpPr>
        <p:spPr/>
        <p:txBody>
          <a:bodyPr/>
          <a:lstStyle/>
          <a:p>
            <a:r>
              <a:rPr lang="en-US" smtClean="0"/>
              <a:t>Removing a Node</a:t>
            </a:r>
          </a:p>
        </p:txBody>
      </p:sp>
      <p:sp>
        <p:nvSpPr>
          <p:cNvPr id="94213"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94214" name="Group 4"/>
          <p:cNvGrpSpPr>
            <a:grpSpLocks/>
          </p:cNvGrpSpPr>
          <p:nvPr/>
        </p:nvGrpSpPr>
        <p:grpSpPr bwMode="auto">
          <a:xfrm>
            <a:off x="946150" y="2771775"/>
            <a:ext cx="866775" cy="582613"/>
            <a:chOff x="596" y="1599"/>
            <a:chExt cx="546" cy="367"/>
          </a:xfrm>
        </p:grpSpPr>
        <p:sp>
          <p:nvSpPr>
            <p:cNvPr id="9425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425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425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4215" name="Group 8"/>
          <p:cNvGrpSpPr>
            <a:grpSpLocks/>
          </p:cNvGrpSpPr>
          <p:nvPr/>
        </p:nvGrpSpPr>
        <p:grpSpPr bwMode="auto">
          <a:xfrm>
            <a:off x="2543175" y="2771775"/>
            <a:ext cx="866775" cy="582613"/>
            <a:chOff x="596" y="1599"/>
            <a:chExt cx="546" cy="367"/>
          </a:xfrm>
        </p:grpSpPr>
        <p:sp>
          <p:nvSpPr>
            <p:cNvPr id="94250"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4251"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4252"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94216" name="Group 12"/>
          <p:cNvGrpSpPr>
            <a:grpSpLocks/>
          </p:cNvGrpSpPr>
          <p:nvPr/>
        </p:nvGrpSpPr>
        <p:grpSpPr bwMode="auto">
          <a:xfrm>
            <a:off x="4132263" y="2771775"/>
            <a:ext cx="879475" cy="582613"/>
            <a:chOff x="588" y="1599"/>
            <a:chExt cx="554" cy="367"/>
          </a:xfrm>
        </p:grpSpPr>
        <p:sp>
          <p:nvSpPr>
            <p:cNvPr id="94247"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4248"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4249"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94217"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4218"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4219" name="Group 22"/>
          <p:cNvGrpSpPr>
            <a:grpSpLocks/>
          </p:cNvGrpSpPr>
          <p:nvPr/>
        </p:nvGrpSpPr>
        <p:grpSpPr bwMode="auto">
          <a:xfrm>
            <a:off x="3862388" y="5026025"/>
            <a:ext cx="1447800" cy="1295400"/>
            <a:chOff x="1584" y="816"/>
            <a:chExt cx="912" cy="816"/>
          </a:xfrm>
        </p:grpSpPr>
        <p:sp>
          <p:nvSpPr>
            <p:cNvPr id="94238"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4239"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4240"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4241"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4242"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4243"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4244"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4245"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4246"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4220" name="Group 32"/>
          <p:cNvGrpSpPr>
            <a:grpSpLocks/>
          </p:cNvGrpSpPr>
          <p:nvPr/>
        </p:nvGrpSpPr>
        <p:grpSpPr bwMode="auto">
          <a:xfrm>
            <a:off x="7329488" y="2773363"/>
            <a:ext cx="879476" cy="582612"/>
            <a:chOff x="588" y="1599"/>
            <a:chExt cx="554" cy="367"/>
          </a:xfrm>
        </p:grpSpPr>
        <p:sp>
          <p:nvSpPr>
            <p:cNvPr id="94235"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4236"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4237"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4221" name="AutoShape 48"/>
          <p:cNvSpPr>
            <a:spLocks noChangeArrowheads="1"/>
          </p:cNvSpPr>
          <p:nvPr/>
        </p:nvSpPr>
        <p:spPr bwMode="auto">
          <a:xfrm>
            <a:off x="2373313" y="2708275"/>
            <a:ext cx="1293812" cy="814388"/>
          </a:xfrm>
          <a:prstGeom prst="wedgeRoundRectCallout">
            <a:avLst>
              <a:gd name="adj1" fmla="val 91106"/>
              <a:gd name="adj2" fmla="val 23167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4222"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4223" name="AutoShape 50"/>
          <p:cNvSpPr>
            <a:spLocks noChangeArrowheads="1"/>
          </p:cNvSpPr>
          <p:nvPr/>
        </p:nvSpPr>
        <p:spPr bwMode="auto">
          <a:xfrm>
            <a:off x="528638" y="4162425"/>
            <a:ext cx="2549525" cy="1844675"/>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Proceed to remove(b)</a:t>
            </a:r>
          </a:p>
        </p:txBody>
      </p:sp>
      <p:grpSp>
        <p:nvGrpSpPr>
          <p:cNvPr id="94224" name="Group 52"/>
          <p:cNvGrpSpPr>
            <a:grpSpLocks/>
          </p:cNvGrpSpPr>
          <p:nvPr/>
        </p:nvGrpSpPr>
        <p:grpSpPr bwMode="auto">
          <a:xfrm>
            <a:off x="1258888" y="2005013"/>
            <a:ext cx="427037" cy="622300"/>
            <a:chOff x="2208" y="1920"/>
            <a:chExt cx="1152" cy="1680"/>
          </a:xfrm>
        </p:grpSpPr>
        <p:sp>
          <p:nvSpPr>
            <p:cNvPr id="94231"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4232"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4233"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4234"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94225" name="Group 57"/>
          <p:cNvGrpSpPr>
            <a:grpSpLocks/>
          </p:cNvGrpSpPr>
          <p:nvPr/>
        </p:nvGrpSpPr>
        <p:grpSpPr bwMode="auto">
          <a:xfrm>
            <a:off x="2706688" y="2005013"/>
            <a:ext cx="427037" cy="622300"/>
            <a:chOff x="2208" y="1920"/>
            <a:chExt cx="1152" cy="1680"/>
          </a:xfrm>
        </p:grpSpPr>
        <p:sp>
          <p:nvSpPr>
            <p:cNvPr id="94227" name="Oval 58"/>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4228"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4229"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4230"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4226" name="Freeform 74"/>
          <p:cNvSpPr>
            <a:spLocks/>
          </p:cNvSpPr>
          <p:nvPr/>
        </p:nvSpPr>
        <p:spPr bwMode="auto">
          <a:xfrm>
            <a:off x="4689475" y="3073400"/>
            <a:ext cx="2713038" cy="966788"/>
          </a:xfrm>
          <a:custGeom>
            <a:avLst/>
            <a:gdLst>
              <a:gd name="T0" fmla="*/ 2147483647 w 1709"/>
              <a:gd name="T1" fmla="*/ 0 h 609"/>
              <a:gd name="T2" fmla="*/ 2147483647 w 1709"/>
              <a:gd name="T3" fmla="*/ 2147483647 h 609"/>
              <a:gd name="T4" fmla="*/ 2147483647 w 1709"/>
              <a:gd name="T5" fmla="*/ 2147483647 h 609"/>
              <a:gd name="T6" fmla="*/ 2147483647 w 1709"/>
              <a:gd name="T7" fmla="*/ 2147483647 h 609"/>
              <a:gd name="T8" fmla="*/ 0 60000 65536"/>
              <a:gd name="T9" fmla="*/ 0 60000 65536"/>
              <a:gd name="T10" fmla="*/ 0 60000 65536"/>
              <a:gd name="T11" fmla="*/ 0 60000 65536"/>
              <a:gd name="T12" fmla="*/ 0 w 1709"/>
              <a:gd name="T13" fmla="*/ 0 h 609"/>
              <a:gd name="T14" fmla="*/ 1709 w 1709"/>
              <a:gd name="T15" fmla="*/ 609 h 609"/>
            </a:gdLst>
            <a:ahLst/>
            <a:cxnLst>
              <a:cxn ang="T8">
                <a:pos x="T0" y="T1"/>
              </a:cxn>
              <a:cxn ang="T9">
                <a:pos x="T2" y="T3"/>
              </a:cxn>
              <a:cxn ang="T10">
                <a:pos x="T4" y="T5"/>
              </a:cxn>
              <a:cxn ang="T11">
                <a:pos x="T6" y="T7"/>
              </a:cxn>
            </a:cxnLst>
            <a:rect l="T12" t="T13" r="T14" b="T15"/>
            <a:pathLst>
              <a:path w="1709" h="609">
                <a:moveTo>
                  <a:pt x="65" y="0"/>
                </a:moveTo>
                <a:cubicBezTo>
                  <a:pt x="90" y="90"/>
                  <a:pt x="0" y="465"/>
                  <a:pt x="214" y="537"/>
                </a:cubicBezTo>
                <a:cubicBezTo>
                  <a:pt x="428" y="609"/>
                  <a:pt x="1103" y="483"/>
                  <a:pt x="1352" y="433"/>
                </a:cubicBezTo>
                <a:cubicBezTo>
                  <a:pt x="1601" y="383"/>
                  <a:pt x="1635" y="276"/>
                  <a:pt x="1709" y="235"/>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8"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pPr>
              <a:defRPr/>
            </a:pPr>
            <a:r>
              <a:rPr lang="en-US"/>
              <a:t>Art of Multiprocessor Programming</a:t>
            </a:r>
          </a:p>
        </p:txBody>
      </p:sp>
      <p:sp>
        <p:nvSpPr>
          <p:cNvPr id="47" name="Slide Number Placeholder 4"/>
          <p:cNvSpPr>
            <a:spLocks noGrp="1"/>
          </p:cNvSpPr>
          <p:nvPr>
            <p:ph type="sldNum" sz="quarter" idx="11"/>
          </p:nvPr>
        </p:nvSpPr>
        <p:spPr/>
        <p:txBody>
          <a:bodyPr/>
          <a:lstStyle/>
          <a:p>
            <a:pPr>
              <a:defRPr/>
            </a:pPr>
            <a:fld id="{EB73C444-0161-419F-8A5E-0D6C5974AA06}" type="slidenum">
              <a:rPr lang="x-none"/>
              <a:pPr>
                <a:defRPr/>
              </a:pPr>
              <a:t>107</a:t>
            </a:fld>
            <a:endParaRPr lang="en-US"/>
          </a:p>
        </p:txBody>
      </p:sp>
      <p:sp>
        <p:nvSpPr>
          <p:cNvPr id="95236" name="Rectangle 2"/>
          <p:cNvSpPr>
            <a:spLocks noGrp="1" noChangeArrowheads="1"/>
          </p:cNvSpPr>
          <p:nvPr>
            <p:ph type="title"/>
          </p:nvPr>
        </p:nvSpPr>
        <p:spPr/>
        <p:txBody>
          <a:bodyPr/>
          <a:lstStyle/>
          <a:p>
            <a:r>
              <a:rPr lang="en-US" smtClean="0"/>
              <a:t>Removing a Node</a:t>
            </a:r>
          </a:p>
        </p:txBody>
      </p:sp>
      <p:sp>
        <p:nvSpPr>
          <p:cNvPr id="95237"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95238" name="Group 4"/>
          <p:cNvGrpSpPr>
            <a:grpSpLocks/>
          </p:cNvGrpSpPr>
          <p:nvPr/>
        </p:nvGrpSpPr>
        <p:grpSpPr bwMode="auto">
          <a:xfrm>
            <a:off x="946150" y="2771775"/>
            <a:ext cx="866775" cy="582613"/>
            <a:chOff x="596" y="1599"/>
            <a:chExt cx="546" cy="367"/>
          </a:xfrm>
        </p:grpSpPr>
        <p:sp>
          <p:nvSpPr>
            <p:cNvPr id="95277"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5278"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5279"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5239" name="Group 8"/>
          <p:cNvGrpSpPr>
            <a:grpSpLocks/>
          </p:cNvGrpSpPr>
          <p:nvPr/>
        </p:nvGrpSpPr>
        <p:grpSpPr bwMode="auto">
          <a:xfrm>
            <a:off x="2543175" y="2771775"/>
            <a:ext cx="866775" cy="582613"/>
            <a:chOff x="596" y="1599"/>
            <a:chExt cx="546" cy="367"/>
          </a:xfrm>
        </p:grpSpPr>
        <p:sp>
          <p:nvSpPr>
            <p:cNvPr id="95274"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5275"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5276"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95240" name="Group 12"/>
          <p:cNvGrpSpPr>
            <a:grpSpLocks/>
          </p:cNvGrpSpPr>
          <p:nvPr/>
        </p:nvGrpSpPr>
        <p:grpSpPr bwMode="auto">
          <a:xfrm>
            <a:off x="4132263" y="2771775"/>
            <a:ext cx="879475" cy="582613"/>
            <a:chOff x="588" y="1599"/>
            <a:chExt cx="554" cy="367"/>
          </a:xfrm>
        </p:grpSpPr>
        <p:sp>
          <p:nvSpPr>
            <p:cNvPr id="95271"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5272"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5273"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95241"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5242"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5243" name="Group 22"/>
          <p:cNvGrpSpPr>
            <a:grpSpLocks/>
          </p:cNvGrpSpPr>
          <p:nvPr/>
        </p:nvGrpSpPr>
        <p:grpSpPr bwMode="auto">
          <a:xfrm>
            <a:off x="3862388" y="5026025"/>
            <a:ext cx="1447800" cy="1295400"/>
            <a:chOff x="1584" y="816"/>
            <a:chExt cx="912" cy="816"/>
          </a:xfrm>
        </p:grpSpPr>
        <p:sp>
          <p:nvSpPr>
            <p:cNvPr id="95262"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5263"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5264"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5265"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5266"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5267"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5268"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5269"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5270"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5244" name="Group 32"/>
          <p:cNvGrpSpPr>
            <a:grpSpLocks/>
          </p:cNvGrpSpPr>
          <p:nvPr/>
        </p:nvGrpSpPr>
        <p:grpSpPr bwMode="auto">
          <a:xfrm>
            <a:off x="7329488" y="2773363"/>
            <a:ext cx="879476" cy="582612"/>
            <a:chOff x="588" y="1599"/>
            <a:chExt cx="554" cy="367"/>
          </a:xfrm>
        </p:grpSpPr>
        <p:sp>
          <p:nvSpPr>
            <p:cNvPr id="95259"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5260"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5261"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5245" name="AutoShape 37"/>
          <p:cNvSpPr>
            <a:spLocks noChangeArrowheads="1"/>
          </p:cNvSpPr>
          <p:nvPr/>
        </p:nvSpPr>
        <p:spPr bwMode="auto">
          <a:xfrm>
            <a:off x="2373313" y="2708275"/>
            <a:ext cx="1293812" cy="814388"/>
          </a:xfrm>
          <a:prstGeom prst="wedgeRoundRectCallout">
            <a:avLst>
              <a:gd name="adj1" fmla="val 91106"/>
              <a:gd name="adj2" fmla="val 23167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5246" name="AutoShape 3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95247" name="Group 39"/>
          <p:cNvGrpSpPr>
            <a:grpSpLocks/>
          </p:cNvGrpSpPr>
          <p:nvPr/>
        </p:nvGrpSpPr>
        <p:grpSpPr bwMode="auto">
          <a:xfrm>
            <a:off x="2706688" y="2005013"/>
            <a:ext cx="427037" cy="622300"/>
            <a:chOff x="2208" y="1920"/>
            <a:chExt cx="1152" cy="1680"/>
          </a:xfrm>
        </p:grpSpPr>
        <p:sp>
          <p:nvSpPr>
            <p:cNvPr id="95255" name="Oval 4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5256"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5257"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5258"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5248" name="AutoShape 44"/>
          <p:cNvSpPr>
            <a:spLocks noChangeArrowheads="1"/>
          </p:cNvSpPr>
          <p:nvPr/>
        </p:nvSpPr>
        <p:spPr bwMode="auto">
          <a:xfrm>
            <a:off x="3948113" y="2695575"/>
            <a:ext cx="1293812" cy="814388"/>
          </a:xfrm>
          <a:prstGeom prst="wedgeRoundRectCallout">
            <a:avLst>
              <a:gd name="adj1" fmla="val -26685"/>
              <a:gd name="adj2" fmla="val 2238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95249" name="Group 45"/>
          <p:cNvGrpSpPr>
            <a:grpSpLocks/>
          </p:cNvGrpSpPr>
          <p:nvPr/>
        </p:nvGrpSpPr>
        <p:grpSpPr bwMode="auto">
          <a:xfrm>
            <a:off x="4383088" y="2005013"/>
            <a:ext cx="427037" cy="622300"/>
            <a:chOff x="2208" y="1920"/>
            <a:chExt cx="1152" cy="1680"/>
          </a:xfrm>
        </p:grpSpPr>
        <p:sp>
          <p:nvSpPr>
            <p:cNvPr id="95251" name="Oval 46"/>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5252" name="Oval 4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5253" name="AutoShape 4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5254" name="AutoShape 4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5250" name="Freeform 50"/>
          <p:cNvSpPr>
            <a:spLocks/>
          </p:cNvSpPr>
          <p:nvPr/>
        </p:nvSpPr>
        <p:spPr bwMode="auto">
          <a:xfrm>
            <a:off x="4689475" y="3073400"/>
            <a:ext cx="2713038" cy="966788"/>
          </a:xfrm>
          <a:custGeom>
            <a:avLst/>
            <a:gdLst>
              <a:gd name="T0" fmla="*/ 2147483647 w 1709"/>
              <a:gd name="T1" fmla="*/ 0 h 609"/>
              <a:gd name="T2" fmla="*/ 2147483647 w 1709"/>
              <a:gd name="T3" fmla="*/ 2147483647 h 609"/>
              <a:gd name="T4" fmla="*/ 2147483647 w 1709"/>
              <a:gd name="T5" fmla="*/ 2147483647 h 609"/>
              <a:gd name="T6" fmla="*/ 2147483647 w 1709"/>
              <a:gd name="T7" fmla="*/ 2147483647 h 609"/>
              <a:gd name="T8" fmla="*/ 0 60000 65536"/>
              <a:gd name="T9" fmla="*/ 0 60000 65536"/>
              <a:gd name="T10" fmla="*/ 0 60000 65536"/>
              <a:gd name="T11" fmla="*/ 0 60000 65536"/>
              <a:gd name="T12" fmla="*/ 0 w 1709"/>
              <a:gd name="T13" fmla="*/ 0 h 609"/>
              <a:gd name="T14" fmla="*/ 1709 w 1709"/>
              <a:gd name="T15" fmla="*/ 609 h 609"/>
            </a:gdLst>
            <a:ahLst/>
            <a:cxnLst>
              <a:cxn ang="T8">
                <a:pos x="T0" y="T1"/>
              </a:cxn>
              <a:cxn ang="T9">
                <a:pos x="T2" y="T3"/>
              </a:cxn>
              <a:cxn ang="T10">
                <a:pos x="T4" y="T5"/>
              </a:cxn>
              <a:cxn ang="T11">
                <a:pos x="T6" y="T7"/>
              </a:cxn>
            </a:cxnLst>
            <a:rect l="T12" t="T13" r="T14" b="T15"/>
            <a:pathLst>
              <a:path w="1709" h="609">
                <a:moveTo>
                  <a:pt x="65" y="0"/>
                </a:moveTo>
                <a:cubicBezTo>
                  <a:pt x="90" y="90"/>
                  <a:pt x="0" y="465"/>
                  <a:pt x="214" y="537"/>
                </a:cubicBezTo>
                <a:cubicBezTo>
                  <a:pt x="428" y="609"/>
                  <a:pt x="1103" y="483"/>
                  <a:pt x="1352" y="433"/>
                </a:cubicBezTo>
                <a:cubicBezTo>
                  <a:pt x="1601" y="383"/>
                  <a:pt x="1635" y="276"/>
                  <a:pt x="1709" y="235"/>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8"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pPr>
              <a:defRPr/>
            </a:pPr>
            <a:r>
              <a:rPr lang="en-US"/>
              <a:t>Art of Multiprocessor Programming</a:t>
            </a:r>
          </a:p>
        </p:txBody>
      </p:sp>
      <p:sp>
        <p:nvSpPr>
          <p:cNvPr id="47" name="Slide Number Placeholder 4"/>
          <p:cNvSpPr>
            <a:spLocks noGrp="1"/>
          </p:cNvSpPr>
          <p:nvPr>
            <p:ph type="sldNum" sz="quarter" idx="11"/>
          </p:nvPr>
        </p:nvSpPr>
        <p:spPr/>
        <p:txBody>
          <a:bodyPr/>
          <a:lstStyle/>
          <a:p>
            <a:pPr>
              <a:defRPr/>
            </a:pPr>
            <a:fld id="{82CD0795-1EEF-4D6D-9BFA-770E8C830D2B}" type="slidenum">
              <a:rPr lang="x-none"/>
              <a:pPr>
                <a:defRPr/>
              </a:pPr>
              <a:t>108</a:t>
            </a:fld>
            <a:endParaRPr lang="en-US"/>
          </a:p>
        </p:txBody>
      </p:sp>
      <p:sp>
        <p:nvSpPr>
          <p:cNvPr id="96260" name="Rectangle 2"/>
          <p:cNvSpPr>
            <a:spLocks noGrp="1" noChangeArrowheads="1"/>
          </p:cNvSpPr>
          <p:nvPr>
            <p:ph type="title"/>
          </p:nvPr>
        </p:nvSpPr>
        <p:spPr/>
        <p:txBody>
          <a:bodyPr/>
          <a:lstStyle/>
          <a:p>
            <a:r>
              <a:rPr lang="en-US" smtClean="0"/>
              <a:t>Removing a Node</a:t>
            </a:r>
          </a:p>
        </p:txBody>
      </p:sp>
      <p:sp>
        <p:nvSpPr>
          <p:cNvPr id="96261"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96262" name="Group 4"/>
          <p:cNvGrpSpPr>
            <a:grpSpLocks/>
          </p:cNvGrpSpPr>
          <p:nvPr/>
        </p:nvGrpSpPr>
        <p:grpSpPr bwMode="auto">
          <a:xfrm>
            <a:off x="946150" y="2771775"/>
            <a:ext cx="866775" cy="582613"/>
            <a:chOff x="596" y="1599"/>
            <a:chExt cx="546" cy="367"/>
          </a:xfrm>
        </p:grpSpPr>
        <p:sp>
          <p:nvSpPr>
            <p:cNvPr id="96301"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6302"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6303"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6263" name="Group 8"/>
          <p:cNvGrpSpPr>
            <a:grpSpLocks/>
          </p:cNvGrpSpPr>
          <p:nvPr/>
        </p:nvGrpSpPr>
        <p:grpSpPr bwMode="auto">
          <a:xfrm>
            <a:off x="2543175" y="2771775"/>
            <a:ext cx="866775" cy="582613"/>
            <a:chOff x="596" y="1599"/>
            <a:chExt cx="546" cy="367"/>
          </a:xfrm>
        </p:grpSpPr>
        <p:sp>
          <p:nvSpPr>
            <p:cNvPr id="96298"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6299"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6300"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96264" name="Group 12"/>
          <p:cNvGrpSpPr>
            <a:grpSpLocks/>
          </p:cNvGrpSpPr>
          <p:nvPr/>
        </p:nvGrpSpPr>
        <p:grpSpPr bwMode="auto">
          <a:xfrm>
            <a:off x="4132263" y="2771775"/>
            <a:ext cx="879475" cy="582613"/>
            <a:chOff x="588" y="1599"/>
            <a:chExt cx="554" cy="367"/>
          </a:xfrm>
        </p:grpSpPr>
        <p:sp>
          <p:nvSpPr>
            <p:cNvPr id="96295"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6296"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6297"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96265" name="Line 16"/>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6266" name="Group 18"/>
          <p:cNvGrpSpPr>
            <a:grpSpLocks/>
          </p:cNvGrpSpPr>
          <p:nvPr/>
        </p:nvGrpSpPr>
        <p:grpSpPr bwMode="auto">
          <a:xfrm>
            <a:off x="3862388" y="5026025"/>
            <a:ext cx="1447800" cy="1295400"/>
            <a:chOff x="1584" y="816"/>
            <a:chExt cx="912" cy="816"/>
          </a:xfrm>
        </p:grpSpPr>
        <p:sp>
          <p:nvSpPr>
            <p:cNvPr id="96286" name="Freeform 1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6287" name="Freeform 2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6288" name="Freeform 2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6289" name="Freeform 2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6290" name="Freeform 2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6291" name="Freeform 2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6292" name="Freeform 2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6293" name="Freeform 2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6294" name="Freeform 2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6267" name="Group 28"/>
          <p:cNvGrpSpPr>
            <a:grpSpLocks/>
          </p:cNvGrpSpPr>
          <p:nvPr/>
        </p:nvGrpSpPr>
        <p:grpSpPr bwMode="auto">
          <a:xfrm>
            <a:off x="7329488" y="2773363"/>
            <a:ext cx="879476" cy="582612"/>
            <a:chOff x="588" y="1599"/>
            <a:chExt cx="554" cy="367"/>
          </a:xfrm>
        </p:grpSpPr>
        <p:sp>
          <p:nvSpPr>
            <p:cNvPr id="96283" name="AutoShape 2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6284" name="Line 3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6285" name="Text Box 31"/>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6268" name="AutoShape 32"/>
          <p:cNvSpPr>
            <a:spLocks noChangeArrowheads="1"/>
          </p:cNvSpPr>
          <p:nvPr/>
        </p:nvSpPr>
        <p:spPr bwMode="auto">
          <a:xfrm>
            <a:off x="2373313" y="2708275"/>
            <a:ext cx="1293812" cy="814388"/>
          </a:xfrm>
          <a:prstGeom prst="wedgeRoundRectCallout">
            <a:avLst>
              <a:gd name="adj1" fmla="val 91106"/>
              <a:gd name="adj2" fmla="val 23167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6269" name="AutoShape 33"/>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96270" name="Group 34"/>
          <p:cNvGrpSpPr>
            <a:grpSpLocks/>
          </p:cNvGrpSpPr>
          <p:nvPr/>
        </p:nvGrpSpPr>
        <p:grpSpPr bwMode="auto">
          <a:xfrm>
            <a:off x="2706688" y="2005013"/>
            <a:ext cx="427037" cy="622300"/>
            <a:chOff x="2208" y="1920"/>
            <a:chExt cx="1152" cy="1680"/>
          </a:xfrm>
        </p:grpSpPr>
        <p:sp>
          <p:nvSpPr>
            <p:cNvPr id="96279" name="Oval 3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6280" name="Oval 3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6281" name="AutoShape 3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6282" name="AutoShape 3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6271" name="AutoShape 39"/>
          <p:cNvSpPr>
            <a:spLocks noChangeArrowheads="1"/>
          </p:cNvSpPr>
          <p:nvPr/>
        </p:nvSpPr>
        <p:spPr bwMode="auto">
          <a:xfrm>
            <a:off x="3948113" y="2695575"/>
            <a:ext cx="1293812" cy="814388"/>
          </a:xfrm>
          <a:prstGeom prst="wedgeRoundRectCallout">
            <a:avLst>
              <a:gd name="adj1" fmla="val -26685"/>
              <a:gd name="adj2" fmla="val 2238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96272" name="Group 40"/>
          <p:cNvGrpSpPr>
            <a:grpSpLocks/>
          </p:cNvGrpSpPr>
          <p:nvPr/>
        </p:nvGrpSpPr>
        <p:grpSpPr bwMode="auto">
          <a:xfrm>
            <a:off x="4383088" y="2005013"/>
            <a:ext cx="427037" cy="622300"/>
            <a:chOff x="2208" y="1920"/>
            <a:chExt cx="1152" cy="1680"/>
          </a:xfrm>
        </p:grpSpPr>
        <p:sp>
          <p:nvSpPr>
            <p:cNvPr id="96275" name="Oval 41"/>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96276" name="Oval 4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96277" name="AutoShape 4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96278" name="AutoShape 4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96273" name="Freeform 45"/>
          <p:cNvSpPr>
            <a:spLocks/>
          </p:cNvSpPr>
          <p:nvPr/>
        </p:nvSpPr>
        <p:spPr bwMode="auto">
          <a:xfrm>
            <a:off x="4689475" y="3073400"/>
            <a:ext cx="2713038" cy="966788"/>
          </a:xfrm>
          <a:custGeom>
            <a:avLst/>
            <a:gdLst>
              <a:gd name="T0" fmla="*/ 2147483647 w 1709"/>
              <a:gd name="T1" fmla="*/ 0 h 609"/>
              <a:gd name="T2" fmla="*/ 2147483647 w 1709"/>
              <a:gd name="T3" fmla="*/ 2147483647 h 609"/>
              <a:gd name="T4" fmla="*/ 2147483647 w 1709"/>
              <a:gd name="T5" fmla="*/ 2147483647 h 609"/>
              <a:gd name="T6" fmla="*/ 2147483647 w 1709"/>
              <a:gd name="T7" fmla="*/ 2147483647 h 609"/>
              <a:gd name="T8" fmla="*/ 0 60000 65536"/>
              <a:gd name="T9" fmla="*/ 0 60000 65536"/>
              <a:gd name="T10" fmla="*/ 0 60000 65536"/>
              <a:gd name="T11" fmla="*/ 0 60000 65536"/>
              <a:gd name="T12" fmla="*/ 0 w 1709"/>
              <a:gd name="T13" fmla="*/ 0 h 609"/>
              <a:gd name="T14" fmla="*/ 1709 w 1709"/>
              <a:gd name="T15" fmla="*/ 609 h 609"/>
            </a:gdLst>
            <a:ahLst/>
            <a:cxnLst>
              <a:cxn ang="T8">
                <a:pos x="T0" y="T1"/>
              </a:cxn>
              <a:cxn ang="T9">
                <a:pos x="T2" y="T3"/>
              </a:cxn>
              <a:cxn ang="T10">
                <a:pos x="T4" y="T5"/>
              </a:cxn>
              <a:cxn ang="T11">
                <a:pos x="T6" y="T7"/>
              </a:cxn>
            </a:cxnLst>
            <a:rect l="T12" t="T13" r="T14" b="T15"/>
            <a:pathLst>
              <a:path w="1709" h="609">
                <a:moveTo>
                  <a:pt x="65" y="0"/>
                </a:moveTo>
                <a:cubicBezTo>
                  <a:pt x="90" y="90"/>
                  <a:pt x="0" y="465"/>
                  <a:pt x="214" y="537"/>
                </a:cubicBezTo>
                <a:cubicBezTo>
                  <a:pt x="428" y="609"/>
                  <a:pt x="1103" y="483"/>
                  <a:pt x="1352" y="433"/>
                </a:cubicBezTo>
                <a:cubicBezTo>
                  <a:pt x="1601" y="383"/>
                  <a:pt x="1635" y="276"/>
                  <a:pt x="1709" y="235"/>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6274" name="Freeform 46"/>
          <p:cNvSpPr>
            <a:spLocks/>
          </p:cNvSpPr>
          <p:nvPr/>
        </p:nvSpPr>
        <p:spPr bwMode="auto">
          <a:xfrm>
            <a:off x="3130550" y="3059113"/>
            <a:ext cx="4368800" cy="1200150"/>
          </a:xfrm>
          <a:custGeom>
            <a:avLst/>
            <a:gdLst>
              <a:gd name="T0" fmla="*/ 2147483647 w 2752"/>
              <a:gd name="T1" fmla="*/ 0 h 756"/>
              <a:gd name="T2" fmla="*/ 2147483647 w 2752"/>
              <a:gd name="T3" fmla="*/ 2147483647 h 756"/>
              <a:gd name="T4" fmla="*/ 2147483647 w 2752"/>
              <a:gd name="T5" fmla="*/ 2147483647 h 756"/>
              <a:gd name="T6" fmla="*/ 2147483647 w 2752"/>
              <a:gd name="T7" fmla="*/ 2147483647 h 756"/>
              <a:gd name="T8" fmla="*/ 0 60000 65536"/>
              <a:gd name="T9" fmla="*/ 0 60000 65536"/>
              <a:gd name="T10" fmla="*/ 0 60000 65536"/>
              <a:gd name="T11" fmla="*/ 0 60000 65536"/>
              <a:gd name="T12" fmla="*/ 0 w 2752"/>
              <a:gd name="T13" fmla="*/ 0 h 756"/>
              <a:gd name="T14" fmla="*/ 2752 w 2752"/>
              <a:gd name="T15" fmla="*/ 756 h 756"/>
            </a:gdLst>
            <a:ahLst/>
            <a:cxnLst>
              <a:cxn ang="T8">
                <a:pos x="T0" y="T1"/>
              </a:cxn>
              <a:cxn ang="T9">
                <a:pos x="T2" y="T3"/>
              </a:cxn>
              <a:cxn ang="T10">
                <a:pos x="T4" y="T5"/>
              </a:cxn>
              <a:cxn ang="T11">
                <a:pos x="T6" y="T7"/>
              </a:cxn>
            </a:cxnLst>
            <a:rect l="T12" t="T13" r="T14" b="T15"/>
            <a:pathLst>
              <a:path w="2752" h="756">
                <a:moveTo>
                  <a:pt x="73" y="0"/>
                </a:moveTo>
                <a:cubicBezTo>
                  <a:pt x="124" y="107"/>
                  <a:pt x="0" y="534"/>
                  <a:pt x="382" y="645"/>
                </a:cubicBezTo>
                <a:cubicBezTo>
                  <a:pt x="764" y="756"/>
                  <a:pt x="1984" y="733"/>
                  <a:pt x="2368" y="665"/>
                </a:cubicBezTo>
                <a:cubicBezTo>
                  <a:pt x="2752" y="597"/>
                  <a:pt x="2620" y="327"/>
                  <a:pt x="2686" y="23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8"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10"/>
          </p:nvPr>
        </p:nvSpPr>
        <p:spPr/>
        <p:txBody>
          <a:bodyPr/>
          <a:lstStyle/>
          <a:p>
            <a:pPr>
              <a:defRPr/>
            </a:pPr>
            <a:r>
              <a:rPr lang="en-US"/>
              <a:t>Art of Multiprocessor Programming</a:t>
            </a:r>
          </a:p>
        </p:txBody>
      </p:sp>
      <p:sp>
        <p:nvSpPr>
          <p:cNvPr id="41" name="Slide Number Placeholder 4"/>
          <p:cNvSpPr>
            <a:spLocks noGrp="1"/>
          </p:cNvSpPr>
          <p:nvPr>
            <p:ph type="sldNum" sz="quarter" idx="11"/>
          </p:nvPr>
        </p:nvSpPr>
        <p:spPr/>
        <p:txBody>
          <a:bodyPr/>
          <a:lstStyle/>
          <a:p>
            <a:pPr>
              <a:defRPr/>
            </a:pPr>
            <a:fld id="{0CC0B72C-FE5F-4E90-8BDB-7485EE82369A}" type="slidenum">
              <a:rPr lang="x-none"/>
              <a:pPr>
                <a:defRPr/>
              </a:pPr>
              <a:t>109</a:t>
            </a:fld>
            <a:endParaRPr lang="en-US"/>
          </a:p>
        </p:txBody>
      </p:sp>
      <p:sp>
        <p:nvSpPr>
          <p:cNvPr id="97284" name="Rectangle 2"/>
          <p:cNvSpPr>
            <a:spLocks noGrp="1" noChangeArrowheads="1"/>
          </p:cNvSpPr>
          <p:nvPr>
            <p:ph type="title"/>
          </p:nvPr>
        </p:nvSpPr>
        <p:spPr/>
        <p:txBody>
          <a:bodyPr/>
          <a:lstStyle/>
          <a:p>
            <a:r>
              <a:rPr lang="en-US" smtClean="0"/>
              <a:t>Removing a Node</a:t>
            </a:r>
          </a:p>
        </p:txBody>
      </p:sp>
      <p:sp>
        <p:nvSpPr>
          <p:cNvPr id="97285"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97286" name="Group 4"/>
          <p:cNvGrpSpPr>
            <a:grpSpLocks/>
          </p:cNvGrpSpPr>
          <p:nvPr/>
        </p:nvGrpSpPr>
        <p:grpSpPr bwMode="auto">
          <a:xfrm>
            <a:off x="946150" y="2771775"/>
            <a:ext cx="866775" cy="582613"/>
            <a:chOff x="596" y="1599"/>
            <a:chExt cx="546" cy="367"/>
          </a:xfrm>
        </p:grpSpPr>
        <p:sp>
          <p:nvSpPr>
            <p:cNvPr id="97308"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7309"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7310"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7287" name="Group 8"/>
          <p:cNvGrpSpPr>
            <a:grpSpLocks/>
          </p:cNvGrpSpPr>
          <p:nvPr/>
        </p:nvGrpSpPr>
        <p:grpSpPr bwMode="auto">
          <a:xfrm>
            <a:off x="2543175" y="2771775"/>
            <a:ext cx="866775" cy="582613"/>
            <a:chOff x="596" y="1599"/>
            <a:chExt cx="546" cy="367"/>
          </a:xfrm>
        </p:grpSpPr>
        <p:sp>
          <p:nvSpPr>
            <p:cNvPr id="97305"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7306"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7307"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sp>
        <p:nvSpPr>
          <p:cNvPr id="97288"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7289" name="Freeform 21"/>
          <p:cNvSpPr>
            <a:spLocks/>
          </p:cNvSpPr>
          <p:nvPr/>
        </p:nvSpPr>
        <p:spPr bwMode="auto">
          <a:xfrm>
            <a:off x="3130550" y="3059113"/>
            <a:ext cx="4368800" cy="1200150"/>
          </a:xfrm>
          <a:custGeom>
            <a:avLst/>
            <a:gdLst>
              <a:gd name="T0" fmla="*/ 2147483647 w 2752"/>
              <a:gd name="T1" fmla="*/ 0 h 756"/>
              <a:gd name="T2" fmla="*/ 2147483647 w 2752"/>
              <a:gd name="T3" fmla="*/ 2147483647 h 756"/>
              <a:gd name="T4" fmla="*/ 2147483647 w 2752"/>
              <a:gd name="T5" fmla="*/ 2147483647 h 756"/>
              <a:gd name="T6" fmla="*/ 2147483647 w 2752"/>
              <a:gd name="T7" fmla="*/ 2147483647 h 756"/>
              <a:gd name="T8" fmla="*/ 0 60000 65536"/>
              <a:gd name="T9" fmla="*/ 0 60000 65536"/>
              <a:gd name="T10" fmla="*/ 0 60000 65536"/>
              <a:gd name="T11" fmla="*/ 0 60000 65536"/>
              <a:gd name="T12" fmla="*/ 0 w 2752"/>
              <a:gd name="T13" fmla="*/ 0 h 756"/>
              <a:gd name="T14" fmla="*/ 2752 w 2752"/>
              <a:gd name="T15" fmla="*/ 756 h 756"/>
            </a:gdLst>
            <a:ahLst/>
            <a:cxnLst>
              <a:cxn ang="T8">
                <a:pos x="T0" y="T1"/>
              </a:cxn>
              <a:cxn ang="T9">
                <a:pos x="T2" y="T3"/>
              </a:cxn>
              <a:cxn ang="T10">
                <a:pos x="T4" y="T5"/>
              </a:cxn>
              <a:cxn ang="T11">
                <a:pos x="T6" y="T7"/>
              </a:cxn>
            </a:cxnLst>
            <a:rect l="T12" t="T13" r="T14" b="T15"/>
            <a:pathLst>
              <a:path w="2752" h="756">
                <a:moveTo>
                  <a:pt x="73" y="0"/>
                </a:moveTo>
                <a:cubicBezTo>
                  <a:pt x="124" y="107"/>
                  <a:pt x="0" y="534"/>
                  <a:pt x="382" y="645"/>
                </a:cubicBezTo>
                <a:cubicBezTo>
                  <a:pt x="764" y="756"/>
                  <a:pt x="1984" y="733"/>
                  <a:pt x="2368" y="665"/>
                </a:cubicBezTo>
                <a:cubicBezTo>
                  <a:pt x="2752" y="597"/>
                  <a:pt x="2620" y="327"/>
                  <a:pt x="2686" y="23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7290" name="Group 27"/>
          <p:cNvGrpSpPr>
            <a:grpSpLocks/>
          </p:cNvGrpSpPr>
          <p:nvPr/>
        </p:nvGrpSpPr>
        <p:grpSpPr bwMode="auto">
          <a:xfrm>
            <a:off x="3862388" y="5026025"/>
            <a:ext cx="1447800" cy="1295400"/>
            <a:chOff x="1584" y="816"/>
            <a:chExt cx="912" cy="816"/>
          </a:xfrm>
        </p:grpSpPr>
        <p:sp>
          <p:nvSpPr>
            <p:cNvPr id="97296"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7297"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7298"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7299"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7300"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7301"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97302"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7303"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97304"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97291" name="Group 38"/>
          <p:cNvGrpSpPr>
            <a:grpSpLocks/>
          </p:cNvGrpSpPr>
          <p:nvPr/>
        </p:nvGrpSpPr>
        <p:grpSpPr bwMode="auto">
          <a:xfrm>
            <a:off x="7329488" y="2773363"/>
            <a:ext cx="879476" cy="582612"/>
            <a:chOff x="588" y="1599"/>
            <a:chExt cx="554" cy="367"/>
          </a:xfrm>
        </p:grpSpPr>
        <p:sp>
          <p:nvSpPr>
            <p:cNvPr id="97293" name="AutoShape 3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7294" name="Line 4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7295" name="Text Box 41"/>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7292" name="AutoShape 57"/>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31"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71D903BB-9F1B-445B-92A7-E5108D65C058}" type="slidenum">
              <a:rPr lang="x-none"/>
              <a:pPr>
                <a:defRPr/>
              </a:pPr>
              <a:t>11</a:t>
            </a:fld>
            <a:endParaRPr lang="en-US"/>
          </a:p>
        </p:txBody>
      </p:sp>
      <p:sp>
        <p:nvSpPr>
          <p:cNvPr id="12292" name="Rectangle 2"/>
          <p:cNvSpPr>
            <a:spLocks noGrp="1" noChangeArrowheads="1"/>
          </p:cNvSpPr>
          <p:nvPr>
            <p:ph type="title"/>
          </p:nvPr>
        </p:nvSpPr>
        <p:spPr/>
        <p:txBody>
          <a:bodyPr/>
          <a:lstStyle/>
          <a:p>
            <a:r>
              <a:rPr lang="en-US" smtClean="0"/>
              <a:t>This Lecture</a:t>
            </a:r>
          </a:p>
        </p:txBody>
      </p:sp>
      <p:sp>
        <p:nvSpPr>
          <p:cNvPr id="12293" name="Rectangle 3"/>
          <p:cNvSpPr>
            <a:spLocks noGrp="1" noChangeArrowheads="1"/>
          </p:cNvSpPr>
          <p:nvPr>
            <p:ph type="body" idx="1"/>
          </p:nvPr>
        </p:nvSpPr>
        <p:spPr/>
        <p:txBody>
          <a:bodyPr/>
          <a:lstStyle/>
          <a:p>
            <a:r>
              <a:rPr lang="en-US" smtClean="0">
                <a:solidFill>
                  <a:schemeClr val="tx1"/>
                </a:solidFill>
              </a:rPr>
              <a:t>Introduce four “patterns”</a:t>
            </a:r>
          </a:p>
          <a:p>
            <a:pPr lvl="1"/>
            <a:r>
              <a:rPr lang="en-US" smtClean="0"/>
              <a:t>Bag of tricks …</a:t>
            </a:r>
          </a:p>
          <a:p>
            <a:pPr lvl="1"/>
            <a:r>
              <a:rPr lang="en-US" smtClean="0"/>
              <a:t>Methods that work more than once …</a:t>
            </a:r>
          </a:p>
          <a:p>
            <a:endParaRPr lang="en-US" smtClean="0"/>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0"/>
          </p:nvPr>
        </p:nvSpPr>
        <p:spPr/>
        <p:txBody>
          <a:bodyPr/>
          <a:lstStyle/>
          <a:p>
            <a:pPr>
              <a:defRPr/>
            </a:pPr>
            <a:r>
              <a:rPr lang="en-US"/>
              <a:t>Art of Multiprocessor Programming</a:t>
            </a:r>
          </a:p>
        </p:txBody>
      </p:sp>
      <p:sp>
        <p:nvSpPr>
          <p:cNvPr id="19" name="Slide Number Placeholder 4"/>
          <p:cNvSpPr>
            <a:spLocks noGrp="1"/>
          </p:cNvSpPr>
          <p:nvPr>
            <p:ph type="sldNum" sz="quarter" idx="11"/>
          </p:nvPr>
        </p:nvSpPr>
        <p:spPr/>
        <p:txBody>
          <a:bodyPr/>
          <a:lstStyle/>
          <a:p>
            <a:pPr>
              <a:defRPr/>
            </a:pPr>
            <a:fld id="{83637EDD-385F-4873-909A-858EE68B2354}" type="slidenum">
              <a:rPr lang="x-none"/>
              <a:pPr>
                <a:defRPr/>
              </a:pPr>
              <a:t>110</a:t>
            </a:fld>
            <a:endParaRPr lang="en-US"/>
          </a:p>
        </p:txBody>
      </p:sp>
      <p:sp>
        <p:nvSpPr>
          <p:cNvPr id="98308" name="Rectangle 2"/>
          <p:cNvSpPr>
            <a:spLocks noGrp="1" noChangeArrowheads="1"/>
          </p:cNvSpPr>
          <p:nvPr>
            <p:ph type="title"/>
          </p:nvPr>
        </p:nvSpPr>
        <p:spPr/>
        <p:txBody>
          <a:bodyPr/>
          <a:lstStyle/>
          <a:p>
            <a:r>
              <a:rPr lang="en-US" smtClean="0"/>
              <a:t>Removing a Node</a:t>
            </a:r>
          </a:p>
        </p:txBody>
      </p:sp>
      <p:sp>
        <p:nvSpPr>
          <p:cNvPr id="98309"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98310" name="Group 4"/>
          <p:cNvGrpSpPr>
            <a:grpSpLocks/>
          </p:cNvGrpSpPr>
          <p:nvPr/>
        </p:nvGrpSpPr>
        <p:grpSpPr bwMode="auto">
          <a:xfrm>
            <a:off x="946150" y="2771775"/>
            <a:ext cx="866775" cy="582613"/>
            <a:chOff x="596" y="1599"/>
            <a:chExt cx="546" cy="367"/>
          </a:xfrm>
        </p:grpSpPr>
        <p:sp>
          <p:nvSpPr>
            <p:cNvPr id="98321"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98322"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8323"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98311" name="Group 8"/>
          <p:cNvGrpSpPr>
            <a:grpSpLocks/>
          </p:cNvGrpSpPr>
          <p:nvPr/>
        </p:nvGrpSpPr>
        <p:grpSpPr bwMode="auto">
          <a:xfrm>
            <a:off x="2543175" y="2771775"/>
            <a:ext cx="866775" cy="582613"/>
            <a:chOff x="596" y="1599"/>
            <a:chExt cx="546" cy="367"/>
          </a:xfrm>
        </p:grpSpPr>
        <p:sp>
          <p:nvSpPr>
            <p:cNvPr id="98318"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8319"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8320"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sp>
        <p:nvSpPr>
          <p:cNvPr id="98312" name="Line 16"/>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98313" name="Group 27"/>
          <p:cNvGrpSpPr>
            <a:grpSpLocks/>
          </p:cNvGrpSpPr>
          <p:nvPr/>
        </p:nvGrpSpPr>
        <p:grpSpPr bwMode="auto">
          <a:xfrm>
            <a:off x="7329488" y="2773363"/>
            <a:ext cx="879476" cy="582612"/>
            <a:chOff x="588" y="1599"/>
            <a:chExt cx="554" cy="367"/>
          </a:xfrm>
        </p:grpSpPr>
        <p:sp>
          <p:nvSpPr>
            <p:cNvPr id="98315" name="AutoShape 2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98316" name="Line 2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98317" name="Text Box 30"/>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8314" name="Freeform 45"/>
          <p:cNvSpPr>
            <a:spLocks/>
          </p:cNvSpPr>
          <p:nvPr/>
        </p:nvSpPr>
        <p:spPr bwMode="auto">
          <a:xfrm>
            <a:off x="3130550" y="3059113"/>
            <a:ext cx="4368800" cy="1200150"/>
          </a:xfrm>
          <a:custGeom>
            <a:avLst/>
            <a:gdLst>
              <a:gd name="T0" fmla="*/ 2147483647 w 2752"/>
              <a:gd name="T1" fmla="*/ 0 h 756"/>
              <a:gd name="T2" fmla="*/ 2147483647 w 2752"/>
              <a:gd name="T3" fmla="*/ 2147483647 h 756"/>
              <a:gd name="T4" fmla="*/ 2147483647 w 2752"/>
              <a:gd name="T5" fmla="*/ 2147483647 h 756"/>
              <a:gd name="T6" fmla="*/ 2147483647 w 2752"/>
              <a:gd name="T7" fmla="*/ 2147483647 h 756"/>
              <a:gd name="T8" fmla="*/ 0 60000 65536"/>
              <a:gd name="T9" fmla="*/ 0 60000 65536"/>
              <a:gd name="T10" fmla="*/ 0 60000 65536"/>
              <a:gd name="T11" fmla="*/ 0 60000 65536"/>
              <a:gd name="T12" fmla="*/ 0 w 2752"/>
              <a:gd name="T13" fmla="*/ 0 h 756"/>
              <a:gd name="T14" fmla="*/ 2752 w 2752"/>
              <a:gd name="T15" fmla="*/ 756 h 756"/>
            </a:gdLst>
            <a:ahLst/>
            <a:cxnLst>
              <a:cxn ang="T8">
                <a:pos x="T0" y="T1"/>
              </a:cxn>
              <a:cxn ang="T9">
                <a:pos x="T2" y="T3"/>
              </a:cxn>
              <a:cxn ang="T10">
                <a:pos x="T4" y="T5"/>
              </a:cxn>
              <a:cxn ang="T11">
                <a:pos x="T6" y="T7"/>
              </a:cxn>
            </a:cxnLst>
            <a:rect l="T12" t="T13" r="T14" b="T15"/>
            <a:pathLst>
              <a:path w="2752" h="756">
                <a:moveTo>
                  <a:pt x="73" y="0"/>
                </a:moveTo>
                <a:cubicBezTo>
                  <a:pt x="124" y="107"/>
                  <a:pt x="0" y="534"/>
                  <a:pt x="382" y="645"/>
                </a:cubicBezTo>
                <a:cubicBezTo>
                  <a:pt x="764" y="756"/>
                  <a:pt x="1984" y="733"/>
                  <a:pt x="2368" y="665"/>
                </a:cubicBezTo>
                <a:cubicBezTo>
                  <a:pt x="2752" y="597"/>
                  <a:pt x="2620" y="327"/>
                  <a:pt x="2686" y="23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0"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32D1B9EF-1D83-4B48-BD30-260AEDAAEC22}" type="slidenum">
              <a:rPr lang="x-none"/>
              <a:pPr>
                <a:defRPr/>
              </a:pPr>
              <a:t>111</a:t>
            </a:fld>
            <a:endParaRPr lang="en-US"/>
          </a:p>
        </p:txBody>
      </p:sp>
      <p:sp>
        <p:nvSpPr>
          <p:cNvPr id="99332" name="Rectangle 3"/>
          <p:cNvSpPr>
            <a:spLocks noGrp="1" noChangeArrowheads="1"/>
          </p:cNvSpPr>
          <p:nvPr>
            <p:ph type="title"/>
          </p:nvPr>
        </p:nvSpPr>
        <p:spPr/>
        <p:txBody>
          <a:bodyPr/>
          <a:lstStyle/>
          <a:p>
            <a:r>
              <a:rPr lang="en-US" smtClean="0"/>
              <a:t>Remove method</a:t>
            </a:r>
          </a:p>
        </p:txBody>
      </p:sp>
      <p:sp>
        <p:nvSpPr>
          <p:cNvPr id="99333" name="Text Box 4"/>
          <p:cNvSpPr txBox="1">
            <a:spLocks noChangeArrowheads="1"/>
          </p:cNvSpPr>
          <p:nvPr/>
        </p:nvSpPr>
        <p:spPr bwMode="auto">
          <a:xfrm>
            <a:off x="773113" y="2057400"/>
            <a:ext cx="7445375" cy="3416320"/>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public </a:t>
            </a:r>
            <a:r>
              <a:rPr lang="en-US" b="1" dirty="0" err="1">
                <a:solidFill>
                  <a:schemeClr val="tx1"/>
                </a:solidFill>
                <a:latin typeface="Courier New" pitchFamily="49" charset="0"/>
              </a:rPr>
              <a:t>boolean</a:t>
            </a:r>
            <a:r>
              <a:rPr lang="en-US" b="1" dirty="0">
                <a:latin typeface="Courier New" pitchFamily="49" charset="0"/>
              </a:rPr>
              <a:t> </a:t>
            </a:r>
            <a:r>
              <a:rPr lang="en-US" b="1" dirty="0" smtClean="0">
                <a:latin typeface="Courier New" pitchFamily="49" charset="0"/>
              </a:rPr>
              <a:t>remove(T </a:t>
            </a:r>
            <a:r>
              <a:rPr lang="en-US" b="1" dirty="0">
                <a:latin typeface="Courier New" pitchFamily="49" charset="0"/>
              </a:rPr>
              <a:t>item) {</a:t>
            </a:r>
          </a:p>
          <a:p>
            <a:pPr algn="l"/>
            <a:r>
              <a:rPr lang="en-US" b="1" dirty="0">
                <a:latin typeface="Courier New" pitchFamily="49" charset="0"/>
              </a:rPr>
              <a:t> </a:t>
            </a:r>
            <a:r>
              <a:rPr lang="en-US" b="1" dirty="0" err="1">
                <a:solidFill>
                  <a:schemeClr val="tx1"/>
                </a:solidFill>
                <a:latin typeface="Courier New" pitchFamily="49" charset="0"/>
              </a:rPr>
              <a:t>int</a:t>
            </a:r>
            <a:r>
              <a:rPr lang="en-US" b="1" dirty="0">
                <a:latin typeface="Courier New" pitchFamily="49" charset="0"/>
              </a:rPr>
              <a:t> key = </a:t>
            </a:r>
            <a:r>
              <a:rPr lang="en-US" b="1" dirty="0" err="1">
                <a:latin typeface="Courier New" pitchFamily="49" charset="0"/>
              </a:rPr>
              <a:t>item.hashCode</a:t>
            </a:r>
            <a:r>
              <a:rPr lang="en-US" b="1" dirty="0">
                <a:latin typeface="Courier New" pitchFamily="49" charset="0"/>
              </a:rPr>
              <a:t>();</a:t>
            </a:r>
          </a:p>
          <a:p>
            <a:pPr algn="l"/>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try</a:t>
            </a:r>
            <a:r>
              <a:rPr lang="en-US" b="1" dirty="0">
                <a:latin typeface="Courier New" pitchFamily="49" charset="0"/>
              </a:rPr>
              <a:t> {</a:t>
            </a:r>
          </a:p>
          <a:p>
            <a:pPr algn="l"/>
            <a:r>
              <a:rPr lang="en-US" b="1" dirty="0">
                <a:latin typeface="Courier New" pitchFamily="49" charset="0"/>
              </a:rPr>
              <a:t>   …</a:t>
            </a:r>
          </a:p>
          <a:p>
            <a:pPr algn="l"/>
            <a:r>
              <a:rPr lang="en-US" b="1" dirty="0">
                <a:latin typeface="Courier New" pitchFamily="49" charset="0"/>
              </a:rPr>
              <a:t> } </a:t>
            </a:r>
            <a:r>
              <a:rPr lang="en-US" b="1" dirty="0">
                <a:solidFill>
                  <a:schemeClr val="tx1"/>
                </a:solidFill>
                <a:latin typeface="Courier New" pitchFamily="49" charset="0"/>
              </a:rPr>
              <a:t>finally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curr.unlock</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A50B396F-F3D3-46F6-8ADF-30CFF19E8083}" type="slidenum">
              <a:rPr lang="x-none"/>
              <a:pPr>
                <a:defRPr/>
              </a:pPr>
              <a:t>112</a:t>
            </a:fld>
            <a:endParaRPr lang="en-US"/>
          </a:p>
        </p:txBody>
      </p:sp>
      <p:sp>
        <p:nvSpPr>
          <p:cNvPr id="100356" name="Rectangle 3"/>
          <p:cNvSpPr>
            <a:spLocks noGrp="1" noChangeArrowheads="1"/>
          </p:cNvSpPr>
          <p:nvPr>
            <p:ph type="title"/>
          </p:nvPr>
        </p:nvSpPr>
        <p:spPr/>
        <p:txBody>
          <a:bodyPr/>
          <a:lstStyle/>
          <a:p>
            <a:r>
              <a:rPr lang="en-US" smtClean="0"/>
              <a:t>Remove method</a:t>
            </a:r>
          </a:p>
        </p:txBody>
      </p:sp>
      <p:sp>
        <p:nvSpPr>
          <p:cNvPr id="100357" name="Text Box 4"/>
          <p:cNvSpPr txBox="1">
            <a:spLocks noChangeArrowheads="1"/>
          </p:cNvSpPr>
          <p:nvPr/>
        </p:nvSpPr>
        <p:spPr bwMode="auto">
          <a:xfrm>
            <a:off x="773113" y="2057400"/>
            <a:ext cx="7445375" cy="3416320"/>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a:t>
            </a:r>
            <a:r>
              <a:rPr lang="en-US" b="1" dirty="0">
                <a:solidFill>
                  <a:schemeClr val="folHlink"/>
                </a:solidFill>
                <a:latin typeface="Courier New" pitchFamily="49" charset="0"/>
              </a:rPr>
              <a:t>item) {</a:t>
            </a:r>
          </a:p>
          <a:p>
            <a:pPr algn="l"/>
            <a:r>
              <a:rPr lang="en-US" b="1" dirty="0">
                <a:latin typeface="Courier New" pitchFamily="49" charset="0"/>
              </a:rPr>
              <a:t> </a:t>
            </a:r>
            <a:r>
              <a:rPr lang="en-US" b="1" dirty="0" err="1">
                <a:solidFill>
                  <a:schemeClr val="tx1"/>
                </a:solidFill>
                <a:latin typeface="Courier New" pitchFamily="49" charset="0"/>
              </a:rPr>
              <a:t>int</a:t>
            </a:r>
            <a:r>
              <a:rPr lang="en-US" b="1" dirty="0">
                <a:latin typeface="Courier New" pitchFamily="49" charset="0"/>
              </a:rPr>
              <a:t> key = </a:t>
            </a:r>
            <a:r>
              <a:rPr lang="en-US" b="1" dirty="0" err="1">
                <a:latin typeface="Courier New" pitchFamily="49" charset="0"/>
              </a:rPr>
              <a:t>item.hashCode</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try {</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100358" name="AutoShape 5"/>
          <p:cNvSpPr>
            <a:spLocks noChangeArrowheads="1"/>
          </p:cNvSpPr>
          <p:nvPr/>
        </p:nvSpPr>
        <p:spPr bwMode="auto">
          <a:xfrm>
            <a:off x="998538" y="2473325"/>
            <a:ext cx="4989512" cy="422275"/>
          </a:xfrm>
          <a:prstGeom prst="wedgeRoundRectCallout">
            <a:avLst>
              <a:gd name="adj1" fmla="val 34759"/>
              <a:gd name="adj2" fmla="val 67030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00359" name="Text Box 6"/>
          <p:cNvSpPr txBox="1">
            <a:spLocks noChangeArrowheads="1"/>
          </p:cNvSpPr>
          <p:nvPr/>
        </p:nvSpPr>
        <p:spPr bwMode="auto">
          <a:xfrm>
            <a:off x="3163888" y="5557838"/>
            <a:ext cx="4252912" cy="519112"/>
          </a:xfrm>
          <a:prstGeom prst="rect">
            <a:avLst/>
          </a:prstGeom>
          <a:noFill/>
          <a:ln w="9525">
            <a:noFill/>
            <a:miter lim="800000"/>
            <a:headEnd/>
            <a:tailEnd/>
          </a:ln>
        </p:spPr>
        <p:txBody>
          <a:bodyPr wrap="none">
            <a:spAutoFit/>
          </a:bodyPr>
          <a:lstStyle/>
          <a:p>
            <a:pPr algn="ctr"/>
            <a:r>
              <a:rPr lang="en-US" sz="2800" b="1" dirty="0">
                <a:solidFill>
                  <a:srgbClr val="FF0000"/>
                </a:solidFill>
                <a:latin typeface="Arial" pitchFamily="34" charset="0"/>
              </a:rPr>
              <a:t>Key used to order node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9C3BCBEF-0590-44BD-9F96-2DECAF6F0791}" type="slidenum">
              <a:rPr lang="x-none"/>
              <a:pPr>
                <a:defRPr/>
              </a:pPr>
              <a:t>113</a:t>
            </a:fld>
            <a:endParaRPr lang="en-US"/>
          </a:p>
        </p:txBody>
      </p:sp>
      <p:sp>
        <p:nvSpPr>
          <p:cNvPr id="101380" name="Rectangle 3"/>
          <p:cNvSpPr>
            <a:spLocks noGrp="1" noChangeArrowheads="1"/>
          </p:cNvSpPr>
          <p:nvPr>
            <p:ph type="title"/>
          </p:nvPr>
        </p:nvSpPr>
        <p:spPr/>
        <p:txBody>
          <a:bodyPr/>
          <a:lstStyle/>
          <a:p>
            <a:r>
              <a:rPr lang="en-US" smtClean="0"/>
              <a:t>Remove method</a:t>
            </a:r>
          </a:p>
        </p:txBody>
      </p:sp>
      <p:sp>
        <p:nvSpPr>
          <p:cNvPr id="101381" name="Text Box 4"/>
          <p:cNvSpPr txBox="1">
            <a:spLocks noChangeArrowheads="1"/>
          </p:cNvSpPr>
          <p:nvPr/>
        </p:nvSpPr>
        <p:spPr bwMode="auto">
          <a:xfrm>
            <a:off x="773113" y="2057400"/>
            <a:ext cx="7445375" cy="3416320"/>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a:t>
            </a:r>
            <a:r>
              <a:rPr lang="en-US" b="1" dirty="0">
                <a:solidFill>
                  <a:schemeClr val="folHlink"/>
                </a:solidFill>
                <a:latin typeface="Courier New" pitchFamily="49" charset="0"/>
              </a:rPr>
              <a:t>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currNode.unlock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predNode.unlock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101382" name="AutoShape 5"/>
          <p:cNvSpPr>
            <a:spLocks noChangeArrowheads="1"/>
          </p:cNvSpPr>
          <p:nvPr/>
        </p:nvSpPr>
        <p:spPr bwMode="auto">
          <a:xfrm>
            <a:off x="998538" y="2816225"/>
            <a:ext cx="3357562" cy="422275"/>
          </a:xfrm>
          <a:prstGeom prst="wedgeRoundRectCallout">
            <a:avLst>
              <a:gd name="adj1" fmla="val 64231"/>
              <a:gd name="adj2" fmla="val 60526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01383" name="Text Box 6"/>
          <p:cNvSpPr txBox="1">
            <a:spLocks noChangeArrowheads="1"/>
          </p:cNvSpPr>
          <p:nvPr/>
        </p:nvSpPr>
        <p:spPr bwMode="auto">
          <a:xfrm>
            <a:off x="2541432" y="5557838"/>
            <a:ext cx="5580374" cy="523220"/>
          </a:xfrm>
          <a:prstGeom prst="rect">
            <a:avLst/>
          </a:prstGeom>
          <a:noFill/>
          <a:ln w="9525">
            <a:noFill/>
            <a:miter lim="800000"/>
            <a:headEnd/>
            <a:tailEnd/>
          </a:ln>
        </p:spPr>
        <p:txBody>
          <a:bodyPr wrap="none">
            <a:spAutoFit/>
          </a:bodyPr>
          <a:lstStyle/>
          <a:p>
            <a:pPr algn="ctr"/>
            <a:r>
              <a:rPr lang="en-US" sz="2800" b="1" dirty="0">
                <a:solidFill>
                  <a:srgbClr val="FF0000"/>
                </a:solidFill>
                <a:latin typeface="Arial" pitchFamily="34" charset="0"/>
              </a:rPr>
              <a:t>Predecessor and current nodes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072F05A6-875D-4B0C-A426-A1709D7E9993}" type="slidenum">
              <a:rPr lang="x-none"/>
              <a:pPr>
                <a:defRPr/>
              </a:pPr>
              <a:t>114</a:t>
            </a:fld>
            <a:endParaRPr lang="en-US"/>
          </a:p>
        </p:txBody>
      </p:sp>
      <p:sp>
        <p:nvSpPr>
          <p:cNvPr id="102404" name="Rectangle 3"/>
          <p:cNvSpPr>
            <a:spLocks noGrp="1" noChangeArrowheads="1"/>
          </p:cNvSpPr>
          <p:nvPr>
            <p:ph type="title"/>
          </p:nvPr>
        </p:nvSpPr>
        <p:spPr/>
        <p:txBody>
          <a:bodyPr/>
          <a:lstStyle/>
          <a:p>
            <a:r>
              <a:rPr lang="en-US" smtClean="0"/>
              <a:t>Remove method</a:t>
            </a:r>
          </a:p>
        </p:txBody>
      </p:sp>
      <p:sp>
        <p:nvSpPr>
          <p:cNvPr id="102405" name="Text Box 4"/>
          <p:cNvSpPr txBox="1">
            <a:spLocks noChangeArrowheads="1"/>
          </p:cNvSpPr>
          <p:nvPr/>
        </p:nvSpPr>
        <p:spPr bwMode="auto">
          <a:xfrm>
            <a:off x="773113" y="2057400"/>
            <a:ext cx="7445375" cy="3416320"/>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a:t>
            </a:r>
            <a:r>
              <a:rPr lang="en-US" b="1" dirty="0">
                <a:solidFill>
                  <a:schemeClr val="folHlink"/>
                </a:solidFill>
                <a:latin typeface="Courier New" pitchFamily="49" charset="0"/>
              </a:rPr>
              <a:t>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try</a:t>
            </a:r>
            <a:r>
              <a:rPr lang="en-US" b="1" dirty="0">
                <a:latin typeface="Courier New" pitchFamily="49" charset="0"/>
              </a:rPr>
              <a:t> {</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latin typeface="Courier New" pitchFamily="49" charset="0"/>
              </a:rPr>
              <a:t> } </a:t>
            </a:r>
            <a:r>
              <a:rPr lang="en-US" b="1" dirty="0">
                <a:solidFill>
                  <a:schemeClr val="tx1"/>
                </a:solidFill>
                <a:latin typeface="Courier New" pitchFamily="49" charset="0"/>
              </a:rPr>
              <a:t>finally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curr.unlock</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p:txBody>
      </p:sp>
      <p:sp>
        <p:nvSpPr>
          <p:cNvPr id="102406" name="AutoShape 5"/>
          <p:cNvSpPr>
            <a:spLocks noChangeArrowheads="1"/>
          </p:cNvSpPr>
          <p:nvPr/>
        </p:nvSpPr>
        <p:spPr bwMode="auto">
          <a:xfrm>
            <a:off x="998538" y="3162300"/>
            <a:ext cx="1223962" cy="422275"/>
          </a:xfrm>
          <a:prstGeom prst="wedgeRoundRectCallout">
            <a:avLst>
              <a:gd name="adj1" fmla="val 335472"/>
              <a:gd name="adj2" fmla="val 3909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02407" name="Text Box 6"/>
          <p:cNvSpPr txBox="1">
            <a:spLocks noChangeArrowheads="1"/>
          </p:cNvSpPr>
          <p:nvPr/>
        </p:nvSpPr>
        <p:spPr bwMode="auto">
          <a:xfrm>
            <a:off x="5497513" y="3319463"/>
            <a:ext cx="2800350" cy="1006475"/>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Make sure locks released</a:t>
            </a:r>
            <a:r>
              <a:rPr lang="en-US" sz="3200" b="1" dirty="0">
                <a:solidFill>
                  <a:srgbClr val="FF0000"/>
                </a:solidFill>
                <a:latin typeface="Arial" pitchFamily="34" charset="0"/>
              </a:rPr>
              <a:t> </a:t>
            </a:r>
          </a:p>
        </p:txBody>
      </p:sp>
      <p:sp>
        <p:nvSpPr>
          <p:cNvPr id="102408" name="AutoShape 7"/>
          <p:cNvSpPr>
            <a:spLocks noChangeArrowheads="1"/>
          </p:cNvSpPr>
          <p:nvPr/>
        </p:nvSpPr>
        <p:spPr bwMode="auto">
          <a:xfrm>
            <a:off x="1057275" y="3929063"/>
            <a:ext cx="2865438" cy="1163637"/>
          </a:xfrm>
          <a:prstGeom prst="wedgeRoundRectCallout">
            <a:avLst>
              <a:gd name="adj1" fmla="val 109667"/>
              <a:gd name="adj2" fmla="val -6227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75C267B6-8947-4A7B-B09B-630993141AFC}" type="slidenum">
              <a:rPr lang="x-none"/>
              <a:pPr>
                <a:defRPr/>
              </a:pPr>
              <a:t>115</a:t>
            </a:fld>
            <a:endParaRPr lang="en-US"/>
          </a:p>
        </p:txBody>
      </p:sp>
      <p:sp>
        <p:nvSpPr>
          <p:cNvPr id="103428" name="Rectangle 3"/>
          <p:cNvSpPr>
            <a:spLocks noGrp="1" noChangeArrowheads="1"/>
          </p:cNvSpPr>
          <p:nvPr>
            <p:ph type="title"/>
          </p:nvPr>
        </p:nvSpPr>
        <p:spPr/>
        <p:txBody>
          <a:bodyPr/>
          <a:lstStyle/>
          <a:p>
            <a:r>
              <a:rPr lang="en-US" smtClean="0"/>
              <a:t>Remove method</a:t>
            </a:r>
          </a:p>
        </p:txBody>
      </p:sp>
      <p:sp>
        <p:nvSpPr>
          <p:cNvPr id="103429" name="Text Box 4"/>
          <p:cNvSpPr txBox="1">
            <a:spLocks noChangeArrowheads="1"/>
          </p:cNvSpPr>
          <p:nvPr/>
        </p:nvSpPr>
        <p:spPr bwMode="auto">
          <a:xfrm>
            <a:off x="773113" y="2057400"/>
            <a:ext cx="7445375" cy="3416320"/>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a:t>
            </a:r>
            <a:r>
              <a:rPr lang="en-US" b="1" dirty="0">
                <a:solidFill>
                  <a:schemeClr val="folHlink"/>
                </a:solidFill>
                <a:latin typeface="Courier New" pitchFamily="49" charset="0"/>
              </a:rPr>
              <a:t>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try {</a:t>
            </a:r>
          </a:p>
          <a:p>
            <a:pPr algn="l"/>
            <a:r>
              <a:rPr lang="en-US" b="1" dirty="0">
                <a:latin typeface="Courier New" pitchFamily="49" charset="0"/>
              </a:rPr>
              <a:t>   …</a:t>
            </a:r>
          </a:p>
          <a:p>
            <a:pPr algn="l"/>
            <a:r>
              <a:rPr lang="en-US" b="1" dirty="0">
                <a:latin typeface="Courier New" pitchFamily="49" charset="0"/>
              </a:rPr>
              <a:t> </a:t>
            </a:r>
            <a:r>
              <a:rPr lang="en-US" b="1" dirty="0">
                <a:solidFill>
                  <a:schemeClr val="folHlink"/>
                </a:solidFill>
                <a:latin typeface="Courier New" pitchFamily="49" charset="0"/>
              </a:rPr>
              <a:t>}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103430" name="AutoShape 5"/>
          <p:cNvSpPr>
            <a:spLocks noChangeArrowheads="1"/>
          </p:cNvSpPr>
          <p:nvPr/>
        </p:nvSpPr>
        <p:spPr bwMode="auto">
          <a:xfrm>
            <a:off x="1062038" y="3541713"/>
            <a:ext cx="1223962" cy="422275"/>
          </a:xfrm>
          <a:prstGeom prst="wedgeRoundRectCallout">
            <a:avLst>
              <a:gd name="adj1" fmla="val 265824"/>
              <a:gd name="adj2" fmla="val 20375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03431" name="Text Box 6"/>
          <p:cNvSpPr txBox="1">
            <a:spLocks noChangeArrowheads="1"/>
          </p:cNvSpPr>
          <p:nvPr/>
        </p:nvSpPr>
        <p:spPr bwMode="auto">
          <a:xfrm>
            <a:off x="4783138" y="4422775"/>
            <a:ext cx="3273425" cy="579438"/>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Everything else</a:t>
            </a:r>
            <a:r>
              <a:rPr lang="en-US" sz="3200" b="1" dirty="0">
                <a:solidFill>
                  <a:srgbClr val="FF0000"/>
                </a:solidFill>
                <a:latin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30FE2709-830A-428D-8872-FCBBB6E01ED9}" type="slidenum">
              <a:rPr lang="x-none"/>
              <a:pPr>
                <a:defRPr/>
              </a:pPr>
              <a:t>116</a:t>
            </a:fld>
            <a:endParaRPr lang="en-US"/>
          </a:p>
        </p:txBody>
      </p:sp>
      <p:sp>
        <p:nvSpPr>
          <p:cNvPr id="104452" name="Rectangle 3"/>
          <p:cNvSpPr>
            <a:spLocks noGrp="1" noChangeArrowheads="1"/>
          </p:cNvSpPr>
          <p:nvPr>
            <p:ph type="title"/>
          </p:nvPr>
        </p:nvSpPr>
        <p:spPr/>
        <p:txBody>
          <a:bodyPr/>
          <a:lstStyle/>
          <a:p>
            <a:r>
              <a:rPr lang="en-US" smtClean="0"/>
              <a:t>Remove method</a:t>
            </a:r>
          </a:p>
        </p:txBody>
      </p:sp>
      <p:sp>
        <p:nvSpPr>
          <p:cNvPr id="104453" name="Text Box 4"/>
          <p:cNvSpPr txBox="1">
            <a:spLocks noChangeArrowheads="1"/>
          </p:cNvSpPr>
          <p:nvPr/>
        </p:nvSpPr>
        <p:spPr bwMode="auto">
          <a:xfrm>
            <a:off x="773113" y="2057400"/>
            <a:ext cx="7445375" cy="3081338"/>
          </a:xfrm>
          <a:prstGeom prst="rect">
            <a:avLst/>
          </a:prstGeom>
          <a:solidFill>
            <a:srgbClr val="FFFFCC"/>
          </a:solidFill>
          <a:ln w="9525">
            <a:noFill/>
            <a:miter lim="800000"/>
            <a:headEnd/>
            <a:tailEnd/>
          </a:ln>
        </p:spPr>
        <p:txBody>
          <a:bodyPr>
            <a:spAutoFit/>
          </a:bodyPr>
          <a:lstStyle/>
          <a:p>
            <a:pPr algn="l"/>
            <a:r>
              <a:rPr lang="en-US" sz="2800" b="1" dirty="0">
                <a:solidFill>
                  <a:schemeClr val="tx1"/>
                </a:solidFill>
                <a:latin typeface="Courier New" pitchFamily="49" charset="0"/>
              </a:rPr>
              <a:t>try</a:t>
            </a:r>
            <a:r>
              <a:rPr lang="en-US" sz="2800" b="1" dirty="0">
                <a:latin typeface="Courier New" pitchFamily="49" charset="0"/>
              </a:rPr>
              <a:t> {</a:t>
            </a:r>
          </a:p>
          <a:p>
            <a:pPr algn="l"/>
            <a:r>
              <a:rPr lang="en-US" sz="2800" b="1" dirty="0">
                <a:latin typeface="Courier New" pitchFamily="49" charset="0"/>
              </a:rPr>
              <a:t> </a:t>
            </a:r>
            <a:r>
              <a:rPr lang="en-US" sz="2800" b="1" dirty="0" err="1">
                <a:latin typeface="Courier New" pitchFamily="49" charset="0"/>
              </a:rPr>
              <a:t>pred</a:t>
            </a:r>
            <a:r>
              <a:rPr lang="en-US" sz="2800" b="1" dirty="0">
                <a:latin typeface="Courier New" pitchFamily="49" charset="0"/>
              </a:rPr>
              <a:t> = </a:t>
            </a:r>
            <a:r>
              <a:rPr lang="en-US" sz="2800" b="1" dirty="0" smtClean="0">
                <a:latin typeface="Courier New" pitchFamily="49" charset="0"/>
              </a:rPr>
              <a:t>head</a:t>
            </a:r>
            <a:r>
              <a:rPr lang="en-US" sz="2800" b="1" dirty="0">
                <a:latin typeface="Courier New" pitchFamily="49" charset="0"/>
              </a:rPr>
              <a:t>;</a:t>
            </a:r>
          </a:p>
          <a:p>
            <a:pPr algn="l"/>
            <a:r>
              <a:rPr lang="en-US" sz="2800" b="1" dirty="0">
                <a:latin typeface="Courier New" pitchFamily="49" charset="0"/>
              </a:rPr>
              <a:t> </a:t>
            </a:r>
            <a:r>
              <a:rPr lang="en-US" sz="2800" b="1" dirty="0" err="1">
                <a:latin typeface="Courier New" pitchFamily="49" charset="0"/>
              </a:rPr>
              <a:t>pred.lock</a:t>
            </a:r>
            <a:r>
              <a:rPr lang="en-US" sz="2800" b="1" dirty="0">
                <a:latin typeface="Courier New" pitchFamily="49" charset="0"/>
              </a:rPr>
              <a:t>();</a:t>
            </a:r>
          </a:p>
          <a:p>
            <a:pPr algn="l"/>
            <a:r>
              <a:rPr lang="en-US" sz="2800" b="1" dirty="0">
                <a:latin typeface="Courier New" pitchFamily="49" charset="0"/>
              </a:rPr>
              <a:t> </a:t>
            </a:r>
            <a:r>
              <a:rPr lang="en-US" sz="2800" b="1" dirty="0" err="1">
                <a:latin typeface="Courier New" pitchFamily="49" charset="0"/>
              </a:rPr>
              <a:t>curr</a:t>
            </a:r>
            <a:r>
              <a:rPr lang="en-US" sz="2800" b="1" dirty="0">
                <a:latin typeface="Courier New" pitchFamily="49" charset="0"/>
              </a:rPr>
              <a:t> = </a:t>
            </a:r>
            <a:r>
              <a:rPr lang="en-US" sz="2800" b="1" dirty="0" err="1">
                <a:latin typeface="Courier New" pitchFamily="49" charset="0"/>
              </a:rPr>
              <a:t>pred.next</a:t>
            </a:r>
            <a:r>
              <a:rPr lang="en-US" sz="2800" b="1" dirty="0">
                <a:latin typeface="Courier New" pitchFamily="49" charset="0"/>
              </a:rPr>
              <a:t>;</a:t>
            </a:r>
          </a:p>
          <a:p>
            <a:pPr algn="l"/>
            <a:r>
              <a:rPr lang="en-US" sz="2800" b="1" dirty="0">
                <a:latin typeface="Courier New" pitchFamily="49" charset="0"/>
              </a:rPr>
              <a:t> </a:t>
            </a:r>
            <a:r>
              <a:rPr lang="en-US" sz="2800" b="1" dirty="0" err="1">
                <a:latin typeface="Courier New" pitchFamily="49" charset="0"/>
              </a:rPr>
              <a:t>curr.lock</a:t>
            </a:r>
            <a:r>
              <a:rPr lang="en-US" sz="2800" b="1" dirty="0">
                <a:latin typeface="Courier New" pitchFamily="49" charset="0"/>
              </a:rPr>
              <a:t>();</a:t>
            </a:r>
          </a:p>
          <a:p>
            <a:pPr algn="l"/>
            <a:r>
              <a:rPr lang="en-US" sz="2800" b="1" dirty="0">
                <a:latin typeface="Courier New" pitchFamily="49" charset="0"/>
              </a:rPr>
              <a:t> …</a:t>
            </a:r>
          </a:p>
          <a:p>
            <a:pPr algn="l"/>
            <a:r>
              <a:rPr lang="en-US" sz="2800" b="1" dirty="0">
                <a:latin typeface="Courier New" pitchFamily="49" charset="0"/>
              </a:rPr>
              <a:t>} </a:t>
            </a:r>
            <a:r>
              <a:rPr lang="en-US" sz="2800" b="1" dirty="0">
                <a:solidFill>
                  <a:schemeClr val="tx1"/>
                </a:solidFill>
                <a:latin typeface="Courier New" pitchFamily="49" charset="0"/>
              </a:rPr>
              <a:t>finally</a:t>
            </a:r>
            <a:r>
              <a:rPr lang="en-US" sz="2800" b="1" dirty="0">
                <a:latin typeface="Courier New" pitchFamily="49" charset="0"/>
              </a:rPr>
              <a:t> { …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5E3BD1E9-5164-4CF1-BD83-78A69B63E2E2}" type="slidenum">
              <a:rPr lang="x-none"/>
              <a:pPr>
                <a:defRPr/>
              </a:pPr>
              <a:t>117</a:t>
            </a:fld>
            <a:endParaRPr lang="en-US"/>
          </a:p>
        </p:txBody>
      </p:sp>
      <p:sp>
        <p:nvSpPr>
          <p:cNvPr id="105476" name="Rectangle 3"/>
          <p:cNvSpPr>
            <a:spLocks noGrp="1" noChangeArrowheads="1"/>
          </p:cNvSpPr>
          <p:nvPr>
            <p:ph type="title"/>
          </p:nvPr>
        </p:nvSpPr>
        <p:spPr/>
        <p:txBody>
          <a:bodyPr/>
          <a:lstStyle/>
          <a:p>
            <a:r>
              <a:rPr lang="en-US" smtClean="0"/>
              <a:t>Remove method</a:t>
            </a:r>
          </a:p>
        </p:txBody>
      </p:sp>
      <p:sp>
        <p:nvSpPr>
          <p:cNvPr id="105477" name="Text Box 4"/>
          <p:cNvSpPr txBox="1">
            <a:spLocks noChangeArrowheads="1"/>
          </p:cNvSpPr>
          <p:nvPr/>
        </p:nvSpPr>
        <p:spPr bwMode="auto">
          <a:xfrm>
            <a:off x="773113" y="2057400"/>
            <a:ext cx="7445375" cy="3081338"/>
          </a:xfrm>
          <a:prstGeom prst="rect">
            <a:avLst/>
          </a:prstGeom>
          <a:solidFill>
            <a:srgbClr val="FFFFCC"/>
          </a:solidFill>
          <a:ln w="9525">
            <a:noFill/>
            <a:miter lim="800000"/>
            <a:headEnd/>
            <a:tailEnd/>
          </a:ln>
        </p:spPr>
        <p:txBody>
          <a:bodyPr>
            <a:spAutoFit/>
          </a:bodyPr>
          <a:lstStyle/>
          <a:p>
            <a:pPr algn="l"/>
            <a:r>
              <a:rPr lang="en-US" sz="2800" b="1" dirty="0">
                <a:solidFill>
                  <a:schemeClr val="folHlink"/>
                </a:solidFill>
                <a:latin typeface="Courier New" pitchFamily="49" charset="0"/>
              </a:rPr>
              <a:t>try {</a:t>
            </a:r>
          </a:p>
          <a:p>
            <a:pPr algn="l"/>
            <a:r>
              <a:rPr lang="en-US" sz="2800" b="1" dirty="0">
                <a:latin typeface="Courier New" pitchFamily="49" charset="0"/>
              </a:rPr>
              <a:t> </a:t>
            </a:r>
            <a:r>
              <a:rPr lang="en-US" sz="2800" b="1" dirty="0" err="1">
                <a:latin typeface="Courier New" pitchFamily="49" charset="0"/>
              </a:rPr>
              <a:t>pred</a:t>
            </a:r>
            <a:r>
              <a:rPr lang="en-US" sz="2800" b="1" dirty="0">
                <a:latin typeface="Courier New" pitchFamily="49" charset="0"/>
              </a:rPr>
              <a:t> = </a:t>
            </a:r>
            <a:r>
              <a:rPr lang="en-US" sz="2800" b="1" dirty="0" smtClean="0">
                <a:latin typeface="Courier New" pitchFamily="49" charset="0"/>
              </a:rPr>
              <a:t>head</a:t>
            </a:r>
            <a:r>
              <a:rPr lang="en-US" sz="2800" b="1" dirty="0">
                <a:latin typeface="Courier New" pitchFamily="49" charset="0"/>
              </a:rPr>
              <a:t>;</a:t>
            </a:r>
          </a:p>
          <a:p>
            <a:pPr algn="l"/>
            <a:r>
              <a:rPr lang="en-US" sz="2800" b="1" dirty="0">
                <a:latin typeface="Courier New" pitchFamily="49" charset="0"/>
              </a:rPr>
              <a:t> </a:t>
            </a:r>
            <a:r>
              <a:rPr lang="en-US" sz="2800" b="1" dirty="0" err="1">
                <a:latin typeface="Courier New" pitchFamily="49" charset="0"/>
              </a:rPr>
              <a:t>pred.lock</a:t>
            </a:r>
            <a:r>
              <a:rPr lang="en-US" sz="2800" b="1" dirty="0">
                <a:latin typeface="Courier New" pitchFamily="49" charset="0"/>
              </a:rPr>
              <a:t>();</a:t>
            </a:r>
          </a:p>
          <a:p>
            <a:pPr algn="l"/>
            <a:r>
              <a:rPr lang="en-US" sz="2800" b="1" dirty="0">
                <a:latin typeface="Courier New" pitchFamily="49" charset="0"/>
              </a:rPr>
              <a:t> </a:t>
            </a:r>
            <a:r>
              <a:rPr lang="en-US" sz="2800" b="1" dirty="0" err="1">
                <a:solidFill>
                  <a:schemeClr val="folHlink"/>
                </a:solidFill>
                <a:latin typeface="Courier New" pitchFamily="49" charset="0"/>
              </a:rPr>
              <a:t>curr</a:t>
            </a:r>
            <a:r>
              <a:rPr lang="en-US" sz="2800" b="1" dirty="0">
                <a:solidFill>
                  <a:schemeClr val="folHlink"/>
                </a:solidFill>
                <a:latin typeface="Courier New" pitchFamily="49" charset="0"/>
              </a:rPr>
              <a:t> = </a:t>
            </a:r>
            <a:r>
              <a:rPr lang="en-US" sz="2800" b="1" dirty="0" err="1">
                <a:solidFill>
                  <a:schemeClr val="folHlink"/>
                </a:solidFill>
                <a:latin typeface="Courier New" pitchFamily="49" charset="0"/>
              </a:rPr>
              <a:t>pred.next</a:t>
            </a:r>
            <a:r>
              <a:rPr lang="en-US" sz="2800" b="1" dirty="0">
                <a:solidFill>
                  <a:schemeClr val="folHlink"/>
                </a:solidFill>
                <a:latin typeface="Courier New" pitchFamily="49" charset="0"/>
              </a:rPr>
              <a:t>;</a:t>
            </a:r>
          </a:p>
          <a:p>
            <a:pPr algn="l"/>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curr.lock</a:t>
            </a:r>
            <a:r>
              <a:rPr lang="en-US" sz="2800" b="1" dirty="0">
                <a:solidFill>
                  <a:schemeClr val="folHlink"/>
                </a:solidFill>
                <a:latin typeface="Courier New" pitchFamily="49" charset="0"/>
              </a:rPr>
              <a:t>();</a:t>
            </a:r>
          </a:p>
          <a:p>
            <a:pPr algn="l"/>
            <a:r>
              <a:rPr lang="en-US" sz="2800" b="1" dirty="0">
                <a:solidFill>
                  <a:schemeClr val="folHlink"/>
                </a:solidFill>
                <a:latin typeface="Courier New" pitchFamily="49" charset="0"/>
              </a:rPr>
              <a:t> …</a:t>
            </a:r>
          </a:p>
          <a:p>
            <a:pPr algn="l"/>
            <a:r>
              <a:rPr lang="en-US" sz="2800" b="1" dirty="0">
                <a:solidFill>
                  <a:schemeClr val="folHlink"/>
                </a:solidFill>
                <a:latin typeface="Courier New" pitchFamily="49" charset="0"/>
              </a:rPr>
              <a:t>} finally { … }</a:t>
            </a:r>
          </a:p>
        </p:txBody>
      </p:sp>
      <p:sp>
        <p:nvSpPr>
          <p:cNvPr id="105478" name="AutoShape 5"/>
          <p:cNvSpPr>
            <a:spLocks noChangeArrowheads="1"/>
          </p:cNvSpPr>
          <p:nvPr/>
        </p:nvSpPr>
        <p:spPr bwMode="auto">
          <a:xfrm>
            <a:off x="931863" y="2473325"/>
            <a:ext cx="3967162" cy="1027113"/>
          </a:xfrm>
          <a:prstGeom prst="wedgeRoundRectCallout">
            <a:avLst>
              <a:gd name="adj1" fmla="val 43236"/>
              <a:gd name="adj2" fmla="val -9451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05479" name="Text Box 6"/>
          <p:cNvSpPr txBox="1">
            <a:spLocks noChangeArrowheads="1"/>
          </p:cNvSpPr>
          <p:nvPr/>
        </p:nvSpPr>
        <p:spPr bwMode="auto">
          <a:xfrm>
            <a:off x="4446588" y="1657350"/>
            <a:ext cx="3771900" cy="579438"/>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lock </a:t>
            </a:r>
            <a:r>
              <a:rPr lang="en-US" sz="2800" b="1" dirty="0" err="1">
                <a:solidFill>
                  <a:srgbClr val="FF0000"/>
                </a:solidFill>
                <a:latin typeface="Arial" pitchFamily="34" charset="0"/>
              </a:rPr>
              <a:t>pred</a:t>
            </a:r>
            <a:r>
              <a:rPr lang="en-US" sz="2800" b="1" dirty="0">
                <a:solidFill>
                  <a:srgbClr val="FF0000"/>
                </a:solidFill>
                <a:latin typeface="Arial" pitchFamily="34" charset="0"/>
              </a:rPr>
              <a:t> == head</a:t>
            </a:r>
            <a:r>
              <a:rPr lang="en-US" sz="3200" b="1" dirty="0">
                <a:solidFill>
                  <a:srgbClr val="FF0000"/>
                </a:solidFill>
                <a:latin typeface="Arial" pitchFamily="34" charset="0"/>
              </a:rPr>
              <a:t> </a:t>
            </a:r>
          </a:p>
        </p:txBody>
      </p:sp>
      <p:sp>
        <p:nvSpPr>
          <p:cNvPr id="105481" name="Rectangle 8"/>
          <p:cNvSpPr>
            <a:spLocks noChangeArrowheads="1"/>
          </p:cNvSpPr>
          <p:nvPr/>
        </p:nvSpPr>
        <p:spPr bwMode="auto">
          <a:xfrm>
            <a:off x="5575300" y="38481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grpSp>
        <p:nvGrpSpPr>
          <p:cNvPr id="105482" name="Group 9"/>
          <p:cNvGrpSpPr>
            <a:grpSpLocks/>
          </p:cNvGrpSpPr>
          <p:nvPr/>
        </p:nvGrpSpPr>
        <p:grpSpPr bwMode="auto">
          <a:xfrm>
            <a:off x="5863606" y="4119181"/>
            <a:ext cx="2444401" cy="1446314"/>
            <a:chOff x="566" y="1796"/>
            <a:chExt cx="3693" cy="2186"/>
          </a:xfrm>
        </p:grpSpPr>
        <p:sp>
          <p:nvSpPr>
            <p:cNvPr id="105483" name="AutoShape 10"/>
            <p:cNvSpPr>
              <a:spLocks noChangeArrowheads="1"/>
            </p:cNvSpPr>
            <p:nvPr/>
          </p:nvSpPr>
          <p:spPr bwMode="auto">
            <a:xfrm>
              <a:off x="692" y="1847"/>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05484" name="Line 11"/>
            <p:cNvSpPr>
              <a:spLocks noChangeShapeType="1"/>
            </p:cNvSpPr>
            <p:nvPr/>
          </p:nvSpPr>
          <p:spPr bwMode="auto">
            <a:xfrm>
              <a:off x="970" y="1842"/>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5485" name="Text Box 12"/>
            <p:cNvSpPr txBox="1">
              <a:spLocks noChangeArrowheads="1"/>
            </p:cNvSpPr>
            <p:nvPr/>
          </p:nvSpPr>
          <p:spPr bwMode="auto">
            <a:xfrm>
              <a:off x="741" y="1863"/>
              <a:ext cx="279" cy="785"/>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05486" name="AutoShape 13"/>
            <p:cNvSpPr>
              <a:spLocks noChangeArrowheads="1"/>
            </p:cNvSpPr>
            <p:nvPr/>
          </p:nvSpPr>
          <p:spPr bwMode="auto">
            <a:xfrm>
              <a:off x="1698" y="1847"/>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5487" name="Line 14"/>
            <p:cNvSpPr>
              <a:spLocks noChangeShapeType="1"/>
            </p:cNvSpPr>
            <p:nvPr/>
          </p:nvSpPr>
          <p:spPr bwMode="auto">
            <a:xfrm>
              <a:off x="1976" y="1842"/>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5488" name="AutoShape 15"/>
            <p:cNvSpPr>
              <a:spLocks noChangeArrowheads="1"/>
            </p:cNvSpPr>
            <p:nvPr/>
          </p:nvSpPr>
          <p:spPr bwMode="auto">
            <a:xfrm>
              <a:off x="2707" y="1847"/>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5489" name="Line 16"/>
            <p:cNvSpPr>
              <a:spLocks noChangeShapeType="1"/>
            </p:cNvSpPr>
            <p:nvPr/>
          </p:nvSpPr>
          <p:spPr bwMode="auto">
            <a:xfrm>
              <a:off x="2985" y="1842"/>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5490" name="AutoShape 17"/>
            <p:cNvSpPr>
              <a:spLocks noChangeArrowheads="1"/>
            </p:cNvSpPr>
            <p:nvPr/>
          </p:nvSpPr>
          <p:spPr bwMode="auto">
            <a:xfrm>
              <a:off x="3713" y="1847"/>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5491" name="Line 18"/>
            <p:cNvSpPr>
              <a:spLocks noChangeShapeType="1"/>
            </p:cNvSpPr>
            <p:nvPr/>
          </p:nvSpPr>
          <p:spPr bwMode="auto">
            <a:xfrm>
              <a:off x="3991" y="1842"/>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5492" name="Line 19"/>
            <p:cNvSpPr>
              <a:spLocks noChangeShapeType="1"/>
            </p:cNvSpPr>
            <p:nvPr/>
          </p:nvSpPr>
          <p:spPr bwMode="auto">
            <a:xfrm>
              <a:off x="1099" y="2026"/>
              <a:ext cx="546" cy="0"/>
            </a:xfrm>
            <a:prstGeom prst="line">
              <a:avLst/>
            </a:prstGeom>
            <a:noFill/>
            <a:ln w="57150">
              <a:solidFill>
                <a:schemeClr val="tx1"/>
              </a:solidFill>
              <a:round/>
              <a:headEnd/>
              <a:tailEnd type="triangle" w="med" len="med"/>
            </a:ln>
          </p:spPr>
          <p:txBody>
            <a:bodyPr wrap="none" anchor="ctr"/>
            <a:lstStyle/>
            <a:p>
              <a:endParaRPr lang="en-US" dirty="0">
                <a:latin typeface="Courier New" pitchFamily="49" charset="0"/>
              </a:endParaRPr>
            </a:p>
          </p:txBody>
        </p:sp>
        <p:sp>
          <p:nvSpPr>
            <p:cNvPr id="105493" name="Line 20"/>
            <p:cNvSpPr>
              <a:spLocks noChangeShapeType="1"/>
            </p:cNvSpPr>
            <p:nvPr/>
          </p:nvSpPr>
          <p:spPr bwMode="auto">
            <a:xfrm>
              <a:off x="2116" y="2026"/>
              <a:ext cx="546" cy="0"/>
            </a:xfrm>
            <a:prstGeom prst="line">
              <a:avLst/>
            </a:prstGeom>
            <a:noFill/>
            <a:ln w="57150">
              <a:solidFill>
                <a:schemeClr val="tx1"/>
              </a:solidFill>
              <a:round/>
              <a:headEnd/>
              <a:tailEnd type="triangle" w="med" len="med"/>
            </a:ln>
          </p:spPr>
          <p:txBody>
            <a:bodyPr wrap="none" anchor="ctr"/>
            <a:lstStyle/>
            <a:p>
              <a:endParaRPr lang="en-US" dirty="0">
                <a:latin typeface="Courier New" pitchFamily="49" charset="0"/>
              </a:endParaRPr>
            </a:p>
          </p:txBody>
        </p:sp>
        <p:sp>
          <p:nvSpPr>
            <p:cNvPr id="105494" name="AutoShape 21"/>
            <p:cNvSpPr>
              <a:spLocks noChangeArrowheads="1"/>
            </p:cNvSpPr>
            <p:nvPr/>
          </p:nvSpPr>
          <p:spPr bwMode="auto">
            <a:xfrm>
              <a:off x="566" y="1796"/>
              <a:ext cx="815" cy="513"/>
            </a:xfrm>
            <a:prstGeom prst="wedgeRoundRectCallout">
              <a:avLst>
                <a:gd name="adj1" fmla="val 181287"/>
                <a:gd name="adj2" fmla="val 17494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05495" name="Line 22"/>
            <p:cNvSpPr>
              <a:spLocks noChangeShapeType="1"/>
            </p:cNvSpPr>
            <p:nvPr/>
          </p:nvSpPr>
          <p:spPr bwMode="auto">
            <a:xfrm>
              <a:off x="3116" y="2026"/>
              <a:ext cx="546" cy="0"/>
            </a:xfrm>
            <a:prstGeom prst="line">
              <a:avLst/>
            </a:prstGeom>
            <a:noFill/>
            <a:ln w="5715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05496" name="Group 23"/>
            <p:cNvGrpSpPr>
              <a:grpSpLocks/>
            </p:cNvGrpSpPr>
            <p:nvPr/>
          </p:nvGrpSpPr>
          <p:grpSpPr bwMode="auto">
            <a:xfrm>
              <a:off x="2298" y="2804"/>
              <a:ext cx="269" cy="392"/>
              <a:chOff x="2298" y="2804"/>
              <a:chExt cx="269" cy="392"/>
            </a:xfrm>
          </p:grpSpPr>
          <p:sp>
            <p:nvSpPr>
              <p:cNvPr id="105507" name="Oval 24"/>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05508" name="Oval 25"/>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05509" name="AutoShape 26"/>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05510" name="AutoShape 27"/>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05497" name="Group 28"/>
            <p:cNvGrpSpPr>
              <a:grpSpLocks/>
            </p:cNvGrpSpPr>
            <p:nvPr/>
          </p:nvGrpSpPr>
          <p:grpSpPr bwMode="auto">
            <a:xfrm>
              <a:off x="2433" y="3166"/>
              <a:ext cx="912" cy="816"/>
              <a:chOff x="1584" y="816"/>
              <a:chExt cx="912" cy="816"/>
            </a:xfrm>
          </p:grpSpPr>
          <p:sp>
            <p:nvSpPr>
              <p:cNvPr id="105498"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5499"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5500"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5501"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5502"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5503"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5504"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5505"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5506"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Text Box 4"/>
          <p:cNvSpPr txBox="1">
            <a:spLocks noChangeArrowheads="1"/>
          </p:cNvSpPr>
          <p:nvPr/>
        </p:nvSpPr>
        <p:spPr bwMode="auto">
          <a:xfrm>
            <a:off x="773113" y="2057400"/>
            <a:ext cx="7445375" cy="3081338"/>
          </a:xfrm>
          <a:prstGeom prst="rect">
            <a:avLst/>
          </a:prstGeom>
          <a:solidFill>
            <a:srgbClr val="FFFFCC"/>
          </a:solidFill>
          <a:ln w="9525">
            <a:noFill/>
            <a:miter lim="800000"/>
            <a:headEnd/>
            <a:tailEnd/>
          </a:ln>
        </p:spPr>
        <p:txBody>
          <a:bodyPr>
            <a:spAutoFit/>
          </a:bodyPr>
          <a:lstStyle/>
          <a:p>
            <a:pPr algn="l"/>
            <a:r>
              <a:rPr lang="en-US" sz="2800" b="1" dirty="0">
                <a:solidFill>
                  <a:schemeClr val="folHlink"/>
                </a:solidFill>
                <a:latin typeface="Courier New" pitchFamily="49" charset="0"/>
              </a:rPr>
              <a:t>try {</a:t>
            </a:r>
          </a:p>
          <a:p>
            <a:pPr algn="l"/>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pred</a:t>
            </a:r>
            <a:r>
              <a:rPr lang="en-US" sz="2800" b="1" dirty="0">
                <a:solidFill>
                  <a:schemeClr val="folHlink"/>
                </a:solidFill>
                <a:latin typeface="Courier New" pitchFamily="49" charset="0"/>
              </a:rPr>
              <a:t> = </a:t>
            </a:r>
            <a:r>
              <a:rPr lang="en-US" sz="2800" b="1" dirty="0" smtClean="0">
                <a:solidFill>
                  <a:schemeClr val="folHlink"/>
                </a:solidFill>
                <a:latin typeface="Courier New" pitchFamily="49" charset="0"/>
              </a:rPr>
              <a:t>head</a:t>
            </a:r>
            <a:r>
              <a:rPr lang="en-US" sz="2800" b="1" dirty="0">
                <a:solidFill>
                  <a:schemeClr val="folHlink"/>
                </a:solidFill>
                <a:latin typeface="Courier New" pitchFamily="49" charset="0"/>
              </a:rPr>
              <a:t>;</a:t>
            </a:r>
          </a:p>
          <a:p>
            <a:pPr algn="l"/>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pred.lock</a:t>
            </a:r>
            <a:r>
              <a:rPr lang="en-US" sz="2800" b="1" dirty="0">
                <a:solidFill>
                  <a:schemeClr val="folHlink"/>
                </a:solidFill>
                <a:latin typeface="Courier New" pitchFamily="49" charset="0"/>
              </a:rPr>
              <a:t>();</a:t>
            </a:r>
          </a:p>
          <a:p>
            <a:pPr algn="l"/>
            <a:r>
              <a:rPr lang="en-US" sz="2800" b="1" dirty="0">
                <a:latin typeface="Courier New" pitchFamily="49" charset="0"/>
              </a:rPr>
              <a:t> </a:t>
            </a:r>
            <a:r>
              <a:rPr lang="en-US" sz="2800" b="1" dirty="0" err="1">
                <a:latin typeface="Courier New" pitchFamily="49" charset="0"/>
              </a:rPr>
              <a:t>curr</a:t>
            </a:r>
            <a:r>
              <a:rPr lang="en-US" sz="2800" b="1" dirty="0">
                <a:latin typeface="Courier New" pitchFamily="49" charset="0"/>
              </a:rPr>
              <a:t> = </a:t>
            </a:r>
            <a:r>
              <a:rPr lang="en-US" sz="2800" b="1" dirty="0" err="1">
                <a:latin typeface="Courier New" pitchFamily="49" charset="0"/>
              </a:rPr>
              <a:t>pred.next</a:t>
            </a:r>
            <a:r>
              <a:rPr lang="en-US" sz="2800" b="1" dirty="0">
                <a:latin typeface="Courier New" pitchFamily="49" charset="0"/>
              </a:rPr>
              <a:t>;</a:t>
            </a:r>
          </a:p>
          <a:p>
            <a:pPr algn="l"/>
            <a:r>
              <a:rPr lang="en-US" sz="2800" b="1" dirty="0">
                <a:latin typeface="Courier New" pitchFamily="49" charset="0"/>
              </a:rPr>
              <a:t> </a:t>
            </a:r>
            <a:r>
              <a:rPr lang="en-US" sz="2800" b="1" dirty="0" err="1">
                <a:latin typeface="Courier New" pitchFamily="49" charset="0"/>
              </a:rPr>
              <a:t>curr.lock</a:t>
            </a:r>
            <a:r>
              <a:rPr lang="en-US" sz="2800" b="1" dirty="0">
                <a:latin typeface="Courier New" pitchFamily="49" charset="0"/>
              </a:rPr>
              <a:t>();</a:t>
            </a:r>
          </a:p>
          <a:p>
            <a:pPr algn="l"/>
            <a:r>
              <a:rPr lang="en-US" sz="2800" b="1" dirty="0">
                <a:latin typeface="Courier New" pitchFamily="49" charset="0"/>
              </a:rPr>
              <a:t> </a:t>
            </a:r>
            <a:r>
              <a:rPr lang="en-US" sz="2800" b="1" dirty="0">
                <a:solidFill>
                  <a:schemeClr val="folHlink"/>
                </a:solidFill>
                <a:latin typeface="Courier New" pitchFamily="49" charset="0"/>
              </a:rPr>
              <a:t>…</a:t>
            </a:r>
          </a:p>
          <a:p>
            <a:pPr algn="l"/>
            <a:r>
              <a:rPr lang="en-US" sz="2800" b="1" dirty="0">
                <a:solidFill>
                  <a:schemeClr val="folHlink"/>
                </a:solidFill>
                <a:latin typeface="Courier New" pitchFamily="49" charset="0"/>
              </a:rPr>
              <a:t>} finally { … }</a:t>
            </a:r>
          </a:p>
        </p:txBody>
      </p:sp>
      <p:sp>
        <p:nvSpPr>
          <p:cNvPr id="39" name="Rectangle 8"/>
          <p:cNvSpPr>
            <a:spLocks noChangeArrowheads="1"/>
          </p:cNvSpPr>
          <p:nvPr/>
        </p:nvSpPr>
        <p:spPr bwMode="auto">
          <a:xfrm>
            <a:off x="5575300" y="38481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A8C801F1-D8F0-48B2-8C48-E1A2D8ACEE45}" type="slidenum">
              <a:rPr lang="x-none"/>
              <a:pPr>
                <a:defRPr/>
              </a:pPr>
              <a:t>118</a:t>
            </a:fld>
            <a:endParaRPr lang="en-US"/>
          </a:p>
        </p:txBody>
      </p:sp>
      <p:sp>
        <p:nvSpPr>
          <p:cNvPr id="106500" name="Rectangle 3"/>
          <p:cNvSpPr>
            <a:spLocks noGrp="1" noChangeArrowheads="1"/>
          </p:cNvSpPr>
          <p:nvPr>
            <p:ph type="title"/>
          </p:nvPr>
        </p:nvSpPr>
        <p:spPr/>
        <p:txBody>
          <a:bodyPr/>
          <a:lstStyle/>
          <a:p>
            <a:r>
              <a:rPr lang="en-US" smtClean="0"/>
              <a:t>Remove method</a:t>
            </a:r>
          </a:p>
        </p:txBody>
      </p:sp>
      <p:sp>
        <p:nvSpPr>
          <p:cNvPr id="106502" name="AutoShape 5"/>
          <p:cNvSpPr>
            <a:spLocks noChangeArrowheads="1"/>
          </p:cNvSpPr>
          <p:nvPr/>
        </p:nvSpPr>
        <p:spPr bwMode="auto">
          <a:xfrm>
            <a:off x="1062038" y="3294063"/>
            <a:ext cx="3916362" cy="1027112"/>
          </a:xfrm>
          <a:prstGeom prst="wedgeRoundRectCallout">
            <a:avLst>
              <a:gd name="adj1" fmla="val 78130"/>
              <a:gd name="adj2" fmla="val -10517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06503" name="Text Box 6"/>
          <p:cNvSpPr txBox="1">
            <a:spLocks noChangeArrowheads="1"/>
          </p:cNvSpPr>
          <p:nvPr/>
        </p:nvSpPr>
        <p:spPr bwMode="auto">
          <a:xfrm>
            <a:off x="4775200" y="2173288"/>
            <a:ext cx="3289300"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Lock current</a:t>
            </a:r>
          </a:p>
        </p:txBody>
      </p:sp>
      <p:sp>
        <p:nvSpPr>
          <p:cNvPr id="106506" name="AutoShape 9"/>
          <p:cNvSpPr>
            <a:spLocks noChangeArrowheads="1"/>
          </p:cNvSpPr>
          <p:nvPr/>
        </p:nvSpPr>
        <p:spPr bwMode="auto">
          <a:xfrm>
            <a:off x="5898968" y="4169666"/>
            <a:ext cx="364300" cy="238350"/>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06507" name="Line 10"/>
          <p:cNvSpPr>
            <a:spLocks noChangeShapeType="1"/>
          </p:cNvSpPr>
          <p:nvPr/>
        </p:nvSpPr>
        <p:spPr bwMode="auto">
          <a:xfrm>
            <a:off x="608445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6508" name="Text Box 11"/>
          <p:cNvSpPr txBox="1">
            <a:spLocks noChangeArrowheads="1"/>
          </p:cNvSpPr>
          <p:nvPr/>
        </p:nvSpPr>
        <p:spPr bwMode="auto">
          <a:xfrm>
            <a:off x="5975030" y="4181683"/>
            <a:ext cx="184152" cy="518761"/>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06509" name="AutoShape 12"/>
          <p:cNvSpPr>
            <a:spLocks noChangeArrowheads="1"/>
          </p:cNvSpPr>
          <p:nvPr/>
        </p:nvSpPr>
        <p:spPr bwMode="auto">
          <a:xfrm>
            <a:off x="6570187" y="4169666"/>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6510" name="Line 13"/>
          <p:cNvSpPr>
            <a:spLocks noChangeShapeType="1"/>
          </p:cNvSpPr>
          <p:nvPr/>
        </p:nvSpPr>
        <p:spPr bwMode="auto">
          <a:xfrm>
            <a:off x="6755673"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6511" name="AutoShape 14"/>
          <p:cNvSpPr>
            <a:spLocks noChangeArrowheads="1"/>
          </p:cNvSpPr>
          <p:nvPr/>
        </p:nvSpPr>
        <p:spPr bwMode="auto">
          <a:xfrm>
            <a:off x="7243408" y="4169666"/>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6512" name="Line 15"/>
          <p:cNvSpPr>
            <a:spLocks noChangeShapeType="1"/>
          </p:cNvSpPr>
          <p:nvPr/>
        </p:nvSpPr>
        <p:spPr bwMode="auto">
          <a:xfrm>
            <a:off x="742889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6513" name="AutoShape 16"/>
          <p:cNvSpPr>
            <a:spLocks noChangeArrowheads="1"/>
          </p:cNvSpPr>
          <p:nvPr/>
        </p:nvSpPr>
        <p:spPr bwMode="auto">
          <a:xfrm>
            <a:off x="7914627" y="4169666"/>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6514" name="Line 17"/>
          <p:cNvSpPr>
            <a:spLocks noChangeShapeType="1"/>
          </p:cNvSpPr>
          <p:nvPr/>
        </p:nvSpPr>
        <p:spPr bwMode="auto">
          <a:xfrm>
            <a:off x="810011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6515" name="Line 18"/>
          <p:cNvSpPr>
            <a:spLocks noChangeShapeType="1"/>
          </p:cNvSpPr>
          <p:nvPr/>
        </p:nvSpPr>
        <p:spPr bwMode="auto">
          <a:xfrm>
            <a:off x="6170525"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6516" name="Line 19"/>
          <p:cNvSpPr>
            <a:spLocks noChangeShapeType="1"/>
          </p:cNvSpPr>
          <p:nvPr/>
        </p:nvSpPr>
        <p:spPr bwMode="auto">
          <a:xfrm>
            <a:off x="6849083"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6517" name="AutoShape 20"/>
          <p:cNvSpPr>
            <a:spLocks noChangeArrowheads="1"/>
          </p:cNvSpPr>
          <p:nvPr/>
        </p:nvSpPr>
        <p:spPr bwMode="auto">
          <a:xfrm>
            <a:off x="5814899" y="4135616"/>
            <a:ext cx="543781" cy="342503"/>
          </a:xfrm>
          <a:prstGeom prst="wedgeRoundRectCallout">
            <a:avLst>
              <a:gd name="adj1" fmla="val 181287"/>
              <a:gd name="adj2" fmla="val 17494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06518" name="Line 21"/>
          <p:cNvSpPr>
            <a:spLocks noChangeShapeType="1"/>
          </p:cNvSpPr>
          <p:nvPr/>
        </p:nvSpPr>
        <p:spPr bwMode="auto">
          <a:xfrm>
            <a:off x="7516300"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06519" name="Group 22"/>
          <p:cNvGrpSpPr>
            <a:grpSpLocks/>
          </p:cNvGrpSpPr>
          <p:nvPr/>
        </p:nvGrpSpPr>
        <p:grpSpPr bwMode="auto">
          <a:xfrm>
            <a:off x="6970517" y="4808603"/>
            <a:ext cx="179481" cy="261717"/>
            <a:chOff x="2298" y="2804"/>
            <a:chExt cx="269" cy="392"/>
          </a:xfrm>
        </p:grpSpPr>
        <p:sp>
          <p:nvSpPr>
            <p:cNvPr id="106531" name="Oval 23"/>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06532" name="Oval 24"/>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06533" name="AutoShape 25"/>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06534" name="AutoShape 26"/>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06520" name="Group 27"/>
          <p:cNvGrpSpPr>
            <a:grpSpLocks/>
          </p:cNvGrpSpPr>
          <p:nvPr/>
        </p:nvGrpSpPr>
        <p:grpSpPr bwMode="auto">
          <a:xfrm>
            <a:off x="7060591" y="5050291"/>
            <a:ext cx="608501" cy="544800"/>
            <a:chOff x="1584" y="816"/>
            <a:chExt cx="912" cy="816"/>
          </a:xfrm>
        </p:grpSpPr>
        <p:sp>
          <p:nvSpPr>
            <p:cNvPr id="106522"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6523"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6524"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6525"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6526"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6527"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6528"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6529"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6530"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06521" name="AutoShape 37"/>
          <p:cNvSpPr>
            <a:spLocks noChangeArrowheads="1"/>
          </p:cNvSpPr>
          <p:nvPr/>
        </p:nvSpPr>
        <p:spPr bwMode="auto">
          <a:xfrm>
            <a:off x="6481447" y="4120260"/>
            <a:ext cx="543781" cy="342503"/>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Text Box 4"/>
          <p:cNvSpPr txBox="1">
            <a:spLocks noChangeArrowheads="1"/>
          </p:cNvSpPr>
          <p:nvPr/>
        </p:nvSpPr>
        <p:spPr bwMode="auto">
          <a:xfrm>
            <a:off x="773113" y="2057400"/>
            <a:ext cx="7445375" cy="3081338"/>
          </a:xfrm>
          <a:prstGeom prst="rect">
            <a:avLst/>
          </a:prstGeom>
          <a:solidFill>
            <a:srgbClr val="FFFFCC"/>
          </a:solidFill>
          <a:ln w="9525">
            <a:noFill/>
            <a:miter lim="800000"/>
            <a:headEnd/>
            <a:tailEnd/>
          </a:ln>
        </p:spPr>
        <p:txBody>
          <a:bodyPr>
            <a:spAutoFit/>
          </a:bodyPr>
          <a:lstStyle/>
          <a:p>
            <a:pPr algn="l"/>
            <a:r>
              <a:rPr lang="en-US" sz="2800" b="1" dirty="0">
                <a:solidFill>
                  <a:schemeClr val="folHlink"/>
                </a:solidFill>
                <a:latin typeface="Courier New" pitchFamily="49" charset="0"/>
              </a:rPr>
              <a:t>try {</a:t>
            </a:r>
          </a:p>
          <a:p>
            <a:pPr algn="l"/>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pred</a:t>
            </a:r>
            <a:r>
              <a:rPr lang="en-US" sz="2800" b="1" dirty="0">
                <a:solidFill>
                  <a:schemeClr val="folHlink"/>
                </a:solidFill>
                <a:latin typeface="Courier New" pitchFamily="49" charset="0"/>
              </a:rPr>
              <a:t> = </a:t>
            </a:r>
            <a:r>
              <a:rPr lang="en-US" sz="2800" b="1" dirty="0" smtClean="0">
                <a:solidFill>
                  <a:schemeClr val="folHlink"/>
                </a:solidFill>
                <a:latin typeface="Courier New" pitchFamily="49" charset="0"/>
              </a:rPr>
              <a:t>head</a:t>
            </a:r>
            <a:r>
              <a:rPr lang="en-US" sz="2800" b="1" dirty="0">
                <a:solidFill>
                  <a:schemeClr val="folHlink"/>
                </a:solidFill>
                <a:latin typeface="Courier New" pitchFamily="49" charset="0"/>
              </a:rPr>
              <a:t>;</a:t>
            </a:r>
          </a:p>
          <a:p>
            <a:pPr algn="l"/>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pred.lock</a:t>
            </a:r>
            <a:r>
              <a:rPr lang="en-US" sz="2800" b="1" dirty="0">
                <a:solidFill>
                  <a:schemeClr val="folHlink"/>
                </a:solidFill>
                <a:latin typeface="Courier New" pitchFamily="49" charset="0"/>
              </a:rPr>
              <a:t>();</a:t>
            </a:r>
          </a:p>
          <a:p>
            <a:pPr algn="l"/>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curr</a:t>
            </a:r>
            <a:r>
              <a:rPr lang="en-US" sz="2800" b="1" dirty="0">
                <a:solidFill>
                  <a:schemeClr val="folHlink"/>
                </a:solidFill>
                <a:latin typeface="Courier New" pitchFamily="49" charset="0"/>
              </a:rPr>
              <a:t> = </a:t>
            </a:r>
            <a:r>
              <a:rPr lang="en-US" sz="2800" b="1" dirty="0" err="1">
                <a:solidFill>
                  <a:schemeClr val="folHlink"/>
                </a:solidFill>
                <a:latin typeface="Courier New" pitchFamily="49" charset="0"/>
              </a:rPr>
              <a:t>pred.next</a:t>
            </a:r>
            <a:r>
              <a:rPr lang="en-US" sz="2800" b="1" dirty="0">
                <a:solidFill>
                  <a:schemeClr val="folHlink"/>
                </a:solidFill>
                <a:latin typeface="Courier New" pitchFamily="49" charset="0"/>
              </a:rPr>
              <a:t>;</a:t>
            </a:r>
          </a:p>
          <a:p>
            <a:pPr algn="l"/>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curr.lock</a:t>
            </a:r>
            <a:r>
              <a:rPr lang="en-US" sz="2800" b="1" dirty="0">
                <a:solidFill>
                  <a:schemeClr val="folHlink"/>
                </a:solidFill>
                <a:latin typeface="Courier New" pitchFamily="49" charset="0"/>
              </a:rPr>
              <a:t>();</a:t>
            </a:r>
          </a:p>
          <a:p>
            <a:pPr algn="l"/>
            <a:r>
              <a:rPr lang="en-US" sz="2800" b="1" dirty="0">
                <a:latin typeface="Courier New" pitchFamily="49" charset="0"/>
              </a:rPr>
              <a:t> …</a:t>
            </a:r>
          </a:p>
          <a:p>
            <a:pPr algn="l"/>
            <a:r>
              <a:rPr lang="en-US" sz="2800" b="1" dirty="0">
                <a:solidFill>
                  <a:schemeClr val="folHlink"/>
                </a:solidFill>
                <a:latin typeface="Courier New" pitchFamily="49" charset="0"/>
              </a:rPr>
              <a:t>} finally { … }</a:t>
            </a:r>
          </a:p>
        </p:txBody>
      </p:sp>
      <p:sp>
        <p:nvSpPr>
          <p:cNvPr id="39" name="Rectangle 8"/>
          <p:cNvSpPr>
            <a:spLocks noChangeArrowheads="1"/>
          </p:cNvSpPr>
          <p:nvPr/>
        </p:nvSpPr>
        <p:spPr bwMode="auto">
          <a:xfrm>
            <a:off x="5575300" y="38481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08B579AF-BC11-4E9A-91B3-2A1FC8D92C47}" type="slidenum">
              <a:rPr lang="x-none"/>
              <a:pPr>
                <a:defRPr/>
              </a:pPr>
              <a:t>119</a:t>
            </a:fld>
            <a:endParaRPr lang="en-US"/>
          </a:p>
        </p:txBody>
      </p:sp>
      <p:sp>
        <p:nvSpPr>
          <p:cNvPr id="107524" name="Rectangle 3"/>
          <p:cNvSpPr>
            <a:spLocks noGrp="1" noChangeArrowheads="1"/>
          </p:cNvSpPr>
          <p:nvPr>
            <p:ph type="title"/>
          </p:nvPr>
        </p:nvSpPr>
        <p:spPr/>
        <p:txBody>
          <a:bodyPr/>
          <a:lstStyle/>
          <a:p>
            <a:r>
              <a:rPr lang="en-US" smtClean="0"/>
              <a:t>Remove method</a:t>
            </a:r>
          </a:p>
        </p:txBody>
      </p:sp>
      <p:sp>
        <p:nvSpPr>
          <p:cNvPr id="107526" name="Text Box 5"/>
          <p:cNvSpPr txBox="1">
            <a:spLocks noChangeArrowheads="1"/>
          </p:cNvSpPr>
          <p:nvPr/>
        </p:nvSpPr>
        <p:spPr bwMode="auto">
          <a:xfrm>
            <a:off x="4775200" y="2895600"/>
            <a:ext cx="3289300" cy="519113"/>
          </a:xfrm>
          <a:prstGeom prst="rect">
            <a:avLst/>
          </a:prstGeom>
          <a:solidFill>
            <a:srgbClr val="FFFFCC">
              <a:alpha val="70195"/>
            </a:srgbClr>
          </a:solidFill>
          <a:ln w="9525">
            <a:noFill/>
            <a:miter lim="800000"/>
            <a:headEnd/>
            <a:tailEnd/>
          </a:ln>
        </p:spPr>
        <p:txBody>
          <a:bodyPr>
            <a:spAutoFit/>
          </a:bodyPr>
          <a:lstStyle/>
          <a:p>
            <a:pPr algn="ctr"/>
            <a:r>
              <a:rPr lang="en-US" sz="2800" b="1" dirty="0">
                <a:solidFill>
                  <a:srgbClr val="FF0000"/>
                </a:solidFill>
                <a:latin typeface="Arial" pitchFamily="34" charset="0"/>
              </a:rPr>
              <a:t>Traversing list</a:t>
            </a:r>
          </a:p>
        </p:txBody>
      </p:sp>
      <p:sp>
        <p:nvSpPr>
          <p:cNvPr id="107530" name="AutoShape 8"/>
          <p:cNvSpPr>
            <a:spLocks noChangeArrowheads="1"/>
          </p:cNvSpPr>
          <p:nvPr/>
        </p:nvSpPr>
        <p:spPr bwMode="auto">
          <a:xfrm>
            <a:off x="5898968" y="4169666"/>
            <a:ext cx="364300" cy="238350"/>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07531" name="Line 9"/>
          <p:cNvSpPr>
            <a:spLocks noChangeShapeType="1"/>
          </p:cNvSpPr>
          <p:nvPr/>
        </p:nvSpPr>
        <p:spPr bwMode="auto">
          <a:xfrm>
            <a:off x="608445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7532" name="Text Box 10"/>
          <p:cNvSpPr txBox="1">
            <a:spLocks noChangeArrowheads="1"/>
          </p:cNvSpPr>
          <p:nvPr/>
        </p:nvSpPr>
        <p:spPr bwMode="auto">
          <a:xfrm>
            <a:off x="5975030" y="4181683"/>
            <a:ext cx="184152" cy="518761"/>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07533" name="AutoShape 11"/>
          <p:cNvSpPr>
            <a:spLocks noChangeArrowheads="1"/>
          </p:cNvSpPr>
          <p:nvPr/>
        </p:nvSpPr>
        <p:spPr bwMode="auto">
          <a:xfrm>
            <a:off x="6570187" y="4169666"/>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7534" name="Line 12"/>
          <p:cNvSpPr>
            <a:spLocks noChangeShapeType="1"/>
          </p:cNvSpPr>
          <p:nvPr/>
        </p:nvSpPr>
        <p:spPr bwMode="auto">
          <a:xfrm>
            <a:off x="6755673"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7535" name="AutoShape 13"/>
          <p:cNvSpPr>
            <a:spLocks noChangeArrowheads="1"/>
          </p:cNvSpPr>
          <p:nvPr/>
        </p:nvSpPr>
        <p:spPr bwMode="auto">
          <a:xfrm>
            <a:off x="7243408" y="4169666"/>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7536" name="Line 14"/>
          <p:cNvSpPr>
            <a:spLocks noChangeShapeType="1"/>
          </p:cNvSpPr>
          <p:nvPr/>
        </p:nvSpPr>
        <p:spPr bwMode="auto">
          <a:xfrm>
            <a:off x="742889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7537" name="AutoShape 15"/>
          <p:cNvSpPr>
            <a:spLocks noChangeArrowheads="1"/>
          </p:cNvSpPr>
          <p:nvPr/>
        </p:nvSpPr>
        <p:spPr bwMode="auto">
          <a:xfrm>
            <a:off x="7914627" y="4169666"/>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07538" name="Line 16"/>
          <p:cNvSpPr>
            <a:spLocks noChangeShapeType="1"/>
          </p:cNvSpPr>
          <p:nvPr/>
        </p:nvSpPr>
        <p:spPr bwMode="auto">
          <a:xfrm>
            <a:off x="810011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7539" name="Line 17"/>
          <p:cNvSpPr>
            <a:spLocks noChangeShapeType="1"/>
          </p:cNvSpPr>
          <p:nvPr/>
        </p:nvSpPr>
        <p:spPr bwMode="auto">
          <a:xfrm>
            <a:off x="6170525"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7540" name="Line 18"/>
          <p:cNvSpPr>
            <a:spLocks noChangeShapeType="1"/>
          </p:cNvSpPr>
          <p:nvPr/>
        </p:nvSpPr>
        <p:spPr bwMode="auto">
          <a:xfrm>
            <a:off x="6849083"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7541" name="AutoShape 19"/>
          <p:cNvSpPr>
            <a:spLocks noChangeArrowheads="1"/>
          </p:cNvSpPr>
          <p:nvPr/>
        </p:nvSpPr>
        <p:spPr bwMode="auto">
          <a:xfrm>
            <a:off x="5814899" y="4135616"/>
            <a:ext cx="543781" cy="342503"/>
          </a:xfrm>
          <a:prstGeom prst="wedgeRoundRectCallout">
            <a:avLst>
              <a:gd name="adj1" fmla="val 181287"/>
              <a:gd name="adj2" fmla="val 17494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07542" name="Line 20"/>
          <p:cNvSpPr>
            <a:spLocks noChangeShapeType="1"/>
          </p:cNvSpPr>
          <p:nvPr/>
        </p:nvSpPr>
        <p:spPr bwMode="auto">
          <a:xfrm>
            <a:off x="7516300"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07543" name="Group 21"/>
          <p:cNvGrpSpPr>
            <a:grpSpLocks/>
          </p:cNvGrpSpPr>
          <p:nvPr/>
        </p:nvGrpSpPr>
        <p:grpSpPr bwMode="auto">
          <a:xfrm>
            <a:off x="6970517" y="4808603"/>
            <a:ext cx="179481" cy="261717"/>
            <a:chOff x="2298" y="2804"/>
            <a:chExt cx="269" cy="392"/>
          </a:xfrm>
        </p:grpSpPr>
        <p:sp>
          <p:nvSpPr>
            <p:cNvPr id="107555" name="Oval 22"/>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07556" name="Oval 23"/>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07557"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07558"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07544" name="Group 26"/>
          <p:cNvGrpSpPr>
            <a:grpSpLocks/>
          </p:cNvGrpSpPr>
          <p:nvPr/>
        </p:nvGrpSpPr>
        <p:grpSpPr bwMode="auto">
          <a:xfrm>
            <a:off x="7060591" y="5050291"/>
            <a:ext cx="608501" cy="544800"/>
            <a:chOff x="1584" y="816"/>
            <a:chExt cx="912" cy="816"/>
          </a:xfrm>
        </p:grpSpPr>
        <p:sp>
          <p:nvSpPr>
            <p:cNvPr id="107546"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7547"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7548"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7549"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7550"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7551"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07552"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7553"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07554"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07545" name="AutoShape 36"/>
          <p:cNvSpPr>
            <a:spLocks noChangeArrowheads="1"/>
          </p:cNvSpPr>
          <p:nvPr/>
        </p:nvSpPr>
        <p:spPr bwMode="auto">
          <a:xfrm>
            <a:off x="6481447" y="4120260"/>
            <a:ext cx="543781" cy="342503"/>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07528" name="AutoShape 37"/>
          <p:cNvSpPr>
            <a:spLocks noChangeArrowheads="1"/>
          </p:cNvSpPr>
          <p:nvPr/>
        </p:nvSpPr>
        <p:spPr bwMode="auto">
          <a:xfrm>
            <a:off x="950913" y="4240213"/>
            <a:ext cx="530225" cy="554037"/>
          </a:xfrm>
          <a:prstGeom prst="wedgeRoundRectCallout">
            <a:avLst>
              <a:gd name="adj1" fmla="val 723954"/>
              <a:gd name="adj2" fmla="val -24025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3E1AA63B-E531-4106-9E22-F5630FEDDACF}" type="slidenum">
              <a:rPr lang="x-none" sz="1400">
                <a:solidFill>
                  <a:schemeClr val="tx1"/>
                </a:solidFill>
                <a:latin typeface="Arial" pitchFamily="34" charset="0"/>
                <a:cs typeface="Arial" charset="0"/>
              </a:rPr>
              <a:pPr>
                <a:defRPr/>
              </a:pPr>
              <a:t>12</a:t>
            </a:fld>
            <a:endParaRPr lang="en-US" sz="1400" dirty="0">
              <a:solidFill>
                <a:schemeClr val="tx1"/>
              </a:solidFill>
              <a:latin typeface="Arial" pitchFamily="34" charset="0"/>
              <a:cs typeface="Arial" charset="0"/>
            </a:endParaRPr>
          </a:p>
        </p:txBody>
      </p:sp>
      <p:sp>
        <p:nvSpPr>
          <p:cNvPr id="13316" name="Rectangle 2"/>
          <p:cNvSpPr>
            <a:spLocks noGrp="1" noChangeArrowheads="1"/>
          </p:cNvSpPr>
          <p:nvPr>
            <p:ph type="title" idx="4294967295"/>
          </p:nvPr>
        </p:nvSpPr>
        <p:spPr/>
        <p:txBody>
          <a:bodyPr/>
          <a:lstStyle/>
          <a:p>
            <a:r>
              <a:rPr lang="en-US" smtClean="0"/>
              <a:t>This Lecture</a:t>
            </a:r>
          </a:p>
        </p:txBody>
      </p:sp>
      <p:sp>
        <p:nvSpPr>
          <p:cNvPr id="13317" name="Rectangle 3"/>
          <p:cNvSpPr>
            <a:spLocks noGrp="1" noChangeArrowheads="1"/>
          </p:cNvSpPr>
          <p:nvPr>
            <p:ph type="body" idx="4294967295"/>
          </p:nvPr>
        </p:nvSpPr>
        <p:spPr/>
        <p:txBody>
          <a:bodyPr/>
          <a:lstStyle/>
          <a:p>
            <a:r>
              <a:rPr lang="en-US" smtClean="0">
                <a:solidFill>
                  <a:schemeClr val="tx1"/>
                </a:solidFill>
              </a:rPr>
              <a:t>Introduce four “patterns”</a:t>
            </a:r>
          </a:p>
          <a:p>
            <a:pPr lvl="1"/>
            <a:r>
              <a:rPr lang="en-US" smtClean="0"/>
              <a:t>Bag of tricks …</a:t>
            </a:r>
          </a:p>
          <a:p>
            <a:pPr lvl="1"/>
            <a:r>
              <a:rPr lang="en-US" smtClean="0"/>
              <a:t>Methods that work more than once …</a:t>
            </a:r>
          </a:p>
          <a:p>
            <a:r>
              <a:rPr lang="en-US" smtClean="0">
                <a:solidFill>
                  <a:schemeClr val="tx1"/>
                </a:solidFill>
              </a:rPr>
              <a:t>For highly-concurrent objects</a:t>
            </a:r>
          </a:p>
          <a:p>
            <a:pPr lvl="1"/>
            <a:r>
              <a:rPr lang="en-US" smtClean="0"/>
              <a:t>Concurrent access</a:t>
            </a:r>
          </a:p>
          <a:p>
            <a:pPr lvl="1"/>
            <a:r>
              <a:rPr lang="en-US" smtClean="0"/>
              <a:t>More threads, more throughput</a:t>
            </a:r>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(item == </a:t>
            </a:r>
            <a:r>
              <a:rPr lang="en-US" b="1" dirty="0" err="1">
                <a:latin typeface="Courier New" pitchFamily="49" charset="0"/>
              </a:rPr>
              <a:t>curr.item</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 true</a:t>
            </a:r>
            <a:r>
              <a:rPr lang="en-US" b="1" dirty="0">
                <a:latin typeface="Courier New" pitchFamily="49" charset="0"/>
              </a:rPr>
              <a:t>;</a:t>
            </a:r>
          </a:p>
          <a:p>
            <a:pPr algn="l"/>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pred</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curr.lock</a:t>
            </a:r>
            <a:r>
              <a:rPr lang="en-US" b="1" dirty="0">
                <a:latin typeface="Courier New" pitchFamily="49" charset="0"/>
              </a:rPr>
              <a:t>();</a:t>
            </a:r>
          </a:p>
          <a:p>
            <a:pPr algn="l"/>
            <a:r>
              <a:rPr lang="en-US" b="1" dirty="0">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p:txBody>
      </p:sp>
      <p:sp>
        <p:nvSpPr>
          <p:cNvPr id="37" name="Rectangle 8"/>
          <p:cNvSpPr>
            <a:spLocks noChangeArrowheads="1"/>
          </p:cNvSpPr>
          <p:nvPr/>
        </p:nvSpPr>
        <p:spPr bwMode="auto">
          <a:xfrm>
            <a:off x="5575300" y="38481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5" name="Footer Placeholder 2"/>
          <p:cNvSpPr>
            <a:spLocks noGrp="1"/>
          </p:cNvSpPr>
          <p:nvPr>
            <p:ph type="ftr" sz="quarter" idx="10"/>
          </p:nvPr>
        </p:nvSpPr>
        <p:spPr/>
        <p:txBody>
          <a:bodyPr/>
          <a:lstStyle/>
          <a:p>
            <a:pPr>
              <a:defRPr/>
            </a:pPr>
            <a:r>
              <a:rPr lang="en-US"/>
              <a:t>Art of Multiprocessor Programming</a:t>
            </a:r>
          </a:p>
        </p:txBody>
      </p:sp>
      <p:sp>
        <p:nvSpPr>
          <p:cNvPr id="36" name="Slide Number Placeholder 3"/>
          <p:cNvSpPr>
            <a:spLocks noGrp="1"/>
          </p:cNvSpPr>
          <p:nvPr>
            <p:ph type="sldNum" sz="quarter" idx="11"/>
          </p:nvPr>
        </p:nvSpPr>
        <p:spPr/>
        <p:txBody>
          <a:bodyPr/>
          <a:lstStyle/>
          <a:p>
            <a:pPr>
              <a:defRPr/>
            </a:pPr>
            <a:fld id="{9200B8EC-A457-4E1E-802E-4628652A12DF}" type="slidenum">
              <a:rPr lang="x-none"/>
              <a:pPr>
                <a:defRPr/>
              </a:pPr>
              <a:t>120</a:t>
            </a:fld>
            <a:endParaRPr lang="en-US"/>
          </a:p>
        </p:txBody>
      </p:sp>
      <p:sp>
        <p:nvSpPr>
          <p:cNvPr id="108548" name="Rectangle 3"/>
          <p:cNvSpPr>
            <a:spLocks noGrp="1" noChangeArrowheads="1"/>
          </p:cNvSpPr>
          <p:nvPr>
            <p:ph type="title"/>
          </p:nvPr>
        </p:nvSpPr>
        <p:spPr/>
        <p:txBody>
          <a:bodyPr/>
          <a:lstStyle/>
          <a:p>
            <a:r>
              <a:rPr lang="en-US" smtClean="0"/>
              <a:t>Remove: searching</a:t>
            </a:r>
          </a:p>
        </p:txBody>
      </p:sp>
      <p:sp>
        <p:nvSpPr>
          <p:cNvPr id="108552" name="AutoShape 7"/>
          <p:cNvSpPr>
            <a:spLocks noChangeArrowheads="1"/>
          </p:cNvSpPr>
          <p:nvPr/>
        </p:nvSpPr>
        <p:spPr bwMode="auto">
          <a:xfrm>
            <a:off x="5898968" y="4169666"/>
            <a:ext cx="364300" cy="238350"/>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8553" name="Line 8"/>
          <p:cNvSpPr>
            <a:spLocks noChangeShapeType="1"/>
          </p:cNvSpPr>
          <p:nvPr/>
        </p:nvSpPr>
        <p:spPr bwMode="auto">
          <a:xfrm>
            <a:off x="608445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8554" name="Text Box 9"/>
          <p:cNvSpPr txBox="1">
            <a:spLocks noChangeArrowheads="1"/>
          </p:cNvSpPr>
          <p:nvPr/>
        </p:nvSpPr>
        <p:spPr bwMode="auto">
          <a:xfrm>
            <a:off x="5975030" y="4181683"/>
            <a:ext cx="184152" cy="518761"/>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08555" name="AutoShape 10"/>
          <p:cNvSpPr>
            <a:spLocks noChangeArrowheads="1"/>
          </p:cNvSpPr>
          <p:nvPr/>
        </p:nvSpPr>
        <p:spPr bwMode="auto">
          <a:xfrm>
            <a:off x="6570187" y="4169666"/>
            <a:ext cx="364300" cy="238350"/>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8556" name="Line 11"/>
          <p:cNvSpPr>
            <a:spLocks noChangeShapeType="1"/>
          </p:cNvSpPr>
          <p:nvPr/>
        </p:nvSpPr>
        <p:spPr bwMode="auto">
          <a:xfrm>
            <a:off x="6755673"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8557" name="AutoShape 12"/>
          <p:cNvSpPr>
            <a:spLocks noChangeArrowheads="1"/>
          </p:cNvSpPr>
          <p:nvPr/>
        </p:nvSpPr>
        <p:spPr bwMode="auto">
          <a:xfrm>
            <a:off x="7243408" y="4169666"/>
            <a:ext cx="364300" cy="238350"/>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8558" name="Line 13"/>
          <p:cNvSpPr>
            <a:spLocks noChangeShapeType="1"/>
          </p:cNvSpPr>
          <p:nvPr/>
        </p:nvSpPr>
        <p:spPr bwMode="auto">
          <a:xfrm>
            <a:off x="742889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8559" name="AutoShape 14"/>
          <p:cNvSpPr>
            <a:spLocks noChangeArrowheads="1"/>
          </p:cNvSpPr>
          <p:nvPr/>
        </p:nvSpPr>
        <p:spPr bwMode="auto">
          <a:xfrm>
            <a:off x="7914627" y="4169666"/>
            <a:ext cx="364300" cy="238350"/>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8560" name="Line 15"/>
          <p:cNvSpPr>
            <a:spLocks noChangeShapeType="1"/>
          </p:cNvSpPr>
          <p:nvPr/>
        </p:nvSpPr>
        <p:spPr bwMode="auto">
          <a:xfrm>
            <a:off x="810011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8561" name="Line 16"/>
          <p:cNvSpPr>
            <a:spLocks noChangeShapeType="1"/>
          </p:cNvSpPr>
          <p:nvPr/>
        </p:nvSpPr>
        <p:spPr bwMode="auto">
          <a:xfrm>
            <a:off x="6170525"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8562" name="Line 17"/>
          <p:cNvSpPr>
            <a:spLocks noChangeShapeType="1"/>
          </p:cNvSpPr>
          <p:nvPr/>
        </p:nvSpPr>
        <p:spPr bwMode="auto">
          <a:xfrm>
            <a:off x="6849083"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8563" name="AutoShape 18"/>
          <p:cNvSpPr>
            <a:spLocks noChangeArrowheads="1"/>
          </p:cNvSpPr>
          <p:nvPr/>
        </p:nvSpPr>
        <p:spPr bwMode="auto">
          <a:xfrm>
            <a:off x="5814899" y="4135616"/>
            <a:ext cx="543781" cy="342503"/>
          </a:xfrm>
          <a:prstGeom prst="wedgeRoundRectCallout">
            <a:avLst>
              <a:gd name="adj1" fmla="val 181287"/>
              <a:gd name="adj2" fmla="val 17494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08564" name="Line 19"/>
          <p:cNvSpPr>
            <a:spLocks noChangeShapeType="1"/>
          </p:cNvSpPr>
          <p:nvPr/>
        </p:nvSpPr>
        <p:spPr bwMode="auto">
          <a:xfrm>
            <a:off x="7516300"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08565" name="Group 20"/>
          <p:cNvGrpSpPr>
            <a:grpSpLocks/>
          </p:cNvGrpSpPr>
          <p:nvPr/>
        </p:nvGrpSpPr>
        <p:grpSpPr bwMode="auto">
          <a:xfrm>
            <a:off x="6970517" y="4808603"/>
            <a:ext cx="179481" cy="261717"/>
            <a:chOff x="2298" y="2804"/>
            <a:chExt cx="269" cy="392"/>
          </a:xfrm>
        </p:grpSpPr>
        <p:sp>
          <p:nvSpPr>
            <p:cNvPr id="108577" name="Oval 21"/>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08578" name="Oval 22"/>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08579" name="AutoShape 23"/>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08580" name="AutoShape 24"/>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08566" name="Group 25"/>
          <p:cNvGrpSpPr>
            <a:grpSpLocks/>
          </p:cNvGrpSpPr>
          <p:nvPr/>
        </p:nvGrpSpPr>
        <p:grpSpPr bwMode="auto">
          <a:xfrm>
            <a:off x="7060591" y="5050291"/>
            <a:ext cx="608501" cy="544800"/>
            <a:chOff x="1584" y="816"/>
            <a:chExt cx="912" cy="816"/>
          </a:xfrm>
        </p:grpSpPr>
        <p:sp>
          <p:nvSpPr>
            <p:cNvPr id="108568" name="Freeform 2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8569" name="Freeform 2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8570" name="Freeform 28"/>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8571" name="Freeform 2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08572" name="Freeform 3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08573" name="Freeform 3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08574" name="Freeform 32"/>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8575" name="Freeform 33"/>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8576" name="Freeform 34"/>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08567" name="AutoShape 35"/>
          <p:cNvSpPr>
            <a:spLocks noChangeArrowheads="1"/>
          </p:cNvSpPr>
          <p:nvPr/>
        </p:nvSpPr>
        <p:spPr bwMode="auto">
          <a:xfrm>
            <a:off x="6481447" y="4120260"/>
            <a:ext cx="543781" cy="342503"/>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 {</a:t>
            </a:r>
          </a:p>
          <a:p>
            <a:pPr algn="l"/>
            <a:r>
              <a:rPr lang="en-US" b="1" dirty="0">
                <a:latin typeface="Courier New" pitchFamily="49" charset="0"/>
              </a:rPr>
              <a:t>  </a:t>
            </a:r>
            <a:r>
              <a:rPr lang="en-US" b="1" dirty="0">
                <a:solidFill>
                  <a:schemeClr val="folHlink"/>
                </a:solidFill>
                <a:latin typeface="Courier New" pitchFamily="49" charset="0"/>
              </a:rPr>
              <a:t>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39" name="Rectangle 8"/>
          <p:cNvSpPr>
            <a:spLocks noChangeArrowheads="1"/>
          </p:cNvSpPr>
          <p:nvPr/>
        </p:nvSpPr>
        <p:spPr bwMode="auto">
          <a:xfrm>
            <a:off x="5575300" y="38481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F6681F97-8E2E-4EAA-8194-D7483507C001}" type="slidenum">
              <a:rPr lang="x-none"/>
              <a:pPr>
                <a:defRPr/>
              </a:pPr>
              <a:t>121</a:t>
            </a:fld>
            <a:endParaRPr lang="en-US"/>
          </a:p>
        </p:txBody>
      </p:sp>
      <p:sp>
        <p:nvSpPr>
          <p:cNvPr id="109572" name="Rectangle 3"/>
          <p:cNvSpPr>
            <a:spLocks noGrp="1" noChangeArrowheads="1"/>
          </p:cNvSpPr>
          <p:nvPr>
            <p:ph type="title"/>
          </p:nvPr>
        </p:nvSpPr>
        <p:spPr/>
        <p:txBody>
          <a:bodyPr/>
          <a:lstStyle/>
          <a:p>
            <a:r>
              <a:rPr lang="en-US" smtClean="0"/>
              <a:t>Remove: searching</a:t>
            </a:r>
          </a:p>
        </p:txBody>
      </p:sp>
      <p:sp>
        <p:nvSpPr>
          <p:cNvPr id="109574" name="AutoShape 5"/>
          <p:cNvSpPr>
            <a:spLocks noChangeArrowheads="1"/>
          </p:cNvSpPr>
          <p:nvPr/>
        </p:nvSpPr>
        <p:spPr bwMode="auto">
          <a:xfrm>
            <a:off x="809625" y="1971675"/>
            <a:ext cx="5307013" cy="554038"/>
          </a:xfrm>
          <a:prstGeom prst="wedgeRoundRectCallout">
            <a:avLst>
              <a:gd name="adj1" fmla="val 36810"/>
              <a:gd name="adj2" fmla="val 24627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09575" name="Text Box 6"/>
          <p:cNvSpPr txBox="1">
            <a:spLocks noChangeArrowheads="1"/>
          </p:cNvSpPr>
          <p:nvPr/>
        </p:nvSpPr>
        <p:spPr bwMode="auto">
          <a:xfrm>
            <a:off x="3325813" y="3482975"/>
            <a:ext cx="4802187"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Search key range</a:t>
            </a:r>
          </a:p>
        </p:txBody>
      </p:sp>
      <p:sp>
        <p:nvSpPr>
          <p:cNvPr id="109578" name="AutoShape 9"/>
          <p:cNvSpPr>
            <a:spLocks noChangeArrowheads="1"/>
          </p:cNvSpPr>
          <p:nvPr/>
        </p:nvSpPr>
        <p:spPr bwMode="auto">
          <a:xfrm>
            <a:off x="5898968" y="4169666"/>
            <a:ext cx="364300" cy="238350"/>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9579" name="Line 10"/>
          <p:cNvSpPr>
            <a:spLocks noChangeShapeType="1"/>
          </p:cNvSpPr>
          <p:nvPr/>
        </p:nvSpPr>
        <p:spPr bwMode="auto">
          <a:xfrm>
            <a:off x="608445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9580" name="Text Box 11"/>
          <p:cNvSpPr txBox="1">
            <a:spLocks noChangeArrowheads="1"/>
          </p:cNvSpPr>
          <p:nvPr/>
        </p:nvSpPr>
        <p:spPr bwMode="auto">
          <a:xfrm>
            <a:off x="5975030" y="4181683"/>
            <a:ext cx="184152" cy="518761"/>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09581" name="AutoShape 12"/>
          <p:cNvSpPr>
            <a:spLocks noChangeArrowheads="1"/>
          </p:cNvSpPr>
          <p:nvPr/>
        </p:nvSpPr>
        <p:spPr bwMode="auto">
          <a:xfrm>
            <a:off x="6570187" y="4169666"/>
            <a:ext cx="364300" cy="238350"/>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9582" name="Line 13"/>
          <p:cNvSpPr>
            <a:spLocks noChangeShapeType="1"/>
          </p:cNvSpPr>
          <p:nvPr/>
        </p:nvSpPr>
        <p:spPr bwMode="auto">
          <a:xfrm>
            <a:off x="6755673"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9583" name="AutoShape 14"/>
          <p:cNvSpPr>
            <a:spLocks noChangeArrowheads="1"/>
          </p:cNvSpPr>
          <p:nvPr/>
        </p:nvSpPr>
        <p:spPr bwMode="auto">
          <a:xfrm>
            <a:off x="7243408" y="4169666"/>
            <a:ext cx="364300" cy="238350"/>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9584" name="Line 15"/>
          <p:cNvSpPr>
            <a:spLocks noChangeShapeType="1"/>
          </p:cNvSpPr>
          <p:nvPr/>
        </p:nvSpPr>
        <p:spPr bwMode="auto">
          <a:xfrm>
            <a:off x="742889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9585" name="AutoShape 16"/>
          <p:cNvSpPr>
            <a:spLocks noChangeArrowheads="1"/>
          </p:cNvSpPr>
          <p:nvPr/>
        </p:nvSpPr>
        <p:spPr bwMode="auto">
          <a:xfrm>
            <a:off x="7914627" y="4169666"/>
            <a:ext cx="364300" cy="238350"/>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09586" name="Line 17"/>
          <p:cNvSpPr>
            <a:spLocks noChangeShapeType="1"/>
          </p:cNvSpPr>
          <p:nvPr/>
        </p:nvSpPr>
        <p:spPr bwMode="auto">
          <a:xfrm>
            <a:off x="8100114" y="4166328"/>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9587" name="Line 18"/>
          <p:cNvSpPr>
            <a:spLocks noChangeShapeType="1"/>
          </p:cNvSpPr>
          <p:nvPr/>
        </p:nvSpPr>
        <p:spPr bwMode="auto">
          <a:xfrm>
            <a:off x="6170525"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9588" name="Line 19"/>
          <p:cNvSpPr>
            <a:spLocks noChangeShapeType="1"/>
          </p:cNvSpPr>
          <p:nvPr/>
        </p:nvSpPr>
        <p:spPr bwMode="auto">
          <a:xfrm>
            <a:off x="6849083"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09589" name="AutoShape 20"/>
          <p:cNvSpPr>
            <a:spLocks noChangeArrowheads="1"/>
          </p:cNvSpPr>
          <p:nvPr/>
        </p:nvSpPr>
        <p:spPr bwMode="auto">
          <a:xfrm>
            <a:off x="5814899" y="4135616"/>
            <a:ext cx="543781" cy="342503"/>
          </a:xfrm>
          <a:prstGeom prst="wedgeRoundRectCallout">
            <a:avLst>
              <a:gd name="adj1" fmla="val 181287"/>
              <a:gd name="adj2" fmla="val 17494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09590" name="Line 21"/>
          <p:cNvSpPr>
            <a:spLocks noChangeShapeType="1"/>
          </p:cNvSpPr>
          <p:nvPr/>
        </p:nvSpPr>
        <p:spPr bwMode="auto">
          <a:xfrm>
            <a:off x="7516300" y="4289175"/>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09591" name="Group 22"/>
          <p:cNvGrpSpPr>
            <a:grpSpLocks/>
          </p:cNvGrpSpPr>
          <p:nvPr/>
        </p:nvGrpSpPr>
        <p:grpSpPr bwMode="auto">
          <a:xfrm>
            <a:off x="6970517" y="4808603"/>
            <a:ext cx="179481" cy="261717"/>
            <a:chOff x="2298" y="2804"/>
            <a:chExt cx="269" cy="392"/>
          </a:xfrm>
        </p:grpSpPr>
        <p:sp>
          <p:nvSpPr>
            <p:cNvPr id="109603" name="Oval 23"/>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09604" name="Oval 24"/>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09605" name="AutoShape 25"/>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09606" name="AutoShape 26"/>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09592" name="Group 27"/>
          <p:cNvGrpSpPr>
            <a:grpSpLocks/>
          </p:cNvGrpSpPr>
          <p:nvPr/>
        </p:nvGrpSpPr>
        <p:grpSpPr bwMode="auto">
          <a:xfrm>
            <a:off x="7060591" y="5050291"/>
            <a:ext cx="608501" cy="544800"/>
            <a:chOff x="1584" y="816"/>
            <a:chExt cx="912" cy="816"/>
          </a:xfrm>
        </p:grpSpPr>
        <p:sp>
          <p:nvSpPr>
            <p:cNvPr id="109594"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9595"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9596"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9597"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09598"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09599"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09600"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9601"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09602"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09593" name="AutoShape 37"/>
          <p:cNvSpPr>
            <a:spLocks noChangeArrowheads="1"/>
          </p:cNvSpPr>
          <p:nvPr/>
        </p:nvSpPr>
        <p:spPr bwMode="auto">
          <a:xfrm>
            <a:off x="6481447" y="4120260"/>
            <a:ext cx="543781" cy="342503"/>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 </a:t>
            </a:r>
            <a:r>
              <a:rPr lang="en-US" b="1" dirty="0">
                <a:solidFill>
                  <a:schemeClr val="folHlink"/>
                </a:solidFill>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110598" name="Text Box 5"/>
          <p:cNvSpPr txBox="1">
            <a:spLocks noChangeArrowheads="1"/>
          </p:cNvSpPr>
          <p:nvPr/>
        </p:nvSpPr>
        <p:spPr bwMode="auto">
          <a:xfrm>
            <a:off x="3727450" y="3787775"/>
            <a:ext cx="4352925" cy="946150"/>
          </a:xfrm>
          <a:prstGeom prst="rect">
            <a:avLst/>
          </a:prstGeom>
          <a:solidFill>
            <a:srgbClr val="FFFFCC">
              <a:alpha val="78038"/>
            </a:srgbClr>
          </a:solidFill>
          <a:ln w="9525">
            <a:noFill/>
            <a:miter lim="800000"/>
            <a:headEnd/>
            <a:tailEnd/>
          </a:ln>
        </p:spPr>
        <p:txBody>
          <a:bodyPr>
            <a:spAutoFit/>
          </a:bodyPr>
          <a:lstStyle/>
          <a:p>
            <a:pPr algn="ctr"/>
            <a:r>
              <a:rPr lang="en-US" sz="2800" b="1" dirty="0">
                <a:solidFill>
                  <a:srgbClr val="FF0000"/>
                </a:solidFill>
                <a:latin typeface="Arial" pitchFamily="34" charset="0"/>
              </a:rPr>
              <a:t>At start of each loop: </a:t>
            </a:r>
            <a:r>
              <a:rPr lang="en-US" sz="2800" b="1" dirty="0" err="1">
                <a:solidFill>
                  <a:schemeClr val="tx1"/>
                </a:solidFill>
                <a:latin typeface="Arial" pitchFamily="34" charset="0"/>
              </a:rPr>
              <a:t>curr</a:t>
            </a:r>
            <a:r>
              <a:rPr lang="en-US" sz="2800" b="1" dirty="0">
                <a:solidFill>
                  <a:srgbClr val="FF0000"/>
                </a:solidFill>
                <a:latin typeface="Arial" pitchFamily="34" charset="0"/>
              </a:rPr>
              <a:t> and </a:t>
            </a:r>
            <a:r>
              <a:rPr lang="en-US" sz="2800" b="1" dirty="0" err="1">
                <a:solidFill>
                  <a:schemeClr val="tx1"/>
                </a:solidFill>
                <a:latin typeface="Arial" pitchFamily="34" charset="0"/>
              </a:rPr>
              <a:t>pred</a:t>
            </a:r>
            <a:r>
              <a:rPr lang="en-US" sz="2800" b="1" dirty="0">
                <a:solidFill>
                  <a:srgbClr val="FF0000"/>
                </a:solidFill>
                <a:latin typeface="Arial" pitchFamily="34" charset="0"/>
              </a:rPr>
              <a:t> locked</a:t>
            </a:r>
          </a:p>
        </p:txBody>
      </p:sp>
      <p:sp>
        <p:nvSpPr>
          <p:cNvPr id="39" name="Rectangle 8"/>
          <p:cNvSpPr>
            <a:spLocks noChangeArrowheads="1"/>
          </p:cNvSpPr>
          <p:nvPr/>
        </p:nvSpPr>
        <p:spPr bwMode="auto">
          <a:xfrm>
            <a:off x="6069232" y="4664141"/>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E63ABEF9-AA51-4560-BE4D-6DC3CC1BD585}" type="slidenum">
              <a:rPr lang="x-none"/>
              <a:pPr>
                <a:defRPr/>
              </a:pPr>
              <a:t>122</a:t>
            </a:fld>
            <a:endParaRPr lang="en-US"/>
          </a:p>
        </p:txBody>
      </p:sp>
      <p:sp>
        <p:nvSpPr>
          <p:cNvPr id="110596" name="Rectangle 3"/>
          <p:cNvSpPr>
            <a:spLocks noGrp="1" noChangeArrowheads="1"/>
          </p:cNvSpPr>
          <p:nvPr>
            <p:ph type="title"/>
          </p:nvPr>
        </p:nvSpPr>
        <p:spPr/>
        <p:txBody>
          <a:bodyPr/>
          <a:lstStyle/>
          <a:p>
            <a:r>
              <a:rPr lang="en-US" smtClean="0"/>
              <a:t>Remove: searching</a:t>
            </a:r>
          </a:p>
        </p:txBody>
      </p:sp>
      <p:sp>
        <p:nvSpPr>
          <p:cNvPr id="110599" name="AutoShape 6"/>
          <p:cNvSpPr>
            <a:spLocks noChangeArrowheads="1"/>
          </p:cNvSpPr>
          <p:nvPr/>
        </p:nvSpPr>
        <p:spPr bwMode="auto">
          <a:xfrm>
            <a:off x="809625" y="1971675"/>
            <a:ext cx="4497388" cy="554038"/>
          </a:xfrm>
          <a:prstGeom prst="wedgeRoundRectCallout">
            <a:avLst>
              <a:gd name="adj1" fmla="val 41778"/>
              <a:gd name="adj2" fmla="val 28180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0602" name="AutoShape 9"/>
          <p:cNvSpPr>
            <a:spLocks noChangeArrowheads="1"/>
          </p:cNvSpPr>
          <p:nvPr/>
        </p:nvSpPr>
        <p:spPr bwMode="auto">
          <a:xfrm>
            <a:off x="6278380" y="4958654"/>
            <a:ext cx="364300" cy="238350"/>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10603" name="Line 10"/>
          <p:cNvSpPr>
            <a:spLocks noChangeShapeType="1"/>
          </p:cNvSpPr>
          <p:nvPr/>
        </p:nvSpPr>
        <p:spPr bwMode="auto">
          <a:xfrm>
            <a:off x="6463866" y="4955316"/>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0604" name="Text Box 11"/>
          <p:cNvSpPr txBox="1">
            <a:spLocks noChangeArrowheads="1"/>
          </p:cNvSpPr>
          <p:nvPr/>
        </p:nvSpPr>
        <p:spPr bwMode="auto">
          <a:xfrm>
            <a:off x="6354442" y="4970671"/>
            <a:ext cx="184152" cy="518761"/>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0605" name="AutoShape 12"/>
          <p:cNvSpPr>
            <a:spLocks noChangeArrowheads="1"/>
          </p:cNvSpPr>
          <p:nvPr/>
        </p:nvSpPr>
        <p:spPr bwMode="auto">
          <a:xfrm>
            <a:off x="6949599" y="4958654"/>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0606" name="Line 13"/>
          <p:cNvSpPr>
            <a:spLocks noChangeShapeType="1"/>
          </p:cNvSpPr>
          <p:nvPr/>
        </p:nvSpPr>
        <p:spPr bwMode="auto">
          <a:xfrm>
            <a:off x="7135085" y="4955316"/>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0607" name="AutoShape 14"/>
          <p:cNvSpPr>
            <a:spLocks noChangeArrowheads="1"/>
          </p:cNvSpPr>
          <p:nvPr/>
        </p:nvSpPr>
        <p:spPr bwMode="auto">
          <a:xfrm>
            <a:off x="7622820" y="4958654"/>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0608" name="Line 15"/>
          <p:cNvSpPr>
            <a:spLocks noChangeShapeType="1"/>
          </p:cNvSpPr>
          <p:nvPr/>
        </p:nvSpPr>
        <p:spPr bwMode="auto">
          <a:xfrm>
            <a:off x="7808306" y="4955316"/>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0609" name="AutoShape 16"/>
          <p:cNvSpPr>
            <a:spLocks noChangeArrowheads="1"/>
          </p:cNvSpPr>
          <p:nvPr/>
        </p:nvSpPr>
        <p:spPr bwMode="auto">
          <a:xfrm>
            <a:off x="8294039" y="4958654"/>
            <a:ext cx="364300" cy="2383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0610" name="Line 17"/>
          <p:cNvSpPr>
            <a:spLocks noChangeShapeType="1"/>
          </p:cNvSpPr>
          <p:nvPr/>
        </p:nvSpPr>
        <p:spPr bwMode="auto">
          <a:xfrm>
            <a:off x="8479526" y="4955316"/>
            <a:ext cx="0" cy="245026"/>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0611" name="Line 18"/>
          <p:cNvSpPr>
            <a:spLocks noChangeShapeType="1"/>
          </p:cNvSpPr>
          <p:nvPr/>
        </p:nvSpPr>
        <p:spPr bwMode="auto">
          <a:xfrm>
            <a:off x="6549937" y="5078163"/>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0612" name="Line 19"/>
          <p:cNvSpPr>
            <a:spLocks noChangeShapeType="1"/>
          </p:cNvSpPr>
          <p:nvPr/>
        </p:nvSpPr>
        <p:spPr bwMode="auto">
          <a:xfrm>
            <a:off x="7228495" y="5078163"/>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0613" name="AutoShape 20"/>
          <p:cNvSpPr>
            <a:spLocks noChangeArrowheads="1"/>
          </p:cNvSpPr>
          <p:nvPr/>
        </p:nvSpPr>
        <p:spPr bwMode="auto">
          <a:xfrm>
            <a:off x="6194311" y="4924604"/>
            <a:ext cx="543781" cy="342503"/>
          </a:xfrm>
          <a:prstGeom prst="wedgeRoundRectCallout">
            <a:avLst>
              <a:gd name="adj1" fmla="val 181287"/>
              <a:gd name="adj2" fmla="val 17494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10614" name="Line 21"/>
          <p:cNvSpPr>
            <a:spLocks noChangeShapeType="1"/>
          </p:cNvSpPr>
          <p:nvPr/>
        </p:nvSpPr>
        <p:spPr bwMode="auto">
          <a:xfrm>
            <a:off x="7895712" y="5078163"/>
            <a:ext cx="3643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0615" name="Group 22"/>
          <p:cNvGrpSpPr>
            <a:grpSpLocks/>
          </p:cNvGrpSpPr>
          <p:nvPr/>
        </p:nvGrpSpPr>
        <p:grpSpPr bwMode="auto">
          <a:xfrm>
            <a:off x="7349929" y="5597591"/>
            <a:ext cx="179481" cy="261717"/>
            <a:chOff x="2298" y="2804"/>
            <a:chExt cx="269" cy="392"/>
          </a:xfrm>
        </p:grpSpPr>
        <p:sp>
          <p:nvSpPr>
            <p:cNvPr id="110627" name="Oval 23"/>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10628" name="Oval 24"/>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10629" name="AutoShape 25"/>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10630" name="AutoShape 26"/>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10616" name="Group 27"/>
          <p:cNvGrpSpPr>
            <a:grpSpLocks/>
          </p:cNvGrpSpPr>
          <p:nvPr/>
        </p:nvGrpSpPr>
        <p:grpSpPr bwMode="auto">
          <a:xfrm>
            <a:off x="7440003" y="5839279"/>
            <a:ext cx="608501" cy="544800"/>
            <a:chOff x="1584" y="816"/>
            <a:chExt cx="912" cy="816"/>
          </a:xfrm>
        </p:grpSpPr>
        <p:sp>
          <p:nvSpPr>
            <p:cNvPr id="110618"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0619"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0620"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0621"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0622"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0623"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0624"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0625"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0626"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0617" name="AutoShape 37"/>
          <p:cNvSpPr>
            <a:spLocks noChangeArrowheads="1"/>
          </p:cNvSpPr>
          <p:nvPr/>
        </p:nvSpPr>
        <p:spPr bwMode="auto">
          <a:xfrm>
            <a:off x="6860859" y="4909248"/>
            <a:ext cx="543781" cy="342503"/>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(item == </a:t>
            </a:r>
            <a:r>
              <a:rPr lang="en-US" b="1" dirty="0" err="1">
                <a:latin typeface="Courier New" pitchFamily="49" charset="0"/>
              </a:rPr>
              <a:t>curr.item</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 true</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39" name="Rectangle 8"/>
          <p:cNvSpPr>
            <a:spLocks noChangeArrowheads="1"/>
          </p:cNvSpPr>
          <p:nvPr/>
        </p:nvSpPr>
        <p:spPr bwMode="auto">
          <a:xfrm>
            <a:off x="5956300" y="45212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0C082B06-C9D9-41B9-A3EE-9728A2CF3C60}" type="slidenum">
              <a:rPr lang="x-none"/>
              <a:pPr>
                <a:defRPr/>
              </a:pPr>
              <a:t>123</a:t>
            </a:fld>
            <a:endParaRPr lang="en-US"/>
          </a:p>
        </p:txBody>
      </p:sp>
      <p:sp>
        <p:nvSpPr>
          <p:cNvPr id="111620" name="Rectangle 3"/>
          <p:cNvSpPr>
            <a:spLocks noGrp="1" noChangeArrowheads="1"/>
          </p:cNvSpPr>
          <p:nvPr>
            <p:ph type="title"/>
          </p:nvPr>
        </p:nvSpPr>
        <p:spPr/>
        <p:txBody>
          <a:bodyPr/>
          <a:lstStyle/>
          <a:p>
            <a:r>
              <a:rPr lang="en-US" smtClean="0"/>
              <a:t>Remove: searching</a:t>
            </a:r>
          </a:p>
        </p:txBody>
      </p:sp>
      <p:sp>
        <p:nvSpPr>
          <p:cNvPr id="111622" name="AutoShape 5"/>
          <p:cNvSpPr>
            <a:spLocks noChangeArrowheads="1"/>
          </p:cNvSpPr>
          <p:nvPr/>
        </p:nvSpPr>
        <p:spPr bwMode="auto">
          <a:xfrm>
            <a:off x="1112838" y="2341563"/>
            <a:ext cx="5399087" cy="1365250"/>
          </a:xfrm>
          <a:prstGeom prst="wedgeRoundRectCallout">
            <a:avLst>
              <a:gd name="adj1" fmla="val -23949"/>
              <a:gd name="adj2" fmla="val 19604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1623" name="Text Box 6"/>
          <p:cNvSpPr txBox="1">
            <a:spLocks noChangeArrowheads="1"/>
          </p:cNvSpPr>
          <p:nvPr/>
        </p:nvSpPr>
        <p:spPr bwMode="auto">
          <a:xfrm>
            <a:off x="768350" y="5688013"/>
            <a:ext cx="5170488" cy="519112"/>
          </a:xfrm>
          <a:prstGeom prst="rect">
            <a:avLst/>
          </a:prstGeom>
          <a:solidFill>
            <a:srgbClr val="FFFFCC"/>
          </a:solidFill>
          <a:ln w="9525">
            <a:noFill/>
            <a:miter lim="800000"/>
            <a:headEnd/>
            <a:tailEnd/>
          </a:ln>
        </p:spPr>
        <p:txBody>
          <a:bodyPr>
            <a:spAutoFit/>
          </a:bodyPr>
          <a:lstStyle/>
          <a:p>
            <a:pPr algn="ctr"/>
            <a:r>
              <a:rPr lang="en-US" sz="2800" b="1" dirty="0">
                <a:solidFill>
                  <a:srgbClr val="FF0000"/>
                </a:solidFill>
                <a:latin typeface="Arial" pitchFamily="34" charset="0"/>
              </a:rPr>
              <a:t>If item found, remove node</a:t>
            </a:r>
          </a:p>
        </p:txBody>
      </p:sp>
      <p:sp>
        <p:nvSpPr>
          <p:cNvPr id="111626" name="AutoShape 40"/>
          <p:cNvSpPr>
            <a:spLocks noChangeArrowheads="1"/>
          </p:cNvSpPr>
          <p:nvPr/>
        </p:nvSpPr>
        <p:spPr bwMode="auto">
          <a:xfrm>
            <a:off x="6023980" y="4871484"/>
            <a:ext cx="359389" cy="23476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11627" name="Line 41"/>
          <p:cNvSpPr>
            <a:spLocks noChangeShapeType="1"/>
          </p:cNvSpPr>
          <p:nvPr/>
        </p:nvSpPr>
        <p:spPr bwMode="auto">
          <a:xfrm>
            <a:off x="6206966"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1628" name="Text Box 42"/>
          <p:cNvSpPr txBox="1">
            <a:spLocks noChangeArrowheads="1"/>
          </p:cNvSpPr>
          <p:nvPr/>
        </p:nvSpPr>
        <p:spPr bwMode="auto">
          <a:xfrm>
            <a:off x="6062815" y="4881348"/>
            <a:ext cx="184302" cy="5195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1629" name="AutoShape 43"/>
          <p:cNvSpPr>
            <a:spLocks noChangeArrowheads="1"/>
          </p:cNvSpPr>
          <p:nvPr/>
        </p:nvSpPr>
        <p:spPr bwMode="auto">
          <a:xfrm>
            <a:off x="6686151" y="4871484"/>
            <a:ext cx="359389" cy="23476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1630" name="Line 44"/>
          <p:cNvSpPr>
            <a:spLocks noChangeShapeType="1"/>
          </p:cNvSpPr>
          <p:nvPr/>
        </p:nvSpPr>
        <p:spPr bwMode="auto">
          <a:xfrm>
            <a:off x="6869137"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1631" name="AutoShape 45"/>
          <p:cNvSpPr>
            <a:spLocks noChangeArrowheads="1"/>
          </p:cNvSpPr>
          <p:nvPr/>
        </p:nvSpPr>
        <p:spPr bwMode="auto">
          <a:xfrm>
            <a:off x="7350297" y="4871484"/>
            <a:ext cx="359389" cy="23476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1632" name="Line 46"/>
          <p:cNvSpPr>
            <a:spLocks noChangeShapeType="1"/>
          </p:cNvSpPr>
          <p:nvPr/>
        </p:nvSpPr>
        <p:spPr bwMode="auto">
          <a:xfrm>
            <a:off x="7533282"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1633" name="AutoShape 47"/>
          <p:cNvSpPr>
            <a:spLocks noChangeArrowheads="1"/>
          </p:cNvSpPr>
          <p:nvPr/>
        </p:nvSpPr>
        <p:spPr bwMode="auto">
          <a:xfrm>
            <a:off x="8012468" y="4871484"/>
            <a:ext cx="359389" cy="23476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1634" name="Line 48"/>
          <p:cNvSpPr>
            <a:spLocks noChangeShapeType="1"/>
          </p:cNvSpPr>
          <p:nvPr/>
        </p:nvSpPr>
        <p:spPr bwMode="auto">
          <a:xfrm>
            <a:off x="8195454"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1635" name="Line 49"/>
          <p:cNvSpPr>
            <a:spLocks noChangeShapeType="1"/>
          </p:cNvSpPr>
          <p:nvPr/>
        </p:nvSpPr>
        <p:spPr bwMode="auto">
          <a:xfrm>
            <a:off x="6291876" y="4989197"/>
            <a:ext cx="359389"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1636" name="Line 50"/>
          <p:cNvSpPr>
            <a:spLocks noChangeShapeType="1"/>
          </p:cNvSpPr>
          <p:nvPr/>
        </p:nvSpPr>
        <p:spPr bwMode="auto">
          <a:xfrm>
            <a:off x="7619509" y="4989197"/>
            <a:ext cx="359389"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1637" name="Group 51"/>
          <p:cNvGrpSpPr>
            <a:grpSpLocks/>
          </p:cNvGrpSpPr>
          <p:nvPr/>
        </p:nvGrpSpPr>
        <p:grpSpPr bwMode="auto">
          <a:xfrm>
            <a:off x="7081084" y="5500819"/>
            <a:ext cx="177062" cy="257784"/>
            <a:chOff x="2298" y="2804"/>
            <a:chExt cx="269" cy="392"/>
          </a:xfrm>
        </p:grpSpPr>
        <p:sp>
          <p:nvSpPr>
            <p:cNvPr id="111651" name="Oval 52"/>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11652" name="Oval 53"/>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11653" name="AutoShape 5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11654" name="AutoShape 5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11638" name="Group 56"/>
          <p:cNvGrpSpPr>
            <a:grpSpLocks/>
          </p:cNvGrpSpPr>
          <p:nvPr/>
        </p:nvGrpSpPr>
        <p:grpSpPr bwMode="auto">
          <a:xfrm>
            <a:off x="7169944" y="5738874"/>
            <a:ext cx="600298" cy="536611"/>
            <a:chOff x="1584" y="816"/>
            <a:chExt cx="912" cy="816"/>
          </a:xfrm>
        </p:grpSpPr>
        <p:sp>
          <p:nvSpPr>
            <p:cNvPr id="111642" name="Freeform 5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1643" name="Freeform 5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1644" name="Freeform 5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1645" name="Freeform 6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1646" name="Freeform 6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1647" name="Freeform 6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1648" name="Freeform 6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1649" name="Freeform 6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1650" name="Freeform 6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1639" name="AutoShape 66"/>
          <p:cNvSpPr>
            <a:spLocks noChangeArrowheads="1"/>
          </p:cNvSpPr>
          <p:nvPr/>
        </p:nvSpPr>
        <p:spPr bwMode="auto">
          <a:xfrm>
            <a:off x="6598608" y="4822821"/>
            <a:ext cx="536451" cy="337355"/>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11640" name="AutoShape 67"/>
          <p:cNvSpPr>
            <a:spLocks noChangeArrowheads="1"/>
          </p:cNvSpPr>
          <p:nvPr/>
        </p:nvSpPr>
        <p:spPr bwMode="auto">
          <a:xfrm>
            <a:off x="7256829" y="4833343"/>
            <a:ext cx="536451" cy="337355"/>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11641" name="Freeform 68"/>
          <p:cNvSpPr>
            <a:spLocks/>
          </p:cNvSpPr>
          <p:nvPr/>
        </p:nvSpPr>
        <p:spPr bwMode="auto">
          <a:xfrm>
            <a:off x="6966554" y="4997088"/>
            <a:ext cx="1072901" cy="332094"/>
          </a:xfrm>
          <a:custGeom>
            <a:avLst/>
            <a:gdLst>
              <a:gd name="T0" fmla="*/ 11 w 1630"/>
              <a:gd name="T1" fmla="*/ 0 h 505"/>
              <a:gd name="T2" fmla="*/ 219 w 1630"/>
              <a:gd name="T3" fmla="*/ 427 h 505"/>
              <a:gd name="T4" fmla="*/ 1273 w 1630"/>
              <a:gd name="T5" fmla="*/ 466 h 505"/>
              <a:gd name="T6" fmla="*/ 1630 w 1630"/>
              <a:gd name="T7" fmla="*/ 268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6"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(item == </a:t>
            </a:r>
            <a:r>
              <a:rPr lang="en-US" b="1" dirty="0" err="1">
                <a:latin typeface="Courier New" pitchFamily="49" charset="0"/>
              </a:rPr>
              <a:t>curr.item</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 true</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41" name="Rectangle 8"/>
          <p:cNvSpPr>
            <a:spLocks noChangeArrowheads="1"/>
          </p:cNvSpPr>
          <p:nvPr/>
        </p:nvSpPr>
        <p:spPr bwMode="auto">
          <a:xfrm>
            <a:off x="5765800" y="45212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8" name="Footer Placeholder 2"/>
          <p:cNvSpPr>
            <a:spLocks noGrp="1"/>
          </p:cNvSpPr>
          <p:nvPr>
            <p:ph type="ftr" sz="quarter" idx="10"/>
          </p:nvPr>
        </p:nvSpPr>
        <p:spPr/>
        <p:txBody>
          <a:bodyPr/>
          <a:lstStyle/>
          <a:p>
            <a:pPr>
              <a:defRPr/>
            </a:pPr>
            <a:r>
              <a:rPr lang="en-US"/>
              <a:t>Art of Multiprocessor Programming</a:t>
            </a:r>
          </a:p>
        </p:txBody>
      </p:sp>
      <p:sp>
        <p:nvSpPr>
          <p:cNvPr id="39" name="Slide Number Placeholder 3"/>
          <p:cNvSpPr>
            <a:spLocks noGrp="1"/>
          </p:cNvSpPr>
          <p:nvPr>
            <p:ph type="sldNum" sz="quarter" idx="11"/>
          </p:nvPr>
        </p:nvSpPr>
        <p:spPr/>
        <p:txBody>
          <a:bodyPr/>
          <a:lstStyle/>
          <a:p>
            <a:pPr>
              <a:defRPr/>
            </a:pPr>
            <a:fld id="{D06E4054-76CF-45AA-805D-88C2F51931B1}" type="slidenum">
              <a:rPr lang="x-none"/>
              <a:pPr>
                <a:defRPr/>
              </a:pPr>
              <a:t>124</a:t>
            </a:fld>
            <a:endParaRPr lang="en-US"/>
          </a:p>
        </p:txBody>
      </p:sp>
      <p:pic>
        <p:nvPicPr>
          <p:cNvPr id="11264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12645" name="Rectangle 3"/>
          <p:cNvSpPr>
            <a:spLocks noGrp="1" noChangeArrowheads="1"/>
          </p:cNvSpPr>
          <p:nvPr>
            <p:ph type="title"/>
          </p:nvPr>
        </p:nvSpPr>
        <p:spPr/>
        <p:txBody>
          <a:bodyPr/>
          <a:lstStyle/>
          <a:p>
            <a:r>
              <a:rPr lang="en-US" smtClean="0"/>
              <a:t>Remove: searching</a:t>
            </a:r>
          </a:p>
        </p:txBody>
      </p:sp>
      <p:sp>
        <p:nvSpPr>
          <p:cNvPr id="112647" name="Text Box 5"/>
          <p:cNvSpPr txBox="1">
            <a:spLocks noChangeArrowheads="1"/>
          </p:cNvSpPr>
          <p:nvPr/>
        </p:nvSpPr>
        <p:spPr bwMode="auto">
          <a:xfrm>
            <a:off x="819150" y="5688013"/>
            <a:ext cx="4802188" cy="519112"/>
          </a:xfrm>
          <a:prstGeom prst="rect">
            <a:avLst/>
          </a:prstGeom>
          <a:solidFill>
            <a:srgbClr val="FFFFCC"/>
          </a:solidFill>
          <a:ln w="9525">
            <a:noFill/>
            <a:miter lim="800000"/>
            <a:headEnd/>
            <a:tailEnd/>
          </a:ln>
        </p:spPr>
        <p:txBody>
          <a:bodyPr>
            <a:spAutoFit/>
          </a:bodyPr>
          <a:lstStyle/>
          <a:p>
            <a:pPr algn="ctr"/>
            <a:r>
              <a:rPr lang="en-US" sz="2800" b="1" dirty="0">
                <a:solidFill>
                  <a:srgbClr val="FF0000"/>
                </a:solidFill>
                <a:latin typeface="Arial" pitchFamily="34" charset="0"/>
              </a:rPr>
              <a:t>If node found, remove it</a:t>
            </a:r>
          </a:p>
        </p:txBody>
      </p:sp>
      <p:sp>
        <p:nvSpPr>
          <p:cNvPr id="112651" name="AutoShape 8"/>
          <p:cNvSpPr>
            <a:spLocks noChangeArrowheads="1"/>
          </p:cNvSpPr>
          <p:nvPr/>
        </p:nvSpPr>
        <p:spPr bwMode="auto">
          <a:xfrm>
            <a:off x="6023980" y="4871484"/>
            <a:ext cx="359389" cy="23476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12652" name="Line 9"/>
          <p:cNvSpPr>
            <a:spLocks noChangeShapeType="1"/>
          </p:cNvSpPr>
          <p:nvPr/>
        </p:nvSpPr>
        <p:spPr bwMode="auto">
          <a:xfrm>
            <a:off x="6206966"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2653" name="Text Box 10"/>
          <p:cNvSpPr txBox="1">
            <a:spLocks noChangeArrowheads="1"/>
          </p:cNvSpPr>
          <p:nvPr/>
        </p:nvSpPr>
        <p:spPr bwMode="auto">
          <a:xfrm>
            <a:off x="6062815" y="4881348"/>
            <a:ext cx="184302" cy="5195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2654" name="AutoShape 11"/>
          <p:cNvSpPr>
            <a:spLocks noChangeArrowheads="1"/>
          </p:cNvSpPr>
          <p:nvPr/>
        </p:nvSpPr>
        <p:spPr bwMode="auto">
          <a:xfrm>
            <a:off x="6686151" y="4871484"/>
            <a:ext cx="359389" cy="23476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2655" name="Line 12"/>
          <p:cNvSpPr>
            <a:spLocks noChangeShapeType="1"/>
          </p:cNvSpPr>
          <p:nvPr/>
        </p:nvSpPr>
        <p:spPr bwMode="auto">
          <a:xfrm>
            <a:off x="6869137"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2656" name="AutoShape 13"/>
          <p:cNvSpPr>
            <a:spLocks noChangeArrowheads="1"/>
          </p:cNvSpPr>
          <p:nvPr/>
        </p:nvSpPr>
        <p:spPr bwMode="auto">
          <a:xfrm>
            <a:off x="7350297" y="4871484"/>
            <a:ext cx="359389" cy="23476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2657" name="Line 14"/>
          <p:cNvSpPr>
            <a:spLocks noChangeShapeType="1"/>
          </p:cNvSpPr>
          <p:nvPr/>
        </p:nvSpPr>
        <p:spPr bwMode="auto">
          <a:xfrm>
            <a:off x="7533282"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2658" name="AutoShape 15"/>
          <p:cNvSpPr>
            <a:spLocks noChangeArrowheads="1"/>
          </p:cNvSpPr>
          <p:nvPr/>
        </p:nvSpPr>
        <p:spPr bwMode="auto">
          <a:xfrm>
            <a:off x="8012468" y="4871484"/>
            <a:ext cx="359389" cy="23476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2659" name="Line 16"/>
          <p:cNvSpPr>
            <a:spLocks noChangeShapeType="1"/>
          </p:cNvSpPr>
          <p:nvPr/>
        </p:nvSpPr>
        <p:spPr bwMode="auto">
          <a:xfrm>
            <a:off x="8195454" y="4868196"/>
            <a:ext cx="0" cy="24134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2660" name="Line 17"/>
          <p:cNvSpPr>
            <a:spLocks noChangeShapeType="1"/>
          </p:cNvSpPr>
          <p:nvPr/>
        </p:nvSpPr>
        <p:spPr bwMode="auto">
          <a:xfrm>
            <a:off x="6291876" y="4989197"/>
            <a:ext cx="359389"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2661" name="Line 18"/>
          <p:cNvSpPr>
            <a:spLocks noChangeShapeType="1"/>
          </p:cNvSpPr>
          <p:nvPr/>
        </p:nvSpPr>
        <p:spPr bwMode="auto">
          <a:xfrm>
            <a:off x="7619509" y="4989197"/>
            <a:ext cx="359389"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2662" name="Group 19"/>
          <p:cNvGrpSpPr>
            <a:grpSpLocks/>
          </p:cNvGrpSpPr>
          <p:nvPr/>
        </p:nvGrpSpPr>
        <p:grpSpPr bwMode="auto">
          <a:xfrm>
            <a:off x="7081084" y="5500819"/>
            <a:ext cx="177062" cy="257784"/>
            <a:chOff x="2298" y="2804"/>
            <a:chExt cx="269" cy="392"/>
          </a:xfrm>
        </p:grpSpPr>
        <p:sp>
          <p:nvSpPr>
            <p:cNvPr id="112676" name="Oval 20"/>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12677" name="Oval 21"/>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12678" name="AutoShape 22"/>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12679" name="AutoShape 23"/>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12663" name="Group 24"/>
          <p:cNvGrpSpPr>
            <a:grpSpLocks/>
          </p:cNvGrpSpPr>
          <p:nvPr/>
        </p:nvGrpSpPr>
        <p:grpSpPr bwMode="auto">
          <a:xfrm>
            <a:off x="7169944" y="5738874"/>
            <a:ext cx="600298" cy="536611"/>
            <a:chOff x="1584" y="816"/>
            <a:chExt cx="912" cy="816"/>
          </a:xfrm>
        </p:grpSpPr>
        <p:sp>
          <p:nvSpPr>
            <p:cNvPr id="112667" name="Freeform 2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2668" name="Freeform 2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2669" name="Freeform 27"/>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2670" name="Freeform 2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2671" name="Freeform 2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2672" name="Freeform 3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2673" name="Freeform 31"/>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2674" name="Freeform 32"/>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2675" name="Freeform 33"/>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2664" name="AutoShape 34"/>
          <p:cNvSpPr>
            <a:spLocks noChangeArrowheads="1"/>
          </p:cNvSpPr>
          <p:nvPr/>
        </p:nvSpPr>
        <p:spPr bwMode="auto">
          <a:xfrm>
            <a:off x="6598608" y="4822821"/>
            <a:ext cx="536451" cy="337355"/>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12665" name="AutoShape 35"/>
          <p:cNvSpPr>
            <a:spLocks noChangeArrowheads="1"/>
          </p:cNvSpPr>
          <p:nvPr/>
        </p:nvSpPr>
        <p:spPr bwMode="auto">
          <a:xfrm>
            <a:off x="7256829" y="4833343"/>
            <a:ext cx="536451" cy="337355"/>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12666" name="Freeform 36"/>
          <p:cNvSpPr>
            <a:spLocks/>
          </p:cNvSpPr>
          <p:nvPr/>
        </p:nvSpPr>
        <p:spPr bwMode="auto">
          <a:xfrm>
            <a:off x="6966554" y="4997088"/>
            <a:ext cx="1072901" cy="332094"/>
          </a:xfrm>
          <a:custGeom>
            <a:avLst/>
            <a:gdLst>
              <a:gd name="T0" fmla="*/ 11 w 1630"/>
              <a:gd name="T1" fmla="*/ 0 h 505"/>
              <a:gd name="T2" fmla="*/ 219 w 1630"/>
              <a:gd name="T3" fmla="*/ 427 h 505"/>
              <a:gd name="T4" fmla="*/ 1273 w 1630"/>
              <a:gd name="T5" fmla="*/ 466 h 505"/>
              <a:gd name="T6" fmla="*/ 1630 w 1630"/>
              <a:gd name="T7" fmla="*/ 268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2649" name="AutoShape 37"/>
          <p:cNvSpPr>
            <a:spLocks noChangeArrowheads="1"/>
          </p:cNvSpPr>
          <p:nvPr/>
        </p:nvSpPr>
        <p:spPr bwMode="auto">
          <a:xfrm>
            <a:off x="1112838" y="2341563"/>
            <a:ext cx="5434012" cy="1365250"/>
          </a:xfrm>
          <a:prstGeom prst="wedgeRoundRectCallout">
            <a:avLst>
              <a:gd name="adj1" fmla="val -24116"/>
              <a:gd name="adj2" fmla="val 19604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39" name="Rectangle 8"/>
          <p:cNvSpPr>
            <a:spLocks noChangeArrowheads="1"/>
          </p:cNvSpPr>
          <p:nvPr/>
        </p:nvSpPr>
        <p:spPr bwMode="auto">
          <a:xfrm>
            <a:off x="5473700" y="44577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6" name="Footer Placeholder 2"/>
          <p:cNvSpPr>
            <a:spLocks noGrp="1"/>
          </p:cNvSpPr>
          <p:nvPr>
            <p:ph type="ftr" sz="quarter" idx="10"/>
          </p:nvPr>
        </p:nvSpPr>
        <p:spPr/>
        <p:txBody>
          <a:bodyPr/>
          <a:lstStyle/>
          <a:p>
            <a:pPr>
              <a:defRPr/>
            </a:pPr>
            <a:r>
              <a:rPr lang="en-US"/>
              <a:t>Art of Multiprocessor Programming</a:t>
            </a:r>
          </a:p>
        </p:txBody>
      </p:sp>
      <p:sp>
        <p:nvSpPr>
          <p:cNvPr id="37" name="Slide Number Placeholder 3"/>
          <p:cNvSpPr>
            <a:spLocks noGrp="1"/>
          </p:cNvSpPr>
          <p:nvPr>
            <p:ph type="sldNum" sz="quarter" idx="11"/>
          </p:nvPr>
        </p:nvSpPr>
        <p:spPr/>
        <p:txBody>
          <a:bodyPr/>
          <a:lstStyle/>
          <a:p>
            <a:pPr>
              <a:defRPr/>
            </a:pPr>
            <a:fld id="{B5855C13-3C6A-43AD-AC5D-EEB83C76ACB2}" type="slidenum">
              <a:rPr lang="x-none"/>
              <a:pPr>
                <a:defRPr/>
              </a:pPr>
              <a:t>125</a:t>
            </a:fld>
            <a:endParaRPr lang="en-US"/>
          </a:p>
        </p:txBody>
      </p:sp>
      <p:sp>
        <p:nvSpPr>
          <p:cNvPr id="113668" name="Rectangle 3"/>
          <p:cNvSpPr>
            <a:spLocks noGrp="1" noChangeArrowheads="1"/>
          </p:cNvSpPr>
          <p:nvPr>
            <p:ph type="title"/>
          </p:nvPr>
        </p:nvSpPr>
        <p:spPr/>
        <p:txBody>
          <a:bodyPr/>
          <a:lstStyle/>
          <a:p>
            <a:r>
              <a:rPr lang="en-US" smtClean="0"/>
              <a:t>Remove: searching</a:t>
            </a:r>
          </a:p>
        </p:txBody>
      </p:sp>
      <p:sp>
        <p:nvSpPr>
          <p:cNvPr id="113670" name="AutoShape 5"/>
          <p:cNvSpPr>
            <a:spLocks noChangeArrowheads="1"/>
          </p:cNvSpPr>
          <p:nvPr/>
        </p:nvSpPr>
        <p:spPr bwMode="auto">
          <a:xfrm>
            <a:off x="1111250" y="3886200"/>
            <a:ext cx="2806700" cy="496888"/>
          </a:xfrm>
          <a:prstGeom prst="wedgeRoundRectCallout">
            <a:avLst>
              <a:gd name="adj1" fmla="val 103565"/>
              <a:gd name="adj2" fmla="val -39888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3671" name="Text Box 6"/>
          <p:cNvSpPr txBox="1">
            <a:spLocks noChangeArrowheads="1"/>
          </p:cNvSpPr>
          <p:nvPr/>
        </p:nvSpPr>
        <p:spPr bwMode="auto">
          <a:xfrm>
            <a:off x="3546475" y="1654175"/>
            <a:ext cx="4802188"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Unlock predecessor</a:t>
            </a:r>
          </a:p>
        </p:txBody>
      </p:sp>
      <p:sp>
        <p:nvSpPr>
          <p:cNvPr id="113675" name="AutoShape 9"/>
          <p:cNvSpPr>
            <a:spLocks noChangeArrowheads="1"/>
          </p:cNvSpPr>
          <p:nvPr/>
        </p:nvSpPr>
        <p:spPr bwMode="auto">
          <a:xfrm>
            <a:off x="5733635" y="4632400"/>
            <a:ext cx="367648" cy="240260"/>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13676" name="Line 10"/>
          <p:cNvSpPr>
            <a:spLocks noChangeShapeType="1"/>
          </p:cNvSpPr>
          <p:nvPr/>
        </p:nvSpPr>
        <p:spPr bwMode="auto">
          <a:xfrm>
            <a:off x="5920826"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3677" name="Text Box 11"/>
          <p:cNvSpPr txBox="1">
            <a:spLocks noChangeArrowheads="1"/>
          </p:cNvSpPr>
          <p:nvPr/>
        </p:nvSpPr>
        <p:spPr bwMode="auto">
          <a:xfrm>
            <a:off x="5783463" y="4641822"/>
            <a:ext cx="183824" cy="51888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3678" name="AutoShape 12"/>
          <p:cNvSpPr>
            <a:spLocks noChangeArrowheads="1"/>
          </p:cNvSpPr>
          <p:nvPr/>
        </p:nvSpPr>
        <p:spPr bwMode="auto">
          <a:xfrm>
            <a:off x="6411024"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3679" name="Line 13"/>
          <p:cNvSpPr>
            <a:spLocks noChangeShapeType="1"/>
          </p:cNvSpPr>
          <p:nvPr/>
        </p:nvSpPr>
        <p:spPr bwMode="auto">
          <a:xfrm>
            <a:off x="6598215"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3680" name="AutoShape 14"/>
          <p:cNvSpPr>
            <a:spLocks noChangeArrowheads="1"/>
          </p:cNvSpPr>
          <p:nvPr/>
        </p:nvSpPr>
        <p:spPr bwMode="auto">
          <a:xfrm>
            <a:off x="7090433"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3681" name="Line 15"/>
          <p:cNvSpPr>
            <a:spLocks noChangeShapeType="1"/>
          </p:cNvSpPr>
          <p:nvPr/>
        </p:nvSpPr>
        <p:spPr bwMode="auto">
          <a:xfrm>
            <a:off x="7277624"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3682" name="AutoShape 16"/>
          <p:cNvSpPr>
            <a:spLocks noChangeArrowheads="1"/>
          </p:cNvSpPr>
          <p:nvPr/>
        </p:nvSpPr>
        <p:spPr bwMode="auto">
          <a:xfrm>
            <a:off x="7767821"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3683" name="Line 17"/>
          <p:cNvSpPr>
            <a:spLocks noChangeShapeType="1"/>
          </p:cNvSpPr>
          <p:nvPr/>
        </p:nvSpPr>
        <p:spPr bwMode="auto">
          <a:xfrm>
            <a:off x="7955012"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3684" name="Line 18"/>
          <p:cNvSpPr>
            <a:spLocks noChangeShapeType="1"/>
          </p:cNvSpPr>
          <p:nvPr/>
        </p:nvSpPr>
        <p:spPr bwMode="auto">
          <a:xfrm>
            <a:off x="6007688"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3685" name="Line 19"/>
          <p:cNvSpPr>
            <a:spLocks noChangeShapeType="1"/>
          </p:cNvSpPr>
          <p:nvPr/>
        </p:nvSpPr>
        <p:spPr bwMode="auto">
          <a:xfrm>
            <a:off x="6692484"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3686" name="Line 20"/>
          <p:cNvSpPr>
            <a:spLocks noChangeShapeType="1"/>
          </p:cNvSpPr>
          <p:nvPr/>
        </p:nvSpPr>
        <p:spPr bwMode="auto">
          <a:xfrm>
            <a:off x="7365832"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3687" name="Group 21"/>
          <p:cNvGrpSpPr>
            <a:grpSpLocks/>
          </p:cNvGrpSpPr>
          <p:nvPr/>
        </p:nvGrpSpPr>
        <p:grpSpPr bwMode="auto">
          <a:xfrm>
            <a:off x="6815033" y="5276459"/>
            <a:ext cx="181131" cy="263815"/>
            <a:chOff x="2298" y="2804"/>
            <a:chExt cx="269" cy="392"/>
          </a:xfrm>
        </p:grpSpPr>
        <p:sp>
          <p:nvSpPr>
            <p:cNvPr id="113699" name="Oval 22"/>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13700" name="Oval 23"/>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13701"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13702"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13688" name="Group 26"/>
          <p:cNvGrpSpPr>
            <a:grpSpLocks/>
          </p:cNvGrpSpPr>
          <p:nvPr/>
        </p:nvGrpSpPr>
        <p:grpSpPr bwMode="auto">
          <a:xfrm>
            <a:off x="6905935" y="5520084"/>
            <a:ext cx="614094" cy="549167"/>
            <a:chOff x="1584" y="816"/>
            <a:chExt cx="912" cy="816"/>
          </a:xfrm>
        </p:grpSpPr>
        <p:sp>
          <p:nvSpPr>
            <p:cNvPr id="113690"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3691"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3692"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3693"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3694"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3695"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3696"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3697"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3698"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3689" name="AutoShape 36"/>
          <p:cNvSpPr>
            <a:spLocks noChangeArrowheads="1"/>
          </p:cNvSpPr>
          <p:nvPr/>
        </p:nvSpPr>
        <p:spPr bwMode="auto">
          <a:xfrm>
            <a:off x="6321468" y="4582598"/>
            <a:ext cx="548779" cy="345248"/>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38" name="AutoShape 36"/>
          <p:cNvSpPr>
            <a:spLocks noChangeArrowheads="1"/>
          </p:cNvSpPr>
          <p:nvPr/>
        </p:nvSpPr>
        <p:spPr bwMode="auto">
          <a:xfrm>
            <a:off x="5661025" y="4595813"/>
            <a:ext cx="549275" cy="344487"/>
          </a:xfrm>
          <a:prstGeom prst="wedgeRoundRectCallout">
            <a:avLst>
              <a:gd name="adj1" fmla="val 175282"/>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38" name="Rectangle 8"/>
          <p:cNvSpPr>
            <a:spLocks noChangeArrowheads="1"/>
          </p:cNvSpPr>
          <p:nvPr/>
        </p:nvSpPr>
        <p:spPr bwMode="auto">
          <a:xfrm>
            <a:off x="5473700" y="44577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6" name="Footer Placeholder 2"/>
          <p:cNvSpPr>
            <a:spLocks noGrp="1"/>
          </p:cNvSpPr>
          <p:nvPr>
            <p:ph type="ftr" sz="quarter" idx="10"/>
          </p:nvPr>
        </p:nvSpPr>
        <p:spPr/>
        <p:txBody>
          <a:bodyPr/>
          <a:lstStyle/>
          <a:p>
            <a:pPr>
              <a:defRPr/>
            </a:pPr>
            <a:r>
              <a:rPr lang="en-US"/>
              <a:t>Art of Multiprocessor Programming</a:t>
            </a:r>
          </a:p>
        </p:txBody>
      </p:sp>
      <p:sp>
        <p:nvSpPr>
          <p:cNvPr id="37" name="Slide Number Placeholder 3"/>
          <p:cNvSpPr>
            <a:spLocks noGrp="1"/>
          </p:cNvSpPr>
          <p:nvPr>
            <p:ph type="sldNum" sz="quarter" idx="11"/>
          </p:nvPr>
        </p:nvSpPr>
        <p:spPr/>
        <p:txBody>
          <a:bodyPr/>
          <a:lstStyle/>
          <a:p>
            <a:pPr>
              <a:defRPr/>
            </a:pPr>
            <a:fld id="{BF5E7BC4-C805-4CB3-9023-8A46D1660FEF}" type="slidenum">
              <a:rPr lang="x-none"/>
              <a:pPr>
                <a:defRPr/>
              </a:pPr>
              <a:t>126</a:t>
            </a:fld>
            <a:endParaRPr lang="en-US"/>
          </a:p>
        </p:txBody>
      </p:sp>
      <p:sp>
        <p:nvSpPr>
          <p:cNvPr id="114692" name="Rectangle 3"/>
          <p:cNvSpPr>
            <a:spLocks noGrp="1" noChangeArrowheads="1"/>
          </p:cNvSpPr>
          <p:nvPr>
            <p:ph type="title"/>
          </p:nvPr>
        </p:nvSpPr>
        <p:spPr/>
        <p:txBody>
          <a:bodyPr/>
          <a:lstStyle/>
          <a:p>
            <a:r>
              <a:rPr lang="en-US" smtClean="0"/>
              <a:t>Remove: searching</a:t>
            </a:r>
          </a:p>
        </p:txBody>
      </p:sp>
      <p:sp>
        <p:nvSpPr>
          <p:cNvPr id="114694" name="AutoShape 5"/>
          <p:cNvSpPr>
            <a:spLocks noChangeArrowheads="1"/>
          </p:cNvSpPr>
          <p:nvPr/>
        </p:nvSpPr>
        <p:spPr bwMode="auto">
          <a:xfrm>
            <a:off x="1111250" y="3886200"/>
            <a:ext cx="2727325" cy="496888"/>
          </a:xfrm>
          <a:prstGeom prst="wedgeRoundRectCallout">
            <a:avLst>
              <a:gd name="adj1" fmla="val 10944"/>
              <a:gd name="adj2" fmla="val -39888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4695" name="Text Box 6"/>
          <p:cNvSpPr txBox="1">
            <a:spLocks noChangeArrowheads="1"/>
          </p:cNvSpPr>
          <p:nvPr/>
        </p:nvSpPr>
        <p:spPr bwMode="auto">
          <a:xfrm>
            <a:off x="722313" y="1638300"/>
            <a:ext cx="4802187"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Only one node locked!</a:t>
            </a:r>
          </a:p>
        </p:txBody>
      </p:sp>
      <p:sp>
        <p:nvSpPr>
          <p:cNvPr id="114698" name="AutoShape 9"/>
          <p:cNvSpPr>
            <a:spLocks noChangeArrowheads="1"/>
          </p:cNvSpPr>
          <p:nvPr/>
        </p:nvSpPr>
        <p:spPr bwMode="auto">
          <a:xfrm>
            <a:off x="5733635" y="4632400"/>
            <a:ext cx="367648" cy="240260"/>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14699" name="Line 10"/>
          <p:cNvSpPr>
            <a:spLocks noChangeShapeType="1"/>
          </p:cNvSpPr>
          <p:nvPr/>
        </p:nvSpPr>
        <p:spPr bwMode="auto">
          <a:xfrm>
            <a:off x="5920826"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4700" name="Text Box 11"/>
          <p:cNvSpPr txBox="1">
            <a:spLocks noChangeArrowheads="1"/>
          </p:cNvSpPr>
          <p:nvPr/>
        </p:nvSpPr>
        <p:spPr bwMode="auto">
          <a:xfrm>
            <a:off x="5783463" y="4641822"/>
            <a:ext cx="183824" cy="51888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4701" name="AutoShape 12"/>
          <p:cNvSpPr>
            <a:spLocks noChangeArrowheads="1"/>
          </p:cNvSpPr>
          <p:nvPr/>
        </p:nvSpPr>
        <p:spPr bwMode="auto">
          <a:xfrm>
            <a:off x="6411024"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4702" name="Line 13"/>
          <p:cNvSpPr>
            <a:spLocks noChangeShapeType="1"/>
          </p:cNvSpPr>
          <p:nvPr/>
        </p:nvSpPr>
        <p:spPr bwMode="auto">
          <a:xfrm>
            <a:off x="6598215"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4703" name="AutoShape 14"/>
          <p:cNvSpPr>
            <a:spLocks noChangeArrowheads="1"/>
          </p:cNvSpPr>
          <p:nvPr/>
        </p:nvSpPr>
        <p:spPr bwMode="auto">
          <a:xfrm>
            <a:off x="7090433"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4704" name="Line 15"/>
          <p:cNvSpPr>
            <a:spLocks noChangeShapeType="1"/>
          </p:cNvSpPr>
          <p:nvPr/>
        </p:nvSpPr>
        <p:spPr bwMode="auto">
          <a:xfrm>
            <a:off x="7277624"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4705" name="AutoShape 16"/>
          <p:cNvSpPr>
            <a:spLocks noChangeArrowheads="1"/>
          </p:cNvSpPr>
          <p:nvPr/>
        </p:nvSpPr>
        <p:spPr bwMode="auto">
          <a:xfrm>
            <a:off x="7767821"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4706" name="Line 17"/>
          <p:cNvSpPr>
            <a:spLocks noChangeShapeType="1"/>
          </p:cNvSpPr>
          <p:nvPr/>
        </p:nvSpPr>
        <p:spPr bwMode="auto">
          <a:xfrm>
            <a:off x="7955012"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4707" name="Line 18"/>
          <p:cNvSpPr>
            <a:spLocks noChangeShapeType="1"/>
          </p:cNvSpPr>
          <p:nvPr/>
        </p:nvSpPr>
        <p:spPr bwMode="auto">
          <a:xfrm>
            <a:off x="6007688"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4708" name="Line 19"/>
          <p:cNvSpPr>
            <a:spLocks noChangeShapeType="1"/>
          </p:cNvSpPr>
          <p:nvPr/>
        </p:nvSpPr>
        <p:spPr bwMode="auto">
          <a:xfrm>
            <a:off x="6692484"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4709" name="Line 20"/>
          <p:cNvSpPr>
            <a:spLocks noChangeShapeType="1"/>
          </p:cNvSpPr>
          <p:nvPr/>
        </p:nvSpPr>
        <p:spPr bwMode="auto">
          <a:xfrm>
            <a:off x="7365832"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4710" name="Group 21"/>
          <p:cNvGrpSpPr>
            <a:grpSpLocks/>
          </p:cNvGrpSpPr>
          <p:nvPr/>
        </p:nvGrpSpPr>
        <p:grpSpPr bwMode="auto">
          <a:xfrm>
            <a:off x="6815033" y="5276459"/>
            <a:ext cx="181131" cy="263815"/>
            <a:chOff x="2298" y="2804"/>
            <a:chExt cx="269" cy="392"/>
          </a:xfrm>
        </p:grpSpPr>
        <p:sp>
          <p:nvSpPr>
            <p:cNvPr id="114722" name="Oval 22"/>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14723" name="Oval 23"/>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14724"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14725"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14711" name="Group 26"/>
          <p:cNvGrpSpPr>
            <a:grpSpLocks/>
          </p:cNvGrpSpPr>
          <p:nvPr/>
        </p:nvGrpSpPr>
        <p:grpSpPr bwMode="auto">
          <a:xfrm>
            <a:off x="6905935" y="5520084"/>
            <a:ext cx="614094" cy="549167"/>
            <a:chOff x="1584" y="816"/>
            <a:chExt cx="912" cy="816"/>
          </a:xfrm>
        </p:grpSpPr>
        <p:sp>
          <p:nvSpPr>
            <p:cNvPr id="114713"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4714"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4715"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4716"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4717"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4718"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4719"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4720"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4721"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4712" name="AutoShape 36"/>
          <p:cNvSpPr>
            <a:spLocks noChangeArrowheads="1"/>
          </p:cNvSpPr>
          <p:nvPr/>
        </p:nvSpPr>
        <p:spPr bwMode="auto">
          <a:xfrm>
            <a:off x="6321468" y="4582598"/>
            <a:ext cx="548779" cy="345248"/>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latin typeface="Courier New" pitchFamily="49" charset="0"/>
              </a:rPr>
              <a:t>  </a:t>
            </a:r>
            <a:r>
              <a:rPr lang="en-US" b="1" dirty="0" err="1">
                <a:latin typeface="Courier New" pitchFamily="49" charset="0"/>
              </a:rPr>
              <a:t>pred</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38" name="Rectangle 8"/>
          <p:cNvSpPr>
            <a:spLocks noChangeArrowheads="1"/>
          </p:cNvSpPr>
          <p:nvPr/>
        </p:nvSpPr>
        <p:spPr bwMode="auto">
          <a:xfrm>
            <a:off x="5473700" y="44577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6" name="Footer Placeholder 2"/>
          <p:cNvSpPr>
            <a:spLocks noGrp="1"/>
          </p:cNvSpPr>
          <p:nvPr>
            <p:ph type="ftr" sz="quarter" idx="10"/>
          </p:nvPr>
        </p:nvSpPr>
        <p:spPr/>
        <p:txBody>
          <a:bodyPr/>
          <a:lstStyle/>
          <a:p>
            <a:pPr>
              <a:defRPr/>
            </a:pPr>
            <a:r>
              <a:rPr lang="en-US"/>
              <a:t>Art of Multiprocessor Programming</a:t>
            </a:r>
          </a:p>
        </p:txBody>
      </p:sp>
      <p:sp>
        <p:nvSpPr>
          <p:cNvPr id="37" name="Slide Number Placeholder 3"/>
          <p:cNvSpPr>
            <a:spLocks noGrp="1"/>
          </p:cNvSpPr>
          <p:nvPr>
            <p:ph type="sldNum" sz="quarter" idx="11"/>
          </p:nvPr>
        </p:nvSpPr>
        <p:spPr/>
        <p:txBody>
          <a:bodyPr/>
          <a:lstStyle/>
          <a:p>
            <a:pPr>
              <a:defRPr/>
            </a:pPr>
            <a:fld id="{8CDFA55D-77BD-462F-8D8C-B6B74A281EFA}" type="slidenum">
              <a:rPr lang="x-none"/>
              <a:pPr>
                <a:defRPr/>
              </a:pPr>
              <a:t>127</a:t>
            </a:fld>
            <a:endParaRPr lang="en-US"/>
          </a:p>
        </p:txBody>
      </p:sp>
      <p:sp>
        <p:nvSpPr>
          <p:cNvPr id="115716" name="Rectangle 3"/>
          <p:cNvSpPr>
            <a:spLocks noGrp="1" noChangeArrowheads="1"/>
          </p:cNvSpPr>
          <p:nvPr>
            <p:ph type="title"/>
          </p:nvPr>
        </p:nvSpPr>
        <p:spPr/>
        <p:txBody>
          <a:bodyPr/>
          <a:lstStyle/>
          <a:p>
            <a:r>
              <a:rPr lang="en-US" smtClean="0"/>
              <a:t>Remove: searching</a:t>
            </a:r>
          </a:p>
        </p:txBody>
      </p:sp>
      <p:sp>
        <p:nvSpPr>
          <p:cNvPr id="115718" name="AutoShape 5"/>
          <p:cNvSpPr>
            <a:spLocks noChangeArrowheads="1"/>
          </p:cNvSpPr>
          <p:nvPr/>
        </p:nvSpPr>
        <p:spPr bwMode="auto">
          <a:xfrm>
            <a:off x="1112838" y="4248150"/>
            <a:ext cx="2446337" cy="496888"/>
          </a:xfrm>
          <a:prstGeom prst="wedgeRoundRectCallout">
            <a:avLst>
              <a:gd name="adj1" fmla="val 40981"/>
              <a:gd name="adj2" fmla="val -37683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5719" name="Text Box 6"/>
          <p:cNvSpPr txBox="1">
            <a:spLocks noChangeArrowheads="1"/>
          </p:cNvSpPr>
          <p:nvPr/>
        </p:nvSpPr>
        <p:spPr bwMode="auto">
          <a:xfrm>
            <a:off x="898525" y="2174875"/>
            <a:ext cx="4802188" cy="519113"/>
          </a:xfrm>
          <a:prstGeom prst="rect">
            <a:avLst/>
          </a:prstGeom>
          <a:solidFill>
            <a:srgbClr val="FFFFCC">
              <a:alpha val="79999"/>
            </a:srgbClr>
          </a:solidFill>
          <a:ln w="9525">
            <a:noFill/>
            <a:miter lim="800000"/>
            <a:headEnd/>
            <a:tailEnd/>
          </a:ln>
        </p:spPr>
        <p:txBody>
          <a:bodyPr>
            <a:spAutoFit/>
          </a:bodyPr>
          <a:lstStyle/>
          <a:p>
            <a:pPr algn="ctr"/>
            <a:r>
              <a:rPr lang="en-US" sz="2800" b="1" dirty="0">
                <a:solidFill>
                  <a:srgbClr val="FF0000"/>
                </a:solidFill>
                <a:latin typeface="Arial" pitchFamily="34" charset="0"/>
              </a:rPr>
              <a:t>demote current</a:t>
            </a:r>
          </a:p>
        </p:txBody>
      </p:sp>
      <p:sp>
        <p:nvSpPr>
          <p:cNvPr id="115722" name="AutoShape 9"/>
          <p:cNvSpPr>
            <a:spLocks noChangeArrowheads="1"/>
          </p:cNvSpPr>
          <p:nvPr/>
        </p:nvSpPr>
        <p:spPr bwMode="auto">
          <a:xfrm>
            <a:off x="5733635" y="4632400"/>
            <a:ext cx="367648" cy="240260"/>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15723" name="Line 10"/>
          <p:cNvSpPr>
            <a:spLocks noChangeShapeType="1"/>
          </p:cNvSpPr>
          <p:nvPr/>
        </p:nvSpPr>
        <p:spPr bwMode="auto">
          <a:xfrm>
            <a:off x="5920826"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5724" name="Text Box 11"/>
          <p:cNvSpPr txBox="1">
            <a:spLocks noChangeArrowheads="1"/>
          </p:cNvSpPr>
          <p:nvPr/>
        </p:nvSpPr>
        <p:spPr bwMode="auto">
          <a:xfrm>
            <a:off x="5783463" y="4641822"/>
            <a:ext cx="183824" cy="51888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5725" name="AutoShape 12"/>
          <p:cNvSpPr>
            <a:spLocks noChangeArrowheads="1"/>
          </p:cNvSpPr>
          <p:nvPr/>
        </p:nvSpPr>
        <p:spPr bwMode="auto">
          <a:xfrm>
            <a:off x="6411024"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5726" name="Line 13"/>
          <p:cNvSpPr>
            <a:spLocks noChangeShapeType="1"/>
          </p:cNvSpPr>
          <p:nvPr/>
        </p:nvSpPr>
        <p:spPr bwMode="auto">
          <a:xfrm>
            <a:off x="6598215"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5727" name="AutoShape 14"/>
          <p:cNvSpPr>
            <a:spLocks noChangeArrowheads="1"/>
          </p:cNvSpPr>
          <p:nvPr/>
        </p:nvSpPr>
        <p:spPr bwMode="auto">
          <a:xfrm>
            <a:off x="7090433"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5728" name="Line 15"/>
          <p:cNvSpPr>
            <a:spLocks noChangeShapeType="1"/>
          </p:cNvSpPr>
          <p:nvPr/>
        </p:nvSpPr>
        <p:spPr bwMode="auto">
          <a:xfrm>
            <a:off x="7277624"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5729" name="AutoShape 16"/>
          <p:cNvSpPr>
            <a:spLocks noChangeArrowheads="1"/>
          </p:cNvSpPr>
          <p:nvPr/>
        </p:nvSpPr>
        <p:spPr bwMode="auto">
          <a:xfrm>
            <a:off x="7767821" y="4632400"/>
            <a:ext cx="367648" cy="24026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15730" name="Line 17"/>
          <p:cNvSpPr>
            <a:spLocks noChangeShapeType="1"/>
          </p:cNvSpPr>
          <p:nvPr/>
        </p:nvSpPr>
        <p:spPr bwMode="auto">
          <a:xfrm>
            <a:off x="7955012" y="4629035"/>
            <a:ext cx="0" cy="24699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5731" name="Line 18"/>
          <p:cNvSpPr>
            <a:spLocks noChangeShapeType="1"/>
          </p:cNvSpPr>
          <p:nvPr/>
        </p:nvSpPr>
        <p:spPr bwMode="auto">
          <a:xfrm>
            <a:off x="6007688"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5732" name="Line 19"/>
          <p:cNvSpPr>
            <a:spLocks noChangeShapeType="1"/>
          </p:cNvSpPr>
          <p:nvPr/>
        </p:nvSpPr>
        <p:spPr bwMode="auto">
          <a:xfrm>
            <a:off x="6692484"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5733" name="Line 20"/>
          <p:cNvSpPr>
            <a:spLocks noChangeShapeType="1"/>
          </p:cNvSpPr>
          <p:nvPr/>
        </p:nvSpPr>
        <p:spPr bwMode="auto">
          <a:xfrm>
            <a:off x="7365832" y="4752867"/>
            <a:ext cx="36764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5734" name="Group 21"/>
          <p:cNvGrpSpPr>
            <a:grpSpLocks/>
          </p:cNvGrpSpPr>
          <p:nvPr/>
        </p:nvGrpSpPr>
        <p:grpSpPr bwMode="auto">
          <a:xfrm>
            <a:off x="6815033" y="5276459"/>
            <a:ext cx="181131" cy="263815"/>
            <a:chOff x="2298" y="2804"/>
            <a:chExt cx="269" cy="392"/>
          </a:xfrm>
        </p:grpSpPr>
        <p:sp>
          <p:nvSpPr>
            <p:cNvPr id="115746" name="Oval 22"/>
            <p:cNvSpPr>
              <a:spLocks noChangeArrowheads="1"/>
            </p:cNvSpPr>
            <p:nvPr/>
          </p:nvSpPr>
          <p:spPr bwMode="auto">
            <a:xfrm>
              <a:off x="2298" y="2927"/>
              <a:ext cx="269" cy="269"/>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15747" name="Oval 23"/>
            <p:cNvSpPr>
              <a:spLocks noChangeArrowheads="1"/>
            </p:cNvSpPr>
            <p:nvPr/>
          </p:nvSpPr>
          <p:spPr bwMode="auto">
            <a:xfrm>
              <a:off x="2399" y="2983"/>
              <a:ext cx="67" cy="67"/>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15748"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15749"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15735" name="Group 26"/>
          <p:cNvGrpSpPr>
            <a:grpSpLocks/>
          </p:cNvGrpSpPr>
          <p:nvPr/>
        </p:nvGrpSpPr>
        <p:grpSpPr bwMode="auto">
          <a:xfrm>
            <a:off x="6905935" y="5520084"/>
            <a:ext cx="614094" cy="549167"/>
            <a:chOff x="1584" y="816"/>
            <a:chExt cx="912" cy="816"/>
          </a:xfrm>
        </p:grpSpPr>
        <p:sp>
          <p:nvSpPr>
            <p:cNvPr id="115737"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5738"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5739"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5740"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5741"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5742"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15743"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5744"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15745"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5736" name="AutoShape 36"/>
          <p:cNvSpPr>
            <a:spLocks noChangeArrowheads="1"/>
          </p:cNvSpPr>
          <p:nvPr/>
        </p:nvSpPr>
        <p:spPr bwMode="auto">
          <a:xfrm>
            <a:off x="6321468" y="4582598"/>
            <a:ext cx="548779" cy="345248"/>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currNode</a:t>
            </a:r>
            <a:r>
              <a:rPr lang="en-US" b="1" dirty="0">
                <a:solidFill>
                  <a:schemeClr val="folHlink"/>
                </a:solidFill>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curr.lock</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false;</a:t>
            </a:r>
          </a:p>
        </p:txBody>
      </p:sp>
      <p:sp>
        <p:nvSpPr>
          <p:cNvPr id="39" name="Rectangle 8"/>
          <p:cNvSpPr>
            <a:spLocks noChangeArrowheads="1"/>
          </p:cNvSpPr>
          <p:nvPr/>
        </p:nvSpPr>
        <p:spPr bwMode="auto">
          <a:xfrm>
            <a:off x="5308600" y="42799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050DE20C-B1F4-4C59-9472-8ED44FAC31B6}" type="slidenum">
              <a:rPr lang="x-none"/>
              <a:pPr>
                <a:defRPr/>
              </a:pPr>
              <a:t>128</a:t>
            </a:fld>
            <a:endParaRPr lang="en-US"/>
          </a:p>
        </p:txBody>
      </p:sp>
      <p:sp>
        <p:nvSpPr>
          <p:cNvPr id="116740" name="Rectangle 3"/>
          <p:cNvSpPr>
            <a:spLocks noGrp="1" noChangeArrowheads="1"/>
          </p:cNvSpPr>
          <p:nvPr>
            <p:ph type="title"/>
          </p:nvPr>
        </p:nvSpPr>
        <p:spPr/>
        <p:txBody>
          <a:bodyPr/>
          <a:lstStyle/>
          <a:p>
            <a:r>
              <a:rPr lang="en-US" smtClean="0"/>
              <a:t>Remove: searching</a:t>
            </a:r>
          </a:p>
        </p:txBody>
      </p:sp>
      <p:sp>
        <p:nvSpPr>
          <p:cNvPr id="116742" name="AutoShape 5"/>
          <p:cNvSpPr>
            <a:spLocks noChangeArrowheads="1"/>
          </p:cNvSpPr>
          <p:nvPr/>
        </p:nvSpPr>
        <p:spPr bwMode="auto">
          <a:xfrm>
            <a:off x="1062038" y="4662488"/>
            <a:ext cx="3459162" cy="838200"/>
          </a:xfrm>
          <a:prstGeom prst="wedgeRoundRectCallout">
            <a:avLst>
              <a:gd name="adj1" fmla="val 9338"/>
              <a:gd name="adj2" fmla="val -27253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6743" name="Text Box 6"/>
          <p:cNvSpPr txBox="1">
            <a:spLocks noChangeArrowheads="1"/>
          </p:cNvSpPr>
          <p:nvPr/>
        </p:nvSpPr>
        <p:spPr bwMode="auto">
          <a:xfrm>
            <a:off x="944563" y="2300288"/>
            <a:ext cx="5480050" cy="519112"/>
          </a:xfrm>
          <a:prstGeom prst="rect">
            <a:avLst/>
          </a:prstGeom>
          <a:solidFill>
            <a:srgbClr val="FFFFCC">
              <a:alpha val="70195"/>
            </a:srgbClr>
          </a:solidFill>
          <a:ln w="9525">
            <a:noFill/>
            <a:miter lim="800000"/>
            <a:headEnd/>
            <a:tailEnd/>
          </a:ln>
        </p:spPr>
        <p:txBody>
          <a:bodyPr>
            <a:spAutoFit/>
          </a:bodyPr>
          <a:lstStyle/>
          <a:p>
            <a:pPr algn="ctr"/>
            <a:r>
              <a:rPr lang="en-US" sz="2800" b="1" dirty="0">
                <a:solidFill>
                  <a:srgbClr val="FF0000"/>
                </a:solidFill>
                <a:latin typeface="Arial" pitchFamily="34" charset="0"/>
              </a:rPr>
              <a:t>Find and lock new current</a:t>
            </a:r>
          </a:p>
        </p:txBody>
      </p:sp>
      <p:sp>
        <p:nvSpPr>
          <p:cNvPr id="116746" name="AutoShape 9"/>
          <p:cNvSpPr>
            <a:spLocks noChangeArrowheads="1"/>
          </p:cNvSpPr>
          <p:nvPr/>
        </p:nvSpPr>
        <p:spPr bwMode="auto">
          <a:xfrm>
            <a:off x="5587547" y="4429823"/>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6747" name="Line 10"/>
          <p:cNvSpPr>
            <a:spLocks noChangeShapeType="1"/>
          </p:cNvSpPr>
          <p:nvPr/>
        </p:nvSpPr>
        <p:spPr bwMode="auto">
          <a:xfrm>
            <a:off x="5772692" y="44264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6748" name="Text Box 11"/>
          <p:cNvSpPr txBox="1">
            <a:spLocks noChangeArrowheads="1"/>
          </p:cNvSpPr>
          <p:nvPr/>
        </p:nvSpPr>
        <p:spPr bwMode="auto">
          <a:xfrm>
            <a:off x="5632168" y="4440484"/>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6749" name="AutoShape 12"/>
          <p:cNvSpPr>
            <a:spLocks noChangeArrowheads="1"/>
          </p:cNvSpPr>
          <p:nvPr/>
        </p:nvSpPr>
        <p:spPr bwMode="auto">
          <a:xfrm>
            <a:off x="6257532" y="4429823"/>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6750" name="Line 13"/>
          <p:cNvSpPr>
            <a:spLocks noChangeShapeType="1"/>
          </p:cNvSpPr>
          <p:nvPr/>
        </p:nvSpPr>
        <p:spPr bwMode="auto">
          <a:xfrm>
            <a:off x="6442677" y="44264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6751" name="AutoShape 14"/>
          <p:cNvSpPr>
            <a:spLocks noChangeArrowheads="1"/>
          </p:cNvSpPr>
          <p:nvPr/>
        </p:nvSpPr>
        <p:spPr bwMode="auto">
          <a:xfrm>
            <a:off x="6929516" y="4429823"/>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6752" name="Line 15"/>
          <p:cNvSpPr>
            <a:spLocks noChangeShapeType="1"/>
          </p:cNvSpPr>
          <p:nvPr/>
        </p:nvSpPr>
        <p:spPr bwMode="auto">
          <a:xfrm>
            <a:off x="7114661" y="44264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6753" name="AutoShape 16"/>
          <p:cNvSpPr>
            <a:spLocks noChangeArrowheads="1"/>
          </p:cNvSpPr>
          <p:nvPr/>
        </p:nvSpPr>
        <p:spPr bwMode="auto">
          <a:xfrm>
            <a:off x="7599501" y="4429823"/>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6754" name="Line 17"/>
          <p:cNvSpPr>
            <a:spLocks noChangeShapeType="1"/>
          </p:cNvSpPr>
          <p:nvPr/>
        </p:nvSpPr>
        <p:spPr bwMode="auto">
          <a:xfrm>
            <a:off x="7784646" y="44264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6755" name="Line 18"/>
          <p:cNvSpPr>
            <a:spLocks noChangeShapeType="1"/>
          </p:cNvSpPr>
          <p:nvPr/>
        </p:nvSpPr>
        <p:spPr bwMode="auto">
          <a:xfrm>
            <a:off x="5858605" y="4549092"/>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6756" name="Line 19"/>
          <p:cNvSpPr>
            <a:spLocks noChangeShapeType="1"/>
          </p:cNvSpPr>
          <p:nvPr/>
        </p:nvSpPr>
        <p:spPr bwMode="auto">
          <a:xfrm>
            <a:off x="6535916" y="4549092"/>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6757" name="Line 20"/>
          <p:cNvSpPr>
            <a:spLocks noChangeShapeType="1"/>
          </p:cNvSpPr>
          <p:nvPr/>
        </p:nvSpPr>
        <p:spPr bwMode="auto">
          <a:xfrm>
            <a:off x="7201905" y="4549092"/>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6758" name="Group 21"/>
          <p:cNvGrpSpPr>
            <a:grpSpLocks/>
          </p:cNvGrpSpPr>
          <p:nvPr/>
        </p:nvGrpSpPr>
        <p:grpSpPr bwMode="auto">
          <a:xfrm>
            <a:off x="6657126" y="5067480"/>
            <a:ext cx="179151" cy="261193"/>
            <a:chOff x="2298" y="2804"/>
            <a:chExt cx="269" cy="392"/>
          </a:xfrm>
        </p:grpSpPr>
        <p:sp>
          <p:nvSpPr>
            <p:cNvPr id="116771"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16772"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16773"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16774"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16759" name="Group 26"/>
          <p:cNvGrpSpPr>
            <a:grpSpLocks/>
          </p:cNvGrpSpPr>
          <p:nvPr/>
        </p:nvGrpSpPr>
        <p:grpSpPr bwMode="auto">
          <a:xfrm>
            <a:off x="6747034" y="5308683"/>
            <a:ext cx="607382" cy="543708"/>
            <a:chOff x="1584" y="816"/>
            <a:chExt cx="912" cy="816"/>
          </a:xfrm>
        </p:grpSpPr>
        <p:sp>
          <p:nvSpPr>
            <p:cNvPr id="116762"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6763"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6764"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6765"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16766"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16767"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16768"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6769"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6770"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6760" name="AutoShape 36"/>
          <p:cNvSpPr>
            <a:spLocks noChangeArrowheads="1"/>
          </p:cNvSpPr>
          <p:nvPr/>
        </p:nvSpPr>
        <p:spPr bwMode="auto">
          <a:xfrm>
            <a:off x="6168956" y="4380516"/>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16761" name="AutoShape 37"/>
          <p:cNvSpPr>
            <a:spLocks noChangeArrowheads="1"/>
          </p:cNvSpPr>
          <p:nvPr/>
        </p:nvSpPr>
        <p:spPr bwMode="auto">
          <a:xfrm>
            <a:off x="6834945" y="4391177"/>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Text Box 4"/>
          <p:cNvSpPr txBox="1">
            <a:spLocks noChangeArrowheads="1"/>
          </p:cNvSpPr>
          <p:nvPr/>
        </p:nvSpPr>
        <p:spPr bwMode="auto">
          <a:xfrm>
            <a:off x="798513" y="19177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currNode</a:t>
            </a:r>
            <a:r>
              <a:rPr lang="en-US" b="1" dirty="0">
                <a:solidFill>
                  <a:schemeClr val="folHlink"/>
                </a:solidFill>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curr.lock</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false;</a:t>
            </a:r>
          </a:p>
        </p:txBody>
      </p:sp>
      <p:sp>
        <p:nvSpPr>
          <p:cNvPr id="39" name="Rectangle 8"/>
          <p:cNvSpPr>
            <a:spLocks noChangeArrowheads="1"/>
          </p:cNvSpPr>
          <p:nvPr/>
        </p:nvSpPr>
        <p:spPr bwMode="auto">
          <a:xfrm>
            <a:off x="5435600" y="400050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D0EB965B-1E29-4AD3-AEB2-FB00709E2A14}" type="slidenum">
              <a:rPr lang="x-none"/>
              <a:pPr>
                <a:defRPr/>
              </a:pPr>
              <a:t>129</a:t>
            </a:fld>
            <a:endParaRPr lang="en-US"/>
          </a:p>
        </p:txBody>
      </p:sp>
      <p:sp>
        <p:nvSpPr>
          <p:cNvPr id="117764" name="Rectangle 3"/>
          <p:cNvSpPr>
            <a:spLocks noGrp="1" noChangeArrowheads="1"/>
          </p:cNvSpPr>
          <p:nvPr>
            <p:ph type="title"/>
          </p:nvPr>
        </p:nvSpPr>
        <p:spPr/>
        <p:txBody>
          <a:bodyPr/>
          <a:lstStyle/>
          <a:p>
            <a:r>
              <a:rPr lang="en-US" smtClean="0"/>
              <a:t>Remove: searching</a:t>
            </a:r>
          </a:p>
        </p:txBody>
      </p:sp>
      <p:sp>
        <p:nvSpPr>
          <p:cNvPr id="117766" name="AutoShape 5"/>
          <p:cNvSpPr>
            <a:spLocks noChangeArrowheads="1"/>
          </p:cNvSpPr>
          <p:nvPr/>
        </p:nvSpPr>
        <p:spPr bwMode="auto">
          <a:xfrm>
            <a:off x="1176338" y="4675188"/>
            <a:ext cx="3379787" cy="749300"/>
          </a:xfrm>
          <a:prstGeom prst="wedgeRoundRectCallout">
            <a:avLst>
              <a:gd name="adj1" fmla="val -7116"/>
              <a:gd name="adj2" fmla="val -315255"/>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7767" name="Text Box 6"/>
          <p:cNvSpPr txBox="1">
            <a:spLocks noChangeArrowheads="1"/>
          </p:cNvSpPr>
          <p:nvPr/>
        </p:nvSpPr>
        <p:spPr bwMode="auto">
          <a:xfrm>
            <a:off x="835025" y="2095500"/>
            <a:ext cx="4802188" cy="519113"/>
          </a:xfrm>
          <a:prstGeom prst="rect">
            <a:avLst/>
          </a:prstGeom>
          <a:solidFill>
            <a:srgbClr val="FFFFCC">
              <a:alpha val="70195"/>
            </a:srgbClr>
          </a:solidFill>
          <a:ln w="9525">
            <a:noFill/>
            <a:miter lim="800000"/>
            <a:headEnd/>
            <a:tailEnd/>
          </a:ln>
        </p:spPr>
        <p:txBody>
          <a:bodyPr>
            <a:spAutoFit/>
          </a:bodyPr>
          <a:lstStyle/>
          <a:p>
            <a:pPr algn="ctr"/>
            <a:r>
              <a:rPr lang="en-US" sz="2800" b="1" dirty="0">
                <a:solidFill>
                  <a:srgbClr val="FF0000"/>
                </a:solidFill>
                <a:latin typeface="Arial" pitchFamily="34" charset="0"/>
              </a:rPr>
              <a:t>Lock invariant restored</a:t>
            </a:r>
          </a:p>
        </p:txBody>
      </p:sp>
      <p:sp>
        <p:nvSpPr>
          <p:cNvPr id="117770" name="AutoShape 9"/>
          <p:cNvSpPr>
            <a:spLocks noChangeArrowheads="1"/>
          </p:cNvSpPr>
          <p:nvPr/>
        </p:nvSpPr>
        <p:spPr bwMode="auto">
          <a:xfrm>
            <a:off x="5819322" y="4128198"/>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7771" name="Line 10"/>
          <p:cNvSpPr>
            <a:spLocks noChangeShapeType="1"/>
          </p:cNvSpPr>
          <p:nvPr/>
        </p:nvSpPr>
        <p:spPr bwMode="auto">
          <a:xfrm>
            <a:off x="6004467" y="4124866"/>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7772" name="Text Box 11"/>
          <p:cNvSpPr txBox="1">
            <a:spLocks noChangeArrowheads="1"/>
          </p:cNvSpPr>
          <p:nvPr/>
        </p:nvSpPr>
        <p:spPr bwMode="auto">
          <a:xfrm>
            <a:off x="5863943" y="4138859"/>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7773" name="AutoShape 12"/>
          <p:cNvSpPr>
            <a:spLocks noChangeArrowheads="1"/>
          </p:cNvSpPr>
          <p:nvPr/>
        </p:nvSpPr>
        <p:spPr bwMode="auto">
          <a:xfrm>
            <a:off x="6489307" y="4128198"/>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7774" name="Line 13"/>
          <p:cNvSpPr>
            <a:spLocks noChangeShapeType="1"/>
          </p:cNvSpPr>
          <p:nvPr/>
        </p:nvSpPr>
        <p:spPr bwMode="auto">
          <a:xfrm>
            <a:off x="6674452" y="4124866"/>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7775" name="AutoShape 14"/>
          <p:cNvSpPr>
            <a:spLocks noChangeArrowheads="1"/>
          </p:cNvSpPr>
          <p:nvPr/>
        </p:nvSpPr>
        <p:spPr bwMode="auto">
          <a:xfrm>
            <a:off x="7161291" y="4128198"/>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7776" name="Line 15"/>
          <p:cNvSpPr>
            <a:spLocks noChangeShapeType="1"/>
          </p:cNvSpPr>
          <p:nvPr/>
        </p:nvSpPr>
        <p:spPr bwMode="auto">
          <a:xfrm>
            <a:off x="7346436" y="4124866"/>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7777" name="AutoShape 16"/>
          <p:cNvSpPr>
            <a:spLocks noChangeArrowheads="1"/>
          </p:cNvSpPr>
          <p:nvPr/>
        </p:nvSpPr>
        <p:spPr bwMode="auto">
          <a:xfrm>
            <a:off x="7831276" y="4128198"/>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17778" name="Line 17"/>
          <p:cNvSpPr>
            <a:spLocks noChangeShapeType="1"/>
          </p:cNvSpPr>
          <p:nvPr/>
        </p:nvSpPr>
        <p:spPr bwMode="auto">
          <a:xfrm>
            <a:off x="8016421" y="4124866"/>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17779" name="Line 18"/>
          <p:cNvSpPr>
            <a:spLocks noChangeShapeType="1"/>
          </p:cNvSpPr>
          <p:nvPr/>
        </p:nvSpPr>
        <p:spPr bwMode="auto">
          <a:xfrm>
            <a:off x="6090380" y="4247467"/>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7780" name="Line 19"/>
          <p:cNvSpPr>
            <a:spLocks noChangeShapeType="1"/>
          </p:cNvSpPr>
          <p:nvPr/>
        </p:nvSpPr>
        <p:spPr bwMode="auto">
          <a:xfrm>
            <a:off x="6767691" y="4247467"/>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17781" name="Line 20"/>
          <p:cNvSpPr>
            <a:spLocks noChangeShapeType="1"/>
          </p:cNvSpPr>
          <p:nvPr/>
        </p:nvSpPr>
        <p:spPr bwMode="auto">
          <a:xfrm>
            <a:off x="7433680" y="4247467"/>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17782" name="Group 21"/>
          <p:cNvGrpSpPr>
            <a:grpSpLocks/>
          </p:cNvGrpSpPr>
          <p:nvPr/>
        </p:nvGrpSpPr>
        <p:grpSpPr bwMode="auto">
          <a:xfrm>
            <a:off x="6888901" y="4765855"/>
            <a:ext cx="179151" cy="261193"/>
            <a:chOff x="2298" y="2804"/>
            <a:chExt cx="269" cy="392"/>
          </a:xfrm>
        </p:grpSpPr>
        <p:sp>
          <p:nvSpPr>
            <p:cNvPr id="117795"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17796"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17797"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17798"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17783" name="Group 26"/>
          <p:cNvGrpSpPr>
            <a:grpSpLocks/>
          </p:cNvGrpSpPr>
          <p:nvPr/>
        </p:nvGrpSpPr>
        <p:grpSpPr bwMode="auto">
          <a:xfrm>
            <a:off x="6978809" y="5007058"/>
            <a:ext cx="607382" cy="543708"/>
            <a:chOff x="1584" y="816"/>
            <a:chExt cx="912" cy="816"/>
          </a:xfrm>
        </p:grpSpPr>
        <p:sp>
          <p:nvSpPr>
            <p:cNvPr id="117786"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7787"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7788"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7789"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17790"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17791"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17792"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7793"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17794"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17784" name="AutoShape 36"/>
          <p:cNvSpPr>
            <a:spLocks noChangeArrowheads="1"/>
          </p:cNvSpPr>
          <p:nvPr/>
        </p:nvSpPr>
        <p:spPr bwMode="auto">
          <a:xfrm>
            <a:off x="6400731" y="4078891"/>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17785" name="AutoShape 37"/>
          <p:cNvSpPr>
            <a:spLocks noChangeArrowheads="1"/>
          </p:cNvSpPr>
          <p:nvPr/>
        </p:nvSpPr>
        <p:spPr bwMode="auto">
          <a:xfrm>
            <a:off x="7066720" y="4089552"/>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DCCBF897-CB81-4F7B-8FF7-807C66B2CA08}" type="slidenum">
              <a:rPr lang="x-none"/>
              <a:pPr>
                <a:defRPr/>
              </a:pPr>
              <a:t>13</a:t>
            </a:fld>
            <a:endParaRPr lang="en-US"/>
          </a:p>
        </p:txBody>
      </p:sp>
      <p:sp>
        <p:nvSpPr>
          <p:cNvPr id="14340" name="Rectangle 2"/>
          <p:cNvSpPr>
            <a:spLocks noGrp="1" noChangeArrowheads="1"/>
          </p:cNvSpPr>
          <p:nvPr>
            <p:ph type="title"/>
          </p:nvPr>
        </p:nvSpPr>
        <p:spPr/>
        <p:txBody>
          <a:bodyPr/>
          <a:lstStyle/>
          <a:p>
            <a:r>
              <a:rPr lang="en-US" sz="4000" smtClean="0"/>
              <a:t>First:</a:t>
            </a:r>
            <a:br>
              <a:rPr lang="en-US" sz="4000" smtClean="0"/>
            </a:br>
            <a:r>
              <a:rPr lang="en-US" sz="4000" smtClean="0"/>
              <a:t>Fine-Grained Synchronization</a:t>
            </a:r>
          </a:p>
        </p:txBody>
      </p:sp>
      <p:sp>
        <p:nvSpPr>
          <p:cNvPr id="14341" name="Rectangle 3"/>
          <p:cNvSpPr>
            <a:spLocks noGrp="1" noChangeArrowheads="1"/>
          </p:cNvSpPr>
          <p:nvPr>
            <p:ph type="body" idx="1"/>
          </p:nvPr>
        </p:nvSpPr>
        <p:spPr/>
        <p:txBody>
          <a:bodyPr/>
          <a:lstStyle/>
          <a:p>
            <a:r>
              <a:rPr lang="en-US" dirty="0" smtClean="0"/>
              <a:t>Instead of using a single lock </a:t>
            </a:r>
            <a:r>
              <a:rPr lang="en-US" dirty="0" smtClean="0"/>
              <a:t>…</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88434396-03D5-418B-A9AF-6E0543FC0B45}" type="slidenum">
              <a:rPr lang="x-none"/>
              <a:pPr>
                <a:defRPr/>
              </a:pPr>
              <a:t>130</a:t>
            </a:fld>
            <a:endParaRPr lang="en-US"/>
          </a:p>
        </p:txBody>
      </p:sp>
      <p:sp>
        <p:nvSpPr>
          <p:cNvPr id="118788" name="Rectangle 3"/>
          <p:cNvSpPr>
            <a:spLocks noGrp="1" noChangeArrowheads="1"/>
          </p:cNvSpPr>
          <p:nvPr>
            <p:ph type="title"/>
          </p:nvPr>
        </p:nvSpPr>
        <p:spPr/>
        <p:txBody>
          <a:bodyPr/>
          <a:lstStyle/>
          <a:p>
            <a:r>
              <a:rPr lang="en-US" smtClean="0"/>
              <a:t>Remove: searching</a:t>
            </a:r>
          </a:p>
        </p:txBody>
      </p:sp>
      <p:sp>
        <p:nvSpPr>
          <p:cNvPr id="118789"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p:txBody>
      </p:sp>
      <p:sp>
        <p:nvSpPr>
          <p:cNvPr id="118790" name="AutoShape 5"/>
          <p:cNvSpPr>
            <a:spLocks noChangeArrowheads="1"/>
          </p:cNvSpPr>
          <p:nvPr/>
        </p:nvSpPr>
        <p:spPr bwMode="auto">
          <a:xfrm>
            <a:off x="812800" y="5730875"/>
            <a:ext cx="2860675" cy="417513"/>
          </a:xfrm>
          <a:prstGeom prst="wedgeRoundRectCallout">
            <a:avLst>
              <a:gd name="adj1" fmla="val 107102"/>
              <a:gd name="adj2" fmla="val -46216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18791" name="Text Box 6"/>
          <p:cNvSpPr txBox="1">
            <a:spLocks noChangeArrowheads="1"/>
          </p:cNvSpPr>
          <p:nvPr/>
        </p:nvSpPr>
        <p:spPr bwMode="auto">
          <a:xfrm>
            <a:off x="2874963" y="3462338"/>
            <a:ext cx="5411787"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Otherwise, not present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135F3467-700A-4B13-8589-002A2CDF6B07}" type="slidenum">
              <a:rPr lang="x-none"/>
              <a:pPr>
                <a:defRPr/>
              </a:pPr>
              <a:t>131</a:t>
            </a:fld>
            <a:endParaRPr lang="en-US"/>
          </a:p>
        </p:txBody>
      </p:sp>
      <p:sp>
        <p:nvSpPr>
          <p:cNvPr id="119812" name="Rectangle 2"/>
          <p:cNvSpPr>
            <a:spLocks noGrp="1" noChangeArrowheads="1"/>
          </p:cNvSpPr>
          <p:nvPr>
            <p:ph type="title"/>
          </p:nvPr>
        </p:nvSpPr>
        <p:spPr/>
        <p:txBody>
          <a:bodyPr/>
          <a:lstStyle/>
          <a:p>
            <a:r>
              <a:rPr lang="en-US" smtClean="0"/>
              <a:t>Why does this work?</a:t>
            </a:r>
          </a:p>
        </p:txBody>
      </p:sp>
      <p:sp>
        <p:nvSpPr>
          <p:cNvPr id="119813" name="Rectangle 3"/>
          <p:cNvSpPr>
            <a:spLocks noGrp="1" noChangeArrowheads="1"/>
          </p:cNvSpPr>
          <p:nvPr>
            <p:ph type="body" idx="1"/>
          </p:nvPr>
        </p:nvSpPr>
        <p:spPr/>
        <p:txBody>
          <a:bodyPr/>
          <a:lstStyle/>
          <a:p>
            <a:r>
              <a:rPr lang="en-US" smtClean="0"/>
              <a:t>To remove node </a:t>
            </a:r>
            <a:r>
              <a:rPr lang="en-US" smtClean="0">
                <a:solidFill>
                  <a:schemeClr val="tx1"/>
                </a:solidFill>
              </a:rPr>
              <a:t>e</a:t>
            </a:r>
          </a:p>
          <a:p>
            <a:pPr lvl="1"/>
            <a:r>
              <a:rPr lang="en-US" smtClean="0"/>
              <a:t>Must lock </a:t>
            </a:r>
            <a:r>
              <a:rPr lang="en-US" smtClean="0">
                <a:solidFill>
                  <a:schemeClr val="tx1"/>
                </a:solidFill>
              </a:rPr>
              <a:t>e</a:t>
            </a:r>
          </a:p>
          <a:p>
            <a:pPr lvl="1"/>
            <a:r>
              <a:rPr lang="en-US" smtClean="0"/>
              <a:t>Must lock </a:t>
            </a:r>
            <a:r>
              <a:rPr lang="en-US" smtClean="0">
                <a:solidFill>
                  <a:schemeClr val="tx1"/>
                </a:solidFill>
              </a:rPr>
              <a:t>e</a:t>
            </a:r>
            <a:r>
              <a:rPr lang="en-US" smtClean="0"/>
              <a:t>’s predecessor</a:t>
            </a:r>
          </a:p>
          <a:p>
            <a:r>
              <a:rPr lang="en-US" smtClean="0"/>
              <a:t>Therefore, if you lock a node</a:t>
            </a:r>
          </a:p>
          <a:p>
            <a:pPr lvl="1"/>
            <a:r>
              <a:rPr lang="en-US" smtClean="0"/>
              <a:t>It can’t be removed</a:t>
            </a:r>
          </a:p>
          <a:p>
            <a:pPr lvl="1"/>
            <a:r>
              <a:rPr lang="en-US" smtClean="0"/>
              <a:t>And neither can its successor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00680D24-15DF-49B7-A601-746EC60A3A54}" type="slidenum">
              <a:rPr lang="x-none"/>
              <a:pPr>
                <a:defRPr/>
              </a:pPr>
              <a:t>132</a:t>
            </a:fld>
            <a:endParaRPr lang="en-US"/>
          </a:p>
        </p:txBody>
      </p:sp>
      <p:sp>
        <p:nvSpPr>
          <p:cNvPr id="120836" name="Text Box 4"/>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(item == </a:t>
            </a:r>
            <a:r>
              <a:rPr lang="en-US" b="1" dirty="0" err="1">
                <a:latin typeface="Courier New" pitchFamily="49" charset="0"/>
              </a:rPr>
              <a:t>curr.item</a:t>
            </a:r>
            <a:r>
              <a:rPr lang="en-US" b="1" dirty="0">
                <a:latin typeface="Courier New" pitchFamily="49" charset="0"/>
              </a:rPr>
              <a:t>) {</a:t>
            </a:r>
          </a:p>
          <a:p>
            <a:pPr algn="l"/>
            <a:r>
              <a:rPr lang="en-US" b="1" dirty="0">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120837" name="Rectangle 2"/>
          <p:cNvSpPr>
            <a:spLocks noGrp="1" noChangeArrowheads="1"/>
          </p:cNvSpPr>
          <p:nvPr>
            <p:ph type="title"/>
          </p:nvPr>
        </p:nvSpPr>
        <p:spPr/>
        <p:txBody>
          <a:bodyPr/>
          <a:lstStyle/>
          <a:p>
            <a:r>
              <a:rPr lang="en-US" smtClean="0"/>
              <a:t>Why remove() is linearizable</a:t>
            </a:r>
          </a:p>
        </p:txBody>
      </p:sp>
      <p:sp>
        <p:nvSpPr>
          <p:cNvPr id="120838" name="AutoShape 6"/>
          <p:cNvSpPr>
            <a:spLocks noChangeArrowheads="1"/>
          </p:cNvSpPr>
          <p:nvPr/>
        </p:nvSpPr>
        <p:spPr bwMode="auto">
          <a:xfrm>
            <a:off x="1147763" y="2452688"/>
            <a:ext cx="4772025" cy="417512"/>
          </a:xfrm>
          <a:prstGeom prst="wedgeRoundRectCallout">
            <a:avLst>
              <a:gd name="adj1" fmla="val 40819"/>
              <a:gd name="adj2" fmla="val 50513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20839" name="Text Box 10"/>
          <p:cNvSpPr txBox="1">
            <a:spLocks noChangeArrowheads="1"/>
          </p:cNvSpPr>
          <p:nvPr/>
        </p:nvSpPr>
        <p:spPr bwMode="auto">
          <a:xfrm>
            <a:off x="4149725" y="4897438"/>
            <a:ext cx="4027488" cy="1200150"/>
          </a:xfrm>
          <a:prstGeom prst="rect">
            <a:avLst/>
          </a:prstGeom>
          <a:solidFill>
            <a:srgbClr val="FFFFCC">
              <a:alpha val="79999"/>
            </a:srgbClr>
          </a:solidFill>
          <a:ln w="12700" algn="ctr">
            <a:solidFill>
              <a:srgbClr val="FF0000"/>
            </a:solidFill>
            <a:miter lim="800000"/>
            <a:headEnd/>
            <a:tailEnd/>
          </a:ln>
        </p:spPr>
        <p:txBody>
          <a:bodyPr wrap="none">
            <a:spAutoFit/>
          </a:bodyPr>
          <a:lstStyle/>
          <a:p>
            <a:pPr algn="l">
              <a:buFontTx/>
              <a:buChar char="•"/>
            </a:pPr>
            <a:r>
              <a:rPr lang="en-US" b="1" dirty="0" err="1">
                <a:solidFill>
                  <a:schemeClr val="tx1"/>
                </a:solidFill>
                <a:latin typeface="Arial" pitchFamily="34" charset="0"/>
              </a:rPr>
              <a:t>pred</a:t>
            </a:r>
            <a:r>
              <a:rPr lang="en-US" dirty="0">
                <a:latin typeface="Arial" pitchFamily="34" charset="0"/>
              </a:rPr>
              <a:t> reachable from </a:t>
            </a:r>
            <a:r>
              <a:rPr lang="en-US" b="1" dirty="0">
                <a:solidFill>
                  <a:schemeClr val="tx1"/>
                </a:solidFill>
                <a:latin typeface="Arial" pitchFamily="34" charset="0"/>
              </a:rPr>
              <a:t>head</a:t>
            </a:r>
          </a:p>
          <a:p>
            <a:pPr algn="l">
              <a:buFontTx/>
              <a:buChar char="•"/>
            </a:pPr>
            <a:r>
              <a:rPr lang="en-US" b="1" dirty="0" err="1">
                <a:solidFill>
                  <a:schemeClr val="tx1"/>
                </a:solidFill>
                <a:latin typeface="Arial" pitchFamily="34" charset="0"/>
              </a:rPr>
              <a:t>curr</a:t>
            </a:r>
            <a:r>
              <a:rPr lang="en-US" dirty="0">
                <a:latin typeface="Arial" pitchFamily="34" charset="0"/>
              </a:rPr>
              <a:t> is </a:t>
            </a:r>
            <a:r>
              <a:rPr lang="en-US" b="1" dirty="0" err="1">
                <a:solidFill>
                  <a:schemeClr val="tx1"/>
                </a:solidFill>
                <a:latin typeface="Arial" pitchFamily="34" charset="0"/>
              </a:rPr>
              <a:t>pred.next</a:t>
            </a:r>
            <a:endParaRPr lang="en-US" b="1" dirty="0">
              <a:solidFill>
                <a:schemeClr val="tx1"/>
              </a:solidFill>
              <a:latin typeface="Arial" pitchFamily="34" charset="0"/>
            </a:endParaRPr>
          </a:p>
          <a:p>
            <a:pPr algn="l">
              <a:buFontTx/>
              <a:buChar char="•"/>
            </a:pPr>
            <a:r>
              <a:rPr lang="en-US" dirty="0">
                <a:latin typeface="Arial" pitchFamily="34" charset="0"/>
              </a:rPr>
              <a:t>So </a:t>
            </a:r>
            <a:r>
              <a:rPr lang="en-US" b="1" dirty="0" err="1">
                <a:solidFill>
                  <a:schemeClr val="tx1"/>
                </a:solidFill>
                <a:latin typeface="Arial" pitchFamily="34" charset="0"/>
              </a:rPr>
              <a:t>curr.item</a:t>
            </a:r>
            <a:r>
              <a:rPr lang="en-US" dirty="0">
                <a:latin typeface="Arial" pitchFamily="34" charset="0"/>
              </a:rPr>
              <a:t> is in the set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5F0B5303-D647-4D50-9DD5-A4C07C81A8E5}" type="slidenum">
              <a:rPr lang="x-none"/>
              <a:pPr>
                <a:defRPr/>
              </a:pPr>
              <a:t>133</a:t>
            </a:fld>
            <a:endParaRPr lang="en-US"/>
          </a:p>
        </p:txBody>
      </p:sp>
      <p:sp>
        <p:nvSpPr>
          <p:cNvPr id="121860" name="Text Box 2"/>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121861" name="Rectangle 3"/>
          <p:cNvSpPr>
            <a:spLocks noGrp="1" noChangeArrowheads="1"/>
          </p:cNvSpPr>
          <p:nvPr>
            <p:ph type="title"/>
          </p:nvPr>
        </p:nvSpPr>
        <p:spPr/>
        <p:txBody>
          <a:bodyPr/>
          <a:lstStyle/>
          <a:p>
            <a:r>
              <a:rPr lang="en-US" smtClean="0"/>
              <a:t>Why remove() is linearizable</a:t>
            </a:r>
          </a:p>
        </p:txBody>
      </p:sp>
      <p:sp>
        <p:nvSpPr>
          <p:cNvPr id="121862" name="AutoShape 4"/>
          <p:cNvSpPr>
            <a:spLocks noChangeArrowheads="1"/>
          </p:cNvSpPr>
          <p:nvPr/>
        </p:nvSpPr>
        <p:spPr bwMode="auto">
          <a:xfrm>
            <a:off x="1147763" y="2833688"/>
            <a:ext cx="4508500" cy="477837"/>
          </a:xfrm>
          <a:prstGeom prst="wedgeRoundRectCallout">
            <a:avLst>
              <a:gd name="adj1" fmla="val 40213"/>
              <a:gd name="adj2" fmla="val 48288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21863" name="Text Box 5"/>
          <p:cNvSpPr txBox="1">
            <a:spLocks noChangeArrowheads="1"/>
          </p:cNvSpPr>
          <p:nvPr/>
        </p:nvSpPr>
        <p:spPr bwMode="auto">
          <a:xfrm>
            <a:off x="3408363" y="5367338"/>
            <a:ext cx="5411787"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Linearization point if</a:t>
            </a:r>
          </a:p>
          <a:p>
            <a:pPr algn="ctr"/>
            <a:r>
              <a:rPr lang="en-US" sz="2800" b="1" dirty="0">
                <a:solidFill>
                  <a:srgbClr val="FF0000"/>
                </a:solidFill>
                <a:latin typeface="Arial" pitchFamily="34" charset="0"/>
              </a:rPr>
              <a:t>item is present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39885357-A478-49A5-9B84-A982FB805ED2}" type="slidenum">
              <a:rPr lang="x-none"/>
              <a:pPr>
                <a:defRPr/>
              </a:pPr>
              <a:t>134</a:t>
            </a:fld>
            <a:endParaRPr lang="en-US"/>
          </a:p>
        </p:txBody>
      </p:sp>
      <p:sp>
        <p:nvSpPr>
          <p:cNvPr id="122884" name="Text Box 2"/>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(item == </a:t>
            </a:r>
            <a:r>
              <a:rPr lang="en-US" b="1" dirty="0" err="1">
                <a:latin typeface="Courier New" pitchFamily="49" charset="0"/>
              </a:rPr>
              <a:t>curr.item</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 true</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122885" name="Rectangle 3"/>
          <p:cNvSpPr>
            <a:spLocks noGrp="1" noChangeArrowheads="1"/>
          </p:cNvSpPr>
          <p:nvPr>
            <p:ph type="title"/>
          </p:nvPr>
        </p:nvSpPr>
        <p:spPr/>
        <p:txBody>
          <a:bodyPr/>
          <a:lstStyle/>
          <a:p>
            <a:r>
              <a:rPr lang="en-US" smtClean="0"/>
              <a:t>Why remove() is linearizable</a:t>
            </a:r>
          </a:p>
        </p:txBody>
      </p:sp>
      <p:sp>
        <p:nvSpPr>
          <p:cNvPr id="122886" name="AutoShape 4"/>
          <p:cNvSpPr>
            <a:spLocks noChangeArrowheads="1"/>
          </p:cNvSpPr>
          <p:nvPr/>
        </p:nvSpPr>
        <p:spPr bwMode="auto">
          <a:xfrm>
            <a:off x="1147763" y="2452688"/>
            <a:ext cx="5330825" cy="1103312"/>
          </a:xfrm>
          <a:prstGeom prst="wedgeRoundRectCallout">
            <a:avLst>
              <a:gd name="adj1" fmla="val 26296"/>
              <a:gd name="adj2" fmla="val 21532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22887" name="Text Box 5"/>
          <p:cNvSpPr txBox="1">
            <a:spLocks noChangeArrowheads="1"/>
          </p:cNvSpPr>
          <p:nvPr/>
        </p:nvSpPr>
        <p:spPr bwMode="auto">
          <a:xfrm>
            <a:off x="3408363" y="5367338"/>
            <a:ext cx="5411787"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Node locked, so no other thread can remove it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05C0215D-A9D0-4DDD-BB3E-4988D690EE9B}" type="slidenum">
              <a:rPr lang="x-none"/>
              <a:pPr>
                <a:defRPr/>
              </a:pPr>
              <a:t>135</a:t>
            </a:fld>
            <a:endParaRPr lang="en-US"/>
          </a:p>
        </p:txBody>
      </p:sp>
      <p:sp>
        <p:nvSpPr>
          <p:cNvPr id="123908" name="Text Box 6"/>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p:txBody>
      </p:sp>
      <p:sp>
        <p:nvSpPr>
          <p:cNvPr id="123909" name="Rectangle 3"/>
          <p:cNvSpPr>
            <a:spLocks noGrp="1" noChangeArrowheads="1"/>
          </p:cNvSpPr>
          <p:nvPr>
            <p:ph type="title"/>
          </p:nvPr>
        </p:nvSpPr>
        <p:spPr/>
        <p:txBody>
          <a:bodyPr/>
          <a:lstStyle/>
          <a:p>
            <a:r>
              <a:rPr lang="en-US" smtClean="0"/>
              <a:t>Why remove() is linearizable</a:t>
            </a:r>
          </a:p>
        </p:txBody>
      </p:sp>
      <p:sp>
        <p:nvSpPr>
          <p:cNvPr id="123910" name="AutoShape 4"/>
          <p:cNvSpPr>
            <a:spLocks noChangeArrowheads="1"/>
          </p:cNvSpPr>
          <p:nvPr/>
        </p:nvSpPr>
        <p:spPr bwMode="auto">
          <a:xfrm>
            <a:off x="939800" y="5740400"/>
            <a:ext cx="2644775" cy="495300"/>
          </a:xfrm>
          <a:prstGeom prst="wedgeRoundRectCallout">
            <a:avLst>
              <a:gd name="adj1" fmla="val 90815"/>
              <a:gd name="adj2" fmla="val -18108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23911" name="Text Box 5"/>
          <p:cNvSpPr txBox="1">
            <a:spLocks noChangeArrowheads="1"/>
          </p:cNvSpPr>
          <p:nvPr/>
        </p:nvSpPr>
        <p:spPr bwMode="auto">
          <a:xfrm>
            <a:off x="3732213" y="4695825"/>
            <a:ext cx="5411787"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Item not present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8133060D-FE20-4119-BE94-BDBE40613A5D}" type="slidenum">
              <a:rPr lang="x-none"/>
              <a:pPr>
                <a:defRPr/>
              </a:pPr>
              <a:t>136</a:t>
            </a:fld>
            <a:endParaRPr lang="en-US"/>
          </a:p>
        </p:txBody>
      </p:sp>
      <p:sp>
        <p:nvSpPr>
          <p:cNvPr id="124932" name="Text Box 2"/>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p:txBody>
      </p:sp>
      <p:sp>
        <p:nvSpPr>
          <p:cNvPr id="124933" name="Rectangle 3"/>
          <p:cNvSpPr>
            <a:spLocks noGrp="1" noChangeArrowheads="1"/>
          </p:cNvSpPr>
          <p:nvPr>
            <p:ph type="title"/>
          </p:nvPr>
        </p:nvSpPr>
        <p:spPr/>
        <p:txBody>
          <a:bodyPr/>
          <a:lstStyle/>
          <a:p>
            <a:r>
              <a:rPr lang="en-US" smtClean="0"/>
              <a:t>Why remove() is linearizable</a:t>
            </a:r>
          </a:p>
        </p:txBody>
      </p:sp>
      <p:sp>
        <p:nvSpPr>
          <p:cNvPr id="124934" name="AutoShape 4"/>
          <p:cNvSpPr>
            <a:spLocks noChangeArrowheads="1"/>
          </p:cNvSpPr>
          <p:nvPr/>
        </p:nvSpPr>
        <p:spPr bwMode="auto">
          <a:xfrm>
            <a:off x="939800" y="5702300"/>
            <a:ext cx="2644775" cy="477838"/>
          </a:xfrm>
          <a:prstGeom prst="wedgeRoundRectCallout">
            <a:avLst>
              <a:gd name="adj1" fmla="val 70648"/>
              <a:gd name="adj2" fmla="val -9817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24935" name="Text Box 6"/>
          <p:cNvSpPr txBox="1">
            <a:spLocks noChangeArrowheads="1"/>
          </p:cNvSpPr>
          <p:nvPr/>
        </p:nvSpPr>
        <p:spPr bwMode="auto">
          <a:xfrm>
            <a:off x="4225925" y="4567238"/>
            <a:ext cx="4027488" cy="1565275"/>
          </a:xfrm>
          <a:prstGeom prst="rect">
            <a:avLst/>
          </a:prstGeom>
          <a:solidFill>
            <a:srgbClr val="FFFFCC">
              <a:alpha val="79999"/>
            </a:srgbClr>
          </a:solidFill>
          <a:ln w="12700" algn="ctr">
            <a:solidFill>
              <a:srgbClr val="FF0000"/>
            </a:solidFill>
            <a:miter lim="800000"/>
            <a:headEnd/>
            <a:tailEnd/>
          </a:ln>
        </p:spPr>
        <p:txBody>
          <a:bodyPr wrap="none">
            <a:spAutoFit/>
          </a:bodyPr>
          <a:lstStyle/>
          <a:p>
            <a:pPr algn="l">
              <a:buFontTx/>
              <a:buChar char="•"/>
            </a:pPr>
            <a:r>
              <a:rPr lang="en-US" b="1" dirty="0" err="1">
                <a:solidFill>
                  <a:schemeClr val="tx1"/>
                </a:solidFill>
                <a:latin typeface="Arial" pitchFamily="34" charset="0"/>
              </a:rPr>
              <a:t>pred</a:t>
            </a:r>
            <a:r>
              <a:rPr lang="en-US" dirty="0">
                <a:latin typeface="Arial" pitchFamily="34" charset="0"/>
              </a:rPr>
              <a:t> reachable from </a:t>
            </a:r>
            <a:r>
              <a:rPr lang="en-US" b="1" dirty="0">
                <a:solidFill>
                  <a:schemeClr val="tx1"/>
                </a:solidFill>
                <a:latin typeface="Arial" pitchFamily="34" charset="0"/>
              </a:rPr>
              <a:t>head</a:t>
            </a:r>
          </a:p>
          <a:p>
            <a:pPr algn="l">
              <a:buFontTx/>
              <a:buChar char="•"/>
            </a:pPr>
            <a:r>
              <a:rPr lang="en-US" b="1" dirty="0" err="1">
                <a:solidFill>
                  <a:schemeClr val="tx1"/>
                </a:solidFill>
                <a:latin typeface="Arial" pitchFamily="34" charset="0"/>
              </a:rPr>
              <a:t>curr</a:t>
            </a:r>
            <a:r>
              <a:rPr lang="en-US" dirty="0">
                <a:latin typeface="Arial" pitchFamily="34" charset="0"/>
              </a:rPr>
              <a:t> is </a:t>
            </a:r>
            <a:r>
              <a:rPr lang="en-US" b="1" dirty="0" err="1">
                <a:solidFill>
                  <a:schemeClr val="tx1"/>
                </a:solidFill>
                <a:latin typeface="Arial" pitchFamily="34" charset="0"/>
              </a:rPr>
              <a:t>pred.next</a:t>
            </a:r>
            <a:endParaRPr lang="en-US" b="1" dirty="0">
              <a:solidFill>
                <a:schemeClr val="tx1"/>
              </a:solidFill>
              <a:latin typeface="Arial" pitchFamily="34" charset="0"/>
            </a:endParaRPr>
          </a:p>
          <a:p>
            <a:pPr algn="l">
              <a:buFontTx/>
              <a:buChar char="•"/>
            </a:pPr>
            <a:r>
              <a:rPr lang="en-US" b="1" dirty="0" err="1">
                <a:solidFill>
                  <a:schemeClr val="tx1"/>
                </a:solidFill>
                <a:latin typeface="Arial" pitchFamily="34" charset="0"/>
              </a:rPr>
              <a:t>pred.key</a:t>
            </a:r>
            <a:r>
              <a:rPr lang="en-US" b="1" dirty="0">
                <a:solidFill>
                  <a:schemeClr val="tx1"/>
                </a:solidFill>
                <a:latin typeface="Arial" pitchFamily="34" charset="0"/>
              </a:rPr>
              <a:t> &lt; </a:t>
            </a:r>
            <a:r>
              <a:rPr lang="en-US" dirty="0">
                <a:latin typeface="Courier New" pitchFamily="49" charset="0"/>
              </a:rPr>
              <a:t>key </a:t>
            </a:r>
            <a:endParaRPr lang="en-US" b="1" dirty="0">
              <a:solidFill>
                <a:schemeClr val="tx1"/>
              </a:solidFill>
              <a:latin typeface="Arial" pitchFamily="34" charset="0"/>
            </a:endParaRPr>
          </a:p>
          <a:p>
            <a:pPr algn="l">
              <a:buFontTx/>
              <a:buChar char="•"/>
            </a:pPr>
            <a:r>
              <a:rPr lang="en-US" dirty="0">
                <a:latin typeface="Arial" pitchFamily="34" charset="0"/>
              </a:rPr>
              <a:t>key &lt;  </a:t>
            </a:r>
            <a:r>
              <a:rPr lang="en-US" b="1" dirty="0" err="1">
                <a:solidFill>
                  <a:schemeClr val="tx1"/>
                </a:solidFill>
                <a:latin typeface="Arial" pitchFamily="34" charset="0"/>
              </a:rPr>
              <a:t>curr.key</a:t>
            </a:r>
            <a:endParaRPr lang="en-US"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FE1A1838-FBDE-4F5C-B475-B8E178BA04E8}" type="slidenum">
              <a:rPr lang="x-none"/>
              <a:pPr>
                <a:defRPr/>
              </a:pPr>
              <a:t>137</a:t>
            </a:fld>
            <a:endParaRPr lang="en-US"/>
          </a:p>
        </p:txBody>
      </p:sp>
      <p:sp>
        <p:nvSpPr>
          <p:cNvPr id="125956" name="Text Box 2"/>
          <p:cNvSpPr txBox="1">
            <a:spLocks noChangeArrowheads="1"/>
          </p:cNvSpPr>
          <p:nvPr/>
        </p:nvSpPr>
        <p:spPr bwMode="auto">
          <a:xfrm>
            <a:off x="773113" y="2057400"/>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p:txBody>
      </p:sp>
      <p:sp>
        <p:nvSpPr>
          <p:cNvPr id="125957" name="Rectangle 3"/>
          <p:cNvSpPr>
            <a:spLocks noGrp="1" noChangeArrowheads="1"/>
          </p:cNvSpPr>
          <p:nvPr>
            <p:ph type="title"/>
          </p:nvPr>
        </p:nvSpPr>
        <p:spPr/>
        <p:txBody>
          <a:bodyPr/>
          <a:lstStyle/>
          <a:p>
            <a:r>
              <a:rPr lang="en-US" smtClean="0"/>
              <a:t>Why remove() is linearizable</a:t>
            </a:r>
          </a:p>
        </p:txBody>
      </p:sp>
      <p:sp>
        <p:nvSpPr>
          <p:cNvPr id="125958" name="AutoShape 4"/>
          <p:cNvSpPr>
            <a:spLocks noChangeArrowheads="1"/>
          </p:cNvSpPr>
          <p:nvPr/>
        </p:nvSpPr>
        <p:spPr bwMode="auto">
          <a:xfrm>
            <a:off x="1193800" y="4602163"/>
            <a:ext cx="3503613" cy="477837"/>
          </a:xfrm>
          <a:prstGeom prst="wedgeRoundRectCallout">
            <a:avLst>
              <a:gd name="adj1" fmla="val 57792"/>
              <a:gd name="adj2" fmla="val -18754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25959" name="Text Box 5"/>
          <p:cNvSpPr txBox="1">
            <a:spLocks noChangeArrowheads="1"/>
          </p:cNvSpPr>
          <p:nvPr/>
        </p:nvSpPr>
        <p:spPr bwMode="auto">
          <a:xfrm>
            <a:off x="4295775" y="3475038"/>
            <a:ext cx="4435475"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Linearization point</a:t>
            </a:r>
            <a:endParaRPr lang="en-US" sz="2800"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6B9A5948-060F-4D53-9061-E5175737F053}" type="slidenum">
              <a:rPr lang="x-none"/>
              <a:pPr>
                <a:defRPr/>
              </a:pPr>
              <a:t>138</a:t>
            </a:fld>
            <a:endParaRPr lang="en-US"/>
          </a:p>
        </p:txBody>
      </p:sp>
      <p:sp>
        <p:nvSpPr>
          <p:cNvPr id="126980" name="Rectangle 2"/>
          <p:cNvSpPr>
            <a:spLocks noGrp="1" noChangeArrowheads="1"/>
          </p:cNvSpPr>
          <p:nvPr>
            <p:ph type="title"/>
          </p:nvPr>
        </p:nvSpPr>
        <p:spPr/>
        <p:txBody>
          <a:bodyPr/>
          <a:lstStyle/>
          <a:p>
            <a:r>
              <a:rPr lang="en-US" dirty="0" smtClean="0"/>
              <a:t>Adding Nodes</a:t>
            </a:r>
          </a:p>
        </p:txBody>
      </p:sp>
      <p:sp>
        <p:nvSpPr>
          <p:cNvPr id="126981" name="Rectangle 3"/>
          <p:cNvSpPr>
            <a:spLocks noGrp="1" noChangeArrowheads="1"/>
          </p:cNvSpPr>
          <p:nvPr>
            <p:ph type="body" idx="1"/>
          </p:nvPr>
        </p:nvSpPr>
        <p:spPr/>
        <p:txBody>
          <a:bodyPr/>
          <a:lstStyle/>
          <a:p>
            <a:r>
              <a:rPr lang="en-US" smtClean="0"/>
              <a:t>To add node </a:t>
            </a:r>
            <a:r>
              <a:rPr lang="en-US" smtClean="0">
                <a:solidFill>
                  <a:schemeClr val="tx1"/>
                </a:solidFill>
              </a:rPr>
              <a:t>e</a:t>
            </a:r>
          </a:p>
          <a:p>
            <a:pPr lvl="1"/>
            <a:r>
              <a:rPr lang="en-US" smtClean="0"/>
              <a:t>Must lock </a:t>
            </a:r>
            <a:r>
              <a:rPr lang="en-US" smtClean="0">
                <a:solidFill>
                  <a:schemeClr val="tx1"/>
                </a:solidFill>
              </a:rPr>
              <a:t>predecessor</a:t>
            </a:r>
          </a:p>
          <a:p>
            <a:pPr lvl="1"/>
            <a:r>
              <a:rPr lang="en-US" smtClean="0"/>
              <a:t>Must lock </a:t>
            </a:r>
            <a:r>
              <a:rPr lang="en-US" smtClean="0">
                <a:solidFill>
                  <a:schemeClr val="tx1"/>
                </a:solidFill>
              </a:rPr>
              <a:t>successor</a:t>
            </a:r>
            <a:endParaRPr lang="en-US" smtClean="0"/>
          </a:p>
          <a:p>
            <a:r>
              <a:rPr lang="en-US" smtClean="0"/>
              <a:t>Neither can be deleted</a:t>
            </a:r>
          </a:p>
          <a:p>
            <a:pPr lvl="1"/>
            <a:r>
              <a:rPr lang="en-US" smtClean="0"/>
              <a:t>(Is successor lock actually required?)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BC143A40-5BE1-44FA-A1A3-AB6273C97646}" type="slidenum">
              <a:rPr lang="x-none"/>
              <a:pPr>
                <a:defRPr/>
              </a:pPr>
              <a:t>139</a:t>
            </a:fld>
            <a:endParaRPr lang="en-US"/>
          </a:p>
        </p:txBody>
      </p:sp>
      <p:sp>
        <p:nvSpPr>
          <p:cNvPr id="128004" name="Rectangle 2"/>
          <p:cNvSpPr>
            <a:spLocks noGrp="1" noChangeArrowheads="1"/>
          </p:cNvSpPr>
          <p:nvPr>
            <p:ph type="title"/>
          </p:nvPr>
        </p:nvSpPr>
        <p:spPr/>
        <p:txBody>
          <a:bodyPr/>
          <a:lstStyle/>
          <a:p>
            <a:r>
              <a:rPr lang="en-US" smtClean="0"/>
              <a:t>Same Abstraction Map</a:t>
            </a:r>
          </a:p>
        </p:txBody>
      </p:sp>
      <p:sp>
        <p:nvSpPr>
          <p:cNvPr id="128005" name="Rectangle 3"/>
          <p:cNvSpPr>
            <a:spLocks noGrp="1" noChangeArrowheads="1"/>
          </p:cNvSpPr>
          <p:nvPr>
            <p:ph type="body" idx="1"/>
          </p:nvPr>
        </p:nvSpPr>
        <p:spPr/>
        <p:txBody>
          <a:bodyPr/>
          <a:lstStyle/>
          <a:p>
            <a:r>
              <a:rPr lang="en-US" sz="3600" dirty="0" smtClean="0"/>
              <a:t>S(</a:t>
            </a:r>
            <a:r>
              <a:rPr lang="en-US" sz="3600" dirty="0" smtClean="0">
                <a:solidFill>
                  <a:schemeClr val="tx1"/>
                </a:solidFill>
              </a:rPr>
              <a:t>head</a:t>
            </a:r>
            <a:r>
              <a:rPr lang="en-US" sz="3600" dirty="0" smtClean="0"/>
              <a:t>) =</a:t>
            </a:r>
          </a:p>
          <a:p>
            <a:pPr marL="457200" lvl="1" indent="0">
              <a:buNone/>
            </a:pPr>
            <a:r>
              <a:rPr lang="en-US" sz="3200" dirty="0" smtClean="0"/>
              <a:t>{ </a:t>
            </a:r>
            <a:r>
              <a:rPr lang="en-US" sz="3200" dirty="0" smtClean="0">
                <a:solidFill>
                  <a:schemeClr val="tx1"/>
                </a:solidFill>
              </a:rPr>
              <a:t>x</a:t>
            </a:r>
            <a:r>
              <a:rPr lang="en-US" sz="3200" dirty="0" smtClean="0"/>
              <a:t> | there exists </a:t>
            </a:r>
            <a:r>
              <a:rPr lang="en-US" sz="3200" dirty="0" smtClean="0">
                <a:solidFill>
                  <a:schemeClr val="tx1"/>
                </a:solidFill>
              </a:rPr>
              <a:t>a</a:t>
            </a:r>
            <a:r>
              <a:rPr lang="en-US" sz="3200" dirty="0" smtClean="0"/>
              <a:t> such that</a:t>
            </a:r>
          </a:p>
          <a:p>
            <a:pPr lvl="2"/>
            <a:r>
              <a:rPr lang="en-US" sz="2800" dirty="0" smtClean="0">
                <a:solidFill>
                  <a:schemeClr val="tx1"/>
                </a:solidFill>
              </a:rPr>
              <a:t>a </a:t>
            </a:r>
            <a:r>
              <a:rPr lang="en-US" sz="2800" dirty="0" smtClean="0"/>
              <a:t>reachable</a:t>
            </a:r>
            <a:r>
              <a:rPr lang="en-US" sz="2800" dirty="0" smtClean="0">
                <a:solidFill>
                  <a:schemeClr val="accent2"/>
                </a:solidFill>
              </a:rPr>
              <a:t> </a:t>
            </a:r>
            <a:r>
              <a:rPr lang="en-US" sz="2800" dirty="0" smtClean="0"/>
              <a:t>from</a:t>
            </a:r>
            <a:r>
              <a:rPr lang="en-US" sz="2800" dirty="0" smtClean="0">
                <a:solidFill>
                  <a:schemeClr val="tx1"/>
                </a:solidFill>
              </a:rPr>
              <a:t> head </a:t>
            </a:r>
            <a:r>
              <a:rPr lang="en-US" sz="2800" dirty="0" smtClean="0"/>
              <a:t>and</a:t>
            </a:r>
          </a:p>
          <a:p>
            <a:pPr lvl="2"/>
            <a:r>
              <a:rPr lang="en-US" sz="2800" dirty="0" err="1" smtClean="0">
                <a:solidFill>
                  <a:schemeClr val="tx1"/>
                </a:solidFill>
              </a:rPr>
              <a:t>a.item</a:t>
            </a:r>
            <a:r>
              <a:rPr lang="en-US" sz="2800" dirty="0" smtClean="0">
                <a:solidFill>
                  <a:schemeClr val="tx1"/>
                </a:solidFill>
              </a:rPr>
              <a:t>  = x</a:t>
            </a:r>
          </a:p>
          <a:p>
            <a:pPr marL="457200" lvl="1" indent="0">
              <a:buNone/>
            </a:pPr>
            <a:r>
              <a:rPr lang="en-US" sz="32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DCCBF897-CB81-4F7B-8FF7-807C66B2CA08}" type="slidenum">
              <a:rPr lang="x-none"/>
              <a:pPr>
                <a:defRPr/>
              </a:pPr>
              <a:t>14</a:t>
            </a:fld>
            <a:endParaRPr lang="en-US"/>
          </a:p>
        </p:txBody>
      </p:sp>
      <p:sp>
        <p:nvSpPr>
          <p:cNvPr id="14340" name="Rectangle 2"/>
          <p:cNvSpPr>
            <a:spLocks noGrp="1" noChangeArrowheads="1"/>
          </p:cNvSpPr>
          <p:nvPr>
            <p:ph type="title"/>
          </p:nvPr>
        </p:nvSpPr>
        <p:spPr/>
        <p:txBody>
          <a:bodyPr/>
          <a:lstStyle/>
          <a:p>
            <a:r>
              <a:rPr lang="en-US" sz="4000" smtClean="0"/>
              <a:t>First:</a:t>
            </a:r>
            <a:br>
              <a:rPr lang="en-US" sz="4000" smtClean="0"/>
            </a:br>
            <a:r>
              <a:rPr lang="en-US" sz="4000" smtClean="0"/>
              <a:t>Fine-Grained Synchronization</a:t>
            </a:r>
          </a:p>
        </p:txBody>
      </p:sp>
      <p:sp>
        <p:nvSpPr>
          <p:cNvPr id="14341" name="Rectangle 3"/>
          <p:cNvSpPr>
            <a:spLocks noGrp="1" noChangeArrowheads="1"/>
          </p:cNvSpPr>
          <p:nvPr>
            <p:ph type="body" idx="1"/>
          </p:nvPr>
        </p:nvSpPr>
        <p:spPr/>
        <p:txBody>
          <a:bodyPr/>
          <a:lstStyle/>
          <a:p>
            <a:r>
              <a:rPr lang="en-US" dirty="0" smtClean="0"/>
              <a:t>Instead of using a single lock …</a:t>
            </a:r>
          </a:p>
          <a:p>
            <a:r>
              <a:rPr lang="en-US" dirty="0" smtClean="0"/>
              <a:t>Split object into</a:t>
            </a:r>
          </a:p>
          <a:p>
            <a:pPr lvl="1"/>
            <a:r>
              <a:rPr lang="en-US" dirty="0" smtClean="0"/>
              <a:t>Independently-synchronized </a:t>
            </a:r>
            <a:r>
              <a:rPr lang="en-US" dirty="0" smtClean="0"/>
              <a:t>components</a:t>
            </a:r>
            <a:endParaRPr lang="en-US" dirty="0" smtClean="0"/>
          </a:p>
        </p:txBody>
      </p:sp>
    </p:spTree>
    <p:extLst>
      <p:ext uri="{BB962C8B-B14F-4D97-AF65-F5344CB8AC3E}">
        <p14:creationId xmlns:p14="http://schemas.microsoft.com/office/powerpoint/2010/main" val="295111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629ADE3F-2086-43A7-918B-D385A8ED1D6A}" type="slidenum">
              <a:rPr lang="x-none"/>
              <a:pPr>
                <a:defRPr/>
              </a:pPr>
              <a:t>140</a:t>
            </a:fld>
            <a:endParaRPr lang="en-US"/>
          </a:p>
        </p:txBody>
      </p:sp>
      <p:sp>
        <p:nvSpPr>
          <p:cNvPr id="129028" name="Rectangle 2"/>
          <p:cNvSpPr>
            <a:spLocks noGrp="1" noChangeArrowheads="1"/>
          </p:cNvSpPr>
          <p:nvPr>
            <p:ph type="title"/>
          </p:nvPr>
        </p:nvSpPr>
        <p:spPr/>
        <p:txBody>
          <a:bodyPr/>
          <a:lstStyle/>
          <a:p>
            <a:r>
              <a:rPr lang="en-US" smtClean="0"/>
              <a:t>Rep Invariant</a:t>
            </a:r>
          </a:p>
        </p:txBody>
      </p:sp>
      <p:sp>
        <p:nvSpPr>
          <p:cNvPr id="129029" name="Rectangle 3"/>
          <p:cNvSpPr>
            <a:spLocks noGrp="1" noChangeArrowheads="1"/>
          </p:cNvSpPr>
          <p:nvPr>
            <p:ph type="body" idx="1"/>
          </p:nvPr>
        </p:nvSpPr>
        <p:spPr/>
        <p:txBody>
          <a:bodyPr/>
          <a:lstStyle/>
          <a:p>
            <a:r>
              <a:rPr lang="en-US" smtClean="0"/>
              <a:t>Easy to check that</a:t>
            </a:r>
          </a:p>
          <a:p>
            <a:pPr lvl="1"/>
            <a:r>
              <a:rPr lang="en-US" smtClean="0">
                <a:solidFill>
                  <a:schemeClr val="tx1"/>
                </a:solidFill>
              </a:rPr>
              <a:t>tail</a:t>
            </a:r>
            <a:r>
              <a:rPr lang="en-US" smtClean="0"/>
              <a:t> always reachable from </a:t>
            </a:r>
            <a:r>
              <a:rPr lang="en-US" smtClean="0">
                <a:solidFill>
                  <a:schemeClr val="tx1"/>
                </a:solidFill>
              </a:rPr>
              <a:t>head</a:t>
            </a:r>
          </a:p>
          <a:p>
            <a:pPr lvl="1"/>
            <a:r>
              <a:rPr lang="en-US" smtClean="0"/>
              <a:t>Nodes sorted, no duplicates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F0F65B49-799A-47C2-8E43-F801B5E1B259}" type="slidenum">
              <a:rPr lang="x-none"/>
              <a:pPr>
                <a:defRPr/>
              </a:pPr>
              <a:t>141</a:t>
            </a:fld>
            <a:endParaRPr lang="en-US"/>
          </a:p>
        </p:txBody>
      </p:sp>
      <p:sp>
        <p:nvSpPr>
          <p:cNvPr id="130052" name="Rectangle 2"/>
          <p:cNvSpPr>
            <a:spLocks noGrp="1" noChangeArrowheads="1"/>
          </p:cNvSpPr>
          <p:nvPr>
            <p:ph type="title"/>
          </p:nvPr>
        </p:nvSpPr>
        <p:spPr/>
        <p:txBody>
          <a:bodyPr/>
          <a:lstStyle/>
          <a:p>
            <a:r>
              <a:rPr lang="en-US" smtClean="0"/>
              <a:t>Drawbacks</a:t>
            </a:r>
          </a:p>
        </p:txBody>
      </p:sp>
      <p:sp>
        <p:nvSpPr>
          <p:cNvPr id="130053" name="Rectangle 3"/>
          <p:cNvSpPr>
            <a:spLocks noGrp="1" noChangeArrowheads="1"/>
          </p:cNvSpPr>
          <p:nvPr>
            <p:ph type="body" idx="1"/>
          </p:nvPr>
        </p:nvSpPr>
        <p:spPr/>
        <p:txBody>
          <a:bodyPr/>
          <a:lstStyle/>
          <a:p>
            <a:r>
              <a:rPr lang="en-US" smtClean="0"/>
              <a:t>Better than coarse-grained lock</a:t>
            </a:r>
          </a:p>
          <a:p>
            <a:pPr lvl="1"/>
            <a:r>
              <a:rPr lang="en-US" smtClean="0"/>
              <a:t>Threads can traverse in parallel</a:t>
            </a:r>
          </a:p>
          <a:p>
            <a:r>
              <a:rPr lang="en-US" smtClean="0"/>
              <a:t>Still not ideal</a:t>
            </a:r>
          </a:p>
          <a:p>
            <a:pPr lvl="1"/>
            <a:r>
              <a:rPr lang="en-US" smtClean="0"/>
              <a:t>Long chain of acquire/release</a:t>
            </a:r>
          </a:p>
          <a:p>
            <a:pPr lvl="1"/>
            <a:r>
              <a:rPr lang="en-US" smtClean="0"/>
              <a:t>Inefficient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84D65DD0-6C01-4443-817C-814804DC8B8E}" type="slidenum">
              <a:rPr lang="x-none"/>
              <a:pPr>
                <a:defRPr/>
              </a:pPr>
              <a:t>142</a:t>
            </a:fld>
            <a:endParaRPr lang="en-US"/>
          </a:p>
        </p:txBody>
      </p:sp>
      <p:sp>
        <p:nvSpPr>
          <p:cNvPr id="131076" name="Rectangle 2"/>
          <p:cNvSpPr>
            <a:spLocks noGrp="1" noChangeArrowheads="1"/>
          </p:cNvSpPr>
          <p:nvPr>
            <p:ph type="title"/>
          </p:nvPr>
        </p:nvSpPr>
        <p:spPr/>
        <p:txBody>
          <a:bodyPr/>
          <a:lstStyle/>
          <a:p>
            <a:r>
              <a:rPr lang="en-US" smtClean="0"/>
              <a:t>Optimistic Synchronization</a:t>
            </a:r>
          </a:p>
        </p:txBody>
      </p:sp>
      <p:sp>
        <p:nvSpPr>
          <p:cNvPr id="131077" name="Rectangle 3"/>
          <p:cNvSpPr>
            <a:spLocks noGrp="1" noChangeArrowheads="1"/>
          </p:cNvSpPr>
          <p:nvPr>
            <p:ph type="body" idx="1"/>
          </p:nvPr>
        </p:nvSpPr>
        <p:spPr/>
        <p:txBody>
          <a:bodyPr/>
          <a:lstStyle/>
          <a:p>
            <a:r>
              <a:rPr lang="en-US" smtClean="0"/>
              <a:t>Find nodes without locking</a:t>
            </a:r>
          </a:p>
          <a:p>
            <a:r>
              <a:rPr lang="en-US" smtClean="0"/>
              <a:t>Lock nodes</a:t>
            </a:r>
          </a:p>
          <a:p>
            <a:r>
              <a:rPr lang="en-US" smtClean="0"/>
              <a:t>Check that everything is OK</a:t>
            </a:r>
          </a:p>
          <a:p>
            <a:endParaRPr lang="en-US" smtClean="0"/>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pPr>
              <a:defRPr/>
            </a:pPr>
            <a:r>
              <a:rPr lang="en-US"/>
              <a:t>Art of Multiprocessor Programming</a:t>
            </a:r>
          </a:p>
        </p:txBody>
      </p:sp>
      <p:sp>
        <p:nvSpPr>
          <p:cNvPr id="39" name="Slide Number Placeholder 4"/>
          <p:cNvSpPr>
            <a:spLocks noGrp="1"/>
          </p:cNvSpPr>
          <p:nvPr>
            <p:ph type="sldNum" sz="quarter" idx="11"/>
          </p:nvPr>
        </p:nvSpPr>
        <p:spPr/>
        <p:txBody>
          <a:bodyPr/>
          <a:lstStyle/>
          <a:p>
            <a:pPr>
              <a:defRPr/>
            </a:pPr>
            <a:fld id="{4EF88D8C-07C3-4E14-936F-650CBF43B89B}" type="slidenum">
              <a:rPr lang="x-none"/>
              <a:pPr>
                <a:defRPr/>
              </a:pPr>
              <a:t>143</a:t>
            </a:fld>
            <a:endParaRPr lang="en-US"/>
          </a:p>
        </p:txBody>
      </p:sp>
      <p:sp>
        <p:nvSpPr>
          <p:cNvPr id="132100" name="Rectangle 2"/>
          <p:cNvSpPr>
            <a:spLocks noGrp="1" noChangeArrowheads="1"/>
          </p:cNvSpPr>
          <p:nvPr>
            <p:ph type="title"/>
          </p:nvPr>
        </p:nvSpPr>
        <p:spPr>
          <a:xfrm>
            <a:off x="685800" y="450850"/>
            <a:ext cx="7772400" cy="1143000"/>
          </a:xfrm>
        </p:spPr>
        <p:txBody>
          <a:bodyPr/>
          <a:lstStyle/>
          <a:p>
            <a:r>
              <a:rPr lang="en-US" sz="4000" smtClean="0"/>
              <a:t>Optimistic: Traverse without Locking</a:t>
            </a:r>
          </a:p>
        </p:txBody>
      </p:sp>
      <p:sp>
        <p:nvSpPr>
          <p:cNvPr id="132101"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2102"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2103"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2104"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2105"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2106"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2107"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2108"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2109"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2110"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2111"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2112"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2113"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2114"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2115"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2116"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2117"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2118"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32119" name="Line 27"/>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32120" name="Group 82"/>
          <p:cNvGrpSpPr>
            <a:grpSpLocks/>
          </p:cNvGrpSpPr>
          <p:nvPr/>
        </p:nvGrpSpPr>
        <p:grpSpPr bwMode="auto">
          <a:xfrm>
            <a:off x="2782888" y="4518025"/>
            <a:ext cx="1447800" cy="1295400"/>
            <a:chOff x="1584" y="816"/>
            <a:chExt cx="912" cy="816"/>
          </a:xfrm>
        </p:grpSpPr>
        <p:sp>
          <p:nvSpPr>
            <p:cNvPr id="132127"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2128"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2129"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2130"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2131"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2132"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2133"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2134"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2135"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612892" name="AutoShape 92"/>
          <p:cNvSpPr>
            <a:spLocks noChangeArrowheads="1"/>
          </p:cNvSpPr>
          <p:nvPr/>
        </p:nvSpPr>
        <p:spPr bwMode="auto">
          <a:xfrm>
            <a:off x="542925" y="2457450"/>
            <a:ext cx="1293813" cy="814388"/>
          </a:xfrm>
          <a:prstGeom prst="wedgeRoundRectCallout">
            <a:avLst>
              <a:gd name="adj1" fmla="val 151352"/>
              <a:gd name="adj2" fmla="val 18333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3" name="AutoShape 93"/>
          <p:cNvSpPr>
            <a:spLocks noChangeArrowheads="1"/>
          </p:cNvSpPr>
          <p:nvPr/>
        </p:nvSpPr>
        <p:spPr bwMode="auto">
          <a:xfrm>
            <a:off x="2287588" y="2368550"/>
            <a:ext cx="1293812" cy="814388"/>
          </a:xfrm>
          <a:prstGeom prst="wedgeRoundRectCallout">
            <a:avLst>
              <a:gd name="adj1" fmla="val 21657"/>
              <a:gd name="adj2" fmla="val 20360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4"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32124"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612896" name="AutoShape 96"/>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7" name="AutoShape 97"/>
          <p:cNvSpPr>
            <a:spLocks noChangeArrowheads="1"/>
          </p:cNvSpPr>
          <p:nvPr/>
        </p:nvSpPr>
        <p:spPr bwMode="auto">
          <a:xfrm>
            <a:off x="4598988" y="3692525"/>
            <a:ext cx="1812925" cy="1055688"/>
          </a:xfrm>
          <a:prstGeom prst="cloudCallout">
            <a:avLst>
              <a:gd name="adj1" fmla="val -106653"/>
              <a:gd name="adj2" fmla="val 27593"/>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Aha!</a:t>
            </a:r>
          </a:p>
        </p:txBody>
      </p:sp>
      <p:sp>
        <p:nvSpPr>
          <p:cNvPr id="40"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12892"/>
                                        </p:tgtEl>
                                        <p:attrNameLst>
                                          <p:attrName>style.visibility</p:attrName>
                                        </p:attrNameLst>
                                      </p:cBhvr>
                                      <p:to>
                                        <p:strVal val="visible"/>
                                      </p:to>
                                    </p:set>
                                    <p:animEffect transition="in" filter="blinds(horizontal)">
                                      <p:cBhvr>
                                        <p:cTn id="7" dur="500"/>
                                        <p:tgtEl>
                                          <p:spTgt spid="161289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12893"/>
                                        </p:tgtEl>
                                        <p:attrNameLst>
                                          <p:attrName>style.visibility</p:attrName>
                                        </p:attrNameLst>
                                      </p:cBhvr>
                                      <p:to>
                                        <p:strVal val="visible"/>
                                      </p:to>
                                    </p:set>
                                    <p:animEffect transition="in" filter="blinds(horizontal)">
                                      <p:cBhvr>
                                        <p:cTn id="11" dur="500"/>
                                        <p:tgtEl>
                                          <p:spTgt spid="1612893"/>
                                        </p:tgtEl>
                                      </p:cBhvr>
                                    </p:animEffect>
                                  </p:childTnLst>
                                </p:cTn>
                              </p:par>
                              <p:par>
                                <p:cTn id="12" presetID="3" presetClass="exit" presetSubtype="10" fill="hold" grpId="1" nodeType="withEffect">
                                  <p:stCondLst>
                                    <p:cond delay="0"/>
                                  </p:stCondLst>
                                  <p:childTnLst>
                                    <p:animEffect transition="out" filter="blinds(horizontal)">
                                      <p:cBhvr>
                                        <p:cTn id="13" dur="500"/>
                                        <p:tgtEl>
                                          <p:spTgt spid="1612892"/>
                                        </p:tgtEl>
                                      </p:cBhvr>
                                    </p:animEffect>
                                    <p:set>
                                      <p:cBhvr>
                                        <p:cTn id="14" dur="1" fill="hold">
                                          <p:stCondLst>
                                            <p:cond delay="499"/>
                                          </p:stCondLst>
                                        </p:cTn>
                                        <p:tgtEl>
                                          <p:spTgt spid="1612892"/>
                                        </p:tgtEl>
                                        <p:attrNameLst>
                                          <p:attrName>style.visibility</p:attrName>
                                        </p:attrNameLst>
                                      </p:cBhvr>
                                      <p:to>
                                        <p:strVal val="hidden"/>
                                      </p:to>
                                    </p:se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612894"/>
                                        </p:tgtEl>
                                        <p:attrNameLst>
                                          <p:attrName>style.visibility</p:attrName>
                                        </p:attrNameLst>
                                      </p:cBhvr>
                                      <p:to>
                                        <p:strVal val="visible"/>
                                      </p:to>
                                    </p:set>
                                    <p:animEffect transition="in" filter="blinds(horizontal)">
                                      <p:cBhvr>
                                        <p:cTn id="18" dur="500"/>
                                        <p:tgtEl>
                                          <p:spTgt spid="1612894"/>
                                        </p:tgtEl>
                                      </p:cBhvr>
                                    </p:animEffect>
                                  </p:childTnLst>
                                </p:cTn>
                              </p:par>
                              <p:par>
                                <p:cTn id="19" presetID="3" presetClass="exit" presetSubtype="10" fill="hold" grpId="1" nodeType="withEffect">
                                  <p:stCondLst>
                                    <p:cond delay="0"/>
                                  </p:stCondLst>
                                  <p:childTnLst>
                                    <p:animEffect transition="out" filter="blinds(horizontal)">
                                      <p:cBhvr>
                                        <p:cTn id="20" dur="500"/>
                                        <p:tgtEl>
                                          <p:spTgt spid="1612893"/>
                                        </p:tgtEl>
                                      </p:cBhvr>
                                    </p:animEffect>
                                    <p:set>
                                      <p:cBhvr>
                                        <p:cTn id="21" dur="1" fill="hold">
                                          <p:stCondLst>
                                            <p:cond delay="499"/>
                                          </p:stCondLst>
                                        </p:cTn>
                                        <p:tgtEl>
                                          <p:spTgt spid="1612893"/>
                                        </p:tgtEl>
                                        <p:attrNameLst>
                                          <p:attrName>style.visibility</p:attrName>
                                        </p:attrNameLst>
                                      </p:cBhvr>
                                      <p:to>
                                        <p:strVal val="hidden"/>
                                      </p:to>
                                    </p:se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612896"/>
                                        </p:tgtEl>
                                        <p:attrNameLst>
                                          <p:attrName>style.visibility</p:attrName>
                                        </p:attrNameLst>
                                      </p:cBhvr>
                                      <p:to>
                                        <p:strVal val="visible"/>
                                      </p:to>
                                    </p:set>
                                    <p:animEffect transition="in" filter="blinds(horizontal)">
                                      <p:cBhvr>
                                        <p:cTn id="25" dur="500"/>
                                        <p:tgtEl>
                                          <p:spTgt spid="1612896"/>
                                        </p:tgtEl>
                                      </p:cBhvr>
                                    </p:animEffec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612897"/>
                                        </p:tgtEl>
                                        <p:attrNameLst>
                                          <p:attrName>style.visibility</p:attrName>
                                        </p:attrNameLst>
                                      </p:cBhvr>
                                      <p:to>
                                        <p:strVal val="visible"/>
                                      </p:to>
                                    </p:set>
                                    <p:animEffect transition="in" filter="blinds(horizontal)">
                                      <p:cBhvr>
                                        <p:cTn id="29" dur="500"/>
                                        <p:tgtEl>
                                          <p:spTgt spid="1612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2892" grpId="0" animBg="1"/>
      <p:bldP spid="1612892" grpId="1" animBg="1"/>
      <p:bldP spid="1612893" grpId="0" animBg="1"/>
      <p:bldP spid="1612893" grpId="1" animBg="1"/>
      <p:bldP spid="1612894" grpId="0" animBg="1"/>
      <p:bldP spid="1612896" grpId="0" animBg="1"/>
      <p:bldP spid="1612897"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pPr>
              <a:defRPr/>
            </a:pPr>
            <a:r>
              <a:rPr lang="en-US"/>
              <a:t>Art of Multiprocessor Programming</a:t>
            </a:r>
          </a:p>
        </p:txBody>
      </p:sp>
      <p:sp>
        <p:nvSpPr>
          <p:cNvPr id="46" name="Slide Number Placeholder 4"/>
          <p:cNvSpPr>
            <a:spLocks noGrp="1"/>
          </p:cNvSpPr>
          <p:nvPr>
            <p:ph type="sldNum" sz="quarter" idx="11"/>
          </p:nvPr>
        </p:nvSpPr>
        <p:spPr/>
        <p:txBody>
          <a:bodyPr/>
          <a:lstStyle/>
          <a:p>
            <a:pPr>
              <a:defRPr/>
            </a:pPr>
            <a:fld id="{D527772B-82F2-4170-81D8-A2307E694FE7}" type="slidenum">
              <a:rPr lang="x-none"/>
              <a:pPr>
                <a:defRPr/>
              </a:pPr>
              <a:t>144</a:t>
            </a:fld>
            <a:endParaRPr lang="en-US"/>
          </a:p>
        </p:txBody>
      </p:sp>
      <p:sp>
        <p:nvSpPr>
          <p:cNvPr id="133124" name="Rectangle 2"/>
          <p:cNvSpPr>
            <a:spLocks noGrp="1" noChangeArrowheads="1"/>
          </p:cNvSpPr>
          <p:nvPr>
            <p:ph type="title"/>
          </p:nvPr>
        </p:nvSpPr>
        <p:spPr>
          <a:xfrm>
            <a:off x="685800" y="450850"/>
            <a:ext cx="7772400" cy="1143000"/>
          </a:xfrm>
        </p:spPr>
        <p:txBody>
          <a:bodyPr/>
          <a:lstStyle/>
          <a:p>
            <a:r>
              <a:rPr lang="en-US" smtClean="0"/>
              <a:t>Optimistic: Lock and Load</a:t>
            </a:r>
          </a:p>
        </p:txBody>
      </p:sp>
      <p:sp>
        <p:nvSpPr>
          <p:cNvPr id="133125"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3126"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3127"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3128"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3129"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3130"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3131"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3132"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3133"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3134"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3135"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3136"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3137"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3138"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3139"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3140" name="AutoShape 18"/>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3141" name="Line 19"/>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3142" name="Text Box 20"/>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33143" name="Line 21"/>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33144" name="Group 22"/>
          <p:cNvGrpSpPr>
            <a:grpSpLocks/>
          </p:cNvGrpSpPr>
          <p:nvPr/>
        </p:nvGrpSpPr>
        <p:grpSpPr bwMode="auto">
          <a:xfrm>
            <a:off x="2782888" y="4518025"/>
            <a:ext cx="1447800" cy="1295400"/>
            <a:chOff x="1584" y="816"/>
            <a:chExt cx="912" cy="816"/>
          </a:xfrm>
        </p:grpSpPr>
        <p:sp>
          <p:nvSpPr>
            <p:cNvPr id="133158"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3159"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3160"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3161"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3162"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3163"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3164"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3165"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3166"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33145" name="AutoShape 3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33146" name="AutoShape 3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33147" name="AutoShape 36"/>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33148" name="Group 38"/>
          <p:cNvGrpSpPr>
            <a:grpSpLocks/>
          </p:cNvGrpSpPr>
          <p:nvPr/>
        </p:nvGrpSpPr>
        <p:grpSpPr bwMode="auto">
          <a:xfrm>
            <a:off x="4248150" y="2085975"/>
            <a:ext cx="471488" cy="476250"/>
            <a:chOff x="2208" y="1920"/>
            <a:chExt cx="1152" cy="1680"/>
          </a:xfrm>
        </p:grpSpPr>
        <p:sp>
          <p:nvSpPr>
            <p:cNvPr id="133154" name="Oval 3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33155" name="Oval 4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33156" name="AutoShape 4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33157" name="AutoShape 4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33149" name="Group 43"/>
          <p:cNvGrpSpPr>
            <a:grpSpLocks/>
          </p:cNvGrpSpPr>
          <p:nvPr/>
        </p:nvGrpSpPr>
        <p:grpSpPr bwMode="auto">
          <a:xfrm>
            <a:off x="5881688" y="2100263"/>
            <a:ext cx="471487" cy="476250"/>
            <a:chOff x="2208" y="1920"/>
            <a:chExt cx="1152" cy="1680"/>
          </a:xfrm>
        </p:grpSpPr>
        <p:sp>
          <p:nvSpPr>
            <p:cNvPr id="133150" name="Oval 4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33151" name="Oval 4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33152" name="AutoShape 4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33153" name="AutoShape 4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47"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46"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CD1B8E8F-8B97-4E58-AFDD-60B84997C35E}" type="slidenum">
              <a:rPr lang="x-none" sz="1400">
                <a:solidFill>
                  <a:schemeClr val="tx1"/>
                </a:solidFill>
                <a:latin typeface="Arial" pitchFamily="34" charset="0"/>
                <a:cs typeface="Arial" charset="0"/>
              </a:rPr>
              <a:pPr>
                <a:defRPr/>
              </a:pPr>
              <a:t>145</a:t>
            </a:fld>
            <a:endParaRPr lang="en-US" sz="1400" dirty="0">
              <a:solidFill>
                <a:schemeClr val="tx1"/>
              </a:solidFill>
              <a:latin typeface="Arial" pitchFamily="34" charset="0"/>
              <a:cs typeface="Arial" charset="0"/>
            </a:endParaRPr>
          </a:p>
        </p:txBody>
      </p:sp>
      <p:sp>
        <p:nvSpPr>
          <p:cNvPr id="134148" name="Rectangle 2"/>
          <p:cNvSpPr>
            <a:spLocks noGrp="1" noChangeArrowheads="1"/>
          </p:cNvSpPr>
          <p:nvPr>
            <p:ph type="title" idx="4294967295"/>
          </p:nvPr>
        </p:nvSpPr>
        <p:spPr>
          <a:xfrm>
            <a:off x="685800" y="450850"/>
            <a:ext cx="7772400" cy="1143000"/>
          </a:xfrm>
        </p:spPr>
        <p:txBody>
          <a:bodyPr/>
          <a:lstStyle/>
          <a:p>
            <a:r>
              <a:rPr lang="en-US" smtClean="0"/>
              <a:t>Optimistic: Lock and Load</a:t>
            </a:r>
          </a:p>
        </p:txBody>
      </p:sp>
      <p:sp>
        <p:nvSpPr>
          <p:cNvPr id="134149"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4150"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4151"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4152"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4153"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4154"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4155"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4156"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4157"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4158"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4159"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4160"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4161"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4162"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4163" name="AutoShape 18"/>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4164" name="Line 19"/>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4165" name="Text Box 20"/>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34166" name="Line 21"/>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34167" name="Group 22"/>
          <p:cNvGrpSpPr>
            <a:grpSpLocks/>
          </p:cNvGrpSpPr>
          <p:nvPr/>
        </p:nvGrpSpPr>
        <p:grpSpPr bwMode="auto">
          <a:xfrm>
            <a:off x="2782888" y="4518025"/>
            <a:ext cx="1447800" cy="1295400"/>
            <a:chOff x="1584" y="816"/>
            <a:chExt cx="912" cy="816"/>
          </a:xfrm>
        </p:grpSpPr>
        <p:sp>
          <p:nvSpPr>
            <p:cNvPr id="134187"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4188"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4189"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4190"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4191"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4192"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4193"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4194"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4195"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34168" name="AutoShape 3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34169" name="AutoShape 3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34170" name="AutoShape 36"/>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34171" name="Group 38"/>
          <p:cNvGrpSpPr>
            <a:grpSpLocks/>
          </p:cNvGrpSpPr>
          <p:nvPr/>
        </p:nvGrpSpPr>
        <p:grpSpPr bwMode="auto">
          <a:xfrm>
            <a:off x="4248150" y="2085975"/>
            <a:ext cx="471488" cy="476250"/>
            <a:chOff x="2208" y="1920"/>
            <a:chExt cx="1152" cy="1680"/>
          </a:xfrm>
        </p:grpSpPr>
        <p:sp>
          <p:nvSpPr>
            <p:cNvPr id="134183" name="Oval 3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34184" name="Oval 4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34185" name="AutoShape 4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34186" name="AutoShape 4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34172" name="Group 43"/>
          <p:cNvGrpSpPr>
            <a:grpSpLocks/>
          </p:cNvGrpSpPr>
          <p:nvPr/>
        </p:nvGrpSpPr>
        <p:grpSpPr bwMode="auto">
          <a:xfrm>
            <a:off x="5881688" y="2100263"/>
            <a:ext cx="471487" cy="476250"/>
            <a:chOff x="2208" y="1920"/>
            <a:chExt cx="1152" cy="1680"/>
          </a:xfrm>
        </p:grpSpPr>
        <p:sp>
          <p:nvSpPr>
            <p:cNvPr id="134179" name="Oval 4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34180" name="Oval 4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34181" name="AutoShape 4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34182" name="AutoShape 4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34173" name="Group 52"/>
          <p:cNvGrpSpPr>
            <a:grpSpLocks/>
          </p:cNvGrpSpPr>
          <p:nvPr/>
        </p:nvGrpSpPr>
        <p:grpSpPr bwMode="auto">
          <a:xfrm>
            <a:off x="5116513" y="1417635"/>
            <a:ext cx="827087" cy="523874"/>
            <a:chOff x="3087" y="2317"/>
            <a:chExt cx="521" cy="330"/>
          </a:xfrm>
        </p:grpSpPr>
        <p:sp>
          <p:nvSpPr>
            <p:cNvPr id="134176" name="AutoShape 9"/>
            <p:cNvSpPr>
              <a:spLocks noChangeArrowheads="1"/>
            </p:cNvSpPr>
            <p:nvPr/>
          </p:nvSpPr>
          <p:spPr bwMode="auto">
            <a:xfrm>
              <a:off x="3101" y="2361"/>
              <a:ext cx="507" cy="234"/>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4177" name="Line 10"/>
            <p:cNvSpPr>
              <a:spLocks noChangeShapeType="1"/>
            </p:cNvSpPr>
            <p:nvPr/>
          </p:nvSpPr>
          <p:spPr bwMode="auto">
            <a:xfrm>
              <a:off x="3359" y="2358"/>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4178" name="Text Box 11"/>
            <p:cNvSpPr txBox="1">
              <a:spLocks noChangeArrowheads="1"/>
            </p:cNvSpPr>
            <p:nvPr/>
          </p:nvSpPr>
          <p:spPr bwMode="auto">
            <a:xfrm>
              <a:off x="3087" y="2317"/>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134174" name="Freeform 65"/>
          <p:cNvSpPr>
            <a:spLocks/>
          </p:cNvSpPr>
          <p:nvPr/>
        </p:nvSpPr>
        <p:spPr bwMode="auto">
          <a:xfrm>
            <a:off x="4460875" y="1676400"/>
            <a:ext cx="625475" cy="461665"/>
          </a:xfrm>
          <a:custGeom>
            <a:avLst/>
            <a:gdLst>
              <a:gd name="T0" fmla="*/ 2147483647 w 394"/>
              <a:gd name="T1" fmla="*/ 0 h 760"/>
              <a:gd name="T2" fmla="*/ 2147483647 w 394"/>
              <a:gd name="T3" fmla="*/ 2147483647 h 760"/>
              <a:gd name="T4" fmla="*/ 2147483647 w 394"/>
              <a:gd name="T5" fmla="*/ 2147483647 h 760"/>
              <a:gd name="T6" fmla="*/ 2147483647 w 394"/>
              <a:gd name="T7" fmla="*/ 2147483647 h 760"/>
              <a:gd name="T8" fmla="*/ 0 60000 65536"/>
              <a:gd name="T9" fmla="*/ 0 60000 65536"/>
              <a:gd name="T10" fmla="*/ 0 60000 65536"/>
              <a:gd name="T11" fmla="*/ 0 60000 65536"/>
              <a:gd name="T12" fmla="*/ 0 w 394"/>
              <a:gd name="T13" fmla="*/ 0 h 760"/>
              <a:gd name="T14" fmla="*/ 394 w 394"/>
              <a:gd name="T15" fmla="*/ 760 h 760"/>
            </a:gdLst>
            <a:ahLst/>
            <a:cxnLst>
              <a:cxn ang="T8">
                <a:pos x="T0" y="T1"/>
              </a:cxn>
              <a:cxn ang="T9">
                <a:pos x="T2" y="T3"/>
              </a:cxn>
              <a:cxn ang="T10">
                <a:pos x="T4" y="T5"/>
              </a:cxn>
              <a:cxn ang="T11">
                <a:pos x="T6" y="T7"/>
              </a:cxn>
            </a:cxnLst>
            <a:rect l="T12" t="T13" r="T14" b="T15"/>
            <a:pathLst>
              <a:path w="394" h="760">
                <a:moveTo>
                  <a:pt x="394" y="0"/>
                </a:moveTo>
                <a:cubicBezTo>
                  <a:pt x="351" y="9"/>
                  <a:pt x="201" y="1"/>
                  <a:pt x="138" y="56"/>
                </a:cubicBezTo>
                <a:cubicBezTo>
                  <a:pt x="75" y="111"/>
                  <a:pt x="0" y="211"/>
                  <a:pt x="14" y="328"/>
                </a:cubicBezTo>
                <a:cubicBezTo>
                  <a:pt x="28" y="445"/>
                  <a:pt x="179" y="670"/>
                  <a:pt x="222" y="760"/>
                </a:cubicBezTo>
              </a:path>
            </a:pathLst>
          </a:custGeom>
          <a:noFill/>
          <a:ln w="76200">
            <a:solidFill>
              <a:schemeClr val="tx1"/>
            </a:solidFill>
            <a:round/>
            <a:headEnd type="triangle" w="med" len="med"/>
            <a:tailEnd/>
          </a:ln>
        </p:spPr>
        <p:txBody>
          <a:bodyPr>
            <a:spAutoFit/>
          </a:bodyPr>
          <a:lstStyle/>
          <a:p>
            <a:endParaRPr lang="en-US" dirty="0">
              <a:latin typeface="Courier New" pitchFamily="49" charset="0"/>
            </a:endParaRPr>
          </a:p>
        </p:txBody>
      </p:sp>
      <p:sp>
        <p:nvSpPr>
          <p:cNvPr id="134175" name="Freeform 55"/>
          <p:cNvSpPr>
            <a:spLocks/>
          </p:cNvSpPr>
          <p:nvPr/>
        </p:nvSpPr>
        <p:spPr bwMode="auto">
          <a:xfrm>
            <a:off x="5854700" y="1651000"/>
            <a:ext cx="546100" cy="461665"/>
          </a:xfrm>
          <a:custGeom>
            <a:avLst/>
            <a:gdLst>
              <a:gd name="T0" fmla="*/ 0 w 344"/>
              <a:gd name="T1" fmla="*/ 0 h 680"/>
              <a:gd name="T2" fmla="*/ 508000 w 344"/>
              <a:gd name="T3" fmla="*/ 228600 h 680"/>
              <a:gd name="T4" fmla="*/ 228600 w 344"/>
              <a:gd name="T5" fmla="*/ 1079500 h 680"/>
              <a:gd name="T6" fmla="*/ 0 60000 65536"/>
              <a:gd name="T7" fmla="*/ 0 60000 65536"/>
              <a:gd name="T8" fmla="*/ 0 60000 65536"/>
              <a:gd name="T9" fmla="*/ 0 w 344"/>
              <a:gd name="T10" fmla="*/ 0 h 680"/>
              <a:gd name="T11" fmla="*/ 344 w 344"/>
              <a:gd name="T12" fmla="*/ 680 h 680"/>
            </a:gdLst>
            <a:ahLst/>
            <a:cxnLst>
              <a:cxn ang="T6">
                <a:pos x="T0" y="T1"/>
              </a:cxn>
              <a:cxn ang="T7">
                <a:pos x="T2" y="T3"/>
              </a:cxn>
              <a:cxn ang="T8">
                <a:pos x="T4" y="T5"/>
              </a:cxn>
            </a:cxnLst>
            <a:rect l="T9" t="T10" r="T11" b="T12"/>
            <a:pathLst>
              <a:path w="344" h="680">
                <a:moveTo>
                  <a:pt x="0" y="0"/>
                </a:moveTo>
                <a:cubicBezTo>
                  <a:pt x="148" y="15"/>
                  <a:pt x="296" y="31"/>
                  <a:pt x="320" y="144"/>
                </a:cubicBezTo>
                <a:cubicBezTo>
                  <a:pt x="344" y="257"/>
                  <a:pt x="173" y="591"/>
                  <a:pt x="144" y="680"/>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52"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pPr>
              <a:defRPr/>
            </a:pPr>
            <a:r>
              <a:rPr lang="en-US"/>
              <a:t>Art of Multiprocessor Programming</a:t>
            </a:r>
          </a:p>
        </p:txBody>
      </p:sp>
      <p:sp>
        <p:nvSpPr>
          <p:cNvPr id="39" name="Slide Number Placeholder 4"/>
          <p:cNvSpPr>
            <a:spLocks noGrp="1"/>
          </p:cNvSpPr>
          <p:nvPr>
            <p:ph type="sldNum" sz="quarter" idx="11"/>
          </p:nvPr>
        </p:nvSpPr>
        <p:spPr/>
        <p:txBody>
          <a:bodyPr/>
          <a:lstStyle/>
          <a:p>
            <a:pPr>
              <a:defRPr/>
            </a:pPr>
            <a:fld id="{36A91F17-7941-4CCC-B12E-D63086615799}" type="slidenum">
              <a:rPr lang="x-none"/>
              <a:pPr>
                <a:defRPr/>
              </a:pPr>
              <a:t>146</a:t>
            </a:fld>
            <a:endParaRPr lang="en-US"/>
          </a:p>
        </p:txBody>
      </p:sp>
      <p:sp>
        <p:nvSpPr>
          <p:cNvPr id="135172" name="Rectangle 2"/>
          <p:cNvSpPr>
            <a:spLocks noGrp="1" noChangeArrowheads="1"/>
          </p:cNvSpPr>
          <p:nvPr>
            <p:ph type="title"/>
          </p:nvPr>
        </p:nvSpPr>
        <p:spPr>
          <a:xfrm>
            <a:off x="685800" y="450850"/>
            <a:ext cx="7772400" cy="1143000"/>
          </a:xfrm>
        </p:spPr>
        <p:txBody>
          <a:bodyPr/>
          <a:lstStyle/>
          <a:p>
            <a:r>
              <a:rPr lang="en-US" sz="4000" smtClean="0"/>
              <a:t>What could go wrong?</a:t>
            </a:r>
          </a:p>
        </p:txBody>
      </p:sp>
      <p:sp>
        <p:nvSpPr>
          <p:cNvPr id="135173"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5174"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5175"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5176"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5177"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5178"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5179"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5180"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5181"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5182"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5183"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5184"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5185"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5186"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5187"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5188"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5189"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5190"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35191" name="Line 27"/>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35192" name="Group 82"/>
          <p:cNvGrpSpPr>
            <a:grpSpLocks/>
          </p:cNvGrpSpPr>
          <p:nvPr/>
        </p:nvGrpSpPr>
        <p:grpSpPr bwMode="auto">
          <a:xfrm>
            <a:off x="2782888" y="4518025"/>
            <a:ext cx="1447800" cy="1295400"/>
            <a:chOff x="1584" y="816"/>
            <a:chExt cx="912" cy="816"/>
          </a:xfrm>
        </p:grpSpPr>
        <p:sp>
          <p:nvSpPr>
            <p:cNvPr id="135199"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5200"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5201"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5202"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5203"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5204"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5205"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5206"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5207"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612892" name="AutoShape 92"/>
          <p:cNvSpPr>
            <a:spLocks noChangeArrowheads="1"/>
          </p:cNvSpPr>
          <p:nvPr/>
        </p:nvSpPr>
        <p:spPr bwMode="auto">
          <a:xfrm>
            <a:off x="542925" y="2457450"/>
            <a:ext cx="1293813" cy="814388"/>
          </a:xfrm>
          <a:prstGeom prst="wedgeRoundRectCallout">
            <a:avLst>
              <a:gd name="adj1" fmla="val 151352"/>
              <a:gd name="adj2" fmla="val 18333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3" name="AutoShape 93"/>
          <p:cNvSpPr>
            <a:spLocks noChangeArrowheads="1"/>
          </p:cNvSpPr>
          <p:nvPr/>
        </p:nvSpPr>
        <p:spPr bwMode="auto">
          <a:xfrm>
            <a:off x="2287588" y="2368550"/>
            <a:ext cx="1293812" cy="814388"/>
          </a:xfrm>
          <a:prstGeom prst="wedgeRoundRectCallout">
            <a:avLst>
              <a:gd name="adj1" fmla="val 21657"/>
              <a:gd name="adj2" fmla="val 20360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4"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35196"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64" name="AutoShape 94"/>
          <p:cNvSpPr>
            <a:spLocks noChangeArrowheads="1"/>
          </p:cNvSpPr>
          <p:nvPr/>
        </p:nvSpPr>
        <p:spPr bwMode="auto">
          <a:xfrm>
            <a:off x="5640388" y="2393950"/>
            <a:ext cx="1293812" cy="814388"/>
          </a:xfrm>
          <a:prstGeom prst="wedgeRoundRectCallout">
            <a:avLst>
              <a:gd name="adj1" fmla="val -222759"/>
              <a:gd name="adj2" fmla="val 19581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65" name="AutoShape 97"/>
          <p:cNvSpPr>
            <a:spLocks noChangeArrowheads="1"/>
          </p:cNvSpPr>
          <p:nvPr/>
        </p:nvSpPr>
        <p:spPr bwMode="auto">
          <a:xfrm>
            <a:off x="4598988" y="3692525"/>
            <a:ext cx="1812925" cy="1055688"/>
          </a:xfrm>
          <a:prstGeom prst="cloudCallout">
            <a:avLst>
              <a:gd name="adj1" fmla="val -106653"/>
              <a:gd name="adj2" fmla="val 27593"/>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Aha!</a:t>
            </a:r>
          </a:p>
        </p:txBody>
      </p:sp>
      <p:sp>
        <p:nvSpPr>
          <p:cNvPr id="40"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2892"/>
                                        </p:tgtEl>
                                        <p:attrNameLst>
                                          <p:attrName>style.visibility</p:attrName>
                                        </p:attrNameLst>
                                      </p:cBhvr>
                                      <p:to>
                                        <p:strVal val="visible"/>
                                      </p:to>
                                    </p:set>
                                    <p:animEffect transition="in" filter="blinds(horizontal)">
                                      <p:cBhvr>
                                        <p:cTn id="7" dur="500"/>
                                        <p:tgtEl>
                                          <p:spTgt spid="161289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12893"/>
                                        </p:tgtEl>
                                        <p:attrNameLst>
                                          <p:attrName>style.visibility</p:attrName>
                                        </p:attrNameLst>
                                      </p:cBhvr>
                                      <p:to>
                                        <p:strVal val="visible"/>
                                      </p:to>
                                    </p:set>
                                    <p:animEffect transition="in" filter="blinds(horizontal)">
                                      <p:cBhvr>
                                        <p:cTn id="11" dur="500"/>
                                        <p:tgtEl>
                                          <p:spTgt spid="1612893"/>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612892"/>
                                        </p:tgtEl>
                                      </p:cBhvr>
                                    </p:animEffect>
                                    <p:set>
                                      <p:cBhvr>
                                        <p:cTn id="15" dur="1" fill="hold">
                                          <p:stCondLst>
                                            <p:cond delay="499"/>
                                          </p:stCondLst>
                                        </p:cTn>
                                        <p:tgtEl>
                                          <p:spTgt spid="1612892"/>
                                        </p:tgtEl>
                                        <p:attrNameLst>
                                          <p:attrName>style.visibility</p:attrName>
                                        </p:attrNameLst>
                                      </p:cBhvr>
                                      <p:to>
                                        <p:strVal val="hidden"/>
                                      </p:to>
                                    </p:se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12894"/>
                                        </p:tgtEl>
                                        <p:attrNameLst>
                                          <p:attrName>style.visibility</p:attrName>
                                        </p:attrNameLst>
                                      </p:cBhvr>
                                      <p:to>
                                        <p:strVal val="visible"/>
                                      </p:to>
                                    </p:set>
                                    <p:animEffect transition="in" filter="blinds(horizontal)">
                                      <p:cBhvr>
                                        <p:cTn id="19" dur="500"/>
                                        <p:tgtEl>
                                          <p:spTgt spid="1612894"/>
                                        </p:tgtEl>
                                      </p:cBhvr>
                                    </p:animEffect>
                                  </p:childTnLst>
                                </p:cTn>
                              </p:par>
                            </p:childTnLst>
                          </p:cTn>
                        </p:par>
                        <p:par>
                          <p:cTn id="20" fill="hold">
                            <p:stCondLst>
                              <p:cond delay="2000"/>
                            </p:stCondLst>
                            <p:childTnLst>
                              <p:par>
                                <p:cTn id="21" presetID="3" presetClass="exit" presetSubtype="10" fill="hold" grpId="1" nodeType="afterEffect">
                                  <p:stCondLst>
                                    <p:cond delay="0"/>
                                  </p:stCondLst>
                                  <p:childTnLst>
                                    <p:animEffect transition="out" filter="blinds(horizontal)">
                                      <p:cBhvr>
                                        <p:cTn id="22" dur="500"/>
                                        <p:tgtEl>
                                          <p:spTgt spid="1612893"/>
                                        </p:tgtEl>
                                      </p:cBhvr>
                                    </p:animEffect>
                                    <p:set>
                                      <p:cBhvr>
                                        <p:cTn id="23" dur="1" fill="hold">
                                          <p:stCondLst>
                                            <p:cond delay="499"/>
                                          </p:stCondLst>
                                        </p:cTn>
                                        <p:tgtEl>
                                          <p:spTgt spid="1612893"/>
                                        </p:tgtEl>
                                        <p:attrNameLst>
                                          <p:attrName>style.visibility</p:attrName>
                                        </p:attrNameLst>
                                      </p:cBhvr>
                                      <p:to>
                                        <p:strVal val="hidden"/>
                                      </p:to>
                                    </p:se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linds(horizontal)">
                                      <p:cBhvr>
                                        <p:cTn id="3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2892" grpId="0" animBg="1"/>
      <p:bldP spid="1612892" grpId="1" animBg="1"/>
      <p:bldP spid="1612893" grpId="0" animBg="1"/>
      <p:bldP spid="1612893" grpId="1" animBg="1"/>
      <p:bldP spid="1612894" grpId="0" animBg="1"/>
      <p:bldP spid="64" grpId="0" animBg="1"/>
      <p:bldP spid="65"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666075AE-E493-4F1B-9AF4-0964AD0094B5}" type="slidenum">
              <a:rPr lang="x-none" sz="1400">
                <a:solidFill>
                  <a:schemeClr val="tx1"/>
                </a:solidFill>
                <a:latin typeface="Arial" pitchFamily="34" charset="0"/>
                <a:cs typeface="Arial" charset="0"/>
              </a:rPr>
              <a:pPr>
                <a:defRPr/>
              </a:pPr>
              <a:t>147</a:t>
            </a:fld>
            <a:endParaRPr lang="en-US" sz="1400" dirty="0">
              <a:solidFill>
                <a:schemeClr val="tx1"/>
              </a:solidFill>
              <a:latin typeface="Arial" pitchFamily="34" charset="0"/>
              <a:cs typeface="Arial" charset="0"/>
            </a:endParaRPr>
          </a:p>
        </p:txBody>
      </p:sp>
      <p:sp>
        <p:nvSpPr>
          <p:cNvPr id="136196" name="Rectangle 2"/>
          <p:cNvSpPr>
            <a:spLocks noGrp="1" noChangeArrowheads="1"/>
          </p:cNvSpPr>
          <p:nvPr>
            <p:ph type="title" idx="4294967295"/>
          </p:nvPr>
        </p:nvSpPr>
        <p:spPr>
          <a:xfrm>
            <a:off x="685800" y="450850"/>
            <a:ext cx="7772400" cy="1143000"/>
          </a:xfrm>
        </p:spPr>
        <p:txBody>
          <a:bodyPr/>
          <a:lstStyle/>
          <a:p>
            <a:r>
              <a:rPr lang="en-US" sz="4000" smtClean="0"/>
              <a:t>What could go wrong?</a:t>
            </a:r>
          </a:p>
        </p:txBody>
      </p:sp>
      <p:sp>
        <p:nvSpPr>
          <p:cNvPr id="136197"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6198"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6199"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6200"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6201"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6202"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6203"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6204"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6205"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6206"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6207"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6208"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6209"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6210"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6211"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6212"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6213"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6214"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36215" name="Line 27"/>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36216" name="Group 82"/>
          <p:cNvGrpSpPr>
            <a:grpSpLocks/>
          </p:cNvGrpSpPr>
          <p:nvPr/>
        </p:nvGrpSpPr>
        <p:grpSpPr bwMode="auto">
          <a:xfrm>
            <a:off x="2782888" y="4518025"/>
            <a:ext cx="1447800" cy="1295400"/>
            <a:chOff x="1584" y="816"/>
            <a:chExt cx="912" cy="816"/>
          </a:xfrm>
        </p:grpSpPr>
        <p:sp>
          <p:nvSpPr>
            <p:cNvPr id="136220"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6221"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6222"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6223"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6224"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6225"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6226"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6227"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6228"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36217"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36218"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36219" name="AutoShape 94"/>
          <p:cNvSpPr>
            <a:spLocks noChangeArrowheads="1"/>
          </p:cNvSpPr>
          <p:nvPr/>
        </p:nvSpPr>
        <p:spPr bwMode="auto">
          <a:xfrm>
            <a:off x="5640388" y="2393950"/>
            <a:ext cx="1293812" cy="814388"/>
          </a:xfrm>
          <a:prstGeom prst="wedgeRoundRectCallout">
            <a:avLst>
              <a:gd name="adj1" fmla="val -222759"/>
              <a:gd name="adj2" fmla="val 19581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37"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82"/>
          <p:cNvGrpSpPr>
            <a:grpSpLocks/>
          </p:cNvGrpSpPr>
          <p:nvPr/>
        </p:nvGrpSpPr>
        <p:grpSpPr bwMode="auto">
          <a:xfrm>
            <a:off x="2782888" y="4518025"/>
            <a:ext cx="1447800" cy="1295400"/>
            <a:chOff x="1584" y="816"/>
            <a:chExt cx="912" cy="816"/>
          </a:xfrm>
        </p:grpSpPr>
        <p:sp>
          <p:nvSpPr>
            <p:cNvPr id="137271"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7272"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7273"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7274"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37275"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37276"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37277"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7278"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7279"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sp>
        <p:nvSpPr>
          <p:cNvPr id="137219"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solidFill>
            <a:schemeClr val="folHlink"/>
          </a:solid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37220" name="AutoShape 94"/>
          <p:cNvSpPr>
            <a:spLocks noChangeArrowheads="1"/>
          </p:cNvSpPr>
          <p:nvPr/>
        </p:nvSpPr>
        <p:spPr bwMode="auto">
          <a:xfrm>
            <a:off x="5640388" y="2393950"/>
            <a:ext cx="1293812" cy="814388"/>
          </a:xfrm>
          <a:prstGeom prst="wedgeRoundRectCallout">
            <a:avLst>
              <a:gd name="adj1" fmla="val -222759"/>
              <a:gd name="adj2" fmla="val 195810"/>
              <a:gd name="adj3" fmla="val 16667"/>
            </a:avLst>
          </a:prstGeom>
          <a:solidFill>
            <a:schemeClr val="folHlink"/>
          </a:solid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2BA7E626-FD12-43CC-823B-A64AB16EED4D}" type="slidenum">
              <a:rPr lang="x-none" sz="1400">
                <a:solidFill>
                  <a:schemeClr val="tx1"/>
                </a:solidFill>
                <a:latin typeface="Arial" pitchFamily="34" charset="0"/>
                <a:cs typeface="Arial" charset="0"/>
              </a:rPr>
              <a:pPr>
                <a:defRPr/>
              </a:pPr>
              <a:t>148</a:t>
            </a:fld>
            <a:endParaRPr lang="en-US" sz="1400" dirty="0">
              <a:solidFill>
                <a:schemeClr val="tx1"/>
              </a:solidFill>
              <a:latin typeface="Arial" pitchFamily="34" charset="0"/>
              <a:cs typeface="Arial" charset="0"/>
            </a:endParaRPr>
          </a:p>
        </p:txBody>
      </p:sp>
      <p:sp>
        <p:nvSpPr>
          <p:cNvPr id="137223" name="Rectangle 2"/>
          <p:cNvSpPr>
            <a:spLocks noGrp="1" noChangeArrowheads="1"/>
          </p:cNvSpPr>
          <p:nvPr>
            <p:ph type="title" idx="4294967295"/>
          </p:nvPr>
        </p:nvSpPr>
        <p:spPr>
          <a:xfrm>
            <a:off x="685800" y="450850"/>
            <a:ext cx="7772400" cy="1143000"/>
          </a:xfrm>
        </p:spPr>
        <p:txBody>
          <a:bodyPr/>
          <a:lstStyle/>
          <a:p>
            <a:r>
              <a:rPr lang="en-US" sz="4000" smtClean="0"/>
              <a:t>What could go wrong?</a:t>
            </a:r>
          </a:p>
        </p:txBody>
      </p:sp>
      <p:sp>
        <p:nvSpPr>
          <p:cNvPr id="137224"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7225"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7226"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7227"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7228"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7229"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7230"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7231"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7232"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7233"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7234"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7235"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7236"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7237"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7238"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7239"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7240"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7241"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37242" name="Line 27"/>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37244" name="Group 58"/>
          <p:cNvGrpSpPr>
            <a:grpSpLocks/>
          </p:cNvGrpSpPr>
          <p:nvPr/>
        </p:nvGrpSpPr>
        <p:grpSpPr bwMode="auto">
          <a:xfrm>
            <a:off x="5272088" y="4429125"/>
            <a:ext cx="1447800" cy="1295400"/>
            <a:chOff x="1584" y="816"/>
            <a:chExt cx="912" cy="816"/>
          </a:xfrm>
        </p:grpSpPr>
        <p:sp>
          <p:nvSpPr>
            <p:cNvPr id="137258" name="Freeform 5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7259" name="Freeform 6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7260" name="Freeform 6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7261" name="Freeform 6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37262" name="Freeform 6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37263" name="Freeform 6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37264" name="Freeform 6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7265" name="Freeform 6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7266" name="Freeform 6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37245" name="AutoShape 69"/>
          <p:cNvSpPr>
            <a:spLocks noChangeArrowheads="1"/>
          </p:cNvSpPr>
          <p:nvPr/>
        </p:nvSpPr>
        <p:spPr bwMode="auto">
          <a:xfrm>
            <a:off x="3822700" y="2336800"/>
            <a:ext cx="1435100" cy="965200"/>
          </a:xfrm>
          <a:prstGeom prst="wedgeRoundRectCallout">
            <a:avLst>
              <a:gd name="adj1" fmla="val 69755"/>
              <a:gd name="adj2" fmla="val 19269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sp>
        <p:nvSpPr>
          <p:cNvPr id="137246" name="AutoShape 70"/>
          <p:cNvSpPr>
            <a:spLocks noChangeArrowheads="1"/>
          </p:cNvSpPr>
          <p:nvPr/>
        </p:nvSpPr>
        <p:spPr bwMode="auto">
          <a:xfrm>
            <a:off x="2197100" y="2324100"/>
            <a:ext cx="1460500" cy="965200"/>
          </a:xfrm>
          <a:prstGeom prst="wedgeRoundRectCallout">
            <a:avLst>
              <a:gd name="adj1" fmla="val 185583"/>
              <a:gd name="adj2" fmla="val 19269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grpSp>
        <p:nvGrpSpPr>
          <p:cNvPr id="137247" name="Group 74"/>
          <p:cNvGrpSpPr>
            <a:grpSpLocks/>
          </p:cNvGrpSpPr>
          <p:nvPr/>
        </p:nvGrpSpPr>
        <p:grpSpPr bwMode="auto">
          <a:xfrm>
            <a:off x="4210050" y="1819275"/>
            <a:ext cx="479425" cy="477838"/>
            <a:chOff x="2652" y="1146"/>
            <a:chExt cx="302" cy="301"/>
          </a:xfrm>
        </p:grpSpPr>
        <p:grpSp>
          <p:nvGrpSpPr>
            <p:cNvPr id="137249" name="Group 53"/>
            <p:cNvGrpSpPr>
              <a:grpSpLocks/>
            </p:cNvGrpSpPr>
            <p:nvPr/>
          </p:nvGrpSpPr>
          <p:grpSpPr bwMode="auto">
            <a:xfrm>
              <a:off x="2657" y="1147"/>
              <a:ext cx="297" cy="300"/>
              <a:chOff x="2208" y="1920"/>
              <a:chExt cx="1152" cy="1680"/>
            </a:xfrm>
          </p:grpSpPr>
          <p:sp>
            <p:nvSpPr>
              <p:cNvPr id="137254" name="Oval 54"/>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137255" name="Oval 5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137256" name="AutoShape 5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solidFill>
                    <a:srgbClr val="FF0066"/>
                  </a:solidFill>
                  <a:latin typeface="Courier New" pitchFamily="49" charset="0"/>
                </a:endParaRPr>
              </a:p>
            </p:txBody>
          </p:sp>
          <p:sp>
            <p:nvSpPr>
              <p:cNvPr id="137257" name="AutoShape 5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sp>
          <p:nvSpPr>
            <p:cNvPr id="137250" name="Oval 36"/>
            <p:cNvSpPr>
              <a:spLocks noChangeArrowheads="1"/>
            </p:cNvSpPr>
            <p:nvPr/>
          </p:nvSpPr>
          <p:spPr bwMode="auto">
            <a:xfrm>
              <a:off x="2652" y="1240"/>
              <a:ext cx="297" cy="206"/>
            </a:xfrm>
            <a:prstGeom prst="ellipse">
              <a:avLst/>
            </a:prstGeom>
            <a:solidFill>
              <a:srgbClr val="FF0066"/>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137251" name="Oval 37"/>
            <p:cNvSpPr>
              <a:spLocks noChangeArrowheads="1"/>
            </p:cNvSpPr>
            <p:nvPr/>
          </p:nvSpPr>
          <p:spPr bwMode="auto">
            <a:xfrm>
              <a:off x="2763" y="1283"/>
              <a:ext cx="75" cy="52"/>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137252" name="AutoShape 38"/>
            <p:cNvSpPr>
              <a:spLocks noChangeArrowheads="1"/>
            </p:cNvSpPr>
            <p:nvPr/>
          </p:nvSpPr>
          <p:spPr bwMode="auto">
            <a:xfrm flipV="1">
              <a:off x="2757" y="1317"/>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rot="10800000" wrap="none" anchor="ctr"/>
            <a:lstStyle/>
            <a:p>
              <a:endParaRPr lang="en-US" dirty="0">
                <a:solidFill>
                  <a:srgbClr val="FF0066"/>
                </a:solidFill>
                <a:latin typeface="Courier New" pitchFamily="49" charset="0"/>
              </a:endParaRPr>
            </a:p>
          </p:txBody>
        </p:sp>
        <p:sp>
          <p:nvSpPr>
            <p:cNvPr id="137253" name="AutoShape 39"/>
            <p:cNvSpPr>
              <a:spLocks noChangeArrowheads="1"/>
            </p:cNvSpPr>
            <p:nvPr/>
          </p:nvSpPr>
          <p:spPr bwMode="auto">
            <a:xfrm>
              <a:off x="2714" y="1146"/>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66"/>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sp>
        <p:nvSpPr>
          <p:cNvPr id="137248" name="AutoShape 68"/>
          <p:cNvSpPr>
            <a:spLocks noChangeArrowheads="1"/>
          </p:cNvSpPr>
          <p:nvPr/>
        </p:nvSpPr>
        <p:spPr bwMode="auto">
          <a:xfrm>
            <a:off x="6288088" y="3336925"/>
            <a:ext cx="2589212" cy="1055688"/>
          </a:xfrm>
          <a:prstGeom prst="cloudCallout">
            <a:avLst>
              <a:gd name="adj1" fmla="val -46806"/>
              <a:gd name="adj2" fmla="val 57671"/>
            </a:avLst>
          </a:prstGeom>
          <a:noFill/>
          <a:ln w="38100">
            <a:solidFill>
              <a:srgbClr val="FF3300"/>
            </a:solidFill>
            <a:round/>
            <a:headEnd/>
            <a:tailEnd/>
          </a:ln>
        </p:spPr>
        <p:txBody>
          <a:bodyPr anchor="ctr"/>
          <a:lstStyle/>
          <a:p>
            <a:pPr algn="ctr"/>
            <a:r>
              <a:rPr lang="en-US" b="1" dirty="0">
                <a:solidFill>
                  <a:srgbClr val="FF3300"/>
                </a:solidFill>
                <a:latin typeface="Arial" pitchFamily="34" charset="0"/>
              </a:rPr>
              <a:t>remove(b)</a:t>
            </a:r>
          </a:p>
        </p:txBody>
      </p:sp>
      <p:grpSp>
        <p:nvGrpSpPr>
          <p:cNvPr id="64" name="Group 74"/>
          <p:cNvGrpSpPr>
            <a:grpSpLocks/>
          </p:cNvGrpSpPr>
          <p:nvPr/>
        </p:nvGrpSpPr>
        <p:grpSpPr bwMode="auto">
          <a:xfrm>
            <a:off x="2722167" y="1816100"/>
            <a:ext cx="479425" cy="477838"/>
            <a:chOff x="2652" y="1146"/>
            <a:chExt cx="302" cy="301"/>
          </a:xfrm>
        </p:grpSpPr>
        <p:grpSp>
          <p:nvGrpSpPr>
            <p:cNvPr id="65" name="Group 53"/>
            <p:cNvGrpSpPr>
              <a:grpSpLocks/>
            </p:cNvGrpSpPr>
            <p:nvPr/>
          </p:nvGrpSpPr>
          <p:grpSpPr bwMode="auto">
            <a:xfrm>
              <a:off x="2657" y="1147"/>
              <a:ext cx="297" cy="300"/>
              <a:chOff x="2208" y="1920"/>
              <a:chExt cx="1152" cy="1680"/>
            </a:xfrm>
          </p:grpSpPr>
          <p:sp>
            <p:nvSpPr>
              <p:cNvPr id="70" name="Oval 54"/>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71" name="Oval 5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72" name="AutoShape 5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solidFill>
                    <a:srgbClr val="FF0066"/>
                  </a:solidFill>
                  <a:latin typeface="Courier New" pitchFamily="49" charset="0"/>
                </a:endParaRPr>
              </a:p>
            </p:txBody>
          </p:sp>
          <p:sp>
            <p:nvSpPr>
              <p:cNvPr id="73" name="AutoShape 5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sp>
          <p:nvSpPr>
            <p:cNvPr id="66" name="Oval 36"/>
            <p:cNvSpPr>
              <a:spLocks noChangeArrowheads="1"/>
            </p:cNvSpPr>
            <p:nvPr/>
          </p:nvSpPr>
          <p:spPr bwMode="auto">
            <a:xfrm>
              <a:off x="2652" y="1240"/>
              <a:ext cx="297" cy="206"/>
            </a:xfrm>
            <a:prstGeom prst="ellipse">
              <a:avLst/>
            </a:prstGeom>
            <a:solidFill>
              <a:srgbClr val="FF0066"/>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67" name="Oval 37"/>
            <p:cNvSpPr>
              <a:spLocks noChangeArrowheads="1"/>
            </p:cNvSpPr>
            <p:nvPr/>
          </p:nvSpPr>
          <p:spPr bwMode="auto">
            <a:xfrm>
              <a:off x="2763" y="1283"/>
              <a:ext cx="75" cy="52"/>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68" name="AutoShape 38"/>
            <p:cNvSpPr>
              <a:spLocks noChangeArrowheads="1"/>
            </p:cNvSpPr>
            <p:nvPr/>
          </p:nvSpPr>
          <p:spPr bwMode="auto">
            <a:xfrm flipV="1">
              <a:off x="2757" y="1317"/>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rot="10800000" wrap="none" anchor="ctr"/>
            <a:lstStyle/>
            <a:p>
              <a:endParaRPr lang="en-US" dirty="0">
                <a:solidFill>
                  <a:srgbClr val="FF0066"/>
                </a:solidFill>
                <a:latin typeface="Courier New" pitchFamily="49" charset="0"/>
              </a:endParaRPr>
            </a:p>
          </p:txBody>
        </p:sp>
        <p:sp>
          <p:nvSpPr>
            <p:cNvPr id="69" name="AutoShape 39"/>
            <p:cNvSpPr>
              <a:spLocks noChangeArrowheads="1"/>
            </p:cNvSpPr>
            <p:nvPr/>
          </p:nvSpPr>
          <p:spPr bwMode="auto">
            <a:xfrm>
              <a:off x="2714" y="1146"/>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66"/>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sp>
        <p:nvSpPr>
          <p:cNvPr id="74"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82"/>
          <p:cNvGrpSpPr>
            <a:grpSpLocks/>
          </p:cNvGrpSpPr>
          <p:nvPr/>
        </p:nvGrpSpPr>
        <p:grpSpPr bwMode="auto">
          <a:xfrm>
            <a:off x="2782888" y="4518025"/>
            <a:ext cx="1447800" cy="1295400"/>
            <a:chOff x="1584" y="816"/>
            <a:chExt cx="912" cy="816"/>
          </a:xfrm>
        </p:grpSpPr>
        <p:sp>
          <p:nvSpPr>
            <p:cNvPr id="138295"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8296"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8297"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8298"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38299"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38300"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38301"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8302"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38303"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sp>
        <p:nvSpPr>
          <p:cNvPr id="138243"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solidFill>
            <a:schemeClr val="folHlink"/>
          </a:solid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38244" name="AutoShape 94"/>
          <p:cNvSpPr>
            <a:spLocks noChangeArrowheads="1"/>
          </p:cNvSpPr>
          <p:nvPr/>
        </p:nvSpPr>
        <p:spPr bwMode="auto">
          <a:xfrm>
            <a:off x="5640388" y="2393950"/>
            <a:ext cx="1293812" cy="814388"/>
          </a:xfrm>
          <a:prstGeom prst="wedgeRoundRectCallout">
            <a:avLst>
              <a:gd name="adj1" fmla="val -222759"/>
              <a:gd name="adj2" fmla="val 195810"/>
              <a:gd name="adj3" fmla="val 16667"/>
            </a:avLst>
          </a:prstGeom>
          <a:solidFill>
            <a:schemeClr val="folHlink"/>
          </a:solid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D8DD0036-3C80-4FF9-92AB-2E9CCA9B4AED}" type="slidenum">
              <a:rPr lang="x-none" sz="1400">
                <a:solidFill>
                  <a:schemeClr val="tx1"/>
                </a:solidFill>
                <a:latin typeface="Arial" pitchFamily="34" charset="0"/>
                <a:cs typeface="Arial" charset="0"/>
              </a:rPr>
              <a:pPr>
                <a:defRPr/>
              </a:pPr>
              <a:t>149</a:t>
            </a:fld>
            <a:endParaRPr lang="en-US" sz="1400" dirty="0">
              <a:solidFill>
                <a:schemeClr val="tx1"/>
              </a:solidFill>
              <a:latin typeface="Arial" pitchFamily="34" charset="0"/>
              <a:cs typeface="Arial" charset="0"/>
            </a:endParaRPr>
          </a:p>
        </p:txBody>
      </p:sp>
      <p:sp>
        <p:nvSpPr>
          <p:cNvPr id="138247" name="Rectangle 2"/>
          <p:cNvSpPr>
            <a:spLocks noGrp="1" noChangeArrowheads="1"/>
          </p:cNvSpPr>
          <p:nvPr>
            <p:ph type="title" idx="4294967295"/>
          </p:nvPr>
        </p:nvSpPr>
        <p:spPr>
          <a:xfrm>
            <a:off x="685800" y="450850"/>
            <a:ext cx="7772400" cy="1143000"/>
          </a:xfrm>
        </p:spPr>
        <p:txBody>
          <a:bodyPr/>
          <a:lstStyle/>
          <a:p>
            <a:r>
              <a:rPr lang="en-US" sz="4000" smtClean="0"/>
              <a:t>What could go wrong?</a:t>
            </a:r>
          </a:p>
        </p:txBody>
      </p:sp>
      <p:sp>
        <p:nvSpPr>
          <p:cNvPr id="138248"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8249"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8250"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8251"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8252"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8253"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8254"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8255"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8256"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8257"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8258"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8259"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8260"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8261"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8262"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8263"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8264"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8265"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nvGrpSpPr>
          <p:cNvPr id="138267" name="Group 58"/>
          <p:cNvGrpSpPr>
            <a:grpSpLocks/>
          </p:cNvGrpSpPr>
          <p:nvPr/>
        </p:nvGrpSpPr>
        <p:grpSpPr bwMode="auto">
          <a:xfrm>
            <a:off x="5272088" y="4429125"/>
            <a:ext cx="1447800" cy="1295400"/>
            <a:chOff x="1584" y="816"/>
            <a:chExt cx="912" cy="816"/>
          </a:xfrm>
        </p:grpSpPr>
        <p:sp>
          <p:nvSpPr>
            <p:cNvPr id="138282" name="Freeform 5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8283" name="Freeform 6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8284" name="Freeform 6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8285" name="Freeform 6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38286" name="Freeform 6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38287" name="Freeform 6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38288" name="Freeform 6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8289" name="Freeform 6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8290" name="Freeform 6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38268" name="AutoShape 68"/>
          <p:cNvSpPr>
            <a:spLocks noChangeArrowheads="1"/>
          </p:cNvSpPr>
          <p:nvPr/>
        </p:nvSpPr>
        <p:spPr bwMode="auto">
          <a:xfrm>
            <a:off x="6288088" y="3336925"/>
            <a:ext cx="2589212" cy="1055688"/>
          </a:xfrm>
          <a:prstGeom prst="cloudCallout">
            <a:avLst>
              <a:gd name="adj1" fmla="val -46806"/>
              <a:gd name="adj2" fmla="val 57671"/>
            </a:avLst>
          </a:prstGeom>
          <a:noFill/>
          <a:ln w="38100">
            <a:solidFill>
              <a:srgbClr val="FF3300"/>
            </a:solidFill>
            <a:round/>
            <a:headEnd/>
            <a:tailEnd/>
          </a:ln>
        </p:spPr>
        <p:txBody>
          <a:bodyPr anchor="ctr"/>
          <a:lstStyle/>
          <a:p>
            <a:pPr algn="ctr"/>
            <a:r>
              <a:rPr lang="en-US" b="1" dirty="0">
                <a:solidFill>
                  <a:srgbClr val="FF3300"/>
                </a:solidFill>
                <a:latin typeface="Arial" pitchFamily="34" charset="0"/>
              </a:rPr>
              <a:t>remove(b)</a:t>
            </a:r>
          </a:p>
        </p:txBody>
      </p:sp>
      <p:sp>
        <p:nvSpPr>
          <p:cNvPr id="138269" name="AutoShape 69"/>
          <p:cNvSpPr>
            <a:spLocks noChangeArrowheads="1"/>
          </p:cNvSpPr>
          <p:nvPr/>
        </p:nvSpPr>
        <p:spPr bwMode="auto">
          <a:xfrm>
            <a:off x="3822700" y="2336800"/>
            <a:ext cx="1435100" cy="965200"/>
          </a:xfrm>
          <a:prstGeom prst="wedgeRoundRectCallout">
            <a:avLst>
              <a:gd name="adj1" fmla="val 69755"/>
              <a:gd name="adj2" fmla="val 19269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sp>
        <p:nvSpPr>
          <p:cNvPr id="138270" name="AutoShape 70"/>
          <p:cNvSpPr>
            <a:spLocks noChangeArrowheads="1"/>
          </p:cNvSpPr>
          <p:nvPr/>
        </p:nvSpPr>
        <p:spPr bwMode="auto">
          <a:xfrm>
            <a:off x="2197100" y="2324100"/>
            <a:ext cx="1460500" cy="965200"/>
          </a:xfrm>
          <a:prstGeom prst="wedgeRoundRectCallout">
            <a:avLst>
              <a:gd name="adj1" fmla="val 185583"/>
              <a:gd name="adj2" fmla="val 19269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sp>
        <p:nvSpPr>
          <p:cNvPr id="138272" name="Freeform 73"/>
          <p:cNvSpPr>
            <a:spLocks/>
          </p:cNvSpPr>
          <p:nvPr/>
        </p:nvSpPr>
        <p:spPr bwMode="auto">
          <a:xfrm>
            <a:off x="3035300" y="3048000"/>
            <a:ext cx="2882900" cy="461963"/>
          </a:xfrm>
          <a:custGeom>
            <a:avLst/>
            <a:gdLst>
              <a:gd name="T0" fmla="*/ 0 w 1576"/>
              <a:gd name="T1" fmla="*/ 0 h 527"/>
              <a:gd name="T2" fmla="*/ 2147483647 w 1576"/>
              <a:gd name="T3" fmla="*/ 2147483647 h 527"/>
              <a:gd name="T4" fmla="*/ 2147483647 w 1576"/>
              <a:gd name="T5" fmla="*/ 2147483647 h 527"/>
              <a:gd name="T6" fmla="*/ 0 60000 65536"/>
              <a:gd name="T7" fmla="*/ 0 60000 65536"/>
              <a:gd name="T8" fmla="*/ 0 60000 65536"/>
              <a:gd name="T9" fmla="*/ 0 w 1576"/>
              <a:gd name="T10" fmla="*/ 0 h 527"/>
              <a:gd name="T11" fmla="*/ 1576 w 1576"/>
              <a:gd name="T12" fmla="*/ 527 h 527"/>
            </a:gdLst>
            <a:ahLst/>
            <a:cxnLst>
              <a:cxn ang="T6">
                <a:pos x="T0" y="T1"/>
              </a:cxn>
              <a:cxn ang="T7">
                <a:pos x="T2" y="T3"/>
              </a:cxn>
              <a:cxn ang="T8">
                <a:pos x="T4" y="T5"/>
              </a:cxn>
            </a:cxnLst>
            <a:rect l="T9" t="T10" r="T11" b="T12"/>
            <a:pathLst>
              <a:path w="1576" h="527">
                <a:moveTo>
                  <a:pt x="0" y="0"/>
                </a:moveTo>
                <a:cubicBezTo>
                  <a:pt x="44" y="240"/>
                  <a:pt x="89" y="481"/>
                  <a:pt x="352" y="504"/>
                </a:cubicBezTo>
                <a:cubicBezTo>
                  <a:pt x="615" y="527"/>
                  <a:pt x="1095" y="331"/>
                  <a:pt x="1576" y="136"/>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grpSp>
        <p:nvGrpSpPr>
          <p:cNvPr id="64" name="Group 74"/>
          <p:cNvGrpSpPr>
            <a:grpSpLocks/>
          </p:cNvGrpSpPr>
          <p:nvPr/>
        </p:nvGrpSpPr>
        <p:grpSpPr bwMode="auto">
          <a:xfrm>
            <a:off x="4210050" y="1819275"/>
            <a:ext cx="479425" cy="477838"/>
            <a:chOff x="2652" y="1146"/>
            <a:chExt cx="302" cy="301"/>
          </a:xfrm>
        </p:grpSpPr>
        <p:grpSp>
          <p:nvGrpSpPr>
            <p:cNvPr id="65" name="Group 53"/>
            <p:cNvGrpSpPr>
              <a:grpSpLocks/>
            </p:cNvGrpSpPr>
            <p:nvPr/>
          </p:nvGrpSpPr>
          <p:grpSpPr bwMode="auto">
            <a:xfrm>
              <a:off x="2657" y="1147"/>
              <a:ext cx="297" cy="300"/>
              <a:chOff x="2208" y="1920"/>
              <a:chExt cx="1152" cy="1680"/>
            </a:xfrm>
          </p:grpSpPr>
          <p:sp>
            <p:nvSpPr>
              <p:cNvPr id="70" name="Oval 54"/>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71" name="Oval 5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72" name="AutoShape 5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solidFill>
                    <a:srgbClr val="FF0066"/>
                  </a:solidFill>
                  <a:latin typeface="Courier New" pitchFamily="49" charset="0"/>
                </a:endParaRPr>
              </a:p>
            </p:txBody>
          </p:sp>
          <p:sp>
            <p:nvSpPr>
              <p:cNvPr id="73" name="AutoShape 5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sp>
          <p:nvSpPr>
            <p:cNvPr id="66" name="Oval 36"/>
            <p:cNvSpPr>
              <a:spLocks noChangeArrowheads="1"/>
            </p:cNvSpPr>
            <p:nvPr/>
          </p:nvSpPr>
          <p:spPr bwMode="auto">
            <a:xfrm>
              <a:off x="2652" y="1240"/>
              <a:ext cx="297" cy="206"/>
            </a:xfrm>
            <a:prstGeom prst="ellipse">
              <a:avLst/>
            </a:prstGeom>
            <a:solidFill>
              <a:srgbClr val="FF0066"/>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67" name="Oval 37"/>
            <p:cNvSpPr>
              <a:spLocks noChangeArrowheads="1"/>
            </p:cNvSpPr>
            <p:nvPr/>
          </p:nvSpPr>
          <p:spPr bwMode="auto">
            <a:xfrm>
              <a:off x="2763" y="1283"/>
              <a:ext cx="75" cy="52"/>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68" name="AutoShape 38"/>
            <p:cNvSpPr>
              <a:spLocks noChangeArrowheads="1"/>
            </p:cNvSpPr>
            <p:nvPr/>
          </p:nvSpPr>
          <p:spPr bwMode="auto">
            <a:xfrm flipV="1">
              <a:off x="2757" y="1317"/>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rot="10800000" wrap="none" anchor="ctr"/>
            <a:lstStyle/>
            <a:p>
              <a:endParaRPr lang="en-US" dirty="0">
                <a:solidFill>
                  <a:srgbClr val="FF0066"/>
                </a:solidFill>
                <a:latin typeface="Courier New" pitchFamily="49" charset="0"/>
              </a:endParaRPr>
            </a:p>
          </p:txBody>
        </p:sp>
        <p:sp>
          <p:nvSpPr>
            <p:cNvPr id="69" name="AutoShape 39"/>
            <p:cNvSpPr>
              <a:spLocks noChangeArrowheads="1"/>
            </p:cNvSpPr>
            <p:nvPr/>
          </p:nvSpPr>
          <p:spPr bwMode="auto">
            <a:xfrm>
              <a:off x="2714" y="1146"/>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66"/>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grpSp>
        <p:nvGrpSpPr>
          <p:cNvPr id="74" name="Group 74"/>
          <p:cNvGrpSpPr>
            <a:grpSpLocks/>
          </p:cNvGrpSpPr>
          <p:nvPr/>
        </p:nvGrpSpPr>
        <p:grpSpPr bwMode="auto">
          <a:xfrm>
            <a:off x="2722167" y="1816100"/>
            <a:ext cx="479425" cy="477838"/>
            <a:chOff x="2652" y="1146"/>
            <a:chExt cx="302" cy="301"/>
          </a:xfrm>
        </p:grpSpPr>
        <p:grpSp>
          <p:nvGrpSpPr>
            <p:cNvPr id="75" name="Group 53"/>
            <p:cNvGrpSpPr>
              <a:grpSpLocks/>
            </p:cNvGrpSpPr>
            <p:nvPr/>
          </p:nvGrpSpPr>
          <p:grpSpPr bwMode="auto">
            <a:xfrm>
              <a:off x="2657" y="1147"/>
              <a:ext cx="297" cy="300"/>
              <a:chOff x="2208" y="1920"/>
              <a:chExt cx="1152" cy="1680"/>
            </a:xfrm>
          </p:grpSpPr>
          <p:sp>
            <p:nvSpPr>
              <p:cNvPr id="80" name="Oval 54"/>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81" name="Oval 5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82" name="AutoShape 5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solidFill>
                    <a:srgbClr val="FF0066"/>
                  </a:solidFill>
                  <a:latin typeface="Courier New" pitchFamily="49" charset="0"/>
                </a:endParaRPr>
              </a:p>
            </p:txBody>
          </p:sp>
          <p:sp>
            <p:nvSpPr>
              <p:cNvPr id="83" name="AutoShape 5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sp>
          <p:nvSpPr>
            <p:cNvPr id="76" name="Oval 36"/>
            <p:cNvSpPr>
              <a:spLocks noChangeArrowheads="1"/>
            </p:cNvSpPr>
            <p:nvPr/>
          </p:nvSpPr>
          <p:spPr bwMode="auto">
            <a:xfrm>
              <a:off x="2652" y="1240"/>
              <a:ext cx="297" cy="206"/>
            </a:xfrm>
            <a:prstGeom prst="ellipse">
              <a:avLst/>
            </a:prstGeom>
            <a:solidFill>
              <a:srgbClr val="FF0066"/>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77" name="Oval 37"/>
            <p:cNvSpPr>
              <a:spLocks noChangeArrowheads="1"/>
            </p:cNvSpPr>
            <p:nvPr/>
          </p:nvSpPr>
          <p:spPr bwMode="auto">
            <a:xfrm>
              <a:off x="2763" y="1283"/>
              <a:ext cx="75" cy="52"/>
            </a:xfrm>
            <a:prstGeom prst="ellipse">
              <a:avLst/>
            </a:prstGeom>
            <a:solidFill>
              <a:schemeClr val="bg1"/>
            </a:solidFill>
            <a:ln w="9525" algn="ctr">
              <a:noFill/>
              <a:round/>
              <a:headEnd/>
              <a:tailEnd/>
            </a:ln>
          </p:spPr>
          <p:txBody>
            <a:bodyPr wrap="none" anchor="ctr"/>
            <a:lstStyle/>
            <a:p>
              <a:endParaRPr lang="en-US" dirty="0">
                <a:solidFill>
                  <a:srgbClr val="FF0066"/>
                </a:solidFill>
                <a:latin typeface="Courier New" pitchFamily="49" charset="0"/>
              </a:endParaRPr>
            </a:p>
          </p:txBody>
        </p:sp>
        <p:sp>
          <p:nvSpPr>
            <p:cNvPr id="78" name="AutoShape 38"/>
            <p:cNvSpPr>
              <a:spLocks noChangeArrowheads="1"/>
            </p:cNvSpPr>
            <p:nvPr/>
          </p:nvSpPr>
          <p:spPr bwMode="auto">
            <a:xfrm flipV="1">
              <a:off x="2757" y="1317"/>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rot="10800000" wrap="none" anchor="ctr"/>
            <a:lstStyle/>
            <a:p>
              <a:endParaRPr lang="en-US" dirty="0">
                <a:solidFill>
                  <a:srgbClr val="FF0066"/>
                </a:solidFill>
                <a:latin typeface="Courier New" pitchFamily="49" charset="0"/>
              </a:endParaRPr>
            </a:p>
          </p:txBody>
        </p:sp>
        <p:sp>
          <p:nvSpPr>
            <p:cNvPr id="79" name="AutoShape 39"/>
            <p:cNvSpPr>
              <a:spLocks noChangeArrowheads="1"/>
            </p:cNvSpPr>
            <p:nvPr/>
          </p:nvSpPr>
          <p:spPr bwMode="auto">
            <a:xfrm>
              <a:off x="2714" y="1146"/>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66"/>
            </a:solidFill>
            <a:ln w="9525" algn="ctr">
              <a:noFill/>
              <a:miter lim="800000"/>
              <a:headEnd/>
              <a:tailEnd/>
            </a:ln>
          </p:spPr>
          <p:txBody>
            <a:bodyPr wrap="none" anchor="ctr"/>
            <a:lstStyle/>
            <a:p>
              <a:endParaRPr lang="en-US" dirty="0">
                <a:solidFill>
                  <a:srgbClr val="FF0066"/>
                </a:solidFill>
                <a:latin typeface="Courier New" pitchFamily="49" charset="0"/>
              </a:endParaRPr>
            </a:p>
          </p:txBody>
        </p:sp>
      </p:grpSp>
      <p:sp>
        <p:nvSpPr>
          <p:cNvPr id="84"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DCCBF897-CB81-4F7B-8FF7-807C66B2CA08}" type="slidenum">
              <a:rPr lang="x-none"/>
              <a:pPr>
                <a:defRPr/>
              </a:pPr>
              <a:t>15</a:t>
            </a:fld>
            <a:endParaRPr lang="en-US"/>
          </a:p>
        </p:txBody>
      </p:sp>
      <p:sp>
        <p:nvSpPr>
          <p:cNvPr id="14340" name="Rectangle 2"/>
          <p:cNvSpPr>
            <a:spLocks noGrp="1" noChangeArrowheads="1"/>
          </p:cNvSpPr>
          <p:nvPr>
            <p:ph type="title"/>
          </p:nvPr>
        </p:nvSpPr>
        <p:spPr/>
        <p:txBody>
          <a:bodyPr/>
          <a:lstStyle/>
          <a:p>
            <a:r>
              <a:rPr lang="en-US" sz="4000" smtClean="0"/>
              <a:t>First:</a:t>
            </a:r>
            <a:br>
              <a:rPr lang="en-US" sz="4000" smtClean="0"/>
            </a:br>
            <a:r>
              <a:rPr lang="en-US" sz="4000" smtClean="0"/>
              <a:t>Fine-Grained Synchronization</a:t>
            </a:r>
          </a:p>
        </p:txBody>
      </p:sp>
      <p:sp>
        <p:nvSpPr>
          <p:cNvPr id="14341" name="Rectangle 3"/>
          <p:cNvSpPr>
            <a:spLocks noGrp="1" noChangeArrowheads="1"/>
          </p:cNvSpPr>
          <p:nvPr>
            <p:ph type="body" idx="1"/>
          </p:nvPr>
        </p:nvSpPr>
        <p:spPr/>
        <p:txBody>
          <a:bodyPr/>
          <a:lstStyle/>
          <a:p>
            <a:r>
              <a:rPr lang="en-US" smtClean="0"/>
              <a:t>Instead of using a single lock …</a:t>
            </a:r>
          </a:p>
          <a:p>
            <a:r>
              <a:rPr lang="en-US" smtClean="0"/>
              <a:t>Split object into</a:t>
            </a:r>
          </a:p>
          <a:p>
            <a:pPr lvl="1"/>
            <a:r>
              <a:rPr lang="en-US" smtClean="0"/>
              <a:t>Independently-synchronized components</a:t>
            </a:r>
          </a:p>
          <a:p>
            <a:r>
              <a:rPr lang="en-US" smtClean="0"/>
              <a:t>Methods conflict when they access</a:t>
            </a:r>
          </a:p>
          <a:p>
            <a:pPr lvl="1"/>
            <a:r>
              <a:rPr lang="en-US" smtClean="0"/>
              <a:t>The same component …</a:t>
            </a:r>
          </a:p>
          <a:p>
            <a:pPr lvl="1"/>
            <a:r>
              <a:rPr lang="en-US" smtClean="0"/>
              <a:t>At the same time</a:t>
            </a:r>
          </a:p>
        </p:txBody>
      </p:sp>
    </p:spTree>
    <p:extLst>
      <p:ext uri="{BB962C8B-B14F-4D97-AF65-F5344CB8AC3E}">
        <p14:creationId xmlns:p14="http://schemas.microsoft.com/office/powerpoint/2010/main" val="329520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5747D2EC-FB6B-414D-A3C5-FA9CC219ABF8}" type="slidenum">
              <a:rPr lang="x-none" sz="1400">
                <a:solidFill>
                  <a:schemeClr val="tx1"/>
                </a:solidFill>
                <a:latin typeface="Arial" pitchFamily="34" charset="0"/>
                <a:cs typeface="Arial" charset="0"/>
              </a:rPr>
              <a:pPr>
                <a:defRPr/>
              </a:pPr>
              <a:t>150</a:t>
            </a:fld>
            <a:endParaRPr lang="en-US" sz="1400" dirty="0">
              <a:solidFill>
                <a:schemeClr val="tx1"/>
              </a:solidFill>
              <a:latin typeface="Arial" pitchFamily="34" charset="0"/>
              <a:cs typeface="Arial" charset="0"/>
            </a:endParaRPr>
          </a:p>
        </p:txBody>
      </p:sp>
      <p:sp>
        <p:nvSpPr>
          <p:cNvPr id="139268" name="Rectangle 2"/>
          <p:cNvSpPr>
            <a:spLocks noGrp="1" noChangeArrowheads="1"/>
          </p:cNvSpPr>
          <p:nvPr>
            <p:ph type="title" idx="4294967295"/>
          </p:nvPr>
        </p:nvSpPr>
        <p:spPr>
          <a:xfrm>
            <a:off x="685800" y="450850"/>
            <a:ext cx="7772400" cy="1143000"/>
          </a:xfrm>
        </p:spPr>
        <p:txBody>
          <a:bodyPr/>
          <a:lstStyle/>
          <a:p>
            <a:r>
              <a:rPr lang="en-US" sz="4000" smtClean="0"/>
              <a:t>What could go wrong?</a:t>
            </a:r>
          </a:p>
        </p:txBody>
      </p:sp>
      <p:sp>
        <p:nvSpPr>
          <p:cNvPr id="139269"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39270"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9271"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39272"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9273"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9274"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39275"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9276"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9277"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39278"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9279"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9280"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39281"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9282"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9283"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39284"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39285"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9286"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nvGrpSpPr>
          <p:cNvPr id="139287" name="Group 82"/>
          <p:cNvGrpSpPr>
            <a:grpSpLocks/>
          </p:cNvGrpSpPr>
          <p:nvPr/>
        </p:nvGrpSpPr>
        <p:grpSpPr bwMode="auto">
          <a:xfrm>
            <a:off x="2782888" y="4518025"/>
            <a:ext cx="1447800" cy="1295400"/>
            <a:chOff x="1584" y="816"/>
            <a:chExt cx="912" cy="816"/>
          </a:xfrm>
        </p:grpSpPr>
        <p:sp>
          <p:nvSpPr>
            <p:cNvPr id="139302"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9303"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9304"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9305"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9306"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9307"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39308"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9309"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39310"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39288"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39289"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39290" name="Freeform 73"/>
          <p:cNvSpPr>
            <a:spLocks/>
          </p:cNvSpPr>
          <p:nvPr/>
        </p:nvSpPr>
        <p:spPr bwMode="auto">
          <a:xfrm>
            <a:off x="3035300" y="3048000"/>
            <a:ext cx="2882900" cy="461963"/>
          </a:xfrm>
          <a:custGeom>
            <a:avLst/>
            <a:gdLst>
              <a:gd name="T0" fmla="*/ 0 w 1576"/>
              <a:gd name="T1" fmla="*/ 0 h 527"/>
              <a:gd name="T2" fmla="*/ 2147483647 w 1576"/>
              <a:gd name="T3" fmla="*/ 2147483647 h 527"/>
              <a:gd name="T4" fmla="*/ 2147483647 w 1576"/>
              <a:gd name="T5" fmla="*/ 2147483647 h 527"/>
              <a:gd name="T6" fmla="*/ 0 60000 65536"/>
              <a:gd name="T7" fmla="*/ 0 60000 65536"/>
              <a:gd name="T8" fmla="*/ 0 60000 65536"/>
              <a:gd name="T9" fmla="*/ 0 w 1576"/>
              <a:gd name="T10" fmla="*/ 0 h 527"/>
              <a:gd name="T11" fmla="*/ 1576 w 1576"/>
              <a:gd name="T12" fmla="*/ 527 h 527"/>
            </a:gdLst>
            <a:ahLst/>
            <a:cxnLst>
              <a:cxn ang="T6">
                <a:pos x="T0" y="T1"/>
              </a:cxn>
              <a:cxn ang="T7">
                <a:pos x="T2" y="T3"/>
              </a:cxn>
              <a:cxn ang="T8">
                <a:pos x="T4" y="T5"/>
              </a:cxn>
            </a:cxnLst>
            <a:rect l="T9" t="T10" r="T11" b="T12"/>
            <a:pathLst>
              <a:path w="1576" h="527">
                <a:moveTo>
                  <a:pt x="0" y="0"/>
                </a:moveTo>
                <a:cubicBezTo>
                  <a:pt x="44" y="240"/>
                  <a:pt x="89" y="481"/>
                  <a:pt x="352" y="504"/>
                </a:cubicBezTo>
                <a:cubicBezTo>
                  <a:pt x="615" y="527"/>
                  <a:pt x="1095" y="331"/>
                  <a:pt x="1576" y="136"/>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139291" name="AutoShape 94"/>
          <p:cNvSpPr>
            <a:spLocks noChangeArrowheads="1"/>
          </p:cNvSpPr>
          <p:nvPr/>
        </p:nvSpPr>
        <p:spPr bwMode="auto">
          <a:xfrm>
            <a:off x="5640388" y="2393950"/>
            <a:ext cx="1293812" cy="814388"/>
          </a:xfrm>
          <a:prstGeom prst="wedgeRoundRectCallout">
            <a:avLst>
              <a:gd name="adj1" fmla="val -222759"/>
              <a:gd name="adj2" fmla="val 19581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39292" name="Group 39"/>
          <p:cNvGrpSpPr>
            <a:grpSpLocks/>
          </p:cNvGrpSpPr>
          <p:nvPr/>
        </p:nvGrpSpPr>
        <p:grpSpPr bwMode="auto">
          <a:xfrm>
            <a:off x="4248150" y="2085975"/>
            <a:ext cx="471488" cy="476250"/>
            <a:chOff x="2208" y="1920"/>
            <a:chExt cx="1152" cy="1680"/>
          </a:xfrm>
        </p:grpSpPr>
        <p:sp>
          <p:nvSpPr>
            <p:cNvPr id="139298" name="Oval 4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39299"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39300"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39301"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39293" name="Group 44"/>
          <p:cNvGrpSpPr>
            <a:grpSpLocks/>
          </p:cNvGrpSpPr>
          <p:nvPr/>
        </p:nvGrpSpPr>
        <p:grpSpPr bwMode="auto">
          <a:xfrm>
            <a:off x="5881688" y="2100263"/>
            <a:ext cx="471487" cy="476250"/>
            <a:chOff x="2208" y="1920"/>
            <a:chExt cx="1152" cy="1680"/>
          </a:xfrm>
        </p:grpSpPr>
        <p:sp>
          <p:nvSpPr>
            <p:cNvPr id="139294" name="Oval 4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39295" name="Oval 4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39296" name="AutoShape 4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39297" name="AutoShape 4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47"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0EBC80EB-9DD2-4E6B-98E7-4B42D95719A8}" type="slidenum">
              <a:rPr lang="x-none" sz="1400">
                <a:solidFill>
                  <a:schemeClr val="tx1"/>
                </a:solidFill>
                <a:latin typeface="Arial" pitchFamily="34" charset="0"/>
                <a:cs typeface="Arial" charset="0"/>
              </a:rPr>
              <a:pPr>
                <a:defRPr/>
              </a:pPr>
              <a:t>151</a:t>
            </a:fld>
            <a:endParaRPr lang="en-US" sz="1400" dirty="0">
              <a:solidFill>
                <a:schemeClr val="tx1"/>
              </a:solidFill>
              <a:latin typeface="Arial" pitchFamily="34" charset="0"/>
              <a:cs typeface="Arial" charset="0"/>
            </a:endParaRPr>
          </a:p>
        </p:txBody>
      </p:sp>
      <p:sp>
        <p:nvSpPr>
          <p:cNvPr id="140292" name="Rectangle 2"/>
          <p:cNvSpPr>
            <a:spLocks noGrp="1" noChangeArrowheads="1"/>
          </p:cNvSpPr>
          <p:nvPr>
            <p:ph type="title" idx="4294967295"/>
          </p:nvPr>
        </p:nvSpPr>
        <p:spPr>
          <a:xfrm>
            <a:off x="685800" y="450850"/>
            <a:ext cx="7772400" cy="1143000"/>
          </a:xfrm>
        </p:spPr>
        <p:txBody>
          <a:bodyPr/>
          <a:lstStyle/>
          <a:p>
            <a:r>
              <a:rPr lang="en-US" sz="4000" smtClean="0"/>
              <a:t>What could go wrong?</a:t>
            </a:r>
          </a:p>
        </p:txBody>
      </p:sp>
      <p:sp>
        <p:nvSpPr>
          <p:cNvPr id="140293"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0294"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0295"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0296"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0297"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0298"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0299"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0300"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0301"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0302"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0303"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0304"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0305"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0306"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0307"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0308"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0309"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nvGrpSpPr>
          <p:cNvPr id="140310" name="Group 82"/>
          <p:cNvGrpSpPr>
            <a:grpSpLocks/>
          </p:cNvGrpSpPr>
          <p:nvPr/>
        </p:nvGrpSpPr>
        <p:grpSpPr bwMode="auto">
          <a:xfrm>
            <a:off x="2782888" y="4518025"/>
            <a:ext cx="1447800" cy="1295400"/>
            <a:chOff x="1584" y="816"/>
            <a:chExt cx="912" cy="816"/>
          </a:xfrm>
        </p:grpSpPr>
        <p:sp>
          <p:nvSpPr>
            <p:cNvPr id="140331"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0332"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0333"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0334"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0335"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0336"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0337"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0338"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0339"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0311"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0312"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40313" name="Freeform 73"/>
          <p:cNvSpPr>
            <a:spLocks/>
          </p:cNvSpPr>
          <p:nvPr/>
        </p:nvSpPr>
        <p:spPr bwMode="auto">
          <a:xfrm>
            <a:off x="3035300" y="3048000"/>
            <a:ext cx="2882900" cy="461963"/>
          </a:xfrm>
          <a:custGeom>
            <a:avLst/>
            <a:gdLst>
              <a:gd name="T0" fmla="*/ 0 w 1576"/>
              <a:gd name="T1" fmla="*/ 0 h 527"/>
              <a:gd name="T2" fmla="*/ 2147483647 w 1576"/>
              <a:gd name="T3" fmla="*/ 2147483647 h 527"/>
              <a:gd name="T4" fmla="*/ 2147483647 w 1576"/>
              <a:gd name="T5" fmla="*/ 2147483647 h 527"/>
              <a:gd name="T6" fmla="*/ 0 60000 65536"/>
              <a:gd name="T7" fmla="*/ 0 60000 65536"/>
              <a:gd name="T8" fmla="*/ 0 60000 65536"/>
              <a:gd name="T9" fmla="*/ 0 w 1576"/>
              <a:gd name="T10" fmla="*/ 0 h 527"/>
              <a:gd name="T11" fmla="*/ 1576 w 1576"/>
              <a:gd name="T12" fmla="*/ 527 h 527"/>
            </a:gdLst>
            <a:ahLst/>
            <a:cxnLst>
              <a:cxn ang="T6">
                <a:pos x="T0" y="T1"/>
              </a:cxn>
              <a:cxn ang="T7">
                <a:pos x="T2" y="T3"/>
              </a:cxn>
              <a:cxn ang="T8">
                <a:pos x="T4" y="T5"/>
              </a:cxn>
            </a:cxnLst>
            <a:rect l="T9" t="T10" r="T11" b="T12"/>
            <a:pathLst>
              <a:path w="1576" h="527">
                <a:moveTo>
                  <a:pt x="0" y="0"/>
                </a:moveTo>
                <a:cubicBezTo>
                  <a:pt x="44" y="240"/>
                  <a:pt x="89" y="481"/>
                  <a:pt x="352" y="504"/>
                </a:cubicBezTo>
                <a:cubicBezTo>
                  <a:pt x="615" y="527"/>
                  <a:pt x="1095" y="331"/>
                  <a:pt x="1576" y="136"/>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140314" name="AutoShape 94"/>
          <p:cNvSpPr>
            <a:spLocks noChangeArrowheads="1"/>
          </p:cNvSpPr>
          <p:nvPr/>
        </p:nvSpPr>
        <p:spPr bwMode="auto">
          <a:xfrm>
            <a:off x="5640388" y="2393950"/>
            <a:ext cx="1293812" cy="814388"/>
          </a:xfrm>
          <a:prstGeom prst="wedgeRoundRectCallout">
            <a:avLst>
              <a:gd name="adj1" fmla="val -222759"/>
              <a:gd name="adj2" fmla="val 19581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40315" name="Group 39"/>
          <p:cNvGrpSpPr>
            <a:grpSpLocks/>
          </p:cNvGrpSpPr>
          <p:nvPr/>
        </p:nvGrpSpPr>
        <p:grpSpPr bwMode="auto">
          <a:xfrm>
            <a:off x="4248150" y="2085975"/>
            <a:ext cx="471488" cy="476250"/>
            <a:chOff x="2208" y="1920"/>
            <a:chExt cx="1152" cy="1680"/>
          </a:xfrm>
        </p:grpSpPr>
        <p:sp>
          <p:nvSpPr>
            <p:cNvPr id="140327" name="Oval 4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0328"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0329"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0330"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40316" name="Group 44"/>
          <p:cNvGrpSpPr>
            <a:grpSpLocks/>
          </p:cNvGrpSpPr>
          <p:nvPr/>
        </p:nvGrpSpPr>
        <p:grpSpPr bwMode="auto">
          <a:xfrm>
            <a:off x="5881688" y="2100263"/>
            <a:ext cx="471487" cy="476250"/>
            <a:chOff x="2208" y="1920"/>
            <a:chExt cx="1152" cy="1680"/>
          </a:xfrm>
        </p:grpSpPr>
        <p:sp>
          <p:nvSpPr>
            <p:cNvPr id="140323" name="Oval 4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0324" name="Oval 4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0325" name="AutoShape 4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0326" name="AutoShape 4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40317" name="Group 47"/>
          <p:cNvGrpSpPr>
            <a:grpSpLocks/>
          </p:cNvGrpSpPr>
          <p:nvPr/>
        </p:nvGrpSpPr>
        <p:grpSpPr bwMode="auto">
          <a:xfrm>
            <a:off x="5103813" y="1366835"/>
            <a:ext cx="827087" cy="523874"/>
            <a:chOff x="3087" y="2317"/>
            <a:chExt cx="521" cy="330"/>
          </a:xfrm>
        </p:grpSpPr>
        <p:sp>
          <p:nvSpPr>
            <p:cNvPr id="140320" name="AutoShape 9"/>
            <p:cNvSpPr>
              <a:spLocks noChangeArrowheads="1"/>
            </p:cNvSpPr>
            <p:nvPr/>
          </p:nvSpPr>
          <p:spPr bwMode="auto">
            <a:xfrm>
              <a:off x="3101" y="2361"/>
              <a:ext cx="507" cy="234"/>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0321" name="Line 10"/>
            <p:cNvSpPr>
              <a:spLocks noChangeShapeType="1"/>
            </p:cNvSpPr>
            <p:nvPr/>
          </p:nvSpPr>
          <p:spPr bwMode="auto">
            <a:xfrm>
              <a:off x="3359" y="2358"/>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0322" name="Text Box 11"/>
            <p:cNvSpPr txBox="1">
              <a:spLocks noChangeArrowheads="1"/>
            </p:cNvSpPr>
            <p:nvPr/>
          </p:nvSpPr>
          <p:spPr bwMode="auto">
            <a:xfrm>
              <a:off x="3087" y="2317"/>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140318" name="Freeform 52"/>
          <p:cNvSpPr>
            <a:spLocks/>
          </p:cNvSpPr>
          <p:nvPr/>
        </p:nvSpPr>
        <p:spPr bwMode="auto">
          <a:xfrm>
            <a:off x="5842000" y="1600200"/>
            <a:ext cx="546100" cy="461665"/>
          </a:xfrm>
          <a:custGeom>
            <a:avLst/>
            <a:gdLst>
              <a:gd name="T0" fmla="*/ 0 w 344"/>
              <a:gd name="T1" fmla="*/ 0 h 680"/>
              <a:gd name="T2" fmla="*/ 508000 w 344"/>
              <a:gd name="T3" fmla="*/ 228600 h 680"/>
              <a:gd name="T4" fmla="*/ 228600 w 344"/>
              <a:gd name="T5" fmla="*/ 1079500 h 680"/>
              <a:gd name="T6" fmla="*/ 0 60000 65536"/>
              <a:gd name="T7" fmla="*/ 0 60000 65536"/>
              <a:gd name="T8" fmla="*/ 0 60000 65536"/>
              <a:gd name="T9" fmla="*/ 0 w 344"/>
              <a:gd name="T10" fmla="*/ 0 h 680"/>
              <a:gd name="T11" fmla="*/ 344 w 344"/>
              <a:gd name="T12" fmla="*/ 680 h 680"/>
            </a:gdLst>
            <a:ahLst/>
            <a:cxnLst>
              <a:cxn ang="T6">
                <a:pos x="T0" y="T1"/>
              </a:cxn>
              <a:cxn ang="T7">
                <a:pos x="T2" y="T3"/>
              </a:cxn>
              <a:cxn ang="T8">
                <a:pos x="T4" y="T5"/>
              </a:cxn>
            </a:cxnLst>
            <a:rect l="T9" t="T10" r="T11" b="T12"/>
            <a:pathLst>
              <a:path w="344" h="680">
                <a:moveTo>
                  <a:pt x="0" y="0"/>
                </a:moveTo>
                <a:cubicBezTo>
                  <a:pt x="148" y="15"/>
                  <a:pt x="296" y="31"/>
                  <a:pt x="320" y="144"/>
                </a:cubicBezTo>
                <a:cubicBezTo>
                  <a:pt x="344" y="257"/>
                  <a:pt x="173" y="591"/>
                  <a:pt x="144" y="680"/>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140319" name="Freeform 53"/>
          <p:cNvSpPr>
            <a:spLocks/>
          </p:cNvSpPr>
          <p:nvPr/>
        </p:nvSpPr>
        <p:spPr bwMode="auto">
          <a:xfrm flipH="1">
            <a:off x="4495800" y="1663700"/>
            <a:ext cx="546100" cy="461665"/>
          </a:xfrm>
          <a:custGeom>
            <a:avLst/>
            <a:gdLst>
              <a:gd name="T0" fmla="*/ 0 w 344"/>
              <a:gd name="T1" fmla="*/ 0 h 680"/>
              <a:gd name="T2" fmla="*/ 508000 w 344"/>
              <a:gd name="T3" fmla="*/ 228600 h 680"/>
              <a:gd name="T4" fmla="*/ 228600 w 344"/>
              <a:gd name="T5" fmla="*/ 1079500 h 680"/>
              <a:gd name="T6" fmla="*/ 0 60000 65536"/>
              <a:gd name="T7" fmla="*/ 0 60000 65536"/>
              <a:gd name="T8" fmla="*/ 0 60000 65536"/>
              <a:gd name="T9" fmla="*/ 0 w 344"/>
              <a:gd name="T10" fmla="*/ 0 h 680"/>
              <a:gd name="T11" fmla="*/ 344 w 344"/>
              <a:gd name="T12" fmla="*/ 680 h 680"/>
            </a:gdLst>
            <a:ahLst/>
            <a:cxnLst>
              <a:cxn ang="T6">
                <a:pos x="T0" y="T1"/>
              </a:cxn>
              <a:cxn ang="T7">
                <a:pos x="T2" y="T3"/>
              </a:cxn>
              <a:cxn ang="T8">
                <a:pos x="T4" y="T5"/>
              </a:cxn>
            </a:cxnLst>
            <a:rect l="T9" t="T10" r="T11" b="T12"/>
            <a:pathLst>
              <a:path w="344" h="680">
                <a:moveTo>
                  <a:pt x="0" y="0"/>
                </a:moveTo>
                <a:cubicBezTo>
                  <a:pt x="148" y="15"/>
                  <a:pt x="296" y="31"/>
                  <a:pt x="320" y="144"/>
                </a:cubicBezTo>
                <a:cubicBezTo>
                  <a:pt x="344" y="257"/>
                  <a:pt x="173" y="591"/>
                  <a:pt x="144" y="680"/>
                </a:cubicBezTo>
              </a:path>
            </a:pathLst>
          </a:custGeom>
          <a:noFill/>
          <a:ln w="76200">
            <a:solidFill>
              <a:schemeClr val="tx1"/>
            </a:solidFill>
            <a:round/>
            <a:headEnd type="triangle" w="med" len="med"/>
            <a:tailEnd/>
          </a:ln>
        </p:spPr>
        <p:txBody>
          <a:bodyPr>
            <a:spAutoFit/>
          </a:bodyPr>
          <a:lstStyle/>
          <a:p>
            <a:endParaRPr lang="en-US" dirty="0">
              <a:latin typeface="Courier New" pitchFamily="49" charset="0"/>
            </a:endParaRPr>
          </a:p>
        </p:txBody>
      </p:sp>
      <p:sp>
        <p:nvSpPr>
          <p:cNvPr id="52"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901EBC5A-1A3F-442F-B973-2995905BB0FA}" type="slidenum">
              <a:rPr lang="x-none" sz="1400">
                <a:solidFill>
                  <a:schemeClr val="tx1"/>
                </a:solidFill>
                <a:latin typeface="Arial" pitchFamily="34" charset="0"/>
                <a:cs typeface="Arial" charset="0"/>
              </a:rPr>
              <a:pPr>
                <a:defRPr/>
              </a:pPr>
              <a:t>152</a:t>
            </a:fld>
            <a:endParaRPr lang="en-US" sz="1400" dirty="0">
              <a:solidFill>
                <a:schemeClr val="tx1"/>
              </a:solidFill>
              <a:latin typeface="Arial" pitchFamily="34" charset="0"/>
              <a:cs typeface="Arial" charset="0"/>
            </a:endParaRPr>
          </a:p>
        </p:txBody>
      </p:sp>
      <p:sp>
        <p:nvSpPr>
          <p:cNvPr id="141316" name="Rectangle 2"/>
          <p:cNvSpPr>
            <a:spLocks noGrp="1" noChangeArrowheads="1"/>
          </p:cNvSpPr>
          <p:nvPr>
            <p:ph type="title" idx="4294967295"/>
          </p:nvPr>
        </p:nvSpPr>
        <p:spPr>
          <a:xfrm>
            <a:off x="685800" y="450850"/>
            <a:ext cx="7772400" cy="1143000"/>
          </a:xfrm>
        </p:spPr>
        <p:txBody>
          <a:bodyPr/>
          <a:lstStyle/>
          <a:p>
            <a:r>
              <a:rPr lang="en-US" sz="4000" smtClean="0"/>
              <a:t>What could go wrong?</a:t>
            </a:r>
          </a:p>
        </p:txBody>
      </p:sp>
      <p:sp>
        <p:nvSpPr>
          <p:cNvPr id="141317"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1318"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1319"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1320" name="AutoShape 6"/>
          <p:cNvSpPr>
            <a:spLocks noChangeArrowheads="1"/>
          </p:cNvSpPr>
          <p:nvPr/>
        </p:nvSpPr>
        <p:spPr bwMode="auto">
          <a:xfrm>
            <a:off x="4179888" y="2652713"/>
            <a:ext cx="804862" cy="371475"/>
          </a:xfrm>
          <a:prstGeom prst="roundRect">
            <a:avLst>
              <a:gd name="adj" fmla="val 16667"/>
            </a:avLst>
          </a:pr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41321" name="Line 7"/>
          <p:cNvSpPr>
            <a:spLocks noChangeShapeType="1"/>
          </p:cNvSpPr>
          <p:nvPr/>
        </p:nvSpPr>
        <p:spPr bwMode="auto">
          <a:xfrm>
            <a:off x="4589463" y="2647950"/>
            <a:ext cx="0" cy="381000"/>
          </a:xfrm>
          <a:prstGeom prst="line">
            <a:avLst/>
          </a:prstGeom>
          <a:noFill/>
          <a:ln w="38100">
            <a:solidFill>
              <a:schemeClr val="folHlink"/>
            </a:solidFill>
            <a:round/>
            <a:headEnd/>
            <a:tailEnd/>
          </a:ln>
        </p:spPr>
        <p:txBody>
          <a:bodyPr wrap="none" anchor="ctr"/>
          <a:lstStyle/>
          <a:p>
            <a:endParaRPr lang="en-US" dirty="0">
              <a:latin typeface="Courier New" pitchFamily="49" charset="0"/>
            </a:endParaRPr>
          </a:p>
        </p:txBody>
      </p:sp>
      <p:sp>
        <p:nvSpPr>
          <p:cNvPr id="141322"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1323"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1324"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1325"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1326"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1327"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1328"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1329"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1330"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1331"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1332"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nvGrpSpPr>
          <p:cNvPr id="141333" name="Group 82"/>
          <p:cNvGrpSpPr>
            <a:grpSpLocks/>
          </p:cNvGrpSpPr>
          <p:nvPr/>
        </p:nvGrpSpPr>
        <p:grpSpPr bwMode="auto">
          <a:xfrm>
            <a:off x="2782888" y="4518025"/>
            <a:ext cx="1447800" cy="1295400"/>
            <a:chOff x="1584" y="816"/>
            <a:chExt cx="912" cy="816"/>
          </a:xfrm>
        </p:grpSpPr>
        <p:sp>
          <p:nvSpPr>
            <p:cNvPr id="141343"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1344"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1345"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1346"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1347"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1348"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1349"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1350"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1351"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1334"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1335"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41336" name="Freeform 73"/>
          <p:cNvSpPr>
            <a:spLocks/>
          </p:cNvSpPr>
          <p:nvPr/>
        </p:nvSpPr>
        <p:spPr bwMode="auto">
          <a:xfrm>
            <a:off x="3035300" y="3048000"/>
            <a:ext cx="2882900" cy="461963"/>
          </a:xfrm>
          <a:custGeom>
            <a:avLst/>
            <a:gdLst>
              <a:gd name="T0" fmla="*/ 0 w 1576"/>
              <a:gd name="T1" fmla="*/ 0 h 527"/>
              <a:gd name="T2" fmla="*/ 2147483647 w 1576"/>
              <a:gd name="T3" fmla="*/ 2147483647 h 527"/>
              <a:gd name="T4" fmla="*/ 2147483647 w 1576"/>
              <a:gd name="T5" fmla="*/ 2147483647 h 527"/>
              <a:gd name="T6" fmla="*/ 0 60000 65536"/>
              <a:gd name="T7" fmla="*/ 0 60000 65536"/>
              <a:gd name="T8" fmla="*/ 0 60000 65536"/>
              <a:gd name="T9" fmla="*/ 0 w 1576"/>
              <a:gd name="T10" fmla="*/ 0 h 527"/>
              <a:gd name="T11" fmla="*/ 1576 w 1576"/>
              <a:gd name="T12" fmla="*/ 527 h 527"/>
            </a:gdLst>
            <a:ahLst/>
            <a:cxnLst>
              <a:cxn ang="T6">
                <a:pos x="T0" y="T1"/>
              </a:cxn>
              <a:cxn ang="T7">
                <a:pos x="T2" y="T3"/>
              </a:cxn>
              <a:cxn ang="T8">
                <a:pos x="T4" y="T5"/>
              </a:cxn>
            </a:cxnLst>
            <a:rect l="T9" t="T10" r="T11" b="T12"/>
            <a:pathLst>
              <a:path w="1576" h="527">
                <a:moveTo>
                  <a:pt x="0" y="0"/>
                </a:moveTo>
                <a:cubicBezTo>
                  <a:pt x="44" y="240"/>
                  <a:pt x="89" y="481"/>
                  <a:pt x="352" y="504"/>
                </a:cubicBezTo>
                <a:cubicBezTo>
                  <a:pt x="615" y="527"/>
                  <a:pt x="1095" y="331"/>
                  <a:pt x="1576" y="136"/>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141337" name="AutoShape 94"/>
          <p:cNvSpPr>
            <a:spLocks noChangeArrowheads="1"/>
          </p:cNvSpPr>
          <p:nvPr/>
        </p:nvSpPr>
        <p:spPr bwMode="auto">
          <a:xfrm>
            <a:off x="5640388" y="2393950"/>
            <a:ext cx="1293812" cy="814388"/>
          </a:xfrm>
          <a:prstGeom prst="wedgeRoundRectCallout">
            <a:avLst>
              <a:gd name="adj1" fmla="val -222759"/>
              <a:gd name="adj2" fmla="val 19581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1338" name="AutoShape 9"/>
          <p:cNvSpPr>
            <a:spLocks noChangeArrowheads="1"/>
          </p:cNvSpPr>
          <p:nvPr/>
        </p:nvSpPr>
        <p:spPr bwMode="auto">
          <a:xfrm>
            <a:off x="5126038" y="1436688"/>
            <a:ext cx="804862" cy="371475"/>
          </a:xfrm>
          <a:prstGeom prst="roundRect">
            <a:avLst>
              <a:gd name="adj" fmla="val 16667"/>
            </a:avLst>
          </a:prstGeom>
          <a:solidFill>
            <a:schemeClr val="folHlink"/>
          </a:solidFill>
          <a:ln w="38100">
            <a:solidFill>
              <a:schemeClr val="folHlink"/>
            </a:solidFill>
            <a:round/>
            <a:headEnd/>
            <a:tailEnd/>
          </a:ln>
        </p:spPr>
        <p:txBody>
          <a:bodyPr wrap="none" anchor="ctr"/>
          <a:lstStyle/>
          <a:p>
            <a:endParaRPr lang="en-US" dirty="0">
              <a:solidFill>
                <a:schemeClr val="folHlink"/>
              </a:solidFill>
              <a:latin typeface="Courier New" pitchFamily="49" charset="0"/>
            </a:endParaRPr>
          </a:p>
        </p:txBody>
      </p:sp>
      <p:sp>
        <p:nvSpPr>
          <p:cNvPr id="141339" name="Line 10"/>
          <p:cNvSpPr>
            <a:spLocks noChangeShapeType="1"/>
          </p:cNvSpPr>
          <p:nvPr/>
        </p:nvSpPr>
        <p:spPr bwMode="auto">
          <a:xfrm>
            <a:off x="5535613" y="1431925"/>
            <a:ext cx="0" cy="381000"/>
          </a:xfrm>
          <a:prstGeom prst="line">
            <a:avLst/>
          </a:prstGeom>
          <a:noFill/>
          <a:ln w="38100">
            <a:solidFill>
              <a:schemeClr val="folHlink"/>
            </a:solidFill>
            <a:round/>
            <a:headEnd/>
            <a:tailEnd/>
          </a:ln>
        </p:spPr>
        <p:txBody>
          <a:bodyPr wrap="none" anchor="ctr"/>
          <a:lstStyle/>
          <a:p>
            <a:endParaRPr lang="en-US" dirty="0">
              <a:latin typeface="Courier New" pitchFamily="49" charset="0"/>
            </a:endParaRPr>
          </a:p>
        </p:txBody>
      </p:sp>
      <p:sp>
        <p:nvSpPr>
          <p:cNvPr id="141340" name="Freeform 50"/>
          <p:cNvSpPr>
            <a:spLocks/>
          </p:cNvSpPr>
          <p:nvPr/>
        </p:nvSpPr>
        <p:spPr bwMode="auto">
          <a:xfrm>
            <a:off x="5842000" y="1600200"/>
            <a:ext cx="546100" cy="461665"/>
          </a:xfrm>
          <a:custGeom>
            <a:avLst/>
            <a:gdLst>
              <a:gd name="T0" fmla="*/ 0 w 344"/>
              <a:gd name="T1" fmla="*/ 0 h 680"/>
              <a:gd name="T2" fmla="*/ 508000 w 344"/>
              <a:gd name="T3" fmla="*/ 228600 h 680"/>
              <a:gd name="T4" fmla="*/ 228600 w 344"/>
              <a:gd name="T5" fmla="*/ 1079500 h 680"/>
              <a:gd name="T6" fmla="*/ 0 60000 65536"/>
              <a:gd name="T7" fmla="*/ 0 60000 65536"/>
              <a:gd name="T8" fmla="*/ 0 60000 65536"/>
              <a:gd name="T9" fmla="*/ 0 w 344"/>
              <a:gd name="T10" fmla="*/ 0 h 680"/>
              <a:gd name="T11" fmla="*/ 344 w 344"/>
              <a:gd name="T12" fmla="*/ 680 h 680"/>
            </a:gdLst>
            <a:ahLst/>
            <a:cxnLst>
              <a:cxn ang="T6">
                <a:pos x="T0" y="T1"/>
              </a:cxn>
              <a:cxn ang="T7">
                <a:pos x="T2" y="T3"/>
              </a:cxn>
              <a:cxn ang="T8">
                <a:pos x="T4" y="T5"/>
              </a:cxn>
            </a:cxnLst>
            <a:rect l="T9" t="T10" r="T11" b="T12"/>
            <a:pathLst>
              <a:path w="344" h="680">
                <a:moveTo>
                  <a:pt x="0" y="0"/>
                </a:moveTo>
                <a:cubicBezTo>
                  <a:pt x="148" y="15"/>
                  <a:pt x="296" y="31"/>
                  <a:pt x="320" y="144"/>
                </a:cubicBezTo>
                <a:cubicBezTo>
                  <a:pt x="344" y="257"/>
                  <a:pt x="173" y="591"/>
                  <a:pt x="144" y="680"/>
                </a:cubicBezTo>
              </a:path>
            </a:pathLst>
          </a:custGeom>
          <a:noFill/>
          <a:ln w="76200">
            <a:solidFill>
              <a:schemeClr val="folHlink"/>
            </a:solidFill>
            <a:round/>
            <a:headEnd/>
            <a:tailEnd type="triangle" w="med" len="med"/>
          </a:ln>
        </p:spPr>
        <p:txBody>
          <a:bodyPr>
            <a:spAutoFit/>
          </a:bodyPr>
          <a:lstStyle/>
          <a:p>
            <a:endParaRPr lang="en-US" dirty="0">
              <a:latin typeface="Courier New" pitchFamily="49" charset="0"/>
            </a:endParaRPr>
          </a:p>
        </p:txBody>
      </p:sp>
      <p:sp>
        <p:nvSpPr>
          <p:cNvPr id="141341" name="Freeform 51"/>
          <p:cNvSpPr>
            <a:spLocks/>
          </p:cNvSpPr>
          <p:nvPr/>
        </p:nvSpPr>
        <p:spPr bwMode="auto">
          <a:xfrm flipH="1">
            <a:off x="4495800" y="1663700"/>
            <a:ext cx="546100" cy="461665"/>
          </a:xfrm>
          <a:custGeom>
            <a:avLst/>
            <a:gdLst>
              <a:gd name="T0" fmla="*/ 0 w 344"/>
              <a:gd name="T1" fmla="*/ 0 h 680"/>
              <a:gd name="T2" fmla="*/ 508000 w 344"/>
              <a:gd name="T3" fmla="*/ 228600 h 680"/>
              <a:gd name="T4" fmla="*/ 228600 w 344"/>
              <a:gd name="T5" fmla="*/ 1079500 h 680"/>
              <a:gd name="T6" fmla="*/ 0 60000 65536"/>
              <a:gd name="T7" fmla="*/ 0 60000 65536"/>
              <a:gd name="T8" fmla="*/ 0 60000 65536"/>
              <a:gd name="T9" fmla="*/ 0 w 344"/>
              <a:gd name="T10" fmla="*/ 0 h 680"/>
              <a:gd name="T11" fmla="*/ 344 w 344"/>
              <a:gd name="T12" fmla="*/ 680 h 680"/>
            </a:gdLst>
            <a:ahLst/>
            <a:cxnLst>
              <a:cxn ang="T6">
                <a:pos x="T0" y="T1"/>
              </a:cxn>
              <a:cxn ang="T7">
                <a:pos x="T2" y="T3"/>
              </a:cxn>
              <a:cxn ang="T8">
                <a:pos x="T4" y="T5"/>
              </a:cxn>
            </a:cxnLst>
            <a:rect l="T9" t="T10" r="T11" b="T12"/>
            <a:pathLst>
              <a:path w="344" h="680">
                <a:moveTo>
                  <a:pt x="0" y="0"/>
                </a:moveTo>
                <a:cubicBezTo>
                  <a:pt x="148" y="15"/>
                  <a:pt x="296" y="31"/>
                  <a:pt x="320" y="144"/>
                </a:cubicBezTo>
                <a:cubicBezTo>
                  <a:pt x="344" y="257"/>
                  <a:pt x="173" y="591"/>
                  <a:pt x="144" y="680"/>
                </a:cubicBezTo>
              </a:path>
            </a:pathLst>
          </a:custGeom>
          <a:noFill/>
          <a:ln w="76200">
            <a:solidFill>
              <a:schemeClr val="folHlink"/>
            </a:solidFill>
            <a:round/>
            <a:headEnd type="triangle" w="med" len="med"/>
            <a:tailEnd/>
          </a:ln>
        </p:spPr>
        <p:txBody>
          <a:bodyPr>
            <a:spAutoFit/>
          </a:bodyPr>
          <a:lstStyle/>
          <a:p>
            <a:endParaRPr lang="en-US" dirty="0">
              <a:latin typeface="Courier New" pitchFamily="49" charset="0"/>
            </a:endParaRPr>
          </a:p>
        </p:txBody>
      </p:sp>
      <p:sp>
        <p:nvSpPr>
          <p:cNvPr id="141342" name="Text Box 52"/>
          <p:cNvSpPr txBox="1">
            <a:spLocks noChangeArrowheads="1"/>
          </p:cNvSpPr>
          <p:nvPr/>
        </p:nvSpPr>
        <p:spPr bwMode="auto">
          <a:xfrm>
            <a:off x="4811713" y="3989388"/>
            <a:ext cx="1566862" cy="641350"/>
          </a:xfrm>
          <a:prstGeom prst="rect">
            <a:avLst/>
          </a:prstGeom>
          <a:noFill/>
          <a:ln w="9525" algn="ctr">
            <a:noFill/>
            <a:miter lim="800000"/>
            <a:headEnd/>
            <a:tailEnd/>
          </a:ln>
        </p:spPr>
        <p:txBody>
          <a:bodyPr wrap="none">
            <a:spAutoFit/>
          </a:bodyPr>
          <a:lstStyle/>
          <a:p>
            <a:r>
              <a:rPr lang="en-US" sz="3600" b="1" dirty="0">
                <a:latin typeface="Arial" pitchFamily="34" charset="0"/>
              </a:rPr>
              <a:t>Uh-oh</a:t>
            </a:r>
          </a:p>
        </p:txBody>
      </p:sp>
      <p:sp>
        <p:nvSpPr>
          <p:cNvPr id="40"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3"/>
          <p:cNvSpPr>
            <a:spLocks noGrp="1"/>
          </p:cNvSpPr>
          <p:nvPr>
            <p:ph type="ftr" sz="quarter" idx="10"/>
          </p:nvPr>
        </p:nvSpPr>
        <p:spPr/>
        <p:txBody>
          <a:bodyPr/>
          <a:lstStyle/>
          <a:p>
            <a:pPr>
              <a:defRPr/>
            </a:pPr>
            <a:r>
              <a:rPr lang="en-US"/>
              <a:t>Art of Multiprocessor Programming</a:t>
            </a:r>
          </a:p>
        </p:txBody>
      </p:sp>
      <p:sp>
        <p:nvSpPr>
          <p:cNvPr id="48" name="Slide Number Placeholder 4"/>
          <p:cNvSpPr>
            <a:spLocks noGrp="1"/>
          </p:cNvSpPr>
          <p:nvPr>
            <p:ph type="sldNum" sz="quarter" idx="11"/>
          </p:nvPr>
        </p:nvSpPr>
        <p:spPr/>
        <p:txBody>
          <a:bodyPr/>
          <a:lstStyle/>
          <a:p>
            <a:pPr>
              <a:defRPr/>
            </a:pPr>
            <a:fld id="{051BEC60-1AF3-4013-84D5-8AE5EE253A54}" type="slidenum">
              <a:rPr lang="x-none"/>
              <a:pPr>
                <a:defRPr/>
              </a:pPr>
              <a:t>153</a:t>
            </a:fld>
            <a:endParaRPr lang="en-US"/>
          </a:p>
        </p:txBody>
      </p:sp>
      <p:sp>
        <p:nvSpPr>
          <p:cNvPr id="142340" name="Rectangle 2"/>
          <p:cNvSpPr>
            <a:spLocks noGrp="1" noChangeArrowheads="1"/>
          </p:cNvSpPr>
          <p:nvPr>
            <p:ph type="title"/>
          </p:nvPr>
        </p:nvSpPr>
        <p:spPr>
          <a:xfrm>
            <a:off x="685800" y="450850"/>
            <a:ext cx="7772400" cy="1143000"/>
          </a:xfrm>
        </p:spPr>
        <p:txBody>
          <a:bodyPr/>
          <a:lstStyle/>
          <a:p>
            <a:r>
              <a:rPr lang="en-US" smtClean="0"/>
              <a:t>Validate – Part 1</a:t>
            </a:r>
          </a:p>
        </p:txBody>
      </p:sp>
      <p:sp>
        <p:nvSpPr>
          <p:cNvPr id="142341"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2342"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2343"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2344"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2345"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2346"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2347"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2348"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2349"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2350"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2351"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2352"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2353"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2354"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2355"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2356" name="AutoShape 18"/>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2357" name="Line 19"/>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2358" name="Text Box 20"/>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2359" name="Line 21"/>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2360" name="Group 22"/>
          <p:cNvGrpSpPr>
            <a:grpSpLocks/>
          </p:cNvGrpSpPr>
          <p:nvPr/>
        </p:nvGrpSpPr>
        <p:grpSpPr bwMode="auto">
          <a:xfrm>
            <a:off x="2782888" y="4518025"/>
            <a:ext cx="1447800" cy="1295400"/>
            <a:chOff x="1584" y="816"/>
            <a:chExt cx="912" cy="816"/>
          </a:xfrm>
        </p:grpSpPr>
        <p:sp>
          <p:nvSpPr>
            <p:cNvPr id="142376"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2377"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2378"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2379"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2380"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2381"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2382"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2383"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2384"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730592" name="AutoShape 32"/>
          <p:cNvSpPr>
            <a:spLocks noChangeArrowheads="1"/>
          </p:cNvSpPr>
          <p:nvPr/>
        </p:nvSpPr>
        <p:spPr bwMode="auto">
          <a:xfrm>
            <a:off x="542925" y="2457450"/>
            <a:ext cx="1293813" cy="814388"/>
          </a:xfrm>
          <a:prstGeom prst="wedgeRoundRectCallout">
            <a:avLst>
              <a:gd name="adj1" fmla="val 151352"/>
              <a:gd name="adj2" fmla="val 18333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730593" name="AutoShape 33"/>
          <p:cNvSpPr>
            <a:spLocks noChangeArrowheads="1"/>
          </p:cNvSpPr>
          <p:nvPr/>
        </p:nvSpPr>
        <p:spPr bwMode="auto">
          <a:xfrm>
            <a:off x="2287588" y="2368550"/>
            <a:ext cx="1293812" cy="814388"/>
          </a:xfrm>
          <a:prstGeom prst="wedgeRoundRectCallout">
            <a:avLst>
              <a:gd name="adj1" fmla="val 21657"/>
              <a:gd name="adj2" fmla="val 20360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730594" name="AutoShape 3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2364" name="AutoShape 3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730598" name="AutoShape 38"/>
          <p:cNvSpPr>
            <a:spLocks noChangeArrowheads="1"/>
          </p:cNvSpPr>
          <p:nvPr/>
        </p:nvSpPr>
        <p:spPr bwMode="auto">
          <a:xfrm>
            <a:off x="4598988" y="3692525"/>
            <a:ext cx="2778125" cy="1957388"/>
          </a:xfrm>
          <a:prstGeom prst="cloudCallout">
            <a:avLst>
              <a:gd name="adj1" fmla="val -86972"/>
              <a:gd name="adj2" fmla="val -8153"/>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Yes, </a:t>
            </a:r>
            <a:r>
              <a:rPr lang="en-US" b="1" dirty="0">
                <a:solidFill>
                  <a:schemeClr val="tx1"/>
                </a:solidFill>
                <a:latin typeface="Arial" pitchFamily="34" charset="0"/>
              </a:rPr>
              <a:t>b</a:t>
            </a:r>
            <a:r>
              <a:rPr lang="en-US" b="1" dirty="0">
                <a:solidFill>
                  <a:schemeClr val="accent1"/>
                </a:solidFill>
                <a:latin typeface="Arial" pitchFamily="34" charset="0"/>
              </a:rPr>
              <a:t> still reachable from </a:t>
            </a:r>
            <a:r>
              <a:rPr lang="en-US" b="1" dirty="0">
                <a:solidFill>
                  <a:schemeClr val="tx1"/>
                </a:solidFill>
                <a:latin typeface="Arial" pitchFamily="34" charset="0"/>
              </a:rPr>
              <a:t>head</a:t>
            </a:r>
          </a:p>
        </p:txBody>
      </p:sp>
      <p:grpSp>
        <p:nvGrpSpPr>
          <p:cNvPr id="142366" name="Group 39"/>
          <p:cNvGrpSpPr>
            <a:grpSpLocks/>
          </p:cNvGrpSpPr>
          <p:nvPr/>
        </p:nvGrpSpPr>
        <p:grpSpPr bwMode="auto">
          <a:xfrm>
            <a:off x="4248150" y="2085975"/>
            <a:ext cx="471488" cy="476250"/>
            <a:chOff x="2208" y="1920"/>
            <a:chExt cx="1152" cy="1680"/>
          </a:xfrm>
        </p:grpSpPr>
        <p:sp>
          <p:nvSpPr>
            <p:cNvPr id="142372" name="Oval 4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2373"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2374"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2375"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42367" name="Group 44"/>
          <p:cNvGrpSpPr>
            <a:grpSpLocks/>
          </p:cNvGrpSpPr>
          <p:nvPr/>
        </p:nvGrpSpPr>
        <p:grpSpPr bwMode="auto">
          <a:xfrm>
            <a:off x="5881688" y="2100263"/>
            <a:ext cx="471487" cy="476250"/>
            <a:chOff x="2208" y="1920"/>
            <a:chExt cx="1152" cy="1680"/>
          </a:xfrm>
        </p:grpSpPr>
        <p:sp>
          <p:nvSpPr>
            <p:cNvPr id="142368" name="Oval 4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2369" name="Oval 4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2370" name="AutoShape 4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2371" name="AutoShape 4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49"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0592"/>
                                        </p:tgtEl>
                                        <p:attrNameLst>
                                          <p:attrName>style.visibility</p:attrName>
                                        </p:attrNameLst>
                                      </p:cBhvr>
                                      <p:to>
                                        <p:strVal val="visible"/>
                                      </p:to>
                                    </p:set>
                                    <p:animEffect transition="in" filter="blinds(horizontal)">
                                      <p:cBhvr>
                                        <p:cTn id="7" dur="500"/>
                                        <p:tgtEl>
                                          <p:spTgt spid="173059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30593"/>
                                        </p:tgtEl>
                                        <p:attrNameLst>
                                          <p:attrName>style.visibility</p:attrName>
                                        </p:attrNameLst>
                                      </p:cBhvr>
                                      <p:to>
                                        <p:strVal val="visible"/>
                                      </p:to>
                                    </p:set>
                                    <p:animEffect transition="in" filter="blinds(horizontal)">
                                      <p:cBhvr>
                                        <p:cTn id="11" dur="500"/>
                                        <p:tgtEl>
                                          <p:spTgt spid="1730593"/>
                                        </p:tgtEl>
                                      </p:cBhvr>
                                    </p:animEffect>
                                  </p:childTnLst>
                                </p:cTn>
                              </p:par>
                              <p:par>
                                <p:cTn id="12" presetID="3" presetClass="exit" presetSubtype="10" fill="hold" grpId="1" nodeType="withEffect">
                                  <p:stCondLst>
                                    <p:cond delay="0"/>
                                  </p:stCondLst>
                                  <p:childTnLst>
                                    <p:animEffect transition="out" filter="blinds(horizontal)">
                                      <p:cBhvr>
                                        <p:cTn id="13" dur="500"/>
                                        <p:tgtEl>
                                          <p:spTgt spid="1730592"/>
                                        </p:tgtEl>
                                      </p:cBhvr>
                                    </p:animEffect>
                                    <p:set>
                                      <p:cBhvr>
                                        <p:cTn id="14" dur="1" fill="hold">
                                          <p:stCondLst>
                                            <p:cond delay="499"/>
                                          </p:stCondLst>
                                        </p:cTn>
                                        <p:tgtEl>
                                          <p:spTgt spid="1730592"/>
                                        </p:tgtEl>
                                        <p:attrNameLst>
                                          <p:attrName>style.visibility</p:attrName>
                                        </p:attrNameLst>
                                      </p:cBhvr>
                                      <p:to>
                                        <p:strVal val="hidden"/>
                                      </p:to>
                                    </p:se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730594"/>
                                        </p:tgtEl>
                                        <p:attrNameLst>
                                          <p:attrName>style.visibility</p:attrName>
                                        </p:attrNameLst>
                                      </p:cBhvr>
                                      <p:to>
                                        <p:strVal val="visible"/>
                                      </p:to>
                                    </p:set>
                                    <p:animEffect transition="in" filter="blinds(horizontal)">
                                      <p:cBhvr>
                                        <p:cTn id="18" dur="500"/>
                                        <p:tgtEl>
                                          <p:spTgt spid="1730594"/>
                                        </p:tgtEl>
                                      </p:cBhvr>
                                    </p:animEffect>
                                  </p:childTnLst>
                                </p:cTn>
                              </p:par>
                              <p:par>
                                <p:cTn id="19" presetID="3" presetClass="exit" presetSubtype="10" fill="hold" grpId="1" nodeType="withEffect">
                                  <p:stCondLst>
                                    <p:cond delay="0"/>
                                  </p:stCondLst>
                                  <p:childTnLst>
                                    <p:animEffect transition="out" filter="blinds(horizontal)">
                                      <p:cBhvr>
                                        <p:cTn id="20" dur="500"/>
                                        <p:tgtEl>
                                          <p:spTgt spid="1730593"/>
                                        </p:tgtEl>
                                      </p:cBhvr>
                                    </p:animEffect>
                                    <p:set>
                                      <p:cBhvr>
                                        <p:cTn id="21" dur="1" fill="hold">
                                          <p:stCondLst>
                                            <p:cond delay="499"/>
                                          </p:stCondLst>
                                        </p:cTn>
                                        <p:tgtEl>
                                          <p:spTgt spid="1730593"/>
                                        </p:tgtEl>
                                        <p:attrNameLst>
                                          <p:attrName>style.visibility</p:attrName>
                                        </p:attrNameLst>
                                      </p:cBhvr>
                                      <p:to>
                                        <p:strVal val="hidden"/>
                                      </p:to>
                                    </p:se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730598"/>
                                        </p:tgtEl>
                                        <p:attrNameLst>
                                          <p:attrName>style.visibility</p:attrName>
                                        </p:attrNameLst>
                                      </p:cBhvr>
                                      <p:to>
                                        <p:strVal val="visible"/>
                                      </p:to>
                                    </p:set>
                                    <p:animEffect transition="in" filter="blinds(horizontal)">
                                      <p:cBhvr>
                                        <p:cTn id="25" dur="500"/>
                                        <p:tgtEl>
                                          <p:spTgt spid="173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2" grpId="0" animBg="1"/>
      <p:bldP spid="1730592" grpId="1" animBg="1"/>
      <p:bldP spid="1730593" grpId="0" animBg="1"/>
      <p:bldP spid="1730593" grpId="1" animBg="1"/>
      <p:bldP spid="1730594" grpId="0" animBg="1"/>
      <p:bldP spid="1730598"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72317F92-ED5C-4ED0-ADF0-D275D2837E6C}" type="slidenum">
              <a:rPr lang="x-none" sz="1400">
                <a:solidFill>
                  <a:schemeClr val="tx1"/>
                </a:solidFill>
                <a:latin typeface="Arial" pitchFamily="34" charset="0"/>
                <a:cs typeface="Arial" charset="0"/>
              </a:rPr>
              <a:pPr>
                <a:defRPr/>
              </a:pPr>
              <a:t>154</a:t>
            </a:fld>
            <a:endParaRPr lang="en-US" sz="1400" dirty="0">
              <a:solidFill>
                <a:schemeClr val="tx1"/>
              </a:solidFill>
              <a:latin typeface="Arial" pitchFamily="34" charset="0"/>
              <a:cs typeface="Arial" charset="0"/>
            </a:endParaRPr>
          </a:p>
        </p:txBody>
      </p:sp>
      <p:sp>
        <p:nvSpPr>
          <p:cNvPr id="143364" name="Rectangle 2"/>
          <p:cNvSpPr>
            <a:spLocks noGrp="1" noChangeArrowheads="1"/>
          </p:cNvSpPr>
          <p:nvPr>
            <p:ph type="title" idx="4294967295"/>
          </p:nvPr>
        </p:nvSpPr>
        <p:spPr>
          <a:xfrm>
            <a:off x="685800" y="450850"/>
            <a:ext cx="7772400" cy="1143000"/>
          </a:xfrm>
        </p:spPr>
        <p:txBody>
          <a:bodyPr/>
          <a:lstStyle/>
          <a:p>
            <a:r>
              <a:rPr lang="en-US" sz="4000" smtClean="0"/>
              <a:t>What Else Could Go Wrong?</a:t>
            </a:r>
          </a:p>
        </p:txBody>
      </p:sp>
      <p:sp>
        <p:nvSpPr>
          <p:cNvPr id="143365"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3366"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3367"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3368"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3369"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3370"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3371"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3372"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3373"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3374"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3375"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3376"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3377"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3378"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3379"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3380"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3381"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3382"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3383" name="Line 27"/>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3384" name="Group 82"/>
          <p:cNvGrpSpPr>
            <a:grpSpLocks/>
          </p:cNvGrpSpPr>
          <p:nvPr/>
        </p:nvGrpSpPr>
        <p:grpSpPr bwMode="auto">
          <a:xfrm>
            <a:off x="2782888" y="4518025"/>
            <a:ext cx="1447800" cy="1295400"/>
            <a:chOff x="1584" y="816"/>
            <a:chExt cx="912" cy="816"/>
          </a:xfrm>
        </p:grpSpPr>
        <p:sp>
          <p:nvSpPr>
            <p:cNvPr id="143391"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3392"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3393"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3394"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3395"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3396"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3397"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3398"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3399"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612892" name="AutoShape 92"/>
          <p:cNvSpPr>
            <a:spLocks noChangeArrowheads="1"/>
          </p:cNvSpPr>
          <p:nvPr/>
        </p:nvSpPr>
        <p:spPr bwMode="auto">
          <a:xfrm>
            <a:off x="542925" y="2457450"/>
            <a:ext cx="1293813" cy="814388"/>
          </a:xfrm>
          <a:prstGeom prst="wedgeRoundRectCallout">
            <a:avLst>
              <a:gd name="adj1" fmla="val 151352"/>
              <a:gd name="adj2" fmla="val 18333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3" name="AutoShape 93"/>
          <p:cNvSpPr>
            <a:spLocks noChangeArrowheads="1"/>
          </p:cNvSpPr>
          <p:nvPr/>
        </p:nvSpPr>
        <p:spPr bwMode="auto">
          <a:xfrm>
            <a:off x="2287588" y="2368550"/>
            <a:ext cx="1293812" cy="814388"/>
          </a:xfrm>
          <a:prstGeom prst="wedgeRoundRectCallout">
            <a:avLst>
              <a:gd name="adj1" fmla="val 21657"/>
              <a:gd name="adj2" fmla="val 20360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4"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3388"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612896" name="AutoShape 96"/>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2897" name="AutoShape 97"/>
          <p:cNvSpPr>
            <a:spLocks noChangeArrowheads="1"/>
          </p:cNvSpPr>
          <p:nvPr/>
        </p:nvSpPr>
        <p:spPr bwMode="auto">
          <a:xfrm>
            <a:off x="4598988" y="3692525"/>
            <a:ext cx="1812925" cy="1055688"/>
          </a:xfrm>
          <a:prstGeom prst="cloudCallout">
            <a:avLst>
              <a:gd name="adj1" fmla="val -106653"/>
              <a:gd name="adj2" fmla="val 27593"/>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Aha!</a:t>
            </a:r>
          </a:p>
        </p:txBody>
      </p:sp>
      <p:sp>
        <p:nvSpPr>
          <p:cNvPr id="40"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12892"/>
                                        </p:tgtEl>
                                        <p:attrNameLst>
                                          <p:attrName>style.visibility</p:attrName>
                                        </p:attrNameLst>
                                      </p:cBhvr>
                                      <p:to>
                                        <p:strVal val="visible"/>
                                      </p:to>
                                    </p:set>
                                    <p:animEffect transition="in" filter="blinds(horizontal)">
                                      <p:cBhvr>
                                        <p:cTn id="7" dur="500"/>
                                        <p:tgtEl>
                                          <p:spTgt spid="161289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12893"/>
                                        </p:tgtEl>
                                        <p:attrNameLst>
                                          <p:attrName>style.visibility</p:attrName>
                                        </p:attrNameLst>
                                      </p:cBhvr>
                                      <p:to>
                                        <p:strVal val="visible"/>
                                      </p:to>
                                    </p:set>
                                    <p:animEffect transition="in" filter="blinds(horizontal)">
                                      <p:cBhvr>
                                        <p:cTn id="11" dur="500"/>
                                        <p:tgtEl>
                                          <p:spTgt spid="1612893"/>
                                        </p:tgtEl>
                                      </p:cBhvr>
                                    </p:animEffect>
                                  </p:childTnLst>
                                </p:cTn>
                              </p:par>
                              <p:par>
                                <p:cTn id="12" presetID="3" presetClass="exit" presetSubtype="10" fill="hold" grpId="1" nodeType="withEffect">
                                  <p:stCondLst>
                                    <p:cond delay="0"/>
                                  </p:stCondLst>
                                  <p:childTnLst>
                                    <p:animEffect transition="out" filter="blinds(horizontal)">
                                      <p:cBhvr>
                                        <p:cTn id="13" dur="500"/>
                                        <p:tgtEl>
                                          <p:spTgt spid="1612892"/>
                                        </p:tgtEl>
                                      </p:cBhvr>
                                    </p:animEffect>
                                    <p:set>
                                      <p:cBhvr>
                                        <p:cTn id="14" dur="1" fill="hold">
                                          <p:stCondLst>
                                            <p:cond delay="499"/>
                                          </p:stCondLst>
                                        </p:cTn>
                                        <p:tgtEl>
                                          <p:spTgt spid="1612892"/>
                                        </p:tgtEl>
                                        <p:attrNameLst>
                                          <p:attrName>style.visibility</p:attrName>
                                        </p:attrNameLst>
                                      </p:cBhvr>
                                      <p:to>
                                        <p:strVal val="hidden"/>
                                      </p:to>
                                    </p:se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612894"/>
                                        </p:tgtEl>
                                        <p:attrNameLst>
                                          <p:attrName>style.visibility</p:attrName>
                                        </p:attrNameLst>
                                      </p:cBhvr>
                                      <p:to>
                                        <p:strVal val="visible"/>
                                      </p:to>
                                    </p:set>
                                    <p:animEffect transition="in" filter="blinds(horizontal)">
                                      <p:cBhvr>
                                        <p:cTn id="18" dur="500"/>
                                        <p:tgtEl>
                                          <p:spTgt spid="1612894"/>
                                        </p:tgtEl>
                                      </p:cBhvr>
                                    </p:animEffect>
                                  </p:childTnLst>
                                </p:cTn>
                              </p:par>
                              <p:par>
                                <p:cTn id="19" presetID="3" presetClass="exit" presetSubtype="10" fill="hold" grpId="1" nodeType="withEffect">
                                  <p:stCondLst>
                                    <p:cond delay="0"/>
                                  </p:stCondLst>
                                  <p:childTnLst>
                                    <p:animEffect transition="out" filter="blinds(horizontal)">
                                      <p:cBhvr>
                                        <p:cTn id="20" dur="500"/>
                                        <p:tgtEl>
                                          <p:spTgt spid="1612893"/>
                                        </p:tgtEl>
                                      </p:cBhvr>
                                    </p:animEffect>
                                    <p:set>
                                      <p:cBhvr>
                                        <p:cTn id="21" dur="1" fill="hold">
                                          <p:stCondLst>
                                            <p:cond delay="499"/>
                                          </p:stCondLst>
                                        </p:cTn>
                                        <p:tgtEl>
                                          <p:spTgt spid="1612893"/>
                                        </p:tgtEl>
                                        <p:attrNameLst>
                                          <p:attrName>style.visibility</p:attrName>
                                        </p:attrNameLst>
                                      </p:cBhvr>
                                      <p:to>
                                        <p:strVal val="hidden"/>
                                      </p:to>
                                    </p:se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612896"/>
                                        </p:tgtEl>
                                        <p:attrNameLst>
                                          <p:attrName>style.visibility</p:attrName>
                                        </p:attrNameLst>
                                      </p:cBhvr>
                                      <p:to>
                                        <p:strVal val="visible"/>
                                      </p:to>
                                    </p:set>
                                    <p:animEffect transition="in" filter="blinds(horizontal)">
                                      <p:cBhvr>
                                        <p:cTn id="25" dur="500"/>
                                        <p:tgtEl>
                                          <p:spTgt spid="1612896"/>
                                        </p:tgtEl>
                                      </p:cBhvr>
                                    </p:animEffec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612897"/>
                                        </p:tgtEl>
                                        <p:attrNameLst>
                                          <p:attrName>style.visibility</p:attrName>
                                        </p:attrNameLst>
                                      </p:cBhvr>
                                      <p:to>
                                        <p:strVal val="visible"/>
                                      </p:to>
                                    </p:set>
                                    <p:animEffect transition="in" filter="blinds(horizontal)">
                                      <p:cBhvr>
                                        <p:cTn id="29" dur="500"/>
                                        <p:tgtEl>
                                          <p:spTgt spid="1612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2892" grpId="0" animBg="1"/>
      <p:bldP spid="1612892" grpId="1" animBg="1"/>
      <p:bldP spid="1612893" grpId="0" animBg="1"/>
      <p:bldP spid="1612893" grpId="1" animBg="1"/>
      <p:bldP spid="1612894" grpId="0" animBg="1"/>
      <p:bldP spid="1612896" grpId="0" animBg="1"/>
      <p:bldP spid="161289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3"/>
          <p:cNvSpPr>
            <a:spLocks noGrp="1"/>
          </p:cNvSpPr>
          <p:nvPr>
            <p:ph type="ftr" sz="quarter" idx="10"/>
          </p:nvPr>
        </p:nvSpPr>
        <p:spPr/>
        <p:txBody>
          <a:bodyPr/>
          <a:lstStyle/>
          <a:p>
            <a:pPr>
              <a:defRPr/>
            </a:pPr>
            <a:r>
              <a:rPr lang="en-US"/>
              <a:t>Art of Multiprocessor Programming</a:t>
            </a:r>
          </a:p>
        </p:txBody>
      </p:sp>
      <p:sp>
        <p:nvSpPr>
          <p:cNvPr id="64" name="Slide Number Placeholder 4"/>
          <p:cNvSpPr>
            <a:spLocks noGrp="1"/>
          </p:cNvSpPr>
          <p:nvPr>
            <p:ph type="sldNum" sz="quarter" idx="11"/>
          </p:nvPr>
        </p:nvSpPr>
        <p:spPr/>
        <p:txBody>
          <a:bodyPr/>
          <a:lstStyle/>
          <a:p>
            <a:pPr>
              <a:defRPr/>
            </a:pPr>
            <a:fld id="{10EB95C2-344E-446F-8AC0-E1342740AB82}" type="slidenum">
              <a:rPr lang="x-none"/>
              <a:pPr>
                <a:defRPr/>
              </a:pPr>
              <a:t>155</a:t>
            </a:fld>
            <a:endParaRPr lang="en-US"/>
          </a:p>
        </p:txBody>
      </p:sp>
      <p:sp>
        <p:nvSpPr>
          <p:cNvPr id="144388" name="Rectangle 2"/>
          <p:cNvSpPr>
            <a:spLocks noGrp="1" noChangeArrowheads="1"/>
          </p:cNvSpPr>
          <p:nvPr>
            <p:ph type="title"/>
          </p:nvPr>
        </p:nvSpPr>
        <p:spPr>
          <a:xfrm>
            <a:off x="685800" y="450850"/>
            <a:ext cx="7772400" cy="1143000"/>
          </a:xfrm>
        </p:spPr>
        <p:txBody>
          <a:bodyPr/>
          <a:lstStyle/>
          <a:p>
            <a:r>
              <a:rPr lang="en-US" sz="4000" smtClean="0"/>
              <a:t>What Else Coould Go Wrong?</a:t>
            </a:r>
          </a:p>
        </p:txBody>
      </p:sp>
      <p:sp>
        <p:nvSpPr>
          <p:cNvPr id="144389"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4390"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4391"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4392"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4393"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4394"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4395"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4396"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4397"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4398"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4399"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4400"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4401"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4402"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4403"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4404" name="AutoShape 18"/>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4405" name="Line 19"/>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4406" name="Text Box 20"/>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4407" name="Line 21"/>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4408" name="Group 22"/>
          <p:cNvGrpSpPr>
            <a:grpSpLocks/>
          </p:cNvGrpSpPr>
          <p:nvPr/>
        </p:nvGrpSpPr>
        <p:grpSpPr bwMode="auto">
          <a:xfrm>
            <a:off x="2782888" y="4518025"/>
            <a:ext cx="1447800" cy="1295400"/>
            <a:chOff x="1584" y="816"/>
            <a:chExt cx="912" cy="816"/>
          </a:xfrm>
        </p:grpSpPr>
        <p:sp>
          <p:nvSpPr>
            <p:cNvPr id="144435"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4436"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4437"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4438"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44439"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44440"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44441"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4442"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4443"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sp>
        <p:nvSpPr>
          <p:cNvPr id="144409" name="AutoShape 32"/>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folHlink"/>
            </a:solidFill>
            <a:round/>
            <a:headEnd/>
            <a:tailEnd/>
          </a:ln>
        </p:spPr>
        <p:txBody>
          <a:bodyPr anchor="ctr"/>
          <a:lstStyle/>
          <a:p>
            <a:pPr algn="ctr"/>
            <a:r>
              <a:rPr lang="en-US" b="1" dirty="0">
                <a:solidFill>
                  <a:schemeClr val="folHlink"/>
                </a:solidFill>
                <a:latin typeface="Arial" pitchFamily="34" charset="0"/>
              </a:rPr>
              <a:t>add(c)</a:t>
            </a:r>
          </a:p>
        </p:txBody>
      </p:sp>
      <p:grpSp>
        <p:nvGrpSpPr>
          <p:cNvPr id="144410" name="Group 33"/>
          <p:cNvGrpSpPr>
            <a:grpSpLocks/>
          </p:cNvGrpSpPr>
          <p:nvPr/>
        </p:nvGrpSpPr>
        <p:grpSpPr bwMode="auto">
          <a:xfrm>
            <a:off x="6000750" y="1882775"/>
            <a:ext cx="471488" cy="476250"/>
            <a:chOff x="2208" y="1920"/>
            <a:chExt cx="1152" cy="1680"/>
          </a:xfrm>
        </p:grpSpPr>
        <p:sp>
          <p:nvSpPr>
            <p:cNvPr id="144431" name="Oval 34"/>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latin typeface="Courier New" pitchFamily="49" charset="0"/>
              </a:endParaRPr>
            </a:p>
          </p:txBody>
        </p:sp>
        <p:sp>
          <p:nvSpPr>
            <p:cNvPr id="144432" name="Oval 3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4433" name="AutoShape 3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4434" name="AutoShape 3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latin typeface="Courier New" pitchFamily="49" charset="0"/>
              </a:endParaRPr>
            </a:p>
          </p:txBody>
        </p:sp>
      </p:grpSp>
      <p:grpSp>
        <p:nvGrpSpPr>
          <p:cNvPr id="144411" name="Group 38"/>
          <p:cNvGrpSpPr>
            <a:grpSpLocks/>
          </p:cNvGrpSpPr>
          <p:nvPr/>
        </p:nvGrpSpPr>
        <p:grpSpPr bwMode="auto">
          <a:xfrm>
            <a:off x="4217988" y="1820863"/>
            <a:ext cx="471487" cy="476250"/>
            <a:chOff x="2208" y="1920"/>
            <a:chExt cx="1152" cy="1680"/>
          </a:xfrm>
        </p:grpSpPr>
        <p:sp>
          <p:nvSpPr>
            <p:cNvPr id="144427" name="Oval 39"/>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latin typeface="Courier New" pitchFamily="49" charset="0"/>
              </a:endParaRPr>
            </a:p>
          </p:txBody>
        </p:sp>
        <p:sp>
          <p:nvSpPr>
            <p:cNvPr id="144428" name="Oval 4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4429" name="AutoShape 4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4430" name="AutoShape 4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latin typeface="Courier New" pitchFamily="49" charset="0"/>
              </a:endParaRPr>
            </a:p>
          </p:txBody>
        </p:sp>
      </p:grpSp>
      <p:grpSp>
        <p:nvGrpSpPr>
          <p:cNvPr id="144412" name="Group 43"/>
          <p:cNvGrpSpPr>
            <a:grpSpLocks/>
          </p:cNvGrpSpPr>
          <p:nvPr/>
        </p:nvGrpSpPr>
        <p:grpSpPr bwMode="auto">
          <a:xfrm>
            <a:off x="5272088" y="4429125"/>
            <a:ext cx="1447800" cy="1295400"/>
            <a:chOff x="1584" y="816"/>
            <a:chExt cx="912" cy="816"/>
          </a:xfrm>
        </p:grpSpPr>
        <p:sp>
          <p:nvSpPr>
            <p:cNvPr id="144418" name="Freeform 4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4419" name="Freeform 4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4420" name="Freeform 4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4421" name="Freeform 4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44422" name="Freeform 4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44423" name="Freeform 4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44424" name="Freeform 5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4425" name="Freeform 5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4426" name="Freeform 5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4413" name="AutoShape 53"/>
          <p:cNvSpPr>
            <a:spLocks noChangeArrowheads="1"/>
          </p:cNvSpPr>
          <p:nvPr/>
        </p:nvSpPr>
        <p:spPr bwMode="auto">
          <a:xfrm>
            <a:off x="6288088" y="3336925"/>
            <a:ext cx="2435225" cy="1055688"/>
          </a:xfrm>
          <a:prstGeom prst="cloudCallout">
            <a:avLst>
              <a:gd name="adj1" fmla="val -46806"/>
              <a:gd name="adj2" fmla="val 57671"/>
            </a:avLst>
          </a:prstGeom>
          <a:noFill/>
          <a:ln w="38100">
            <a:solidFill>
              <a:srgbClr val="FF3300"/>
            </a:solidFill>
            <a:round/>
            <a:headEnd/>
            <a:tailEnd/>
          </a:ln>
        </p:spPr>
        <p:txBody>
          <a:bodyPr anchor="ctr"/>
          <a:lstStyle/>
          <a:p>
            <a:pPr algn="ctr"/>
            <a:r>
              <a:rPr lang="en-US" b="1" dirty="0">
                <a:solidFill>
                  <a:srgbClr val="FF3300"/>
                </a:solidFill>
                <a:latin typeface="Arial" pitchFamily="34" charset="0"/>
              </a:rPr>
              <a:t>add(b’)</a:t>
            </a:r>
          </a:p>
        </p:txBody>
      </p:sp>
      <p:sp>
        <p:nvSpPr>
          <p:cNvPr id="144414" name="AutoShape 54"/>
          <p:cNvSpPr>
            <a:spLocks noChangeArrowheads="1"/>
          </p:cNvSpPr>
          <p:nvPr/>
        </p:nvSpPr>
        <p:spPr bwMode="auto">
          <a:xfrm>
            <a:off x="3887788" y="2406650"/>
            <a:ext cx="1293812" cy="814388"/>
          </a:xfrm>
          <a:prstGeom prst="wedgeRoundRectCallout">
            <a:avLst>
              <a:gd name="adj1" fmla="val 69755"/>
              <a:gd name="adj2" fmla="val 19269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sp>
        <p:nvSpPr>
          <p:cNvPr id="144415" name="AutoShape 55"/>
          <p:cNvSpPr>
            <a:spLocks noChangeArrowheads="1"/>
          </p:cNvSpPr>
          <p:nvPr/>
        </p:nvSpPr>
        <p:spPr bwMode="auto">
          <a:xfrm>
            <a:off x="5716588" y="2406650"/>
            <a:ext cx="1293812" cy="814388"/>
          </a:xfrm>
          <a:prstGeom prst="wedgeRoundRectCallout">
            <a:avLst>
              <a:gd name="adj1" fmla="val -66685"/>
              <a:gd name="adj2" fmla="val 19425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sp>
        <p:nvSpPr>
          <p:cNvPr id="144416" name="AutoShape 56"/>
          <p:cNvSpPr>
            <a:spLocks noChangeArrowheads="1"/>
          </p:cNvSpPr>
          <p:nvPr/>
        </p:nvSpPr>
        <p:spPr bwMode="auto">
          <a:xfrm>
            <a:off x="3773488" y="2533650"/>
            <a:ext cx="1293812" cy="814388"/>
          </a:xfrm>
          <a:prstGeom prst="wedgeRoundRectCallout">
            <a:avLst>
              <a:gd name="adj1" fmla="val -96134"/>
              <a:gd name="adj2" fmla="val 192690"/>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44417" name="AutoShape 57"/>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60"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64"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E375F160-BAD1-4291-AE62-2ED12B880A49}" type="slidenum">
              <a:rPr lang="x-none" sz="1400">
                <a:solidFill>
                  <a:schemeClr val="tx1"/>
                </a:solidFill>
                <a:latin typeface="Arial" pitchFamily="34" charset="0"/>
                <a:cs typeface="Arial" charset="0"/>
              </a:rPr>
              <a:pPr>
                <a:defRPr/>
              </a:pPr>
              <a:t>156</a:t>
            </a:fld>
            <a:endParaRPr lang="en-US" sz="1400" dirty="0">
              <a:solidFill>
                <a:schemeClr val="tx1"/>
              </a:solidFill>
              <a:latin typeface="Arial" pitchFamily="34" charset="0"/>
              <a:cs typeface="Arial" charset="0"/>
            </a:endParaRPr>
          </a:p>
        </p:txBody>
      </p:sp>
      <p:sp>
        <p:nvSpPr>
          <p:cNvPr id="145412" name="Rectangle 2"/>
          <p:cNvSpPr>
            <a:spLocks noGrp="1" noChangeArrowheads="1"/>
          </p:cNvSpPr>
          <p:nvPr>
            <p:ph type="title" idx="4294967295"/>
          </p:nvPr>
        </p:nvSpPr>
        <p:spPr>
          <a:xfrm>
            <a:off x="685800" y="450850"/>
            <a:ext cx="7772400" cy="1143000"/>
          </a:xfrm>
        </p:spPr>
        <p:txBody>
          <a:bodyPr/>
          <a:lstStyle/>
          <a:p>
            <a:r>
              <a:rPr lang="en-US" sz="4000" smtClean="0"/>
              <a:t>What Else Coould Go Wrong?</a:t>
            </a:r>
          </a:p>
        </p:txBody>
      </p:sp>
      <p:sp>
        <p:nvSpPr>
          <p:cNvPr id="145413"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5414"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5415"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5416"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5417"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5418"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5419"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5420"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5421"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5422"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5423"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5424"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5425"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5426"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5427" name="AutoShape 18"/>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5428" name="Line 19"/>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5429" name="Text Box 20"/>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5430" name="Line 21"/>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5431" name="Group 22"/>
          <p:cNvGrpSpPr>
            <a:grpSpLocks/>
          </p:cNvGrpSpPr>
          <p:nvPr/>
        </p:nvGrpSpPr>
        <p:grpSpPr bwMode="auto">
          <a:xfrm>
            <a:off x="2782888" y="4518025"/>
            <a:ext cx="1447800" cy="1295400"/>
            <a:chOff x="1584" y="816"/>
            <a:chExt cx="912" cy="816"/>
          </a:xfrm>
        </p:grpSpPr>
        <p:sp>
          <p:nvSpPr>
            <p:cNvPr id="145464"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5465"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5466"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5467"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45468"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45469"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45470"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5471"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45472"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sp>
        <p:nvSpPr>
          <p:cNvPr id="145432" name="AutoShape 32"/>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folHlink"/>
            </a:solidFill>
            <a:round/>
            <a:headEnd/>
            <a:tailEnd/>
          </a:ln>
        </p:spPr>
        <p:txBody>
          <a:bodyPr anchor="ctr"/>
          <a:lstStyle/>
          <a:p>
            <a:pPr algn="ctr"/>
            <a:r>
              <a:rPr lang="en-US" b="1" dirty="0">
                <a:solidFill>
                  <a:schemeClr val="folHlink"/>
                </a:solidFill>
                <a:latin typeface="Arial" pitchFamily="34" charset="0"/>
              </a:rPr>
              <a:t>add(c)</a:t>
            </a:r>
          </a:p>
        </p:txBody>
      </p:sp>
      <p:grpSp>
        <p:nvGrpSpPr>
          <p:cNvPr id="145433" name="Group 33"/>
          <p:cNvGrpSpPr>
            <a:grpSpLocks/>
          </p:cNvGrpSpPr>
          <p:nvPr/>
        </p:nvGrpSpPr>
        <p:grpSpPr bwMode="auto">
          <a:xfrm>
            <a:off x="6000750" y="1882775"/>
            <a:ext cx="471488" cy="476250"/>
            <a:chOff x="2208" y="1920"/>
            <a:chExt cx="1152" cy="1680"/>
          </a:xfrm>
        </p:grpSpPr>
        <p:sp>
          <p:nvSpPr>
            <p:cNvPr id="145460" name="Oval 34"/>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latin typeface="Courier New" pitchFamily="49" charset="0"/>
              </a:endParaRPr>
            </a:p>
          </p:txBody>
        </p:sp>
        <p:sp>
          <p:nvSpPr>
            <p:cNvPr id="145461" name="Oval 3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5462" name="AutoShape 3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5463" name="AutoShape 3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latin typeface="Courier New" pitchFamily="49" charset="0"/>
              </a:endParaRPr>
            </a:p>
          </p:txBody>
        </p:sp>
      </p:grpSp>
      <p:grpSp>
        <p:nvGrpSpPr>
          <p:cNvPr id="145434" name="Group 38"/>
          <p:cNvGrpSpPr>
            <a:grpSpLocks/>
          </p:cNvGrpSpPr>
          <p:nvPr/>
        </p:nvGrpSpPr>
        <p:grpSpPr bwMode="auto">
          <a:xfrm>
            <a:off x="4217988" y="1820863"/>
            <a:ext cx="471487" cy="476250"/>
            <a:chOff x="2208" y="1920"/>
            <a:chExt cx="1152" cy="1680"/>
          </a:xfrm>
        </p:grpSpPr>
        <p:sp>
          <p:nvSpPr>
            <p:cNvPr id="145456" name="Oval 39"/>
            <p:cNvSpPr>
              <a:spLocks noChangeArrowheads="1"/>
            </p:cNvSpPr>
            <p:nvPr/>
          </p:nvSpPr>
          <p:spPr bwMode="auto">
            <a:xfrm>
              <a:off x="2208" y="2448"/>
              <a:ext cx="1152" cy="1152"/>
            </a:xfrm>
            <a:prstGeom prst="ellipse">
              <a:avLst/>
            </a:prstGeom>
            <a:solidFill>
              <a:srgbClr val="FF3300"/>
            </a:solidFill>
            <a:ln w="9525" algn="ctr">
              <a:noFill/>
              <a:round/>
              <a:headEnd/>
              <a:tailEnd/>
            </a:ln>
          </p:spPr>
          <p:txBody>
            <a:bodyPr wrap="none" anchor="ctr"/>
            <a:lstStyle/>
            <a:p>
              <a:endParaRPr lang="en-US" dirty="0">
                <a:latin typeface="Courier New" pitchFamily="49" charset="0"/>
              </a:endParaRPr>
            </a:p>
          </p:txBody>
        </p:sp>
        <p:sp>
          <p:nvSpPr>
            <p:cNvPr id="145457" name="Oval 4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5458" name="AutoShape 4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5459" name="AutoShape 4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00"/>
            </a:solidFill>
            <a:ln w="9525" algn="ctr">
              <a:noFill/>
              <a:miter lim="800000"/>
              <a:headEnd/>
              <a:tailEnd/>
            </a:ln>
          </p:spPr>
          <p:txBody>
            <a:bodyPr wrap="none" anchor="ctr"/>
            <a:lstStyle/>
            <a:p>
              <a:endParaRPr lang="en-US" dirty="0">
                <a:latin typeface="Courier New" pitchFamily="49" charset="0"/>
              </a:endParaRPr>
            </a:p>
          </p:txBody>
        </p:sp>
      </p:grpSp>
      <p:grpSp>
        <p:nvGrpSpPr>
          <p:cNvPr id="145435" name="Group 43"/>
          <p:cNvGrpSpPr>
            <a:grpSpLocks/>
          </p:cNvGrpSpPr>
          <p:nvPr/>
        </p:nvGrpSpPr>
        <p:grpSpPr bwMode="auto">
          <a:xfrm>
            <a:off x="5272088" y="4429125"/>
            <a:ext cx="1447800" cy="1295400"/>
            <a:chOff x="1584" y="816"/>
            <a:chExt cx="912" cy="816"/>
          </a:xfrm>
        </p:grpSpPr>
        <p:sp>
          <p:nvSpPr>
            <p:cNvPr id="145447" name="Freeform 4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5448" name="Freeform 4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5449" name="Freeform 4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5450" name="Freeform 4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45451" name="Freeform 4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45452" name="Freeform 4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3300"/>
            </a:solidFill>
            <a:ln w="38100">
              <a:solidFill>
                <a:schemeClr val="tx1"/>
              </a:solidFill>
              <a:round/>
              <a:headEnd/>
              <a:tailEnd/>
            </a:ln>
          </p:spPr>
          <p:txBody>
            <a:bodyPr wrap="none" anchor="ctr"/>
            <a:lstStyle/>
            <a:p>
              <a:endParaRPr lang="en-US" dirty="0">
                <a:latin typeface="Courier New" pitchFamily="49" charset="0"/>
              </a:endParaRPr>
            </a:p>
          </p:txBody>
        </p:sp>
        <p:sp>
          <p:nvSpPr>
            <p:cNvPr id="145453" name="Freeform 5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5454" name="Freeform 5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5455" name="Freeform 5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5436" name="AutoShape 53"/>
          <p:cNvSpPr>
            <a:spLocks noChangeArrowheads="1"/>
          </p:cNvSpPr>
          <p:nvPr/>
        </p:nvSpPr>
        <p:spPr bwMode="auto">
          <a:xfrm>
            <a:off x="6288088" y="3336925"/>
            <a:ext cx="2435225" cy="1055688"/>
          </a:xfrm>
          <a:prstGeom prst="cloudCallout">
            <a:avLst>
              <a:gd name="adj1" fmla="val -46806"/>
              <a:gd name="adj2" fmla="val 57671"/>
            </a:avLst>
          </a:prstGeom>
          <a:noFill/>
          <a:ln w="38100">
            <a:solidFill>
              <a:srgbClr val="FF3300"/>
            </a:solidFill>
            <a:round/>
            <a:headEnd/>
            <a:tailEnd/>
          </a:ln>
        </p:spPr>
        <p:txBody>
          <a:bodyPr anchor="ctr"/>
          <a:lstStyle/>
          <a:p>
            <a:pPr algn="ctr"/>
            <a:r>
              <a:rPr lang="en-US" b="1" dirty="0">
                <a:solidFill>
                  <a:srgbClr val="FF3300"/>
                </a:solidFill>
                <a:latin typeface="Arial" pitchFamily="34" charset="0"/>
              </a:rPr>
              <a:t>add(b’)</a:t>
            </a:r>
          </a:p>
        </p:txBody>
      </p:sp>
      <p:sp>
        <p:nvSpPr>
          <p:cNvPr id="145437" name="AutoShape 54"/>
          <p:cNvSpPr>
            <a:spLocks noChangeArrowheads="1"/>
          </p:cNvSpPr>
          <p:nvPr/>
        </p:nvSpPr>
        <p:spPr bwMode="auto">
          <a:xfrm>
            <a:off x="3887788" y="2406650"/>
            <a:ext cx="1293812" cy="814388"/>
          </a:xfrm>
          <a:prstGeom prst="wedgeRoundRectCallout">
            <a:avLst>
              <a:gd name="adj1" fmla="val 69755"/>
              <a:gd name="adj2" fmla="val 19269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sp>
        <p:nvSpPr>
          <p:cNvPr id="145438" name="AutoShape 55"/>
          <p:cNvSpPr>
            <a:spLocks noChangeArrowheads="1"/>
          </p:cNvSpPr>
          <p:nvPr/>
        </p:nvSpPr>
        <p:spPr bwMode="auto">
          <a:xfrm>
            <a:off x="5716588" y="2406650"/>
            <a:ext cx="1293812" cy="814388"/>
          </a:xfrm>
          <a:prstGeom prst="wedgeRoundRectCallout">
            <a:avLst>
              <a:gd name="adj1" fmla="val -66685"/>
              <a:gd name="adj2" fmla="val 194250"/>
              <a:gd name="adj3" fmla="val 16667"/>
            </a:avLst>
          </a:prstGeom>
          <a:noFill/>
          <a:ln w="38100">
            <a:solidFill>
              <a:srgbClr val="FF3300"/>
            </a:solidFill>
            <a:miter lim="800000"/>
            <a:headEnd/>
            <a:tailEnd/>
          </a:ln>
        </p:spPr>
        <p:txBody>
          <a:bodyPr anchor="ctr"/>
          <a:lstStyle/>
          <a:p>
            <a:pPr algn="ctr"/>
            <a:endParaRPr lang="en-US" sz="4400" dirty="0">
              <a:latin typeface="Arial" pitchFamily="34" charset="0"/>
            </a:endParaRPr>
          </a:p>
        </p:txBody>
      </p:sp>
      <p:sp>
        <p:nvSpPr>
          <p:cNvPr id="145439" name="AutoShape 56"/>
          <p:cNvSpPr>
            <a:spLocks noChangeArrowheads="1"/>
          </p:cNvSpPr>
          <p:nvPr/>
        </p:nvSpPr>
        <p:spPr bwMode="auto">
          <a:xfrm>
            <a:off x="3773488" y="2533650"/>
            <a:ext cx="1293812" cy="814388"/>
          </a:xfrm>
          <a:prstGeom prst="wedgeRoundRectCallout">
            <a:avLst>
              <a:gd name="adj1" fmla="val -96134"/>
              <a:gd name="adj2" fmla="val 192690"/>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45440" name="AutoShape 57"/>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grpSp>
        <p:nvGrpSpPr>
          <p:cNvPr id="145441" name="Group 67"/>
          <p:cNvGrpSpPr>
            <a:grpSpLocks/>
          </p:cNvGrpSpPr>
          <p:nvPr/>
        </p:nvGrpSpPr>
        <p:grpSpPr bwMode="auto">
          <a:xfrm>
            <a:off x="4975228" y="3562351"/>
            <a:ext cx="855663" cy="523876"/>
            <a:chOff x="3110" y="884"/>
            <a:chExt cx="539" cy="330"/>
          </a:xfrm>
        </p:grpSpPr>
        <p:sp>
          <p:nvSpPr>
            <p:cNvPr id="145444" name="AutoShape 61"/>
            <p:cNvSpPr>
              <a:spLocks noChangeArrowheads="1"/>
            </p:cNvSpPr>
            <p:nvPr/>
          </p:nvSpPr>
          <p:spPr bwMode="auto">
            <a:xfrm>
              <a:off x="3142" y="929"/>
              <a:ext cx="507" cy="234"/>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5445" name="Line 62"/>
            <p:cNvSpPr>
              <a:spLocks noChangeShapeType="1"/>
            </p:cNvSpPr>
            <p:nvPr/>
          </p:nvSpPr>
          <p:spPr bwMode="auto">
            <a:xfrm>
              <a:off x="3400" y="926"/>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5446" name="Text Box 63"/>
            <p:cNvSpPr txBox="1">
              <a:spLocks noChangeArrowheads="1"/>
            </p:cNvSpPr>
            <p:nvPr/>
          </p:nvSpPr>
          <p:spPr bwMode="auto">
            <a:xfrm>
              <a:off x="3110" y="884"/>
              <a:ext cx="317"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145442" name="Freeform 68"/>
          <p:cNvSpPr>
            <a:spLocks/>
          </p:cNvSpPr>
          <p:nvPr/>
        </p:nvSpPr>
        <p:spPr bwMode="auto">
          <a:xfrm>
            <a:off x="4319588" y="2959100"/>
            <a:ext cx="557212" cy="461665"/>
          </a:xfrm>
          <a:custGeom>
            <a:avLst/>
            <a:gdLst>
              <a:gd name="T0" fmla="*/ 417512 w 351"/>
              <a:gd name="T1" fmla="*/ 0 h 641"/>
              <a:gd name="T2" fmla="*/ 23812 w 351"/>
              <a:gd name="T3" fmla="*/ 863600 h 641"/>
              <a:gd name="T4" fmla="*/ 557212 w 351"/>
              <a:gd name="T5" fmla="*/ 927100 h 641"/>
              <a:gd name="T6" fmla="*/ 0 60000 65536"/>
              <a:gd name="T7" fmla="*/ 0 60000 65536"/>
              <a:gd name="T8" fmla="*/ 0 60000 65536"/>
              <a:gd name="T9" fmla="*/ 0 w 351"/>
              <a:gd name="T10" fmla="*/ 0 h 641"/>
              <a:gd name="T11" fmla="*/ 351 w 351"/>
              <a:gd name="T12" fmla="*/ 641 h 641"/>
            </a:gdLst>
            <a:ahLst/>
            <a:cxnLst>
              <a:cxn ang="T6">
                <a:pos x="T0" y="T1"/>
              </a:cxn>
              <a:cxn ang="T7">
                <a:pos x="T2" y="T3"/>
              </a:cxn>
              <a:cxn ang="T8">
                <a:pos x="T4" y="T5"/>
              </a:cxn>
            </a:cxnLst>
            <a:rect l="T9" t="T10" r="T11" b="T12"/>
            <a:pathLst>
              <a:path w="351" h="641">
                <a:moveTo>
                  <a:pt x="263" y="0"/>
                </a:moveTo>
                <a:cubicBezTo>
                  <a:pt x="131" y="223"/>
                  <a:pt x="0" y="447"/>
                  <a:pt x="15" y="544"/>
                </a:cubicBezTo>
                <a:cubicBezTo>
                  <a:pt x="30" y="641"/>
                  <a:pt x="190" y="612"/>
                  <a:pt x="351" y="584"/>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145443" name="Freeform 69"/>
          <p:cNvSpPr>
            <a:spLocks/>
          </p:cNvSpPr>
          <p:nvPr/>
        </p:nvSpPr>
        <p:spPr bwMode="auto">
          <a:xfrm>
            <a:off x="5715000" y="3149600"/>
            <a:ext cx="868363" cy="461665"/>
          </a:xfrm>
          <a:custGeom>
            <a:avLst/>
            <a:gdLst>
              <a:gd name="T0" fmla="*/ 0 w 547"/>
              <a:gd name="T1" fmla="*/ 698500 h 513"/>
              <a:gd name="T2" fmla="*/ 812800 w 547"/>
              <a:gd name="T3" fmla="*/ 698500 h 513"/>
              <a:gd name="T4" fmla="*/ 330200 w 547"/>
              <a:gd name="T5" fmla="*/ 0 h 513"/>
              <a:gd name="T6" fmla="*/ 0 60000 65536"/>
              <a:gd name="T7" fmla="*/ 0 60000 65536"/>
              <a:gd name="T8" fmla="*/ 0 60000 65536"/>
              <a:gd name="T9" fmla="*/ 0 w 547"/>
              <a:gd name="T10" fmla="*/ 0 h 513"/>
              <a:gd name="T11" fmla="*/ 547 w 547"/>
              <a:gd name="T12" fmla="*/ 513 h 513"/>
            </a:gdLst>
            <a:ahLst/>
            <a:cxnLst>
              <a:cxn ang="T6">
                <a:pos x="T0" y="T1"/>
              </a:cxn>
              <a:cxn ang="T7">
                <a:pos x="T2" y="T3"/>
              </a:cxn>
              <a:cxn ang="T8">
                <a:pos x="T4" y="T5"/>
              </a:cxn>
            </a:cxnLst>
            <a:rect l="T9" t="T10" r="T11" b="T12"/>
            <a:pathLst>
              <a:path w="547" h="513">
                <a:moveTo>
                  <a:pt x="0" y="440"/>
                </a:moveTo>
                <a:cubicBezTo>
                  <a:pt x="238" y="476"/>
                  <a:pt x="477" y="513"/>
                  <a:pt x="512" y="440"/>
                </a:cubicBezTo>
                <a:cubicBezTo>
                  <a:pt x="547" y="367"/>
                  <a:pt x="377" y="183"/>
                  <a:pt x="208" y="0"/>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65"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CE279AE9-C989-49B5-8DE9-0C3BD6FF421B}" type="slidenum">
              <a:rPr lang="x-none" sz="1400">
                <a:solidFill>
                  <a:schemeClr val="tx1"/>
                </a:solidFill>
                <a:latin typeface="Arial" pitchFamily="34" charset="0"/>
                <a:cs typeface="Arial" charset="0"/>
              </a:rPr>
              <a:pPr>
                <a:defRPr/>
              </a:pPr>
              <a:t>157</a:t>
            </a:fld>
            <a:endParaRPr lang="en-US" sz="1400" dirty="0">
              <a:solidFill>
                <a:schemeClr val="tx1"/>
              </a:solidFill>
              <a:latin typeface="Arial" pitchFamily="34" charset="0"/>
              <a:cs typeface="Arial" charset="0"/>
            </a:endParaRPr>
          </a:p>
        </p:txBody>
      </p:sp>
      <p:sp>
        <p:nvSpPr>
          <p:cNvPr id="146436" name="Rectangle 2"/>
          <p:cNvSpPr>
            <a:spLocks noGrp="1" noChangeArrowheads="1"/>
          </p:cNvSpPr>
          <p:nvPr>
            <p:ph type="title" idx="4294967295"/>
          </p:nvPr>
        </p:nvSpPr>
        <p:spPr>
          <a:xfrm>
            <a:off x="685800" y="450850"/>
            <a:ext cx="7772400" cy="1143000"/>
          </a:xfrm>
        </p:spPr>
        <p:txBody>
          <a:bodyPr/>
          <a:lstStyle/>
          <a:p>
            <a:r>
              <a:rPr lang="en-US" sz="4000" smtClean="0"/>
              <a:t>What Else Could Go Wrong?</a:t>
            </a:r>
          </a:p>
        </p:txBody>
      </p:sp>
      <p:sp>
        <p:nvSpPr>
          <p:cNvPr id="146437"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6438"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6439"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6440"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6441"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6442"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6443"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6444"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6445"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6446"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6447"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6448"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6449"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6450"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6451"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6452"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6453"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6454" name="Line 27"/>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6455" name="Group 82"/>
          <p:cNvGrpSpPr>
            <a:grpSpLocks/>
          </p:cNvGrpSpPr>
          <p:nvPr/>
        </p:nvGrpSpPr>
        <p:grpSpPr bwMode="auto">
          <a:xfrm>
            <a:off x="2782888" y="4518025"/>
            <a:ext cx="1447800" cy="1295400"/>
            <a:chOff x="1584" y="816"/>
            <a:chExt cx="912" cy="816"/>
          </a:xfrm>
        </p:grpSpPr>
        <p:sp>
          <p:nvSpPr>
            <p:cNvPr id="146475"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6476"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6477"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6478"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6479"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6480"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6481"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6482"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6483"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6456"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6457"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46458" name="AutoShape 96"/>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46459" name="Group 49"/>
          <p:cNvGrpSpPr>
            <a:grpSpLocks/>
          </p:cNvGrpSpPr>
          <p:nvPr/>
        </p:nvGrpSpPr>
        <p:grpSpPr bwMode="auto">
          <a:xfrm>
            <a:off x="4248150" y="2085975"/>
            <a:ext cx="471488" cy="476250"/>
            <a:chOff x="2208" y="1920"/>
            <a:chExt cx="1152" cy="1680"/>
          </a:xfrm>
        </p:grpSpPr>
        <p:sp>
          <p:nvSpPr>
            <p:cNvPr id="146471" name="Oval 5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6472" name="Oval 5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6473" name="AutoShape 5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6474" name="AutoShape 5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46460" name="Group 54"/>
          <p:cNvGrpSpPr>
            <a:grpSpLocks/>
          </p:cNvGrpSpPr>
          <p:nvPr/>
        </p:nvGrpSpPr>
        <p:grpSpPr bwMode="auto">
          <a:xfrm>
            <a:off x="5881688" y="2100263"/>
            <a:ext cx="471487" cy="476250"/>
            <a:chOff x="2208" y="1920"/>
            <a:chExt cx="1152" cy="1680"/>
          </a:xfrm>
        </p:grpSpPr>
        <p:sp>
          <p:nvSpPr>
            <p:cNvPr id="146467" name="Oval 5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6468" name="Oval 5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6469" name="AutoShape 5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6470" name="AutoShape 5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46461" name="Group 54"/>
          <p:cNvGrpSpPr>
            <a:grpSpLocks/>
          </p:cNvGrpSpPr>
          <p:nvPr/>
        </p:nvGrpSpPr>
        <p:grpSpPr bwMode="auto">
          <a:xfrm>
            <a:off x="4962528" y="3422651"/>
            <a:ext cx="855663" cy="523876"/>
            <a:chOff x="3110" y="884"/>
            <a:chExt cx="539" cy="330"/>
          </a:xfrm>
        </p:grpSpPr>
        <p:sp>
          <p:nvSpPr>
            <p:cNvPr id="146464" name="AutoShape 61"/>
            <p:cNvSpPr>
              <a:spLocks noChangeArrowheads="1"/>
            </p:cNvSpPr>
            <p:nvPr/>
          </p:nvSpPr>
          <p:spPr bwMode="auto">
            <a:xfrm>
              <a:off x="3142" y="929"/>
              <a:ext cx="507" cy="234"/>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6465" name="Line 62"/>
            <p:cNvSpPr>
              <a:spLocks noChangeShapeType="1"/>
            </p:cNvSpPr>
            <p:nvPr/>
          </p:nvSpPr>
          <p:spPr bwMode="auto">
            <a:xfrm>
              <a:off x="3400" y="926"/>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6466" name="Text Box 63"/>
            <p:cNvSpPr txBox="1">
              <a:spLocks noChangeArrowheads="1"/>
            </p:cNvSpPr>
            <p:nvPr/>
          </p:nvSpPr>
          <p:spPr bwMode="auto">
            <a:xfrm>
              <a:off x="3110" y="884"/>
              <a:ext cx="317"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146462" name="Freeform 58"/>
          <p:cNvSpPr>
            <a:spLocks/>
          </p:cNvSpPr>
          <p:nvPr/>
        </p:nvSpPr>
        <p:spPr bwMode="auto">
          <a:xfrm>
            <a:off x="4471988" y="3111500"/>
            <a:ext cx="557212" cy="461665"/>
          </a:xfrm>
          <a:custGeom>
            <a:avLst/>
            <a:gdLst>
              <a:gd name="T0" fmla="*/ 417512 w 351"/>
              <a:gd name="T1" fmla="*/ 0 h 641"/>
              <a:gd name="T2" fmla="*/ 23812 w 351"/>
              <a:gd name="T3" fmla="*/ 863600 h 641"/>
              <a:gd name="T4" fmla="*/ 557212 w 351"/>
              <a:gd name="T5" fmla="*/ 927100 h 641"/>
              <a:gd name="T6" fmla="*/ 0 60000 65536"/>
              <a:gd name="T7" fmla="*/ 0 60000 65536"/>
              <a:gd name="T8" fmla="*/ 0 60000 65536"/>
              <a:gd name="T9" fmla="*/ 0 w 351"/>
              <a:gd name="T10" fmla="*/ 0 h 641"/>
              <a:gd name="T11" fmla="*/ 351 w 351"/>
              <a:gd name="T12" fmla="*/ 641 h 641"/>
            </a:gdLst>
            <a:ahLst/>
            <a:cxnLst>
              <a:cxn ang="T6">
                <a:pos x="T0" y="T1"/>
              </a:cxn>
              <a:cxn ang="T7">
                <a:pos x="T2" y="T3"/>
              </a:cxn>
              <a:cxn ang="T8">
                <a:pos x="T4" y="T5"/>
              </a:cxn>
            </a:cxnLst>
            <a:rect l="T9" t="T10" r="T11" b="T12"/>
            <a:pathLst>
              <a:path w="351" h="641">
                <a:moveTo>
                  <a:pt x="263" y="0"/>
                </a:moveTo>
                <a:cubicBezTo>
                  <a:pt x="131" y="223"/>
                  <a:pt x="0" y="447"/>
                  <a:pt x="15" y="544"/>
                </a:cubicBezTo>
                <a:cubicBezTo>
                  <a:pt x="30" y="641"/>
                  <a:pt x="190" y="612"/>
                  <a:pt x="351" y="584"/>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146463" name="Freeform 59"/>
          <p:cNvSpPr>
            <a:spLocks/>
          </p:cNvSpPr>
          <p:nvPr/>
        </p:nvSpPr>
        <p:spPr bwMode="auto">
          <a:xfrm>
            <a:off x="5867400" y="3302000"/>
            <a:ext cx="868363" cy="461665"/>
          </a:xfrm>
          <a:custGeom>
            <a:avLst/>
            <a:gdLst>
              <a:gd name="T0" fmla="*/ 0 w 547"/>
              <a:gd name="T1" fmla="*/ 698500 h 513"/>
              <a:gd name="T2" fmla="*/ 812800 w 547"/>
              <a:gd name="T3" fmla="*/ 698500 h 513"/>
              <a:gd name="T4" fmla="*/ 330200 w 547"/>
              <a:gd name="T5" fmla="*/ 0 h 513"/>
              <a:gd name="T6" fmla="*/ 0 60000 65536"/>
              <a:gd name="T7" fmla="*/ 0 60000 65536"/>
              <a:gd name="T8" fmla="*/ 0 60000 65536"/>
              <a:gd name="T9" fmla="*/ 0 w 547"/>
              <a:gd name="T10" fmla="*/ 0 h 513"/>
              <a:gd name="T11" fmla="*/ 547 w 547"/>
              <a:gd name="T12" fmla="*/ 513 h 513"/>
            </a:gdLst>
            <a:ahLst/>
            <a:cxnLst>
              <a:cxn ang="T6">
                <a:pos x="T0" y="T1"/>
              </a:cxn>
              <a:cxn ang="T7">
                <a:pos x="T2" y="T3"/>
              </a:cxn>
              <a:cxn ang="T8">
                <a:pos x="T4" y="T5"/>
              </a:cxn>
            </a:cxnLst>
            <a:rect l="T9" t="T10" r="T11" b="T12"/>
            <a:pathLst>
              <a:path w="547" h="513">
                <a:moveTo>
                  <a:pt x="0" y="440"/>
                </a:moveTo>
                <a:cubicBezTo>
                  <a:pt x="238" y="476"/>
                  <a:pt x="477" y="513"/>
                  <a:pt x="512" y="440"/>
                </a:cubicBezTo>
                <a:cubicBezTo>
                  <a:pt x="547" y="367"/>
                  <a:pt x="377" y="183"/>
                  <a:pt x="208" y="0"/>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52"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9"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C05859AA-BD16-437E-8D53-2CECBD0373DF}" type="slidenum">
              <a:rPr lang="x-none" sz="1400">
                <a:solidFill>
                  <a:schemeClr val="tx1"/>
                </a:solidFill>
                <a:latin typeface="Arial" pitchFamily="34" charset="0"/>
                <a:cs typeface="Arial" charset="0"/>
              </a:rPr>
              <a:pPr>
                <a:defRPr/>
              </a:pPr>
              <a:t>158</a:t>
            </a:fld>
            <a:endParaRPr lang="en-US" sz="1400" dirty="0">
              <a:solidFill>
                <a:schemeClr val="tx1"/>
              </a:solidFill>
              <a:latin typeface="Arial" pitchFamily="34" charset="0"/>
              <a:cs typeface="Arial" charset="0"/>
            </a:endParaRPr>
          </a:p>
        </p:txBody>
      </p:sp>
      <p:sp>
        <p:nvSpPr>
          <p:cNvPr id="147460" name="Rectangle 2"/>
          <p:cNvSpPr>
            <a:spLocks noGrp="1" noChangeArrowheads="1"/>
          </p:cNvSpPr>
          <p:nvPr>
            <p:ph type="title" idx="4294967295"/>
          </p:nvPr>
        </p:nvSpPr>
        <p:spPr>
          <a:xfrm>
            <a:off x="685800" y="450850"/>
            <a:ext cx="7772400" cy="1143000"/>
          </a:xfrm>
        </p:spPr>
        <p:txBody>
          <a:bodyPr/>
          <a:lstStyle/>
          <a:p>
            <a:r>
              <a:rPr lang="en-US" sz="4000" smtClean="0"/>
              <a:t>What Else Could Go Wrong?</a:t>
            </a:r>
          </a:p>
        </p:txBody>
      </p:sp>
      <p:sp>
        <p:nvSpPr>
          <p:cNvPr id="147461"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7462"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7463"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7464"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7465"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7466"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7467"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7468"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7469"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7470"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7471"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7472"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7473"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7474"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7475" name="AutoShape 24"/>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7476" name="Line 25"/>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7477" name="Text Box 26"/>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7478" name="Line 27"/>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7479" name="Group 82"/>
          <p:cNvGrpSpPr>
            <a:grpSpLocks/>
          </p:cNvGrpSpPr>
          <p:nvPr/>
        </p:nvGrpSpPr>
        <p:grpSpPr bwMode="auto">
          <a:xfrm>
            <a:off x="2782888" y="4518025"/>
            <a:ext cx="1447800" cy="1295400"/>
            <a:chOff x="1584" y="816"/>
            <a:chExt cx="912" cy="816"/>
          </a:xfrm>
        </p:grpSpPr>
        <p:sp>
          <p:nvSpPr>
            <p:cNvPr id="147503"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7504"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7505" name="Freeform 8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7506"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7507"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7508"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7509" name="Freeform 8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7510" name="Freeform 9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7511" name="Freeform 9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7480" name="AutoShape 9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7481" name="AutoShape 9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47482" name="AutoShape 96"/>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7483" name="Freeform 65"/>
          <p:cNvSpPr>
            <a:spLocks/>
          </p:cNvSpPr>
          <p:nvPr/>
        </p:nvSpPr>
        <p:spPr bwMode="auto">
          <a:xfrm>
            <a:off x="4460875" y="1676400"/>
            <a:ext cx="625475" cy="461665"/>
          </a:xfrm>
          <a:custGeom>
            <a:avLst/>
            <a:gdLst>
              <a:gd name="T0" fmla="*/ 2147483647 w 394"/>
              <a:gd name="T1" fmla="*/ 0 h 760"/>
              <a:gd name="T2" fmla="*/ 2147483647 w 394"/>
              <a:gd name="T3" fmla="*/ 2147483647 h 760"/>
              <a:gd name="T4" fmla="*/ 2147483647 w 394"/>
              <a:gd name="T5" fmla="*/ 2147483647 h 760"/>
              <a:gd name="T6" fmla="*/ 2147483647 w 394"/>
              <a:gd name="T7" fmla="*/ 2147483647 h 760"/>
              <a:gd name="T8" fmla="*/ 0 60000 65536"/>
              <a:gd name="T9" fmla="*/ 0 60000 65536"/>
              <a:gd name="T10" fmla="*/ 0 60000 65536"/>
              <a:gd name="T11" fmla="*/ 0 60000 65536"/>
              <a:gd name="T12" fmla="*/ 0 w 394"/>
              <a:gd name="T13" fmla="*/ 0 h 760"/>
              <a:gd name="T14" fmla="*/ 394 w 394"/>
              <a:gd name="T15" fmla="*/ 760 h 760"/>
            </a:gdLst>
            <a:ahLst/>
            <a:cxnLst>
              <a:cxn ang="T8">
                <a:pos x="T0" y="T1"/>
              </a:cxn>
              <a:cxn ang="T9">
                <a:pos x="T2" y="T3"/>
              </a:cxn>
              <a:cxn ang="T10">
                <a:pos x="T4" y="T5"/>
              </a:cxn>
              <a:cxn ang="T11">
                <a:pos x="T6" y="T7"/>
              </a:cxn>
            </a:cxnLst>
            <a:rect l="T12" t="T13" r="T14" b="T15"/>
            <a:pathLst>
              <a:path w="394" h="760">
                <a:moveTo>
                  <a:pt x="394" y="0"/>
                </a:moveTo>
                <a:cubicBezTo>
                  <a:pt x="351" y="9"/>
                  <a:pt x="201" y="1"/>
                  <a:pt x="138" y="56"/>
                </a:cubicBezTo>
                <a:cubicBezTo>
                  <a:pt x="75" y="111"/>
                  <a:pt x="0" y="211"/>
                  <a:pt x="14" y="328"/>
                </a:cubicBezTo>
                <a:cubicBezTo>
                  <a:pt x="28" y="445"/>
                  <a:pt x="179" y="670"/>
                  <a:pt x="222" y="760"/>
                </a:cubicBezTo>
              </a:path>
            </a:pathLst>
          </a:custGeom>
          <a:noFill/>
          <a:ln w="76200">
            <a:solidFill>
              <a:schemeClr val="tx1"/>
            </a:solidFill>
            <a:round/>
            <a:headEnd type="triangle" w="med" len="med"/>
            <a:tailEnd/>
          </a:ln>
        </p:spPr>
        <p:txBody>
          <a:bodyPr>
            <a:spAutoFit/>
          </a:bodyPr>
          <a:lstStyle/>
          <a:p>
            <a:endParaRPr lang="en-US" dirty="0">
              <a:latin typeface="Courier New" pitchFamily="49" charset="0"/>
            </a:endParaRPr>
          </a:p>
        </p:txBody>
      </p:sp>
      <p:grpSp>
        <p:nvGrpSpPr>
          <p:cNvPr id="147484" name="Group 44"/>
          <p:cNvGrpSpPr>
            <a:grpSpLocks/>
          </p:cNvGrpSpPr>
          <p:nvPr/>
        </p:nvGrpSpPr>
        <p:grpSpPr bwMode="auto">
          <a:xfrm>
            <a:off x="5103813" y="1366835"/>
            <a:ext cx="827087" cy="523874"/>
            <a:chOff x="3087" y="2317"/>
            <a:chExt cx="521" cy="330"/>
          </a:xfrm>
        </p:grpSpPr>
        <p:sp>
          <p:nvSpPr>
            <p:cNvPr id="147500" name="AutoShape 9"/>
            <p:cNvSpPr>
              <a:spLocks noChangeArrowheads="1"/>
            </p:cNvSpPr>
            <p:nvPr/>
          </p:nvSpPr>
          <p:spPr bwMode="auto">
            <a:xfrm>
              <a:off x="3101" y="2361"/>
              <a:ext cx="507" cy="234"/>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7501" name="Line 10"/>
            <p:cNvSpPr>
              <a:spLocks noChangeShapeType="1"/>
            </p:cNvSpPr>
            <p:nvPr/>
          </p:nvSpPr>
          <p:spPr bwMode="auto">
            <a:xfrm>
              <a:off x="3359" y="2358"/>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7502" name="Text Box 11"/>
            <p:cNvSpPr txBox="1">
              <a:spLocks noChangeArrowheads="1"/>
            </p:cNvSpPr>
            <p:nvPr/>
          </p:nvSpPr>
          <p:spPr bwMode="auto">
            <a:xfrm>
              <a:off x="3087" y="2317"/>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147485" name="Freeform 48"/>
          <p:cNvSpPr>
            <a:spLocks/>
          </p:cNvSpPr>
          <p:nvPr/>
        </p:nvSpPr>
        <p:spPr bwMode="auto">
          <a:xfrm>
            <a:off x="5778500" y="1612900"/>
            <a:ext cx="439738" cy="461665"/>
          </a:xfrm>
          <a:custGeom>
            <a:avLst/>
            <a:gdLst>
              <a:gd name="T0" fmla="*/ 0 w 277"/>
              <a:gd name="T1" fmla="*/ 0 h 640"/>
              <a:gd name="T2" fmla="*/ 406400 w 277"/>
              <a:gd name="T3" fmla="*/ 203200 h 640"/>
              <a:gd name="T4" fmla="*/ 203200 w 277"/>
              <a:gd name="T5" fmla="*/ 1016000 h 640"/>
              <a:gd name="T6" fmla="*/ 0 60000 65536"/>
              <a:gd name="T7" fmla="*/ 0 60000 65536"/>
              <a:gd name="T8" fmla="*/ 0 60000 65536"/>
              <a:gd name="T9" fmla="*/ 0 w 277"/>
              <a:gd name="T10" fmla="*/ 0 h 640"/>
              <a:gd name="T11" fmla="*/ 277 w 277"/>
              <a:gd name="T12" fmla="*/ 640 h 640"/>
            </a:gdLst>
            <a:ahLst/>
            <a:cxnLst>
              <a:cxn ang="T6">
                <a:pos x="T0" y="T1"/>
              </a:cxn>
              <a:cxn ang="T7">
                <a:pos x="T2" y="T3"/>
              </a:cxn>
              <a:cxn ang="T8">
                <a:pos x="T4" y="T5"/>
              </a:cxn>
            </a:cxnLst>
            <a:rect l="T9" t="T10" r="T11" b="T12"/>
            <a:pathLst>
              <a:path w="277" h="640">
                <a:moveTo>
                  <a:pt x="0" y="0"/>
                </a:moveTo>
                <a:cubicBezTo>
                  <a:pt x="117" y="10"/>
                  <a:pt x="235" y="21"/>
                  <a:pt x="256" y="128"/>
                </a:cubicBezTo>
                <a:cubicBezTo>
                  <a:pt x="277" y="235"/>
                  <a:pt x="149" y="555"/>
                  <a:pt x="128" y="640"/>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grpSp>
        <p:nvGrpSpPr>
          <p:cNvPr id="147486" name="Group 49"/>
          <p:cNvGrpSpPr>
            <a:grpSpLocks/>
          </p:cNvGrpSpPr>
          <p:nvPr/>
        </p:nvGrpSpPr>
        <p:grpSpPr bwMode="auto">
          <a:xfrm>
            <a:off x="4248150" y="2085975"/>
            <a:ext cx="471488" cy="476250"/>
            <a:chOff x="2208" y="1920"/>
            <a:chExt cx="1152" cy="1680"/>
          </a:xfrm>
        </p:grpSpPr>
        <p:sp>
          <p:nvSpPr>
            <p:cNvPr id="147496" name="Oval 5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7497" name="Oval 5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7498" name="AutoShape 5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7499" name="AutoShape 5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47487" name="Group 54"/>
          <p:cNvGrpSpPr>
            <a:grpSpLocks/>
          </p:cNvGrpSpPr>
          <p:nvPr/>
        </p:nvGrpSpPr>
        <p:grpSpPr bwMode="auto">
          <a:xfrm>
            <a:off x="5881688" y="2100263"/>
            <a:ext cx="471487" cy="476250"/>
            <a:chOff x="2208" y="1920"/>
            <a:chExt cx="1152" cy="1680"/>
          </a:xfrm>
        </p:grpSpPr>
        <p:sp>
          <p:nvSpPr>
            <p:cNvPr id="147492" name="Oval 5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7493" name="Oval 5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7494" name="AutoShape 5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7495" name="AutoShape 5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147490" name="Freeform 73"/>
          <p:cNvSpPr>
            <a:spLocks/>
          </p:cNvSpPr>
          <p:nvPr/>
        </p:nvSpPr>
        <p:spPr bwMode="auto">
          <a:xfrm>
            <a:off x="4471988" y="3111500"/>
            <a:ext cx="557212" cy="461665"/>
          </a:xfrm>
          <a:custGeom>
            <a:avLst/>
            <a:gdLst>
              <a:gd name="T0" fmla="*/ 417512 w 351"/>
              <a:gd name="T1" fmla="*/ 0 h 641"/>
              <a:gd name="T2" fmla="*/ 23812 w 351"/>
              <a:gd name="T3" fmla="*/ 863600 h 641"/>
              <a:gd name="T4" fmla="*/ 557212 w 351"/>
              <a:gd name="T5" fmla="*/ 927100 h 641"/>
              <a:gd name="T6" fmla="*/ 0 60000 65536"/>
              <a:gd name="T7" fmla="*/ 0 60000 65536"/>
              <a:gd name="T8" fmla="*/ 0 60000 65536"/>
              <a:gd name="T9" fmla="*/ 0 w 351"/>
              <a:gd name="T10" fmla="*/ 0 h 641"/>
              <a:gd name="T11" fmla="*/ 351 w 351"/>
              <a:gd name="T12" fmla="*/ 641 h 641"/>
            </a:gdLst>
            <a:ahLst/>
            <a:cxnLst>
              <a:cxn ang="T6">
                <a:pos x="T0" y="T1"/>
              </a:cxn>
              <a:cxn ang="T7">
                <a:pos x="T2" y="T3"/>
              </a:cxn>
              <a:cxn ang="T8">
                <a:pos x="T4" y="T5"/>
              </a:cxn>
            </a:cxnLst>
            <a:rect l="T9" t="T10" r="T11" b="T12"/>
            <a:pathLst>
              <a:path w="351" h="641">
                <a:moveTo>
                  <a:pt x="263" y="0"/>
                </a:moveTo>
                <a:cubicBezTo>
                  <a:pt x="131" y="223"/>
                  <a:pt x="0" y="447"/>
                  <a:pt x="15" y="544"/>
                </a:cubicBezTo>
                <a:cubicBezTo>
                  <a:pt x="30" y="641"/>
                  <a:pt x="190" y="612"/>
                  <a:pt x="351" y="584"/>
                </a:cubicBezTo>
              </a:path>
            </a:pathLst>
          </a:custGeom>
          <a:noFill/>
          <a:ln w="76200">
            <a:solidFill>
              <a:schemeClr val="folHlink"/>
            </a:solidFill>
            <a:round/>
            <a:headEnd/>
            <a:tailEnd type="triangle" w="med" len="med"/>
          </a:ln>
        </p:spPr>
        <p:txBody>
          <a:bodyPr>
            <a:spAutoFit/>
          </a:bodyPr>
          <a:lstStyle/>
          <a:p>
            <a:endParaRPr lang="en-US" dirty="0">
              <a:latin typeface="Courier New" pitchFamily="49" charset="0"/>
            </a:endParaRPr>
          </a:p>
        </p:txBody>
      </p:sp>
      <p:sp>
        <p:nvSpPr>
          <p:cNvPr id="147491" name="Freeform 74"/>
          <p:cNvSpPr>
            <a:spLocks/>
          </p:cNvSpPr>
          <p:nvPr/>
        </p:nvSpPr>
        <p:spPr bwMode="auto">
          <a:xfrm>
            <a:off x="5867400" y="3302000"/>
            <a:ext cx="868363" cy="461665"/>
          </a:xfrm>
          <a:custGeom>
            <a:avLst/>
            <a:gdLst>
              <a:gd name="T0" fmla="*/ 0 w 547"/>
              <a:gd name="T1" fmla="*/ 698500 h 513"/>
              <a:gd name="T2" fmla="*/ 812800 w 547"/>
              <a:gd name="T3" fmla="*/ 698500 h 513"/>
              <a:gd name="T4" fmla="*/ 330200 w 547"/>
              <a:gd name="T5" fmla="*/ 0 h 513"/>
              <a:gd name="T6" fmla="*/ 0 60000 65536"/>
              <a:gd name="T7" fmla="*/ 0 60000 65536"/>
              <a:gd name="T8" fmla="*/ 0 60000 65536"/>
              <a:gd name="T9" fmla="*/ 0 w 547"/>
              <a:gd name="T10" fmla="*/ 0 h 513"/>
              <a:gd name="T11" fmla="*/ 547 w 547"/>
              <a:gd name="T12" fmla="*/ 513 h 513"/>
            </a:gdLst>
            <a:ahLst/>
            <a:cxnLst>
              <a:cxn ang="T6">
                <a:pos x="T0" y="T1"/>
              </a:cxn>
              <a:cxn ang="T7">
                <a:pos x="T2" y="T3"/>
              </a:cxn>
              <a:cxn ang="T8">
                <a:pos x="T4" y="T5"/>
              </a:cxn>
            </a:cxnLst>
            <a:rect l="T9" t="T10" r="T11" b="T12"/>
            <a:pathLst>
              <a:path w="547" h="513">
                <a:moveTo>
                  <a:pt x="0" y="440"/>
                </a:moveTo>
                <a:cubicBezTo>
                  <a:pt x="238" y="476"/>
                  <a:pt x="477" y="513"/>
                  <a:pt x="512" y="440"/>
                </a:cubicBezTo>
                <a:cubicBezTo>
                  <a:pt x="547" y="367"/>
                  <a:pt x="377" y="183"/>
                  <a:pt x="208" y="0"/>
                </a:cubicBezTo>
              </a:path>
            </a:pathLst>
          </a:custGeom>
          <a:noFill/>
          <a:ln w="76200">
            <a:solidFill>
              <a:schemeClr val="folHlink"/>
            </a:solidFill>
            <a:round/>
            <a:headEnd/>
            <a:tailEnd type="triangle" w="med" len="med"/>
          </a:ln>
        </p:spPr>
        <p:txBody>
          <a:bodyPr>
            <a:spAutoFit/>
          </a:bodyPr>
          <a:lstStyle/>
          <a:p>
            <a:endParaRPr lang="en-US" dirty="0">
              <a:latin typeface="Courier New" pitchFamily="49" charset="0"/>
            </a:endParaRPr>
          </a:p>
        </p:txBody>
      </p:sp>
      <p:sp>
        <p:nvSpPr>
          <p:cNvPr id="56"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7" name="Group 54"/>
          <p:cNvGrpSpPr>
            <a:grpSpLocks/>
          </p:cNvGrpSpPr>
          <p:nvPr/>
        </p:nvGrpSpPr>
        <p:grpSpPr bwMode="auto">
          <a:xfrm>
            <a:off x="5013328" y="3489327"/>
            <a:ext cx="804863" cy="381001"/>
            <a:chOff x="3142" y="926"/>
            <a:chExt cx="507" cy="240"/>
          </a:xfrm>
        </p:grpSpPr>
        <p:sp>
          <p:nvSpPr>
            <p:cNvPr id="58" name="AutoShape 61"/>
            <p:cNvSpPr>
              <a:spLocks noChangeArrowheads="1"/>
            </p:cNvSpPr>
            <p:nvPr/>
          </p:nvSpPr>
          <p:spPr bwMode="auto">
            <a:xfrm>
              <a:off x="3142" y="929"/>
              <a:ext cx="507" cy="234"/>
            </a:xfrm>
            <a:prstGeom prst="roundRect">
              <a:avLst>
                <a:gd name="adj" fmla="val 16667"/>
              </a:avLst>
            </a:prstGeom>
            <a:solidFill>
              <a:schemeClr val="bg1">
                <a:lumMod val="75000"/>
              </a:schemeClr>
            </a:solidFill>
            <a:ln w="38100">
              <a:solidFill>
                <a:schemeClr val="bg1">
                  <a:lumMod val="75000"/>
                </a:schemeClr>
              </a:solidFill>
              <a:round/>
              <a:headEnd/>
              <a:tailEnd/>
            </a:ln>
          </p:spPr>
          <p:txBody>
            <a:bodyPr wrap="none" anchor="ctr"/>
            <a:lstStyle/>
            <a:p>
              <a:endParaRPr lang="en-US" dirty="0">
                <a:latin typeface="Courier New" pitchFamily="49" charset="0"/>
              </a:endParaRPr>
            </a:p>
          </p:txBody>
        </p:sp>
        <p:sp>
          <p:nvSpPr>
            <p:cNvPr id="59" name="Line 62"/>
            <p:cNvSpPr>
              <a:spLocks noChangeShapeType="1"/>
            </p:cNvSpPr>
            <p:nvPr/>
          </p:nvSpPr>
          <p:spPr bwMode="auto">
            <a:xfrm>
              <a:off x="3400" y="926"/>
              <a:ext cx="0" cy="240"/>
            </a:xfrm>
            <a:prstGeom prst="line">
              <a:avLst/>
            </a:prstGeom>
            <a:noFill/>
            <a:ln w="38100">
              <a:solidFill>
                <a:schemeClr val="bg1">
                  <a:lumMod val="75000"/>
                </a:schemeClr>
              </a:solidFill>
              <a:round/>
              <a:headEnd/>
              <a:tailEnd/>
            </a:ln>
          </p:spPr>
          <p:txBody>
            <a:bodyPr wrap="none" anchor="ctr"/>
            <a:lstStyle/>
            <a:p>
              <a:endParaRPr lang="en-US" dirty="0">
                <a:latin typeface="Courier New" pitchFamily="49"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pPr>
              <a:defRPr/>
            </a:pPr>
            <a:r>
              <a:rPr lang="en-US"/>
              <a:t>Art of Multiprocessor Programming</a:t>
            </a:r>
          </a:p>
        </p:txBody>
      </p:sp>
      <p:sp>
        <p:nvSpPr>
          <p:cNvPr id="47" name="Slide Number Placeholder 4"/>
          <p:cNvSpPr>
            <a:spLocks noGrp="1"/>
          </p:cNvSpPr>
          <p:nvPr>
            <p:ph type="sldNum" sz="quarter" idx="11"/>
          </p:nvPr>
        </p:nvSpPr>
        <p:spPr/>
        <p:txBody>
          <a:bodyPr/>
          <a:lstStyle/>
          <a:p>
            <a:pPr>
              <a:defRPr/>
            </a:pPr>
            <a:fld id="{85A9F852-A016-4209-AEFF-006303303178}" type="slidenum">
              <a:rPr lang="x-none"/>
              <a:pPr>
                <a:defRPr/>
              </a:pPr>
              <a:t>159</a:t>
            </a:fld>
            <a:endParaRPr lang="en-US"/>
          </a:p>
        </p:txBody>
      </p:sp>
      <p:sp>
        <p:nvSpPr>
          <p:cNvPr id="148484" name="Rectangle 2"/>
          <p:cNvSpPr>
            <a:spLocks noGrp="1" noChangeArrowheads="1"/>
          </p:cNvSpPr>
          <p:nvPr>
            <p:ph type="title"/>
          </p:nvPr>
        </p:nvSpPr>
        <p:spPr>
          <a:xfrm>
            <a:off x="685800" y="450850"/>
            <a:ext cx="7772400" cy="1143000"/>
          </a:xfrm>
        </p:spPr>
        <p:txBody>
          <a:bodyPr/>
          <a:lstStyle/>
          <a:p>
            <a:r>
              <a:rPr lang="en-US" smtClean="0"/>
              <a:t>Validate Part 2</a:t>
            </a:r>
            <a:br>
              <a:rPr lang="en-US" smtClean="0"/>
            </a:br>
            <a:r>
              <a:rPr lang="en-US" smtClean="0"/>
              <a:t>(while holding locks)</a:t>
            </a:r>
          </a:p>
        </p:txBody>
      </p:sp>
      <p:sp>
        <p:nvSpPr>
          <p:cNvPr id="148485"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8486"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8487"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8488"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8489"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8490"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8491"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8492"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8493"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8494"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8495"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8496"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8497"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8498"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718289" name="Line 17"/>
          <p:cNvSpPr>
            <a:spLocks noChangeShapeType="1"/>
          </p:cNvSpPr>
          <p:nvPr/>
        </p:nvSpPr>
        <p:spPr bwMode="auto">
          <a:xfrm>
            <a:off x="4843463" y="2867025"/>
            <a:ext cx="1011237" cy="0"/>
          </a:xfrm>
          <a:prstGeom prst="line">
            <a:avLst/>
          </a:prstGeom>
          <a:noFill/>
          <a:ln w="76200">
            <a:solidFill>
              <a:srgbClr val="FF3300"/>
            </a:solidFill>
            <a:round/>
            <a:headEnd/>
            <a:tailEnd type="triangle" w="med" len="med"/>
          </a:ln>
        </p:spPr>
        <p:txBody>
          <a:bodyPr wrap="none" anchor="ctr"/>
          <a:lstStyle/>
          <a:p>
            <a:endParaRPr lang="en-US" dirty="0">
              <a:latin typeface="Courier New" pitchFamily="49" charset="0"/>
            </a:endParaRPr>
          </a:p>
        </p:txBody>
      </p:sp>
      <p:sp>
        <p:nvSpPr>
          <p:cNvPr id="148500" name="AutoShape 18"/>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8501" name="Line 19"/>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8502" name="Text Box 20"/>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8503" name="Line 21"/>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8504" name="Group 22"/>
          <p:cNvGrpSpPr>
            <a:grpSpLocks/>
          </p:cNvGrpSpPr>
          <p:nvPr/>
        </p:nvGrpSpPr>
        <p:grpSpPr bwMode="auto">
          <a:xfrm>
            <a:off x="2782888" y="4518025"/>
            <a:ext cx="1447800" cy="1295400"/>
            <a:chOff x="1584" y="816"/>
            <a:chExt cx="912" cy="816"/>
          </a:xfrm>
        </p:grpSpPr>
        <p:sp>
          <p:nvSpPr>
            <p:cNvPr id="148519"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8520"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8521"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8522"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8523"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8524"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8525"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8526"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8527"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8505" name="AutoShape 34"/>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8506" name="AutoShape 35"/>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718308" name="AutoShape 36"/>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718320" name="AutoShape 48"/>
          <p:cNvSpPr>
            <a:spLocks noChangeArrowheads="1"/>
          </p:cNvSpPr>
          <p:nvPr/>
        </p:nvSpPr>
        <p:spPr bwMode="auto">
          <a:xfrm>
            <a:off x="4598988" y="3692525"/>
            <a:ext cx="2778125" cy="1957388"/>
          </a:xfrm>
          <a:prstGeom prst="cloudCallout">
            <a:avLst>
              <a:gd name="adj1" fmla="val -86972"/>
              <a:gd name="adj2" fmla="val -8153"/>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Yes, </a:t>
            </a:r>
            <a:r>
              <a:rPr lang="en-US" b="1" dirty="0">
                <a:solidFill>
                  <a:schemeClr val="tx1"/>
                </a:solidFill>
                <a:latin typeface="Arial" pitchFamily="34" charset="0"/>
              </a:rPr>
              <a:t>b</a:t>
            </a:r>
            <a:r>
              <a:rPr lang="en-US" b="1" dirty="0">
                <a:solidFill>
                  <a:schemeClr val="accent1"/>
                </a:solidFill>
                <a:latin typeface="Arial" pitchFamily="34" charset="0"/>
              </a:rPr>
              <a:t> still points to </a:t>
            </a:r>
            <a:r>
              <a:rPr lang="en-US" b="1" dirty="0">
                <a:solidFill>
                  <a:schemeClr val="tx1"/>
                </a:solidFill>
                <a:latin typeface="Arial" pitchFamily="34" charset="0"/>
              </a:rPr>
              <a:t>d</a:t>
            </a:r>
          </a:p>
        </p:txBody>
      </p:sp>
      <p:grpSp>
        <p:nvGrpSpPr>
          <p:cNvPr id="148509" name="Group 49"/>
          <p:cNvGrpSpPr>
            <a:grpSpLocks/>
          </p:cNvGrpSpPr>
          <p:nvPr/>
        </p:nvGrpSpPr>
        <p:grpSpPr bwMode="auto">
          <a:xfrm>
            <a:off x="4248150" y="2085975"/>
            <a:ext cx="471488" cy="476250"/>
            <a:chOff x="2208" y="1920"/>
            <a:chExt cx="1152" cy="1680"/>
          </a:xfrm>
        </p:grpSpPr>
        <p:sp>
          <p:nvSpPr>
            <p:cNvPr id="148515" name="Oval 5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8516" name="Oval 5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8517" name="AutoShape 5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8518" name="AutoShape 5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48510" name="Group 54"/>
          <p:cNvGrpSpPr>
            <a:grpSpLocks/>
          </p:cNvGrpSpPr>
          <p:nvPr/>
        </p:nvGrpSpPr>
        <p:grpSpPr bwMode="auto">
          <a:xfrm>
            <a:off x="5881688" y="2100263"/>
            <a:ext cx="471487" cy="476250"/>
            <a:chOff x="2208" y="1920"/>
            <a:chExt cx="1152" cy="1680"/>
          </a:xfrm>
        </p:grpSpPr>
        <p:sp>
          <p:nvSpPr>
            <p:cNvPr id="148511" name="Oval 5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8512" name="Oval 5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8513" name="AutoShape 5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8514" name="AutoShape 5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48"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18308"/>
                                        </p:tgtEl>
                                        <p:attrNameLst>
                                          <p:attrName>style.visibility</p:attrName>
                                        </p:attrNameLst>
                                      </p:cBhvr>
                                      <p:to>
                                        <p:strVal val="visible"/>
                                      </p:to>
                                    </p:set>
                                    <p:animEffect transition="in" filter="blinds(horizontal)">
                                      <p:cBhvr>
                                        <p:cTn id="7" dur="500"/>
                                        <p:tgtEl>
                                          <p:spTgt spid="1718308"/>
                                        </p:tgtEl>
                                      </p:cBhvr>
                                    </p:animEffect>
                                  </p:childTnLst>
                                </p:cTn>
                              </p:par>
                            </p:childTnLst>
                          </p:cTn>
                        </p:par>
                        <p:par>
                          <p:cTn id="8" fill="hold">
                            <p:stCondLst>
                              <p:cond delay="500"/>
                            </p:stCondLst>
                            <p:childTnLst>
                              <p:par>
                                <p:cTn id="9" presetID="8" presetClass="emph" presetSubtype="0" fill="hold" grpId="0" nodeType="afterEffect">
                                  <p:stCondLst>
                                    <p:cond delay="0"/>
                                  </p:stCondLst>
                                  <p:childTnLst>
                                    <p:animRot by="21600000">
                                      <p:cBhvr>
                                        <p:cTn id="10" dur="2000" fill="hold"/>
                                        <p:tgtEl>
                                          <p:spTgt spid="1718289"/>
                                        </p:tgtEl>
                                        <p:attrNameLst>
                                          <p:attrName>r</p:attrName>
                                        </p:attrNameLst>
                                      </p:cBhvr>
                                    </p:animRo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1718320"/>
                                        </p:tgtEl>
                                        <p:attrNameLst>
                                          <p:attrName>style.visibility</p:attrName>
                                        </p:attrNameLst>
                                      </p:cBhvr>
                                      <p:to>
                                        <p:strVal val="visible"/>
                                      </p:to>
                                    </p:set>
                                    <p:animEffect transition="in" filter="blinds(horizontal)">
                                      <p:cBhvr>
                                        <p:cTn id="14" dur="500"/>
                                        <p:tgtEl>
                                          <p:spTgt spid="1718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8289" grpId="0" animBg="1"/>
      <p:bldP spid="1718308" grpId="0" animBg="1"/>
      <p:bldP spid="17183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813A54F-E894-4D1A-BE11-62F0D8D802FB}" type="slidenum">
              <a:rPr lang="x-none"/>
              <a:pPr>
                <a:defRPr/>
              </a:pPr>
              <a:t>16</a:t>
            </a:fld>
            <a:endParaRPr lang="en-US"/>
          </a:p>
        </p:txBody>
      </p:sp>
      <p:sp>
        <p:nvSpPr>
          <p:cNvPr id="15364" name="Rectangle 2"/>
          <p:cNvSpPr>
            <a:spLocks noGrp="1" noChangeArrowheads="1"/>
          </p:cNvSpPr>
          <p:nvPr>
            <p:ph type="title"/>
          </p:nvPr>
        </p:nvSpPr>
        <p:spPr/>
        <p:txBody>
          <a:bodyPr/>
          <a:lstStyle/>
          <a:p>
            <a:r>
              <a:rPr lang="en-US" sz="4000" smtClean="0"/>
              <a:t>Second:</a:t>
            </a:r>
            <a:br>
              <a:rPr lang="en-US" sz="4000" smtClean="0"/>
            </a:br>
            <a:r>
              <a:rPr lang="en-US" sz="4000" smtClean="0"/>
              <a:t>Optimistic Synchronization</a:t>
            </a:r>
          </a:p>
        </p:txBody>
      </p:sp>
      <p:sp>
        <p:nvSpPr>
          <p:cNvPr id="15365" name="Rectangle 3"/>
          <p:cNvSpPr>
            <a:spLocks noGrp="1" noChangeArrowheads="1"/>
          </p:cNvSpPr>
          <p:nvPr>
            <p:ph type="body" idx="1"/>
          </p:nvPr>
        </p:nvSpPr>
        <p:spPr/>
        <p:txBody>
          <a:bodyPr/>
          <a:lstStyle/>
          <a:p>
            <a:r>
              <a:rPr lang="en-US" dirty="0" smtClean="0"/>
              <a:t>Search without locking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3"/>
          <p:cNvSpPr>
            <a:spLocks noGrp="1"/>
          </p:cNvSpPr>
          <p:nvPr>
            <p:ph type="ftr" sz="quarter" idx="10"/>
          </p:nvPr>
        </p:nvSpPr>
        <p:spPr/>
        <p:txBody>
          <a:bodyPr/>
          <a:lstStyle/>
          <a:p>
            <a:pPr>
              <a:defRPr/>
            </a:pPr>
            <a:r>
              <a:rPr lang="en-US"/>
              <a:t>Art of Multiprocessor Programming</a:t>
            </a:r>
          </a:p>
        </p:txBody>
      </p:sp>
      <p:sp>
        <p:nvSpPr>
          <p:cNvPr id="51" name="Slide Number Placeholder 4"/>
          <p:cNvSpPr>
            <a:spLocks noGrp="1"/>
          </p:cNvSpPr>
          <p:nvPr>
            <p:ph type="sldNum" sz="quarter" idx="11"/>
          </p:nvPr>
        </p:nvSpPr>
        <p:spPr/>
        <p:txBody>
          <a:bodyPr/>
          <a:lstStyle/>
          <a:p>
            <a:pPr>
              <a:defRPr/>
            </a:pPr>
            <a:fld id="{2009159C-407F-4063-B2CB-4039504A8CCD}" type="slidenum">
              <a:rPr lang="x-none"/>
              <a:pPr>
                <a:defRPr/>
              </a:pPr>
              <a:t>160</a:t>
            </a:fld>
            <a:endParaRPr lang="en-US"/>
          </a:p>
        </p:txBody>
      </p:sp>
      <p:sp>
        <p:nvSpPr>
          <p:cNvPr id="149508" name="Rectangle 2"/>
          <p:cNvSpPr>
            <a:spLocks noGrp="1" noChangeArrowheads="1"/>
          </p:cNvSpPr>
          <p:nvPr>
            <p:ph type="title"/>
          </p:nvPr>
        </p:nvSpPr>
        <p:spPr>
          <a:xfrm>
            <a:off x="685800" y="450850"/>
            <a:ext cx="7772400" cy="1143000"/>
          </a:xfrm>
        </p:spPr>
        <p:txBody>
          <a:bodyPr/>
          <a:lstStyle/>
          <a:p>
            <a:r>
              <a:rPr lang="en-US" sz="4000" smtClean="0"/>
              <a:t>Optimistic: Linearization Point</a:t>
            </a:r>
          </a:p>
        </p:txBody>
      </p:sp>
      <p:sp>
        <p:nvSpPr>
          <p:cNvPr id="149509" name="AutoShape 3"/>
          <p:cNvSpPr>
            <a:spLocks noChangeArrowheads="1"/>
          </p:cNvSpPr>
          <p:nvPr/>
        </p:nvSpPr>
        <p:spPr bwMode="auto">
          <a:xfrm>
            <a:off x="771525" y="2609850"/>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49510" name="Line 4"/>
          <p:cNvSpPr>
            <a:spLocks noChangeShapeType="1"/>
          </p:cNvSpPr>
          <p:nvPr/>
        </p:nvSpPr>
        <p:spPr bwMode="auto">
          <a:xfrm>
            <a:off x="1181100" y="26050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9511" name="Text Box 5"/>
          <p:cNvSpPr txBox="1">
            <a:spLocks noChangeArrowheads="1"/>
          </p:cNvSpPr>
          <p:nvPr/>
        </p:nvSpPr>
        <p:spPr bwMode="auto">
          <a:xfrm>
            <a:off x="957263" y="2625725"/>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49512" name="AutoShape 6"/>
          <p:cNvSpPr>
            <a:spLocks noChangeArrowheads="1"/>
          </p:cNvSpPr>
          <p:nvPr/>
        </p:nvSpPr>
        <p:spPr bwMode="auto">
          <a:xfrm>
            <a:off x="4179888" y="26527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9513" name="Line 7"/>
          <p:cNvSpPr>
            <a:spLocks noChangeShapeType="1"/>
          </p:cNvSpPr>
          <p:nvPr/>
        </p:nvSpPr>
        <p:spPr bwMode="auto">
          <a:xfrm>
            <a:off x="4589463" y="26479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9514" name="Text Box 8"/>
          <p:cNvSpPr txBox="1">
            <a:spLocks noChangeArrowheads="1"/>
          </p:cNvSpPr>
          <p:nvPr/>
        </p:nvSpPr>
        <p:spPr bwMode="auto">
          <a:xfrm>
            <a:off x="4139147" y="25685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49515" name="AutoShape 9"/>
          <p:cNvSpPr>
            <a:spLocks noChangeArrowheads="1"/>
          </p:cNvSpPr>
          <p:nvPr/>
        </p:nvSpPr>
        <p:spPr bwMode="auto">
          <a:xfrm>
            <a:off x="5875338" y="2681288"/>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9516" name="Line 10"/>
          <p:cNvSpPr>
            <a:spLocks noChangeShapeType="1"/>
          </p:cNvSpPr>
          <p:nvPr/>
        </p:nvSpPr>
        <p:spPr bwMode="auto">
          <a:xfrm>
            <a:off x="6284913"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9517" name="Text Box 11"/>
          <p:cNvSpPr txBox="1">
            <a:spLocks noChangeArrowheads="1"/>
          </p:cNvSpPr>
          <p:nvPr/>
        </p:nvSpPr>
        <p:spPr bwMode="auto">
          <a:xfrm>
            <a:off x="5834597" y="2611438"/>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49518" name="AutoShape 12"/>
          <p:cNvSpPr>
            <a:spLocks noChangeArrowheads="1"/>
          </p:cNvSpPr>
          <p:nvPr/>
        </p:nvSpPr>
        <p:spPr bwMode="auto">
          <a:xfrm>
            <a:off x="7527925" y="268128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9519" name="Line 13"/>
          <p:cNvSpPr>
            <a:spLocks noChangeShapeType="1"/>
          </p:cNvSpPr>
          <p:nvPr/>
        </p:nvSpPr>
        <p:spPr bwMode="auto">
          <a:xfrm>
            <a:off x="7937500" y="26765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9520" name="Text Box 14"/>
          <p:cNvSpPr txBox="1">
            <a:spLocks noChangeArrowheads="1"/>
          </p:cNvSpPr>
          <p:nvPr/>
        </p:nvSpPr>
        <p:spPr bwMode="auto">
          <a:xfrm>
            <a:off x="7508875" y="2597150"/>
            <a:ext cx="382588" cy="519113"/>
          </a:xfrm>
          <a:prstGeom prst="rect">
            <a:avLst/>
          </a:prstGeom>
          <a:noFill/>
          <a:ln w="9525">
            <a:noFill/>
            <a:miter lim="800000"/>
            <a:headEnd/>
            <a:tailEnd/>
          </a:ln>
        </p:spPr>
        <p:txBody>
          <a:bodyPr wrap="none">
            <a:spAutoFit/>
          </a:bodyPr>
          <a:lstStyle/>
          <a:p>
            <a:r>
              <a:rPr lang="en-US" sz="2800" b="1" dirty="0">
                <a:latin typeface="Arial" pitchFamily="34" charset="0"/>
              </a:rPr>
              <a:t>e</a:t>
            </a:r>
          </a:p>
        </p:txBody>
      </p:sp>
      <p:sp>
        <p:nvSpPr>
          <p:cNvPr id="149521" name="Line 15"/>
          <p:cNvSpPr>
            <a:spLocks noChangeShapeType="1"/>
          </p:cNvSpPr>
          <p:nvPr/>
        </p:nvSpPr>
        <p:spPr bwMode="auto">
          <a:xfrm>
            <a:off x="1371600" y="279558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9522" name="Line 16"/>
          <p:cNvSpPr>
            <a:spLocks noChangeShapeType="1"/>
          </p:cNvSpPr>
          <p:nvPr/>
        </p:nvSpPr>
        <p:spPr bwMode="auto">
          <a:xfrm>
            <a:off x="6496050" y="286702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720337" name="Line 17"/>
          <p:cNvSpPr>
            <a:spLocks noChangeShapeType="1"/>
          </p:cNvSpPr>
          <p:nvPr/>
        </p:nvSpPr>
        <p:spPr bwMode="auto">
          <a:xfrm>
            <a:off x="4843463" y="2867025"/>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49524" name="AutoShape 18"/>
          <p:cNvSpPr>
            <a:spLocks noChangeArrowheads="1"/>
          </p:cNvSpPr>
          <p:nvPr/>
        </p:nvSpPr>
        <p:spPr bwMode="auto">
          <a:xfrm>
            <a:off x="2460625" y="2616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49525" name="Line 19"/>
          <p:cNvSpPr>
            <a:spLocks noChangeShapeType="1"/>
          </p:cNvSpPr>
          <p:nvPr/>
        </p:nvSpPr>
        <p:spPr bwMode="auto">
          <a:xfrm>
            <a:off x="2870200" y="2611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49526" name="Text Box 20"/>
          <p:cNvSpPr txBox="1">
            <a:spLocks noChangeArrowheads="1"/>
          </p:cNvSpPr>
          <p:nvPr/>
        </p:nvSpPr>
        <p:spPr bwMode="auto">
          <a:xfrm>
            <a:off x="2439121" y="25320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49527" name="Line 21"/>
          <p:cNvSpPr>
            <a:spLocks noChangeShapeType="1"/>
          </p:cNvSpPr>
          <p:nvPr/>
        </p:nvSpPr>
        <p:spPr bwMode="auto">
          <a:xfrm>
            <a:off x="3124200" y="283051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49528" name="Group 22"/>
          <p:cNvGrpSpPr>
            <a:grpSpLocks/>
          </p:cNvGrpSpPr>
          <p:nvPr/>
        </p:nvGrpSpPr>
        <p:grpSpPr bwMode="auto">
          <a:xfrm>
            <a:off x="2782888" y="4518025"/>
            <a:ext cx="1447800" cy="1295400"/>
            <a:chOff x="1584" y="816"/>
            <a:chExt cx="912" cy="816"/>
          </a:xfrm>
        </p:grpSpPr>
        <p:sp>
          <p:nvSpPr>
            <p:cNvPr id="149547"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9548"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9549"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9550"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9551"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9552"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49553"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9554"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49555"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49529" name="AutoShape 32"/>
          <p:cNvSpPr>
            <a:spLocks noChangeArrowheads="1"/>
          </p:cNvSpPr>
          <p:nvPr/>
        </p:nvSpPr>
        <p:spPr bwMode="auto">
          <a:xfrm>
            <a:off x="3887788" y="2406650"/>
            <a:ext cx="1293812" cy="814388"/>
          </a:xfrm>
          <a:prstGeom prst="wedgeRoundRectCallout">
            <a:avLst>
              <a:gd name="adj1" fmla="val -96134"/>
              <a:gd name="adj2" fmla="val 19269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49530" name="AutoShape 33"/>
          <p:cNvSpPr>
            <a:spLocks noChangeArrowheads="1"/>
          </p:cNvSpPr>
          <p:nvPr/>
        </p:nvSpPr>
        <p:spPr bwMode="auto">
          <a:xfrm>
            <a:off x="357188" y="3806825"/>
            <a:ext cx="1812925" cy="1055688"/>
          </a:xfrm>
          <a:prstGeom prst="cloudCallout">
            <a:avLst>
              <a:gd name="adj1" fmla="val 90194"/>
              <a:gd name="adj2" fmla="val 42028"/>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add(c)</a:t>
            </a:r>
          </a:p>
        </p:txBody>
      </p:sp>
      <p:sp>
        <p:nvSpPr>
          <p:cNvPr id="149531" name="AutoShape 34"/>
          <p:cNvSpPr>
            <a:spLocks noChangeArrowheads="1"/>
          </p:cNvSpPr>
          <p:nvPr/>
        </p:nvSpPr>
        <p:spPr bwMode="auto">
          <a:xfrm>
            <a:off x="5538788" y="2457450"/>
            <a:ext cx="1293812" cy="814388"/>
          </a:xfrm>
          <a:prstGeom prst="wedgeRoundRectCallout">
            <a:avLst>
              <a:gd name="adj1" fmla="val -217852"/>
              <a:gd name="adj2" fmla="val 18645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3" name="Group 35"/>
          <p:cNvGrpSpPr>
            <a:grpSpLocks/>
          </p:cNvGrpSpPr>
          <p:nvPr/>
        </p:nvGrpSpPr>
        <p:grpSpPr bwMode="auto">
          <a:xfrm>
            <a:off x="4248150" y="2085975"/>
            <a:ext cx="471488" cy="476250"/>
            <a:chOff x="2208" y="1920"/>
            <a:chExt cx="1152" cy="1680"/>
          </a:xfrm>
        </p:grpSpPr>
        <p:sp>
          <p:nvSpPr>
            <p:cNvPr id="149543" name="Oval 36"/>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9544" name="Oval 3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9545" name="AutoShape 3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9546" name="AutoShape 3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4" name="Group 40"/>
          <p:cNvGrpSpPr>
            <a:grpSpLocks/>
          </p:cNvGrpSpPr>
          <p:nvPr/>
        </p:nvGrpSpPr>
        <p:grpSpPr bwMode="auto">
          <a:xfrm>
            <a:off x="5881688" y="2100263"/>
            <a:ext cx="471487" cy="476250"/>
            <a:chOff x="2208" y="1920"/>
            <a:chExt cx="1152" cy="1680"/>
          </a:xfrm>
        </p:grpSpPr>
        <p:sp>
          <p:nvSpPr>
            <p:cNvPr id="149539" name="Oval 41"/>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49540" name="Oval 4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49541" name="AutoShape 4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49542" name="AutoShape 4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1720367" name="AutoShape 47"/>
          <p:cNvSpPr>
            <a:spLocks noChangeArrowheads="1"/>
          </p:cNvSpPr>
          <p:nvPr/>
        </p:nvSpPr>
        <p:spPr bwMode="auto">
          <a:xfrm>
            <a:off x="5108575" y="36576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720368" name="Line 48"/>
          <p:cNvSpPr>
            <a:spLocks noChangeShapeType="1"/>
          </p:cNvSpPr>
          <p:nvPr/>
        </p:nvSpPr>
        <p:spPr bwMode="auto">
          <a:xfrm>
            <a:off x="5532438" y="366871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720369" name="Text Box 49"/>
          <p:cNvSpPr txBox="1">
            <a:spLocks noChangeArrowheads="1"/>
          </p:cNvSpPr>
          <p:nvPr/>
        </p:nvSpPr>
        <p:spPr bwMode="auto">
          <a:xfrm>
            <a:off x="5087071" y="358775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720370" name="Freeform 50"/>
          <p:cNvSpPr>
            <a:spLocks/>
          </p:cNvSpPr>
          <p:nvPr/>
        </p:nvSpPr>
        <p:spPr bwMode="auto">
          <a:xfrm>
            <a:off x="5794375" y="3100388"/>
            <a:ext cx="857250" cy="768350"/>
          </a:xfrm>
          <a:custGeom>
            <a:avLst/>
            <a:gdLst>
              <a:gd name="T0" fmla="*/ 0 w 581"/>
              <a:gd name="T1" fmla="*/ 2147483647 h 675"/>
              <a:gd name="T2" fmla="*/ 2147483647 w 581"/>
              <a:gd name="T3" fmla="*/ 2147483647 h 675"/>
              <a:gd name="T4" fmla="*/ 2147483647 w 581"/>
              <a:gd name="T5" fmla="*/ 2147483647 h 675"/>
              <a:gd name="T6" fmla="*/ 2147483647 w 581"/>
              <a:gd name="T7" fmla="*/ 0 h 675"/>
              <a:gd name="T8" fmla="*/ 0 60000 65536"/>
              <a:gd name="T9" fmla="*/ 0 60000 65536"/>
              <a:gd name="T10" fmla="*/ 0 60000 65536"/>
              <a:gd name="T11" fmla="*/ 0 60000 65536"/>
              <a:gd name="T12" fmla="*/ 0 w 581"/>
              <a:gd name="T13" fmla="*/ 0 h 675"/>
              <a:gd name="T14" fmla="*/ 581 w 581"/>
              <a:gd name="T15" fmla="*/ 675 h 675"/>
            </a:gdLst>
            <a:ahLst/>
            <a:cxnLst>
              <a:cxn ang="T8">
                <a:pos x="T0" y="T1"/>
              </a:cxn>
              <a:cxn ang="T9">
                <a:pos x="T2" y="T3"/>
              </a:cxn>
              <a:cxn ang="T10">
                <a:pos x="T4" y="T5"/>
              </a:cxn>
              <a:cxn ang="T11">
                <a:pos x="T6" y="T7"/>
              </a:cxn>
            </a:cxnLst>
            <a:rect l="T12" t="T13" r="T14" b="T15"/>
            <a:pathLst>
              <a:path w="581" h="675">
                <a:moveTo>
                  <a:pt x="0" y="635"/>
                </a:moveTo>
                <a:cubicBezTo>
                  <a:pt x="245" y="655"/>
                  <a:pt x="491" y="675"/>
                  <a:pt x="536" y="625"/>
                </a:cubicBezTo>
                <a:cubicBezTo>
                  <a:pt x="581" y="575"/>
                  <a:pt x="323" y="441"/>
                  <a:pt x="268" y="337"/>
                </a:cubicBezTo>
                <a:cubicBezTo>
                  <a:pt x="213" y="233"/>
                  <a:pt x="210" y="116"/>
                  <a:pt x="208" y="0"/>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720373" name="Freeform 53"/>
          <p:cNvSpPr>
            <a:spLocks/>
          </p:cNvSpPr>
          <p:nvPr/>
        </p:nvSpPr>
        <p:spPr bwMode="auto">
          <a:xfrm>
            <a:off x="4818063" y="2825750"/>
            <a:ext cx="528637" cy="739775"/>
          </a:xfrm>
          <a:custGeom>
            <a:avLst/>
            <a:gdLst>
              <a:gd name="T0" fmla="*/ 0 w 358"/>
              <a:gd name="T1" fmla="*/ 2147483647 h 713"/>
              <a:gd name="T2" fmla="*/ 2147483647 w 358"/>
              <a:gd name="T3" fmla="*/ 2147483647 h 713"/>
              <a:gd name="T4" fmla="*/ 2147483647 w 358"/>
              <a:gd name="T5" fmla="*/ 2147483647 h 713"/>
              <a:gd name="T6" fmla="*/ 2147483647 w 358"/>
              <a:gd name="T7" fmla="*/ 2147483647 h 713"/>
              <a:gd name="T8" fmla="*/ 0 60000 65536"/>
              <a:gd name="T9" fmla="*/ 0 60000 65536"/>
              <a:gd name="T10" fmla="*/ 0 60000 65536"/>
              <a:gd name="T11" fmla="*/ 0 60000 65536"/>
              <a:gd name="T12" fmla="*/ 0 w 358"/>
              <a:gd name="T13" fmla="*/ 0 h 713"/>
              <a:gd name="T14" fmla="*/ 358 w 358"/>
              <a:gd name="T15" fmla="*/ 713 h 713"/>
            </a:gdLst>
            <a:ahLst/>
            <a:cxnLst>
              <a:cxn ang="T8">
                <a:pos x="T0" y="T1"/>
              </a:cxn>
              <a:cxn ang="T9">
                <a:pos x="T2" y="T3"/>
              </a:cxn>
              <a:cxn ang="T10">
                <a:pos x="T4" y="T5"/>
              </a:cxn>
              <a:cxn ang="T11">
                <a:pos x="T6" y="T7"/>
              </a:cxn>
            </a:cxnLst>
            <a:rect l="T12" t="T13" r="T14" b="T15"/>
            <a:pathLst>
              <a:path w="358" h="713">
                <a:moveTo>
                  <a:pt x="0" y="58"/>
                </a:moveTo>
                <a:cubicBezTo>
                  <a:pt x="57" y="29"/>
                  <a:pt x="114" y="0"/>
                  <a:pt x="169" y="58"/>
                </a:cubicBezTo>
                <a:cubicBezTo>
                  <a:pt x="224" y="116"/>
                  <a:pt x="298" y="296"/>
                  <a:pt x="328" y="405"/>
                </a:cubicBezTo>
                <a:cubicBezTo>
                  <a:pt x="358" y="514"/>
                  <a:pt x="352" y="613"/>
                  <a:pt x="347" y="713"/>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 name="Line 16"/>
          <p:cNvSpPr>
            <a:spLocks noChangeShapeType="1"/>
          </p:cNvSpPr>
          <p:nvPr/>
        </p:nvSpPr>
        <p:spPr bwMode="auto">
          <a:xfrm>
            <a:off x="8164511" y="29012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369"/>
                                        </p:tgtEl>
                                        <p:attrNameLst>
                                          <p:attrName>style.visibility</p:attrName>
                                        </p:attrNameLst>
                                      </p:cBhvr>
                                      <p:to>
                                        <p:strVal val="visible"/>
                                      </p:to>
                                    </p:set>
                                    <p:animEffect transition="in" filter="blinds(horizontal)">
                                      <p:cBhvr>
                                        <p:cTn id="7" dur="500"/>
                                        <p:tgtEl>
                                          <p:spTgt spid="17203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20367"/>
                                        </p:tgtEl>
                                        <p:attrNameLst>
                                          <p:attrName>style.visibility</p:attrName>
                                        </p:attrNameLst>
                                      </p:cBhvr>
                                      <p:to>
                                        <p:strVal val="visible"/>
                                      </p:to>
                                    </p:set>
                                    <p:animEffect transition="in" filter="blinds(horizontal)">
                                      <p:cBhvr>
                                        <p:cTn id="10" dur="500"/>
                                        <p:tgtEl>
                                          <p:spTgt spid="172036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20370"/>
                                        </p:tgtEl>
                                        <p:attrNameLst>
                                          <p:attrName>style.visibility</p:attrName>
                                        </p:attrNameLst>
                                      </p:cBhvr>
                                      <p:to>
                                        <p:strVal val="visible"/>
                                      </p:to>
                                    </p:set>
                                    <p:animEffect transition="in" filter="blinds(horizontal)">
                                      <p:cBhvr>
                                        <p:cTn id="13" dur="500"/>
                                        <p:tgtEl>
                                          <p:spTgt spid="172037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20368"/>
                                        </p:tgtEl>
                                        <p:attrNameLst>
                                          <p:attrName>style.visibility</p:attrName>
                                        </p:attrNameLst>
                                      </p:cBhvr>
                                      <p:to>
                                        <p:strVal val="visible"/>
                                      </p:to>
                                    </p:set>
                                    <p:animEffect transition="in" filter="blinds(horizontal)">
                                      <p:cBhvr>
                                        <p:cTn id="16" dur="500"/>
                                        <p:tgtEl>
                                          <p:spTgt spid="1720368"/>
                                        </p:tgtEl>
                                      </p:cBhvr>
                                    </p:animEffect>
                                  </p:childTnLst>
                                </p:cTn>
                              </p:par>
                            </p:childTnLst>
                          </p:cTn>
                        </p:par>
                        <p:par>
                          <p:cTn id="17" fill="hold">
                            <p:stCondLst>
                              <p:cond delay="500"/>
                            </p:stCondLst>
                            <p:childTnLst>
                              <p:par>
                                <p:cTn id="18" presetID="3" presetClass="exit" presetSubtype="10" fill="hold" grpId="0" nodeType="afterEffect">
                                  <p:stCondLst>
                                    <p:cond delay="0"/>
                                  </p:stCondLst>
                                  <p:childTnLst>
                                    <p:animEffect transition="out" filter="blinds(horizontal)">
                                      <p:cBhvr>
                                        <p:cTn id="19" dur="500"/>
                                        <p:tgtEl>
                                          <p:spTgt spid="1720337"/>
                                        </p:tgtEl>
                                      </p:cBhvr>
                                    </p:animEffect>
                                    <p:set>
                                      <p:cBhvr>
                                        <p:cTn id="20" dur="1" fill="hold">
                                          <p:stCondLst>
                                            <p:cond delay="499"/>
                                          </p:stCondLst>
                                        </p:cTn>
                                        <p:tgtEl>
                                          <p:spTgt spid="1720337"/>
                                        </p:tgtEl>
                                        <p:attrNameLst>
                                          <p:attrName>style.visibility</p:attrName>
                                        </p:attrNameLst>
                                      </p:cBhvr>
                                      <p:to>
                                        <p:strVal val="hidden"/>
                                      </p:to>
                                    </p:se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720373"/>
                                        </p:tgtEl>
                                        <p:attrNameLst>
                                          <p:attrName>style.visibility</p:attrName>
                                        </p:attrNameLst>
                                      </p:cBhvr>
                                      <p:to>
                                        <p:strVal val="visible"/>
                                      </p:to>
                                    </p:set>
                                    <p:animEffect transition="in" filter="blinds(horizontal)">
                                      <p:cBhvr>
                                        <p:cTn id="24" dur="500"/>
                                        <p:tgtEl>
                                          <p:spTgt spid="1720373"/>
                                        </p:tgtEl>
                                      </p:cBhvr>
                                    </p:animEffect>
                                  </p:childTnLst>
                                </p:cTn>
                              </p:par>
                            </p:childTnLst>
                          </p:cTn>
                        </p:par>
                        <p:par>
                          <p:cTn id="25" fill="hold">
                            <p:stCondLst>
                              <p:cond delay="1500"/>
                            </p:stCondLst>
                            <p:childTnLst>
                              <p:par>
                                <p:cTn id="26" presetID="3" presetClass="exit" presetSubtype="10" fill="hold" nodeType="after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37" grpId="0" animBg="1"/>
      <p:bldP spid="1720367" grpId="0" animBg="1"/>
      <p:bldP spid="1720368" grpId="0" animBg="1"/>
      <p:bldP spid="1720369" grpId="0"/>
      <p:bldP spid="1720370" grpId="0" animBg="1"/>
      <p:bldP spid="1720373"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7B09C7C-5B41-450D-8F5C-1738A712B51D}" type="slidenum">
              <a:rPr lang="x-none"/>
              <a:pPr>
                <a:defRPr/>
              </a:pPr>
              <a:t>161</a:t>
            </a:fld>
            <a:endParaRPr lang="en-US"/>
          </a:p>
        </p:txBody>
      </p:sp>
      <p:sp>
        <p:nvSpPr>
          <p:cNvPr id="150532" name="Rectangle 2"/>
          <p:cNvSpPr>
            <a:spLocks noGrp="1" noChangeArrowheads="1"/>
          </p:cNvSpPr>
          <p:nvPr>
            <p:ph type="title"/>
          </p:nvPr>
        </p:nvSpPr>
        <p:spPr/>
        <p:txBody>
          <a:bodyPr/>
          <a:lstStyle/>
          <a:p>
            <a:r>
              <a:rPr lang="en-US" smtClean="0"/>
              <a:t>Same Abstraction Map</a:t>
            </a:r>
          </a:p>
        </p:txBody>
      </p:sp>
      <p:sp>
        <p:nvSpPr>
          <p:cNvPr id="150533" name="Rectangle 3"/>
          <p:cNvSpPr>
            <a:spLocks noGrp="1" noChangeArrowheads="1"/>
          </p:cNvSpPr>
          <p:nvPr>
            <p:ph type="body" idx="1"/>
          </p:nvPr>
        </p:nvSpPr>
        <p:spPr/>
        <p:txBody>
          <a:bodyPr/>
          <a:lstStyle/>
          <a:p>
            <a:r>
              <a:rPr lang="en-US" sz="3600" dirty="0" smtClean="0"/>
              <a:t>S(</a:t>
            </a:r>
            <a:r>
              <a:rPr lang="en-US" sz="3600" dirty="0" smtClean="0">
                <a:solidFill>
                  <a:schemeClr val="tx1"/>
                </a:solidFill>
              </a:rPr>
              <a:t>head</a:t>
            </a:r>
            <a:r>
              <a:rPr lang="en-US" sz="3600" dirty="0" smtClean="0"/>
              <a:t>) =</a:t>
            </a:r>
          </a:p>
          <a:p>
            <a:pPr marL="457200" lvl="1" indent="0">
              <a:buNone/>
            </a:pPr>
            <a:r>
              <a:rPr lang="en-US" sz="3200" dirty="0" smtClean="0"/>
              <a:t>{ </a:t>
            </a:r>
            <a:r>
              <a:rPr lang="en-US" sz="3200" dirty="0" smtClean="0">
                <a:solidFill>
                  <a:schemeClr val="tx1"/>
                </a:solidFill>
              </a:rPr>
              <a:t>x</a:t>
            </a:r>
            <a:r>
              <a:rPr lang="en-US" sz="3200" dirty="0" smtClean="0"/>
              <a:t> | there exists </a:t>
            </a:r>
            <a:r>
              <a:rPr lang="en-US" sz="3200" dirty="0" smtClean="0">
                <a:solidFill>
                  <a:schemeClr val="tx1"/>
                </a:solidFill>
              </a:rPr>
              <a:t>a</a:t>
            </a:r>
            <a:r>
              <a:rPr lang="en-US" sz="3200" dirty="0" smtClean="0"/>
              <a:t> such that</a:t>
            </a:r>
          </a:p>
          <a:p>
            <a:pPr lvl="2"/>
            <a:r>
              <a:rPr lang="en-US" sz="2800" dirty="0" smtClean="0">
                <a:solidFill>
                  <a:schemeClr val="tx1"/>
                </a:solidFill>
              </a:rPr>
              <a:t>a </a:t>
            </a:r>
            <a:r>
              <a:rPr lang="en-US" sz="2800" dirty="0" smtClean="0"/>
              <a:t>reachable from</a:t>
            </a:r>
            <a:r>
              <a:rPr lang="en-US" sz="2800" dirty="0" smtClean="0">
                <a:solidFill>
                  <a:schemeClr val="tx1"/>
                </a:solidFill>
              </a:rPr>
              <a:t> head </a:t>
            </a:r>
            <a:r>
              <a:rPr lang="en-US" sz="2800" dirty="0" smtClean="0"/>
              <a:t>and</a:t>
            </a:r>
          </a:p>
          <a:p>
            <a:pPr lvl="2"/>
            <a:r>
              <a:rPr lang="en-US" sz="2800" dirty="0" err="1" smtClean="0">
                <a:solidFill>
                  <a:schemeClr val="tx1"/>
                </a:solidFill>
              </a:rPr>
              <a:t>a.item</a:t>
            </a:r>
            <a:r>
              <a:rPr lang="en-US" sz="2800" dirty="0" smtClean="0">
                <a:solidFill>
                  <a:schemeClr val="tx1"/>
                </a:solidFill>
              </a:rPr>
              <a:t>  = x</a:t>
            </a:r>
          </a:p>
          <a:p>
            <a:pPr marL="457200" lvl="1" indent="0">
              <a:buNone/>
            </a:pPr>
            <a:r>
              <a:rPr lang="en-US" sz="32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B1F29DB2-D9C9-4F94-ADD1-FE97369C7526}" type="slidenum">
              <a:rPr lang="x-none"/>
              <a:pPr>
                <a:defRPr/>
              </a:pPr>
              <a:t>162</a:t>
            </a:fld>
            <a:endParaRPr lang="en-US"/>
          </a:p>
        </p:txBody>
      </p:sp>
      <p:sp>
        <p:nvSpPr>
          <p:cNvPr id="151556" name="Rectangle 2"/>
          <p:cNvSpPr>
            <a:spLocks noGrp="1" noChangeArrowheads="1"/>
          </p:cNvSpPr>
          <p:nvPr>
            <p:ph type="title"/>
          </p:nvPr>
        </p:nvSpPr>
        <p:spPr/>
        <p:txBody>
          <a:bodyPr/>
          <a:lstStyle/>
          <a:p>
            <a:r>
              <a:rPr lang="en-US" smtClean="0"/>
              <a:t>Invariants</a:t>
            </a:r>
          </a:p>
        </p:txBody>
      </p:sp>
      <p:sp>
        <p:nvSpPr>
          <p:cNvPr id="151557" name="Rectangle 3"/>
          <p:cNvSpPr>
            <a:spLocks noGrp="1" noChangeArrowheads="1"/>
          </p:cNvSpPr>
          <p:nvPr>
            <p:ph type="body" idx="1"/>
          </p:nvPr>
        </p:nvSpPr>
        <p:spPr/>
        <p:txBody>
          <a:bodyPr/>
          <a:lstStyle/>
          <a:p>
            <a:r>
              <a:rPr lang="en-US" smtClean="0">
                <a:solidFill>
                  <a:schemeClr val="tx1"/>
                </a:solidFill>
              </a:rPr>
              <a:t>Careful</a:t>
            </a:r>
            <a:r>
              <a:rPr lang="en-US" smtClean="0"/>
              <a:t>: we may traverse deleted nodes</a:t>
            </a:r>
          </a:p>
          <a:p>
            <a:r>
              <a:rPr lang="en-US" smtClean="0"/>
              <a:t>But we establish properties by</a:t>
            </a:r>
          </a:p>
          <a:p>
            <a:pPr lvl="1"/>
            <a:r>
              <a:rPr lang="en-US" smtClean="0"/>
              <a:t>Validation</a:t>
            </a:r>
          </a:p>
          <a:p>
            <a:pPr lvl="1"/>
            <a:r>
              <a:rPr lang="en-US" smtClean="0"/>
              <a:t>After we lock target nodes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F0D53E8A-3A8E-42EB-AD0A-7B835A130474}" type="slidenum">
              <a:rPr lang="x-none"/>
              <a:pPr>
                <a:defRPr/>
              </a:pPr>
              <a:t>163</a:t>
            </a:fld>
            <a:endParaRPr lang="en-US"/>
          </a:p>
        </p:txBody>
      </p:sp>
      <p:sp>
        <p:nvSpPr>
          <p:cNvPr id="152580" name="Rectangle 2"/>
          <p:cNvSpPr>
            <a:spLocks noGrp="1" noChangeArrowheads="1"/>
          </p:cNvSpPr>
          <p:nvPr>
            <p:ph type="title"/>
          </p:nvPr>
        </p:nvSpPr>
        <p:spPr/>
        <p:txBody>
          <a:bodyPr/>
          <a:lstStyle/>
          <a:p>
            <a:r>
              <a:rPr lang="en-US" smtClean="0"/>
              <a:t>Correctness</a:t>
            </a:r>
          </a:p>
        </p:txBody>
      </p:sp>
      <p:sp>
        <p:nvSpPr>
          <p:cNvPr id="152581" name="Rectangle 3"/>
          <p:cNvSpPr>
            <a:spLocks noGrp="1" noChangeArrowheads="1"/>
          </p:cNvSpPr>
          <p:nvPr>
            <p:ph type="body" idx="1"/>
          </p:nvPr>
        </p:nvSpPr>
        <p:spPr/>
        <p:txBody>
          <a:bodyPr/>
          <a:lstStyle/>
          <a:p>
            <a:r>
              <a:rPr lang="en-US" smtClean="0"/>
              <a:t>If</a:t>
            </a:r>
          </a:p>
          <a:p>
            <a:pPr lvl="1"/>
            <a:r>
              <a:rPr lang="en-US" smtClean="0"/>
              <a:t>Nodes </a:t>
            </a:r>
            <a:r>
              <a:rPr lang="en-US" smtClean="0">
                <a:solidFill>
                  <a:schemeClr val="tx1"/>
                </a:solidFill>
              </a:rPr>
              <a:t>b</a:t>
            </a:r>
            <a:r>
              <a:rPr lang="en-US" smtClean="0"/>
              <a:t> and </a:t>
            </a:r>
            <a:r>
              <a:rPr lang="en-US" smtClean="0">
                <a:solidFill>
                  <a:schemeClr val="tx1"/>
                </a:solidFill>
              </a:rPr>
              <a:t>c</a:t>
            </a:r>
            <a:r>
              <a:rPr lang="en-US" smtClean="0"/>
              <a:t> both locked</a:t>
            </a:r>
          </a:p>
          <a:p>
            <a:pPr lvl="1"/>
            <a:r>
              <a:rPr lang="en-US" smtClean="0"/>
              <a:t>Node </a:t>
            </a:r>
            <a:r>
              <a:rPr lang="en-US" smtClean="0">
                <a:solidFill>
                  <a:schemeClr val="tx1"/>
                </a:solidFill>
              </a:rPr>
              <a:t>b</a:t>
            </a:r>
            <a:r>
              <a:rPr lang="en-US" smtClean="0"/>
              <a:t> still accessible</a:t>
            </a:r>
          </a:p>
          <a:p>
            <a:pPr lvl="1"/>
            <a:r>
              <a:rPr lang="en-US" smtClean="0"/>
              <a:t>Node </a:t>
            </a:r>
            <a:r>
              <a:rPr lang="en-US" smtClean="0">
                <a:solidFill>
                  <a:schemeClr val="tx1"/>
                </a:solidFill>
              </a:rPr>
              <a:t>c</a:t>
            </a:r>
            <a:r>
              <a:rPr lang="en-US" smtClean="0"/>
              <a:t> still successor to </a:t>
            </a:r>
            <a:r>
              <a:rPr lang="en-US" smtClean="0">
                <a:solidFill>
                  <a:schemeClr val="tx1"/>
                </a:solidFill>
              </a:rPr>
              <a:t>b</a:t>
            </a:r>
          </a:p>
          <a:p>
            <a:r>
              <a:rPr lang="en-US" smtClean="0"/>
              <a:t>Then</a:t>
            </a:r>
          </a:p>
          <a:p>
            <a:pPr lvl="1"/>
            <a:r>
              <a:rPr lang="en-US" smtClean="0"/>
              <a:t>Neither will be deleted</a:t>
            </a:r>
          </a:p>
          <a:p>
            <a:pPr lvl="1"/>
            <a:r>
              <a:rPr lang="en-US" smtClean="0"/>
              <a:t>OK to delete and return </a:t>
            </a:r>
            <a:r>
              <a:rPr lang="en-US" smtClean="0">
                <a:solidFill>
                  <a:schemeClr val="tx1"/>
                </a:solidFill>
              </a:rPr>
              <a:t>true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3"/>
          <p:cNvSpPr>
            <a:spLocks noGrp="1"/>
          </p:cNvSpPr>
          <p:nvPr>
            <p:ph type="ftr" sz="quarter" idx="10"/>
          </p:nvPr>
        </p:nvSpPr>
        <p:spPr/>
        <p:txBody>
          <a:bodyPr/>
          <a:lstStyle/>
          <a:p>
            <a:pPr>
              <a:defRPr/>
            </a:pPr>
            <a:r>
              <a:rPr lang="en-US"/>
              <a:t>Art of Multiprocessor Programming</a:t>
            </a:r>
          </a:p>
        </p:txBody>
      </p:sp>
      <p:sp>
        <p:nvSpPr>
          <p:cNvPr id="55" name="Slide Number Placeholder 4"/>
          <p:cNvSpPr>
            <a:spLocks noGrp="1"/>
          </p:cNvSpPr>
          <p:nvPr>
            <p:ph type="sldNum" sz="quarter" idx="11"/>
          </p:nvPr>
        </p:nvSpPr>
        <p:spPr/>
        <p:txBody>
          <a:bodyPr/>
          <a:lstStyle/>
          <a:p>
            <a:pPr>
              <a:defRPr/>
            </a:pPr>
            <a:fld id="{5FE2A84E-7D21-408C-B6B8-314BA9B528ED}" type="slidenum">
              <a:rPr lang="x-none"/>
              <a:pPr>
                <a:defRPr/>
              </a:pPr>
              <a:t>164</a:t>
            </a:fld>
            <a:endParaRPr lang="en-US"/>
          </a:p>
        </p:txBody>
      </p:sp>
      <p:sp>
        <p:nvSpPr>
          <p:cNvPr id="153604" name="Rectangle 2"/>
          <p:cNvSpPr>
            <a:spLocks noGrp="1" noChangeArrowheads="1"/>
          </p:cNvSpPr>
          <p:nvPr>
            <p:ph type="title"/>
          </p:nvPr>
        </p:nvSpPr>
        <p:spPr/>
        <p:txBody>
          <a:bodyPr/>
          <a:lstStyle/>
          <a:p>
            <a:r>
              <a:rPr lang="en-US" smtClean="0"/>
              <a:t>Unsuccessful Remove</a:t>
            </a:r>
          </a:p>
        </p:txBody>
      </p:sp>
      <p:sp>
        <p:nvSpPr>
          <p:cNvPr id="153605"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53606" name="Group 4"/>
          <p:cNvGrpSpPr>
            <a:grpSpLocks/>
          </p:cNvGrpSpPr>
          <p:nvPr/>
        </p:nvGrpSpPr>
        <p:grpSpPr bwMode="auto">
          <a:xfrm>
            <a:off x="946150" y="2771775"/>
            <a:ext cx="866775" cy="582613"/>
            <a:chOff x="596" y="1599"/>
            <a:chExt cx="546" cy="367"/>
          </a:xfrm>
        </p:grpSpPr>
        <p:sp>
          <p:nvSpPr>
            <p:cNvPr id="15365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5365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365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153607" name="Group 8"/>
          <p:cNvGrpSpPr>
            <a:grpSpLocks/>
          </p:cNvGrpSpPr>
          <p:nvPr/>
        </p:nvGrpSpPr>
        <p:grpSpPr bwMode="auto">
          <a:xfrm>
            <a:off x="2543175" y="2771775"/>
            <a:ext cx="866775" cy="582613"/>
            <a:chOff x="596" y="1599"/>
            <a:chExt cx="546" cy="367"/>
          </a:xfrm>
        </p:grpSpPr>
        <p:sp>
          <p:nvSpPr>
            <p:cNvPr id="153650"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3651"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3652"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153608" name="Group 12"/>
          <p:cNvGrpSpPr>
            <a:grpSpLocks/>
          </p:cNvGrpSpPr>
          <p:nvPr/>
        </p:nvGrpSpPr>
        <p:grpSpPr bwMode="auto">
          <a:xfrm>
            <a:off x="4132263" y="2771775"/>
            <a:ext cx="879475" cy="582613"/>
            <a:chOff x="588" y="1599"/>
            <a:chExt cx="554" cy="367"/>
          </a:xfrm>
        </p:grpSpPr>
        <p:sp>
          <p:nvSpPr>
            <p:cNvPr id="153647"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3648"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3649"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153609" name="Group 16"/>
          <p:cNvGrpSpPr>
            <a:grpSpLocks/>
          </p:cNvGrpSpPr>
          <p:nvPr/>
        </p:nvGrpSpPr>
        <p:grpSpPr bwMode="auto">
          <a:xfrm>
            <a:off x="5729288" y="2771775"/>
            <a:ext cx="879476" cy="582613"/>
            <a:chOff x="588" y="1599"/>
            <a:chExt cx="554" cy="367"/>
          </a:xfrm>
        </p:grpSpPr>
        <p:sp>
          <p:nvSpPr>
            <p:cNvPr id="153644"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3645"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3646" name="Text Box 19"/>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153610"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3611"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 name="Group 23"/>
          <p:cNvGrpSpPr>
            <a:grpSpLocks/>
          </p:cNvGrpSpPr>
          <p:nvPr/>
        </p:nvGrpSpPr>
        <p:grpSpPr bwMode="auto">
          <a:xfrm>
            <a:off x="5857875" y="2025650"/>
            <a:ext cx="427038" cy="622300"/>
            <a:chOff x="2208" y="1920"/>
            <a:chExt cx="1152" cy="1680"/>
          </a:xfrm>
        </p:grpSpPr>
        <p:sp>
          <p:nvSpPr>
            <p:cNvPr id="153640" name="Oval 2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3641" name="Oval 2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3642" name="AutoShape 2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3643" name="AutoShape 2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53613" name="Group 28"/>
          <p:cNvGrpSpPr>
            <a:grpSpLocks/>
          </p:cNvGrpSpPr>
          <p:nvPr/>
        </p:nvGrpSpPr>
        <p:grpSpPr bwMode="auto">
          <a:xfrm>
            <a:off x="3862388" y="5026025"/>
            <a:ext cx="1447800" cy="1295400"/>
            <a:chOff x="1584" y="816"/>
            <a:chExt cx="912" cy="816"/>
          </a:xfrm>
        </p:grpSpPr>
        <p:sp>
          <p:nvSpPr>
            <p:cNvPr id="153631"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3632"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3633"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3634"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3635"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3636"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3637"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3638"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3639"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56102" name="AutoShape 38"/>
          <p:cNvSpPr>
            <a:spLocks noChangeArrowheads="1"/>
          </p:cNvSpPr>
          <p:nvPr/>
        </p:nvSpPr>
        <p:spPr bwMode="auto">
          <a:xfrm>
            <a:off x="746125" y="2698750"/>
            <a:ext cx="1293813" cy="814388"/>
          </a:xfrm>
          <a:prstGeom prst="wedgeRoundRectCallout">
            <a:avLst>
              <a:gd name="adj1" fmla="val 199449"/>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856103" name="AutoShape 39"/>
          <p:cNvSpPr>
            <a:spLocks noChangeArrowheads="1"/>
          </p:cNvSpPr>
          <p:nvPr/>
        </p:nvSpPr>
        <p:spPr bwMode="auto">
          <a:xfrm>
            <a:off x="2347913" y="2698750"/>
            <a:ext cx="1293812" cy="814388"/>
          </a:xfrm>
          <a:prstGeom prst="wedgeRoundRectCallout">
            <a:avLst>
              <a:gd name="adj1" fmla="val 80921"/>
              <a:gd name="adj2" fmla="val 232458"/>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53616" name="Group 40"/>
          <p:cNvGrpSpPr>
            <a:grpSpLocks/>
          </p:cNvGrpSpPr>
          <p:nvPr/>
        </p:nvGrpSpPr>
        <p:grpSpPr bwMode="auto">
          <a:xfrm>
            <a:off x="7342188" y="2773363"/>
            <a:ext cx="866775" cy="582612"/>
            <a:chOff x="596" y="1599"/>
            <a:chExt cx="546" cy="367"/>
          </a:xfrm>
        </p:grpSpPr>
        <p:sp>
          <p:nvSpPr>
            <p:cNvPr id="153628"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3629"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3630" name="Text Box 43"/>
            <p:cNvSpPr txBox="1">
              <a:spLocks noChangeArrowheads="1"/>
            </p:cNvSpPr>
            <p:nvPr/>
          </p:nvSpPr>
          <p:spPr bwMode="auto">
            <a:xfrm>
              <a:off x="602" y="1619"/>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sp>
        <p:nvSpPr>
          <p:cNvPr id="153617"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3618"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56111" name="AutoShape 47"/>
          <p:cNvSpPr>
            <a:spLocks noChangeArrowheads="1"/>
          </p:cNvSpPr>
          <p:nvPr/>
        </p:nvSpPr>
        <p:spPr bwMode="auto">
          <a:xfrm>
            <a:off x="3903663" y="2678113"/>
            <a:ext cx="1293812" cy="814387"/>
          </a:xfrm>
          <a:prstGeom prst="wedgeRoundRectCallout">
            <a:avLst>
              <a:gd name="adj1" fmla="val -41903"/>
              <a:gd name="adj2" fmla="val 233625"/>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856112" name="AutoShape 48"/>
          <p:cNvSpPr>
            <a:spLocks noChangeArrowheads="1"/>
          </p:cNvSpPr>
          <p:nvPr/>
        </p:nvSpPr>
        <p:spPr bwMode="auto">
          <a:xfrm>
            <a:off x="5459413" y="2657475"/>
            <a:ext cx="1293812" cy="814388"/>
          </a:xfrm>
          <a:prstGeom prst="wedgeRoundRectCallout">
            <a:avLst>
              <a:gd name="adj1" fmla="val -156134"/>
              <a:gd name="adj2" fmla="val 2238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9" name="Group 50"/>
          <p:cNvGrpSpPr>
            <a:grpSpLocks/>
          </p:cNvGrpSpPr>
          <p:nvPr/>
        </p:nvGrpSpPr>
        <p:grpSpPr bwMode="auto">
          <a:xfrm>
            <a:off x="4321175" y="2038350"/>
            <a:ext cx="427038" cy="622300"/>
            <a:chOff x="2208" y="1920"/>
            <a:chExt cx="1152" cy="1680"/>
          </a:xfrm>
        </p:grpSpPr>
        <p:sp>
          <p:nvSpPr>
            <p:cNvPr id="153624" name="Oval 51"/>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3625" name="Oval 5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3626" name="AutoShape 5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3627" name="AutoShape 5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153622" name="AutoShape 55"/>
          <p:cNvSpPr>
            <a:spLocks noChangeArrowheads="1"/>
          </p:cNvSpPr>
          <p:nvPr/>
        </p:nvSpPr>
        <p:spPr bwMode="auto">
          <a:xfrm>
            <a:off x="871538" y="4124325"/>
            <a:ext cx="2659062" cy="1055688"/>
          </a:xfrm>
          <a:prstGeom prst="cloudCallout">
            <a:avLst>
              <a:gd name="adj1" fmla="val 63829"/>
              <a:gd name="adj2" fmla="val 82931"/>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remove(c)</a:t>
            </a:r>
          </a:p>
        </p:txBody>
      </p:sp>
      <p:sp>
        <p:nvSpPr>
          <p:cNvPr id="856120" name="AutoShape 56"/>
          <p:cNvSpPr>
            <a:spLocks noChangeArrowheads="1"/>
          </p:cNvSpPr>
          <p:nvPr/>
        </p:nvSpPr>
        <p:spPr bwMode="auto">
          <a:xfrm>
            <a:off x="5507038" y="3794125"/>
            <a:ext cx="2422525" cy="1055688"/>
          </a:xfrm>
          <a:prstGeom prst="cloudCallout">
            <a:avLst>
              <a:gd name="adj1" fmla="val -9501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Aha!</a:t>
            </a:r>
          </a:p>
        </p:txBody>
      </p:sp>
      <p:sp>
        <p:nvSpPr>
          <p:cNvPr id="56" name="Line 16"/>
          <p:cNvSpPr>
            <a:spLocks noChangeShapeType="1"/>
          </p:cNvSpPr>
          <p:nvPr/>
        </p:nvSpPr>
        <p:spPr bwMode="auto">
          <a:xfrm>
            <a:off x="79359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6102"/>
                                        </p:tgtEl>
                                        <p:attrNameLst>
                                          <p:attrName>style.visibility</p:attrName>
                                        </p:attrNameLst>
                                      </p:cBhvr>
                                      <p:to>
                                        <p:strVal val="visible"/>
                                      </p:to>
                                    </p:set>
                                    <p:animEffect transition="in" filter="blinds(horizontal)">
                                      <p:cBhvr>
                                        <p:cTn id="7" dur="500"/>
                                        <p:tgtEl>
                                          <p:spTgt spid="8561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56103"/>
                                        </p:tgtEl>
                                        <p:attrNameLst>
                                          <p:attrName>style.visibility</p:attrName>
                                        </p:attrNameLst>
                                      </p:cBhvr>
                                      <p:to>
                                        <p:strVal val="visible"/>
                                      </p:to>
                                    </p:set>
                                    <p:animEffect transition="in" filter="blinds(horizontal)">
                                      <p:cBhvr>
                                        <p:cTn id="12" dur="500"/>
                                        <p:tgtEl>
                                          <p:spTgt spid="856103"/>
                                        </p:tgtEl>
                                      </p:cBhvr>
                                    </p:animEffect>
                                  </p:childTnLst>
                                </p:cTn>
                              </p:par>
                              <p:par>
                                <p:cTn id="13" presetID="3" presetClass="exit" presetSubtype="10" fill="hold" grpId="1" nodeType="withEffect">
                                  <p:stCondLst>
                                    <p:cond delay="0"/>
                                  </p:stCondLst>
                                  <p:childTnLst>
                                    <p:animEffect transition="out" filter="blinds(horizontal)">
                                      <p:cBhvr>
                                        <p:cTn id="14" dur="500"/>
                                        <p:tgtEl>
                                          <p:spTgt spid="856102"/>
                                        </p:tgtEl>
                                      </p:cBhvr>
                                    </p:animEffect>
                                    <p:set>
                                      <p:cBhvr>
                                        <p:cTn id="15" dur="1" fill="hold">
                                          <p:stCondLst>
                                            <p:cond delay="499"/>
                                          </p:stCondLst>
                                        </p:cTn>
                                        <p:tgtEl>
                                          <p:spTgt spid="85610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56111"/>
                                        </p:tgtEl>
                                        <p:attrNameLst>
                                          <p:attrName>style.visibility</p:attrName>
                                        </p:attrNameLst>
                                      </p:cBhvr>
                                      <p:to>
                                        <p:strVal val="visible"/>
                                      </p:to>
                                    </p:set>
                                    <p:animEffect transition="in" filter="blinds(horizontal)">
                                      <p:cBhvr>
                                        <p:cTn id="20" dur="500"/>
                                        <p:tgtEl>
                                          <p:spTgt spid="856111"/>
                                        </p:tgtEl>
                                      </p:cBhvr>
                                    </p:animEffect>
                                  </p:childTnLst>
                                </p:cTn>
                              </p:par>
                              <p:par>
                                <p:cTn id="21" presetID="3" presetClass="exit" presetSubtype="10" fill="hold" grpId="1" nodeType="withEffect">
                                  <p:stCondLst>
                                    <p:cond delay="0"/>
                                  </p:stCondLst>
                                  <p:childTnLst>
                                    <p:animEffect transition="out" filter="blinds(horizontal)">
                                      <p:cBhvr>
                                        <p:cTn id="22" dur="500"/>
                                        <p:tgtEl>
                                          <p:spTgt spid="856103"/>
                                        </p:tgtEl>
                                      </p:cBhvr>
                                    </p:animEffect>
                                    <p:set>
                                      <p:cBhvr>
                                        <p:cTn id="23" dur="1" fill="hold">
                                          <p:stCondLst>
                                            <p:cond delay="499"/>
                                          </p:stCondLst>
                                        </p:cTn>
                                        <p:tgtEl>
                                          <p:spTgt spid="85610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56112"/>
                                        </p:tgtEl>
                                        <p:attrNameLst>
                                          <p:attrName>style.visibility</p:attrName>
                                        </p:attrNameLst>
                                      </p:cBhvr>
                                      <p:to>
                                        <p:strVal val="visible"/>
                                      </p:to>
                                    </p:set>
                                    <p:animEffect transition="in" filter="blinds(horizontal)">
                                      <p:cBhvr>
                                        <p:cTn id="28" dur="500"/>
                                        <p:tgtEl>
                                          <p:spTgt spid="8561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56120"/>
                                        </p:tgtEl>
                                        <p:attrNameLst>
                                          <p:attrName>style.visibility</p:attrName>
                                        </p:attrNameLst>
                                      </p:cBhvr>
                                      <p:to>
                                        <p:strVal val="visible"/>
                                      </p:to>
                                    </p:set>
                                    <p:animEffect transition="in" filter="blinds(horizontal)">
                                      <p:cBhvr>
                                        <p:cTn id="33" dur="500"/>
                                        <p:tgtEl>
                                          <p:spTgt spid="8561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par>
                                <p:cTn id="39" presetID="3" presetClass="entr" presetSubtype="1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102" grpId="0" animBg="1"/>
      <p:bldP spid="856102" grpId="1" animBg="1"/>
      <p:bldP spid="856103" grpId="0" animBg="1"/>
      <p:bldP spid="856103" grpId="1" animBg="1"/>
      <p:bldP spid="856111" grpId="0" animBg="1"/>
      <p:bldP spid="856112" grpId="0" animBg="1"/>
      <p:bldP spid="856120"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3"/>
          <p:cNvSpPr>
            <a:spLocks noGrp="1"/>
          </p:cNvSpPr>
          <p:nvPr>
            <p:ph type="ftr" sz="quarter" idx="10"/>
          </p:nvPr>
        </p:nvSpPr>
        <p:spPr/>
        <p:txBody>
          <a:bodyPr/>
          <a:lstStyle/>
          <a:p>
            <a:pPr>
              <a:defRPr/>
            </a:pPr>
            <a:r>
              <a:rPr lang="en-US"/>
              <a:t>Art of Multiprocessor Programming</a:t>
            </a:r>
          </a:p>
        </p:txBody>
      </p:sp>
      <p:sp>
        <p:nvSpPr>
          <p:cNvPr id="54" name="Slide Number Placeholder 4"/>
          <p:cNvSpPr>
            <a:spLocks noGrp="1"/>
          </p:cNvSpPr>
          <p:nvPr>
            <p:ph type="sldNum" sz="quarter" idx="11"/>
          </p:nvPr>
        </p:nvSpPr>
        <p:spPr/>
        <p:txBody>
          <a:bodyPr/>
          <a:lstStyle/>
          <a:p>
            <a:pPr>
              <a:defRPr/>
            </a:pPr>
            <a:fld id="{AA40BA15-049C-4E7F-978C-7D6A3304E122}" type="slidenum">
              <a:rPr lang="x-none"/>
              <a:pPr>
                <a:defRPr/>
              </a:pPr>
              <a:t>165</a:t>
            </a:fld>
            <a:endParaRPr lang="en-US"/>
          </a:p>
        </p:txBody>
      </p:sp>
      <p:sp>
        <p:nvSpPr>
          <p:cNvPr id="154628" name="Rectangle 2"/>
          <p:cNvSpPr>
            <a:spLocks noGrp="1" noChangeArrowheads="1"/>
          </p:cNvSpPr>
          <p:nvPr>
            <p:ph type="title"/>
          </p:nvPr>
        </p:nvSpPr>
        <p:spPr/>
        <p:txBody>
          <a:bodyPr/>
          <a:lstStyle/>
          <a:p>
            <a:r>
              <a:rPr lang="en-US" smtClean="0"/>
              <a:t>Validate (1)</a:t>
            </a:r>
          </a:p>
        </p:txBody>
      </p:sp>
      <p:sp>
        <p:nvSpPr>
          <p:cNvPr id="154629"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54630" name="Group 4"/>
          <p:cNvGrpSpPr>
            <a:grpSpLocks/>
          </p:cNvGrpSpPr>
          <p:nvPr/>
        </p:nvGrpSpPr>
        <p:grpSpPr bwMode="auto">
          <a:xfrm>
            <a:off x="946150" y="2771775"/>
            <a:ext cx="866775" cy="582613"/>
            <a:chOff x="596" y="1599"/>
            <a:chExt cx="546" cy="367"/>
          </a:xfrm>
        </p:grpSpPr>
        <p:sp>
          <p:nvSpPr>
            <p:cNvPr id="154676"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54677"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4678"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154631" name="Group 8"/>
          <p:cNvGrpSpPr>
            <a:grpSpLocks/>
          </p:cNvGrpSpPr>
          <p:nvPr/>
        </p:nvGrpSpPr>
        <p:grpSpPr bwMode="auto">
          <a:xfrm>
            <a:off x="2543175" y="2771775"/>
            <a:ext cx="866775" cy="582613"/>
            <a:chOff x="596" y="1599"/>
            <a:chExt cx="546" cy="367"/>
          </a:xfrm>
        </p:grpSpPr>
        <p:sp>
          <p:nvSpPr>
            <p:cNvPr id="154673"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4674"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4675"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154632" name="Group 12"/>
          <p:cNvGrpSpPr>
            <a:grpSpLocks/>
          </p:cNvGrpSpPr>
          <p:nvPr/>
        </p:nvGrpSpPr>
        <p:grpSpPr bwMode="auto">
          <a:xfrm>
            <a:off x="4132263" y="2771775"/>
            <a:ext cx="879475" cy="582613"/>
            <a:chOff x="588" y="1599"/>
            <a:chExt cx="554" cy="367"/>
          </a:xfrm>
        </p:grpSpPr>
        <p:sp>
          <p:nvSpPr>
            <p:cNvPr id="154670"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4671"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4672"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154633" name="Group 16"/>
          <p:cNvGrpSpPr>
            <a:grpSpLocks/>
          </p:cNvGrpSpPr>
          <p:nvPr/>
        </p:nvGrpSpPr>
        <p:grpSpPr bwMode="auto">
          <a:xfrm>
            <a:off x="5729288" y="2771775"/>
            <a:ext cx="879476" cy="582613"/>
            <a:chOff x="588" y="1599"/>
            <a:chExt cx="554" cy="367"/>
          </a:xfrm>
        </p:grpSpPr>
        <p:sp>
          <p:nvSpPr>
            <p:cNvPr id="154667"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4668"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4669" name="Text Box 19"/>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154634"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4635"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54636" name="Group 22"/>
          <p:cNvGrpSpPr>
            <a:grpSpLocks/>
          </p:cNvGrpSpPr>
          <p:nvPr/>
        </p:nvGrpSpPr>
        <p:grpSpPr bwMode="auto">
          <a:xfrm>
            <a:off x="5857875" y="2025650"/>
            <a:ext cx="427038" cy="622300"/>
            <a:chOff x="2208" y="1920"/>
            <a:chExt cx="1152" cy="1680"/>
          </a:xfrm>
        </p:grpSpPr>
        <p:sp>
          <p:nvSpPr>
            <p:cNvPr id="154663" name="Oval 2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4664"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4665"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4666"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54637" name="Group 27"/>
          <p:cNvGrpSpPr>
            <a:grpSpLocks/>
          </p:cNvGrpSpPr>
          <p:nvPr/>
        </p:nvGrpSpPr>
        <p:grpSpPr bwMode="auto">
          <a:xfrm>
            <a:off x="3862388" y="5026025"/>
            <a:ext cx="1447800" cy="1295400"/>
            <a:chOff x="1584" y="816"/>
            <a:chExt cx="912" cy="816"/>
          </a:xfrm>
        </p:grpSpPr>
        <p:sp>
          <p:nvSpPr>
            <p:cNvPr id="154654"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4655"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4656"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4657"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4658"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4659"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4660"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4661"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4662"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740837" name="AutoShape 37"/>
          <p:cNvSpPr>
            <a:spLocks noChangeArrowheads="1"/>
          </p:cNvSpPr>
          <p:nvPr/>
        </p:nvSpPr>
        <p:spPr bwMode="auto">
          <a:xfrm>
            <a:off x="746125" y="2698750"/>
            <a:ext cx="1293813" cy="814388"/>
          </a:xfrm>
          <a:prstGeom prst="wedgeRoundRectCallout">
            <a:avLst>
              <a:gd name="adj1" fmla="val 199449"/>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740838" name="AutoShape 38"/>
          <p:cNvSpPr>
            <a:spLocks noChangeArrowheads="1"/>
          </p:cNvSpPr>
          <p:nvPr/>
        </p:nvSpPr>
        <p:spPr bwMode="auto">
          <a:xfrm>
            <a:off x="2347913" y="2698750"/>
            <a:ext cx="1293812" cy="814388"/>
          </a:xfrm>
          <a:prstGeom prst="wedgeRoundRectCallout">
            <a:avLst>
              <a:gd name="adj1" fmla="val 80921"/>
              <a:gd name="adj2" fmla="val 232458"/>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54640" name="Group 39"/>
          <p:cNvGrpSpPr>
            <a:grpSpLocks/>
          </p:cNvGrpSpPr>
          <p:nvPr/>
        </p:nvGrpSpPr>
        <p:grpSpPr bwMode="auto">
          <a:xfrm>
            <a:off x="7342188" y="2773363"/>
            <a:ext cx="866775" cy="582612"/>
            <a:chOff x="596" y="1599"/>
            <a:chExt cx="546" cy="367"/>
          </a:xfrm>
        </p:grpSpPr>
        <p:sp>
          <p:nvSpPr>
            <p:cNvPr id="154651" name="AutoShape 40"/>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4652" name="Line 41"/>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4653" name="Text Box 42"/>
            <p:cNvSpPr txBox="1">
              <a:spLocks noChangeArrowheads="1"/>
            </p:cNvSpPr>
            <p:nvPr/>
          </p:nvSpPr>
          <p:spPr bwMode="auto">
            <a:xfrm>
              <a:off x="602" y="1619"/>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sp>
        <p:nvSpPr>
          <p:cNvPr id="154641" name="Line 43"/>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4642" name="Line 44"/>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740846" name="AutoShape 46"/>
          <p:cNvSpPr>
            <a:spLocks noChangeArrowheads="1"/>
          </p:cNvSpPr>
          <p:nvPr/>
        </p:nvSpPr>
        <p:spPr bwMode="auto">
          <a:xfrm>
            <a:off x="3903663" y="2678113"/>
            <a:ext cx="1293812" cy="814387"/>
          </a:xfrm>
          <a:prstGeom prst="wedgeRoundRectCallout">
            <a:avLst>
              <a:gd name="adj1" fmla="val -41903"/>
              <a:gd name="adj2" fmla="val 233625"/>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54644" name="Group 49"/>
          <p:cNvGrpSpPr>
            <a:grpSpLocks/>
          </p:cNvGrpSpPr>
          <p:nvPr/>
        </p:nvGrpSpPr>
        <p:grpSpPr bwMode="auto">
          <a:xfrm>
            <a:off x="4321175" y="2038350"/>
            <a:ext cx="427038" cy="622300"/>
            <a:chOff x="2208" y="1920"/>
            <a:chExt cx="1152" cy="1680"/>
          </a:xfrm>
        </p:grpSpPr>
        <p:sp>
          <p:nvSpPr>
            <p:cNvPr id="154647" name="Oval 5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4648" name="Oval 5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4649" name="AutoShape 5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4650" name="AutoShape 5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1740854" name="AutoShape 54"/>
          <p:cNvSpPr>
            <a:spLocks noChangeArrowheads="1"/>
          </p:cNvSpPr>
          <p:nvPr/>
        </p:nvSpPr>
        <p:spPr bwMode="auto">
          <a:xfrm>
            <a:off x="5202238" y="3946525"/>
            <a:ext cx="3070225" cy="1627188"/>
          </a:xfrm>
          <a:prstGeom prst="cloudCallout">
            <a:avLst>
              <a:gd name="adj1" fmla="val -65667"/>
              <a:gd name="adj2" fmla="val 14389"/>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Yes, </a:t>
            </a:r>
            <a:r>
              <a:rPr lang="en-US" b="1" dirty="0">
                <a:solidFill>
                  <a:schemeClr val="tx1"/>
                </a:solidFill>
                <a:latin typeface="Arial" pitchFamily="34" charset="0"/>
              </a:rPr>
              <a:t>b</a:t>
            </a:r>
            <a:r>
              <a:rPr lang="en-US" b="1" dirty="0">
                <a:solidFill>
                  <a:schemeClr val="accent1"/>
                </a:solidFill>
                <a:latin typeface="Arial" pitchFamily="34" charset="0"/>
              </a:rPr>
              <a:t> still reachable from </a:t>
            </a:r>
            <a:r>
              <a:rPr lang="en-US" b="1" dirty="0">
                <a:solidFill>
                  <a:schemeClr val="tx1"/>
                </a:solidFill>
                <a:latin typeface="Arial" pitchFamily="34" charset="0"/>
              </a:rPr>
              <a:t>head</a:t>
            </a:r>
          </a:p>
        </p:txBody>
      </p:sp>
      <p:sp>
        <p:nvSpPr>
          <p:cNvPr id="154646" name="AutoShape 55"/>
          <p:cNvSpPr>
            <a:spLocks noChangeArrowheads="1"/>
          </p:cNvSpPr>
          <p:nvPr/>
        </p:nvSpPr>
        <p:spPr bwMode="auto">
          <a:xfrm>
            <a:off x="871538" y="4137025"/>
            <a:ext cx="2532062" cy="1055688"/>
          </a:xfrm>
          <a:prstGeom prst="cloudCallout">
            <a:avLst>
              <a:gd name="adj1" fmla="val 63829"/>
              <a:gd name="adj2" fmla="val 82931"/>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remove(c)</a:t>
            </a:r>
          </a:p>
        </p:txBody>
      </p:sp>
      <p:sp>
        <p:nvSpPr>
          <p:cNvPr id="55" name="Line 16"/>
          <p:cNvSpPr>
            <a:spLocks noChangeShapeType="1"/>
          </p:cNvSpPr>
          <p:nvPr/>
        </p:nvSpPr>
        <p:spPr bwMode="auto">
          <a:xfrm>
            <a:off x="79359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0837"/>
                                        </p:tgtEl>
                                        <p:attrNameLst>
                                          <p:attrName>style.visibility</p:attrName>
                                        </p:attrNameLst>
                                      </p:cBhvr>
                                      <p:to>
                                        <p:strVal val="visible"/>
                                      </p:to>
                                    </p:set>
                                    <p:animEffect transition="in" filter="blinds(horizontal)">
                                      <p:cBhvr>
                                        <p:cTn id="7" dur="500"/>
                                        <p:tgtEl>
                                          <p:spTgt spid="174083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40838"/>
                                        </p:tgtEl>
                                        <p:attrNameLst>
                                          <p:attrName>style.visibility</p:attrName>
                                        </p:attrNameLst>
                                      </p:cBhvr>
                                      <p:to>
                                        <p:strVal val="visible"/>
                                      </p:to>
                                    </p:set>
                                    <p:animEffect transition="in" filter="blinds(horizontal)">
                                      <p:cBhvr>
                                        <p:cTn id="11" dur="500"/>
                                        <p:tgtEl>
                                          <p:spTgt spid="1740838"/>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740837"/>
                                        </p:tgtEl>
                                      </p:cBhvr>
                                    </p:animEffect>
                                    <p:set>
                                      <p:cBhvr>
                                        <p:cTn id="15" dur="1" fill="hold">
                                          <p:stCondLst>
                                            <p:cond delay="499"/>
                                          </p:stCondLst>
                                        </p:cTn>
                                        <p:tgtEl>
                                          <p:spTgt spid="1740837"/>
                                        </p:tgtEl>
                                        <p:attrNameLst>
                                          <p:attrName>style.visibility</p:attrName>
                                        </p:attrNameLst>
                                      </p:cBhvr>
                                      <p:to>
                                        <p:strVal val="hidden"/>
                                      </p:to>
                                    </p:se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740846"/>
                                        </p:tgtEl>
                                        <p:attrNameLst>
                                          <p:attrName>style.visibility</p:attrName>
                                        </p:attrNameLst>
                                      </p:cBhvr>
                                      <p:to>
                                        <p:strVal val="visible"/>
                                      </p:to>
                                    </p:set>
                                    <p:animEffect transition="in" filter="blinds(horizontal)">
                                      <p:cBhvr>
                                        <p:cTn id="19" dur="500"/>
                                        <p:tgtEl>
                                          <p:spTgt spid="1740846"/>
                                        </p:tgtEl>
                                      </p:cBhvr>
                                    </p:animEffect>
                                  </p:childTnLst>
                                </p:cTn>
                              </p:par>
                            </p:childTnLst>
                          </p:cTn>
                        </p:par>
                        <p:par>
                          <p:cTn id="20" fill="hold">
                            <p:stCondLst>
                              <p:cond delay="2000"/>
                            </p:stCondLst>
                            <p:childTnLst>
                              <p:par>
                                <p:cTn id="21" presetID="3" presetClass="exit" presetSubtype="10" fill="hold" grpId="1" nodeType="afterEffect">
                                  <p:stCondLst>
                                    <p:cond delay="0"/>
                                  </p:stCondLst>
                                  <p:childTnLst>
                                    <p:animEffect transition="out" filter="blinds(horizontal)">
                                      <p:cBhvr>
                                        <p:cTn id="22" dur="500"/>
                                        <p:tgtEl>
                                          <p:spTgt spid="1740838"/>
                                        </p:tgtEl>
                                      </p:cBhvr>
                                    </p:animEffect>
                                    <p:set>
                                      <p:cBhvr>
                                        <p:cTn id="23" dur="1" fill="hold">
                                          <p:stCondLst>
                                            <p:cond delay="499"/>
                                          </p:stCondLst>
                                        </p:cTn>
                                        <p:tgtEl>
                                          <p:spTgt spid="1740838"/>
                                        </p:tgtEl>
                                        <p:attrNameLst>
                                          <p:attrName>style.visibility</p:attrName>
                                        </p:attrNameLst>
                                      </p:cBhvr>
                                      <p:to>
                                        <p:strVal val="hidden"/>
                                      </p:to>
                                    </p:se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740854"/>
                                        </p:tgtEl>
                                        <p:attrNameLst>
                                          <p:attrName>style.visibility</p:attrName>
                                        </p:attrNameLst>
                                      </p:cBhvr>
                                      <p:to>
                                        <p:strVal val="visible"/>
                                      </p:to>
                                    </p:set>
                                    <p:animEffect transition="in" filter="blinds(horizontal)">
                                      <p:cBhvr>
                                        <p:cTn id="27" dur="500"/>
                                        <p:tgtEl>
                                          <p:spTgt spid="1740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7" grpId="0" animBg="1"/>
      <p:bldP spid="1740837" grpId="1" animBg="1"/>
      <p:bldP spid="1740838" grpId="0" animBg="1"/>
      <p:bldP spid="1740838" grpId="1" animBg="1"/>
      <p:bldP spid="1740846" grpId="0" animBg="1"/>
      <p:bldP spid="1740854"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3"/>
          <p:cNvSpPr>
            <a:spLocks noGrp="1"/>
          </p:cNvSpPr>
          <p:nvPr>
            <p:ph type="ftr" sz="quarter" idx="10"/>
          </p:nvPr>
        </p:nvSpPr>
        <p:spPr/>
        <p:txBody>
          <a:bodyPr/>
          <a:lstStyle/>
          <a:p>
            <a:pPr>
              <a:defRPr/>
            </a:pPr>
            <a:r>
              <a:rPr lang="en-US"/>
              <a:t>Art of Multiprocessor Programming</a:t>
            </a:r>
          </a:p>
        </p:txBody>
      </p:sp>
      <p:sp>
        <p:nvSpPr>
          <p:cNvPr id="53" name="Slide Number Placeholder 4"/>
          <p:cNvSpPr>
            <a:spLocks noGrp="1"/>
          </p:cNvSpPr>
          <p:nvPr>
            <p:ph type="sldNum" sz="quarter" idx="11"/>
          </p:nvPr>
        </p:nvSpPr>
        <p:spPr/>
        <p:txBody>
          <a:bodyPr/>
          <a:lstStyle/>
          <a:p>
            <a:pPr>
              <a:defRPr/>
            </a:pPr>
            <a:fld id="{ACD7F998-818D-4B44-9CCA-F740CD2C85CC}" type="slidenum">
              <a:rPr lang="x-none"/>
              <a:pPr>
                <a:defRPr/>
              </a:pPr>
              <a:t>166</a:t>
            </a:fld>
            <a:endParaRPr lang="en-US"/>
          </a:p>
        </p:txBody>
      </p:sp>
      <p:sp>
        <p:nvSpPr>
          <p:cNvPr id="155652" name="Rectangle 2"/>
          <p:cNvSpPr>
            <a:spLocks noGrp="1" noChangeArrowheads="1"/>
          </p:cNvSpPr>
          <p:nvPr>
            <p:ph type="title"/>
          </p:nvPr>
        </p:nvSpPr>
        <p:spPr/>
        <p:txBody>
          <a:bodyPr/>
          <a:lstStyle/>
          <a:p>
            <a:r>
              <a:rPr lang="en-US" smtClean="0"/>
              <a:t>Validate (2)</a:t>
            </a:r>
          </a:p>
        </p:txBody>
      </p:sp>
      <p:sp>
        <p:nvSpPr>
          <p:cNvPr id="155653"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55654" name="Group 4"/>
          <p:cNvGrpSpPr>
            <a:grpSpLocks/>
          </p:cNvGrpSpPr>
          <p:nvPr/>
        </p:nvGrpSpPr>
        <p:grpSpPr bwMode="auto">
          <a:xfrm>
            <a:off x="946150" y="2771775"/>
            <a:ext cx="866775" cy="582613"/>
            <a:chOff x="596" y="1599"/>
            <a:chExt cx="546" cy="367"/>
          </a:xfrm>
        </p:grpSpPr>
        <p:sp>
          <p:nvSpPr>
            <p:cNvPr id="155699"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55700"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5701"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155655" name="Group 8"/>
          <p:cNvGrpSpPr>
            <a:grpSpLocks/>
          </p:cNvGrpSpPr>
          <p:nvPr/>
        </p:nvGrpSpPr>
        <p:grpSpPr bwMode="auto">
          <a:xfrm>
            <a:off x="2543175" y="2771775"/>
            <a:ext cx="866775" cy="582613"/>
            <a:chOff x="596" y="1599"/>
            <a:chExt cx="546" cy="367"/>
          </a:xfrm>
        </p:grpSpPr>
        <p:sp>
          <p:nvSpPr>
            <p:cNvPr id="155696"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5697"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5698"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155656" name="Group 12"/>
          <p:cNvGrpSpPr>
            <a:grpSpLocks/>
          </p:cNvGrpSpPr>
          <p:nvPr/>
        </p:nvGrpSpPr>
        <p:grpSpPr bwMode="auto">
          <a:xfrm>
            <a:off x="4132263" y="2771775"/>
            <a:ext cx="879475" cy="582613"/>
            <a:chOff x="588" y="1599"/>
            <a:chExt cx="554" cy="367"/>
          </a:xfrm>
        </p:grpSpPr>
        <p:sp>
          <p:nvSpPr>
            <p:cNvPr id="155693"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5694"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5695"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155657" name="Group 16"/>
          <p:cNvGrpSpPr>
            <a:grpSpLocks/>
          </p:cNvGrpSpPr>
          <p:nvPr/>
        </p:nvGrpSpPr>
        <p:grpSpPr bwMode="auto">
          <a:xfrm>
            <a:off x="5729288" y="2771775"/>
            <a:ext cx="879476" cy="582613"/>
            <a:chOff x="588" y="1599"/>
            <a:chExt cx="554" cy="367"/>
          </a:xfrm>
        </p:grpSpPr>
        <p:sp>
          <p:nvSpPr>
            <p:cNvPr id="155690"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5691"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5692" name="Text Box 19"/>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155658"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5659"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55660" name="Group 22"/>
          <p:cNvGrpSpPr>
            <a:grpSpLocks/>
          </p:cNvGrpSpPr>
          <p:nvPr/>
        </p:nvGrpSpPr>
        <p:grpSpPr bwMode="auto">
          <a:xfrm>
            <a:off x="5857875" y="2025650"/>
            <a:ext cx="427038" cy="622300"/>
            <a:chOff x="2208" y="1920"/>
            <a:chExt cx="1152" cy="1680"/>
          </a:xfrm>
        </p:grpSpPr>
        <p:sp>
          <p:nvSpPr>
            <p:cNvPr id="155686" name="Oval 2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5687"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5688"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5689"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55661" name="Group 27"/>
          <p:cNvGrpSpPr>
            <a:grpSpLocks/>
          </p:cNvGrpSpPr>
          <p:nvPr/>
        </p:nvGrpSpPr>
        <p:grpSpPr bwMode="auto">
          <a:xfrm>
            <a:off x="3862388" y="5026025"/>
            <a:ext cx="1447800" cy="1295400"/>
            <a:chOff x="1584" y="816"/>
            <a:chExt cx="912" cy="816"/>
          </a:xfrm>
        </p:grpSpPr>
        <p:sp>
          <p:nvSpPr>
            <p:cNvPr id="155677"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5678"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5679"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5680"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5681"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5682"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5683"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5684"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5685"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155662" name="Group 39"/>
          <p:cNvGrpSpPr>
            <a:grpSpLocks/>
          </p:cNvGrpSpPr>
          <p:nvPr/>
        </p:nvGrpSpPr>
        <p:grpSpPr bwMode="auto">
          <a:xfrm>
            <a:off x="7342188" y="2773363"/>
            <a:ext cx="866775" cy="582612"/>
            <a:chOff x="596" y="1599"/>
            <a:chExt cx="546" cy="367"/>
          </a:xfrm>
        </p:grpSpPr>
        <p:sp>
          <p:nvSpPr>
            <p:cNvPr id="155674" name="AutoShape 40"/>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5675" name="Line 41"/>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5676" name="Text Box 42"/>
            <p:cNvSpPr txBox="1">
              <a:spLocks noChangeArrowheads="1"/>
            </p:cNvSpPr>
            <p:nvPr/>
          </p:nvSpPr>
          <p:spPr bwMode="auto">
            <a:xfrm>
              <a:off x="602" y="1619"/>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sp>
        <p:nvSpPr>
          <p:cNvPr id="1742891" name="Line 43"/>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5664" name="Line 44"/>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5665" name="AutoShape 46"/>
          <p:cNvSpPr>
            <a:spLocks noChangeArrowheads="1"/>
          </p:cNvSpPr>
          <p:nvPr/>
        </p:nvSpPr>
        <p:spPr bwMode="auto">
          <a:xfrm>
            <a:off x="3903663" y="2678113"/>
            <a:ext cx="1293812" cy="814387"/>
          </a:xfrm>
          <a:prstGeom prst="wedgeRoundRectCallout">
            <a:avLst>
              <a:gd name="adj1" fmla="val -41903"/>
              <a:gd name="adj2" fmla="val 233625"/>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742895" name="AutoShape 47"/>
          <p:cNvSpPr>
            <a:spLocks noChangeArrowheads="1"/>
          </p:cNvSpPr>
          <p:nvPr/>
        </p:nvSpPr>
        <p:spPr bwMode="auto">
          <a:xfrm>
            <a:off x="5459413" y="2657475"/>
            <a:ext cx="1293812" cy="814388"/>
          </a:xfrm>
          <a:prstGeom prst="wedgeRoundRectCallout">
            <a:avLst>
              <a:gd name="adj1" fmla="val -156134"/>
              <a:gd name="adj2" fmla="val 2238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55667" name="Group 49"/>
          <p:cNvGrpSpPr>
            <a:grpSpLocks/>
          </p:cNvGrpSpPr>
          <p:nvPr/>
        </p:nvGrpSpPr>
        <p:grpSpPr bwMode="auto">
          <a:xfrm>
            <a:off x="4321175" y="2038350"/>
            <a:ext cx="427038" cy="622300"/>
            <a:chOff x="2208" y="1920"/>
            <a:chExt cx="1152" cy="1680"/>
          </a:xfrm>
        </p:grpSpPr>
        <p:sp>
          <p:nvSpPr>
            <p:cNvPr id="155670" name="Oval 5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5671" name="Oval 5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5672" name="AutoShape 5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5673" name="AutoShape 5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155668" name="AutoShape 56"/>
          <p:cNvSpPr>
            <a:spLocks noChangeArrowheads="1"/>
          </p:cNvSpPr>
          <p:nvPr/>
        </p:nvSpPr>
        <p:spPr bwMode="auto">
          <a:xfrm>
            <a:off x="871538" y="4137025"/>
            <a:ext cx="2582862" cy="1055688"/>
          </a:xfrm>
          <a:prstGeom prst="cloudCallout">
            <a:avLst>
              <a:gd name="adj1" fmla="val 63829"/>
              <a:gd name="adj2" fmla="val 82931"/>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remove(c)</a:t>
            </a:r>
          </a:p>
        </p:txBody>
      </p:sp>
      <p:sp>
        <p:nvSpPr>
          <p:cNvPr id="1742905" name="AutoShape 57"/>
          <p:cNvSpPr>
            <a:spLocks noChangeArrowheads="1"/>
          </p:cNvSpPr>
          <p:nvPr/>
        </p:nvSpPr>
        <p:spPr bwMode="auto">
          <a:xfrm>
            <a:off x="5202238" y="3946525"/>
            <a:ext cx="3070225" cy="1627188"/>
          </a:xfrm>
          <a:prstGeom prst="cloudCallout">
            <a:avLst>
              <a:gd name="adj1" fmla="val -65667"/>
              <a:gd name="adj2" fmla="val 14389"/>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Yes, </a:t>
            </a:r>
            <a:r>
              <a:rPr lang="en-US" b="1" dirty="0">
                <a:solidFill>
                  <a:schemeClr val="tx1"/>
                </a:solidFill>
                <a:latin typeface="Arial" pitchFamily="34" charset="0"/>
              </a:rPr>
              <a:t>b</a:t>
            </a:r>
            <a:r>
              <a:rPr lang="en-US" b="1" dirty="0">
                <a:solidFill>
                  <a:schemeClr val="accent1"/>
                </a:solidFill>
                <a:latin typeface="Arial" pitchFamily="34" charset="0"/>
              </a:rPr>
              <a:t> still points to </a:t>
            </a:r>
            <a:r>
              <a:rPr lang="en-US" b="1" dirty="0">
                <a:solidFill>
                  <a:schemeClr val="tx1"/>
                </a:solidFill>
                <a:latin typeface="Arial" pitchFamily="34" charset="0"/>
              </a:rPr>
              <a:t>d</a:t>
            </a:r>
          </a:p>
        </p:txBody>
      </p:sp>
      <p:sp>
        <p:nvSpPr>
          <p:cNvPr id="54" name="Line 16"/>
          <p:cNvSpPr>
            <a:spLocks noChangeShapeType="1"/>
          </p:cNvSpPr>
          <p:nvPr/>
        </p:nvSpPr>
        <p:spPr bwMode="auto">
          <a:xfrm>
            <a:off x="79359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895"/>
                                        </p:tgtEl>
                                        <p:attrNameLst>
                                          <p:attrName>style.visibility</p:attrName>
                                        </p:attrNameLst>
                                      </p:cBhvr>
                                      <p:to>
                                        <p:strVal val="visible"/>
                                      </p:to>
                                    </p:set>
                                    <p:animEffect transition="in" filter="blinds(horizontal)">
                                      <p:cBhvr>
                                        <p:cTn id="7" dur="500"/>
                                        <p:tgtEl>
                                          <p:spTgt spid="1742895"/>
                                        </p:tgtEl>
                                      </p:cBhvr>
                                    </p:animEffect>
                                  </p:childTnLst>
                                </p:cTn>
                              </p:par>
                            </p:childTnLst>
                          </p:cTn>
                        </p:par>
                        <p:par>
                          <p:cTn id="8" fill="hold">
                            <p:stCondLst>
                              <p:cond delay="500"/>
                            </p:stCondLst>
                            <p:childTnLst>
                              <p:par>
                                <p:cTn id="9" presetID="8" presetClass="emph" presetSubtype="0" fill="hold" grpId="0" nodeType="afterEffect">
                                  <p:stCondLst>
                                    <p:cond delay="0"/>
                                  </p:stCondLst>
                                  <p:childTnLst>
                                    <p:animRot by="21600000">
                                      <p:cBhvr>
                                        <p:cTn id="10" dur="2000" fill="hold"/>
                                        <p:tgtEl>
                                          <p:spTgt spid="1742891"/>
                                        </p:tgtEl>
                                        <p:attrNameLst>
                                          <p:attrName>r</p:attrName>
                                        </p:attrNameLst>
                                      </p:cBhvr>
                                    </p:animRo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1742905"/>
                                        </p:tgtEl>
                                        <p:attrNameLst>
                                          <p:attrName>style.visibility</p:attrName>
                                        </p:attrNameLst>
                                      </p:cBhvr>
                                      <p:to>
                                        <p:strVal val="visible"/>
                                      </p:to>
                                    </p:set>
                                    <p:animEffect transition="in" filter="blinds(horizontal)">
                                      <p:cBhvr>
                                        <p:cTn id="14" dur="500"/>
                                        <p:tgtEl>
                                          <p:spTgt spid="1742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91" grpId="0" animBg="1"/>
      <p:bldP spid="1742895" grpId="0" animBg="1"/>
      <p:bldP spid="1742905"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3"/>
          <p:cNvSpPr>
            <a:spLocks noGrp="1"/>
          </p:cNvSpPr>
          <p:nvPr>
            <p:ph type="ftr" sz="quarter" idx="10"/>
          </p:nvPr>
        </p:nvSpPr>
        <p:spPr/>
        <p:txBody>
          <a:bodyPr/>
          <a:lstStyle/>
          <a:p>
            <a:pPr>
              <a:defRPr/>
            </a:pPr>
            <a:r>
              <a:rPr lang="en-US"/>
              <a:t>Art of Multiprocessor Programming</a:t>
            </a:r>
          </a:p>
        </p:txBody>
      </p:sp>
      <p:sp>
        <p:nvSpPr>
          <p:cNvPr id="52" name="Slide Number Placeholder 4"/>
          <p:cNvSpPr>
            <a:spLocks noGrp="1"/>
          </p:cNvSpPr>
          <p:nvPr>
            <p:ph type="sldNum" sz="quarter" idx="11"/>
          </p:nvPr>
        </p:nvSpPr>
        <p:spPr/>
        <p:txBody>
          <a:bodyPr/>
          <a:lstStyle/>
          <a:p>
            <a:pPr>
              <a:defRPr/>
            </a:pPr>
            <a:fld id="{6F5AAF3E-9846-4382-AD81-F9DF3529AB9A}" type="slidenum">
              <a:rPr lang="x-none"/>
              <a:pPr>
                <a:defRPr/>
              </a:pPr>
              <a:t>167</a:t>
            </a:fld>
            <a:endParaRPr lang="en-US"/>
          </a:p>
        </p:txBody>
      </p:sp>
      <p:sp>
        <p:nvSpPr>
          <p:cNvPr id="156676" name="Rectangle 2"/>
          <p:cNvSpPr>
            <a:spLocks noGrp="1" noChangeArrowheads="1"/>
          </p:cNvSpPr>
          <p:nvPr>
            <p:ph type="title"/>
          </p:nvPr>
        </p:nvSpPr>
        <p:spPr/>
        <p:txBody>
          <a:bodyPr/>
          <a:lstStyle/>
          <a:p>
            <a:r>
              <a:rPr lang="en-US" smtClean="0"/>
              <a:t>OK Computer</a:t>
            </a:r>
          </a:p>
        </p:txBody>
      </p:sp>
      <p:grpSp>
        <p:nvGrpSpPr>
          <p:cNvPr id="156677" name="Group 4"/>
          <p:cNvGrpSpPr>
            <a:grpSpLocks/>
          </p:cNvGrpSpPr>
          <p:nvPr/>
        </p:nvGrpSpPr>
        <p:grpSpPr bwMode="auto">
          <a:xfrm>
            <a:off x="946150" y="2771775"/>
            <a:ext cx="866775" cy="582613"/>
            <a:chOff x="596" y="1599"/>
            <a:chExt cx="546" cy="367"/>
          </a:xfrm>
        </p:grpSpPr>
        <p:sp>
          <p:nvSpPr>
            <p:cNvPr id="156722"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56723"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6724"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156678" name="Group 8"/>
          <p:cNvGrpSpPr>
            <a:grpSpLocks/>
          </p:cNvGrpSpPr>
          <p:nvPr/>
        </p:nvGrpSpPr>
        <p:grpSpPr bwMode="auto">
          <a:xfrm>
            <a:off x="2543175" y="2771775"/>
            <a:ext cx="866775" cy="582613"/>
            <a:chOff x="596" y="1599"/>
            <a:chExt cx="546" cy="367"/>
          </a:xfrm>
        </p:grpSpPr>
        <p:sp>
          <p:nvSpPr>
            <p:cNvPr id="156719"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6720"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6721"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156679" name="Group 12"/>
          <p:cNvGrpSpPr>
            <a:grpSpLocks/>
          </p:cNvGrpSpPr>
          <p:nvPr/>
        </p:nvGrpSpPr>
        <p:grpSpPr bwMode="auto">
          <a:xfrm>
            <a:off x="4132263" y="2771775"/>
            <a:ext cx="879475" cy="582613"/>
            <a:chOff x="588" y="1599"/>
            <a:chExt cx="554" cy="367"/>
          </a:xfrm>
        </p:grpSpPr>
        <p:sp>
          <p:nvSpPr>
            <p:cNvPr id="156716"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6717"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6718"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156680" name="Group 16"/>
          <p:cNvGrpSpPr>
            <a:grpSpLocks/>
          </p:cNvGrpSpPr>
          <p:nvPr/>
        </p:nvGrpSpPr>
        <p:grpSpPr bwMode="auto">
          <a:xfrm>
            <a:off x="5729288" y="2771775"/>
            <a:ext cx="879476" cy="582613"/>
            <a:chOff x="588" y="1599"/>
            <a:chExt cx="554" cy="367"/>
          </a:xfrm>
        </p:grpSpPr>
        <p:sp>
          <p:nvSpPr>
            <p:cNvPr id="156713"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6714"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6715" name="Text Box 19"/>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156681"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6682"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56683" name="Group 22"/>
          <p:cNvGrpSpPr>
            <a:grpSpLocks/>
          </p:cNvGrpSpPr>
          <p:nvPr/>
        </p:nvGrpSpPr>
        <p:grpSpPr bwMode="auto">
          <a:xfrm>
            <a:off x="5857875" y="2025650"/>
            <a:ext cx="427038" cy="622300"/>
            <a:chOff x="2208" y="1920"/>
            <a:chExt cx="1152" cy="1680"/>
          </a:xfrm>
        </p:grpSpPr>
        <p:sp>
          <p:nvSpPr>
            <p:cNvPr id="156709" name="Oval 2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6710"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6711"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6712"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156684" name="Group 27"/>
          <p:cNvGrpSpPr>
            <a:grpSpLocks/>
          </p:cNvGrpSpPr>
          <p:nvPr/>
        </p:nvGrpSpPr>
        <p:grpSpPr bwMode="auto">
          <a:xfrm>
            <a:off x="3862388" y="5026025"/>
            <a:ext cx="1447800" cy="1295400"/>
            <a:chOff x="1584" y="816"/>
            <a:chExt cx="912" cy="816"/>
          </a:xfrm>
        </p:grpSpPr>
        <p:sp>
          <p:nvSpPr>
            <p:cNvPr id="156700"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6701"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6702"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6703"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6704"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6705"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56706"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6707"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56708"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156685" name="Group 37"/>
          <p:cNvGrpSpPr>
            <a:grpSpLocks/>
          </p:cNvGrpSpPr>
          <p:nvPr/>
        </p:nvGrpSpPr>
        <p:grpSpPr bwMode="auto">
          <a:xfrm>
            <a:off x="7342188" y="2773363"/>
            <a:ext cx="866775" cy="582612"/>
            <a:chOff x="596" y="1599"/>
            <a:chExt cx="546" cy="367"/>
          </a:xfrm>
        </p:grpSpPr>
        <p:sp>
          <p:nvSpPr>
            <p:cNvPr id="156697" name="AutoShape 3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56698" name="Line 3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6699" name="Text Box 40"/>
            <p:cNvSpPr txBox="1">
              <a:spLocks noChangeArrowheads="1"/>
            </p:cNvSpPr>
            <p:nvPr/>
          </p:nvSpPr>
          <p:spPr bwMode="auto">
            <a:xfrm>
              <a:off x="602" y="1619"/>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sp>
        <p:nvSpPr>
          <p:cNvPr id="156686" name="Line 41"/>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6687" name="Line 42"/>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6688" name="AutoShape 43"/>
          <p:cNvSpPr>
            <a:spLocks noChangeArrowheads="1"/>
          </p:cNvSpPr>
          <p:nvPr/>
        </p:nvSpPr>
        <p:spPr bwMode="auto">
          <a:xfrm>
            <a:off x="871538" y="4137025"/>
            <a:ext cx="2671762" cy="1055688"/>
          </a:xfrm>
          <a:prstGeom prst="cloudCallout">
            <a:avLst>
              <a:gd name="adj1" fmla="val 63829"/>
              <a:gd name="adj2" fmla="val 82931"/>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remove(c)</a:t>
            </a:r>
          </a:p>
        </p:txBody>
      </p:sp>
      <p:sp>
        <p:nvSpPr>
          <p:cNvPr id="156689" name="AutoShape 44"/>
          <p:cNvSpPr>
            <a:spLocks noChangeArrowheads="1"/>
          </p:cNvSpPr>
          <p:nvPr/>
        </p:nvSpPr>
        <p:spPr bwMode="auto">
          <a:xfrm>
            <a:off x="3903663" y="2678113"/>
            <a:ext cx="1293812" cy="814387"/>
          </a:xfrm>
          <a:prstGeom prst="wedgeRoundRectCallout">
            <a:avLst>
              <a:gd name="adj1" fmla="val -41903"/>
              <a:gd name="adj2" fmla="val 233625"/>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56690" name="AutoShape 45"/>
          <p:cNvSpPr>
            <a:spLocks noChangeArrowheads="1"/>
          </p:cNvSpPr>
          <p:nvPr/>
        </p:nvSpPr>
        <p:spPr bwMode="auto">
          <a:xfrm>
            <a:off x="5459413" y="2657475"/>
            <a:ext cx="1293812" cy="814388"/>
          </a:xfrm>
          <a:prstGeom prst="wedgeRoundRectCallout">
            <a:avLst>
              <a:gd name="adj1" fmla="val -156134"/>
              <a:gd name="adj2" fmla="val 2238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56691" name="Group 46"/>
          <p:cNvGrpSpPr>
            <a:grpSpLocks/>
          </p:cNvGrpSpPr>
          <p:nvPr/>
        </p:nvGrpSpPr>
        <p:grpSpPr bwMode="auto">
          <a:xfrm>
            <a:off x="4321175" y="2038350"/>
            <a:ext cx="427038" cy="622300"/>
            <a:chOff x="2208" y="1920"/>
            <a:chExt cx="1152" cy="1680"/>
          </a:xfrm>
        </p:grpSpPr>
        <p:sp>
          <p:nvSpPr>
            <p:cNvPr id="156693" name="Oval 47"/>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156694" name="Oval 4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56695" name="AutoShape 4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56696" name="AutoShape 5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156692" name="AutoShape 55"/>
          <p:cNvSpPr>
            <a:spLocks noChangeArrowheads="1"/>
          </p:cNvSpPr>
          <p:nvPr/>
        </p:nvSpPr>
        <p:spPr bwMode="auto">
          <a:xfrm>
            <a:off x="5597525" y="4130675"/>
            <a:ext cx="2300288" cy="1135063"/>
          </a:xfrm>
          <a:prstGeom prst="wedgeRoundRectCallout">
            <a:avLst>
              <a:gd name="adj1" fmla="val -58625"/>
              <a:gd name="adj2" fmla="val 81190"/>
              <a:gd name="adj3" fmla="val 16667"/>
            </a:avLst>
          </a:prstGeom>
          <a:noFill/>
          <a:ln w="38100">
            <a:solidFill>
              <a:schemeClr val="accent1"/>
            </a:solidFill>
            <a:miter lim="800000"/>
            <a:headEnd/>
            <a:tailEnd/>
          </a:ln>
        </p:spPr>
        <p:txBody>
          <a:bodyPr anchor="ctr"/>
          <a:lstStyle/>
          <a:p>
            <a:pPr algn="ctr"/>
            <a:r>
              <a:rPr lang="en-US" b="1" dirty="0">
                <a:solidFill>
                  <a:schemeClr val="accent1"/>
                </a:solidFill>
                <a:latin typeface="Arial" pitchFamily="34" charset="0"/>
              </a:rPr>
              <a:t>return </a:t>
            </a:r>
            <a:r>
              <a:rPr lang="en-US" b="1" dirty="0">
                <a:solidFill>
                  <a:schemeClr val="tx1"/>
                </a:solidFill>
                <a:latin typeface="Arial" pitchFamily="34" charset="0"/>
              </a:rPr>
              <a:t>false</a:t>
            </a:r>
          </a:p>
        </p:txBody>
      </p:sp>
      <p:sp>
        <p:nvSpPr>
          <p:cNvPr id="53" name="Line 16"/>
          <p:cNvSpPr>
            <a:spLocks noChangeShapeType="1"/>
          </p:cNvSpPr>
          <p:nvPr/>
        </p:nvSpPr>
        <p:spPr bwMode="auto">
          <a:xfrm>
            <a:off x="79359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5161BF83-66BA-4B2E-8067-2D123E0E9CA4}" type="slidenum">
              <a:rPr lang="x-none"/>
              <a:pPr>
                <a:defRPr/>
              </a:pPr>
              <a:t>168</a:t>
            </a:fld>
            <a:endParaRPr lang="en-US"/>
          </a:p>
        </p:txBody>
      </p:sp>
      <p:sp>
        <p:nvSpPr>
          <p:cNvPr id="157700" name="Rectangle 2"/>
          <p:cNvSpPr>
            <a:spLocks noGrp="1" noChangeArrowheads="1"/>
          </p:cNvSpPr>
          <p:nvPr>
            <p:ph type="title"/>
          </p:nvPr>
        </p:nvSpPr>
        <p:spPr/>
        <p:txBody>
          <a:bodyPr/>
          <a:lstStyle/>
          <a:p>
            <a:r>
              <a:rPr lang="en-US" smtClean="0"/>
              <a:t>Correctness</a:t>
            </a:r>
          </a:p>
        </p:txBody>
      </p:sp>
      <p:sp>
        <p:nvSpPr>
          <p:cNvPr id="157701" name="Rectangle 3"/>
          <p:cNvSpPr>
            <a:spLocks noGrp="1" noChangeArrowheads="1"/>
          </p:cNvSpPr>
          <p:nvPr>
            <p:ph type="body" idx="1"/>
          </p:nvPr>
        </p:nvSpPr>
        <p:spPr/>
        <p:txBody>
          <a:bodyPr/>
          <a:lstStyle/>
          <a:p>
            <a:pPr>
              <a:lnSpc>
                <a:spcPct val="90000"/>
              </a:lnSpc>
            </a:pPr>
            <a:r>
              <a:rPr lang="en-US" smtClean="0"/>
              <a:t>If</a:t>
            </a:r>
          </a:p>
          <a:p>
            <a:pPr lvl="1">
              <a:lnSpc>
                <a:spcPct val="90000"/>
              </a:lnSpc>
            </a:pPr>
            <a:r>
              <a:rPr lang="en-US" smtClean="0"/>
              <a:t>Nodes </a:t>
            </a:r>
            <a:r>
              <a:rPr lang="en-US" smtClean="0">
                <a:solidFill>
                  <a:schemeClr val="tx1"/>
                </a:solidFill>
              </a:rPr>
              <a:t>b</a:t>
            </a:r>
            <a:r>
              <a:rPr lang="en-US" smtClean="0"/>
              <a:t> and </a:t>
            </a:r>
            <a:r>
              <a:rPr lang="en-US" smtClean="0">
                <a:solidFill>
                  <a:schemeClr val="tx1"/>
                </a:solidFill>
              </a:rPr>
              <a:t>d</a:t>
            </a:r>
            <a:r>
              <a:rPr lang="en-US" smtClean="0"/>
              <a:t> both locked</a:t>
            </a:r>
          </a:p>
          <a:p>
            <a:pPr lvl="1">
              <a:lnSpc>
                <a:spcPct val="90000"/>
              </a:lnSpc>
            </a:pPr>
            <a:r>
              <a:rPr lang="en-US" smtClean="0"/>
              <a:t>Node </a:t>
            </a:r>
            <a:r>
              <a:rPr lang="en-US" smtClean="0">
                <a:solidFill>
                  <a:schemeClr val="tx1"/>
                </a:solidFill>
              </a:rPr>
              <a:t>b</a:t>
            </a:r>
            <a:r>
              <a:rPr lang="en-US" smtClean="0"/>
              <a:t> still accessible</a:t>
            </a:r>
          </a:p>
          <a:p>
            <a:pPr lvl="1">
              <a:lnSpc>
                <a:spcPct val="90000"/>
              </a:lnSpc>
            </a:pPr>
            <a:r>
              <a:rPr lang="en-US" smtClean="0"/>
              <a:t>Node </a:t>
            </a:r>
            <a:r>
              <a:rPr lang="en-US" smtClean="0">
                <a:solidFill>
                  <a:schemeClr val="tx1"/>
                </a:solidFill>
              </a:rPr>
              <a:t>d</a:t>
            </a:r>
            <a:r>
              <a:rPr lang="en-US" smtClean="0"/>
              <a:t> still successor to </a:t>
            </a:r>
            <a:r>
              <a:rPr lang="en-US" smtClean="0">
                <a:solidFill>
                  <a:schemeClr val="tx1"/>
                </a:solidFill>
              </a:rPr>
              <a:t>b</a:t>
            </a:r>
          </a:p>
          <a:p>
            <a:pPr>
              <a:lnSpc>
                <a:spcPct val="90000"/>
              </a:lnSpc>
            </a:pPr>
            <a:r>
              <a:rPr lang="en-US" smtClean="0"/>
              <a:t>Then</a:t>
            </a:r>
          </a:p>
          <a:p>
            <a:pPr lvl="1">
              <a:lnSpc>
                <a:spcPct val="90000"/>
              </a:lnSpc>
            </a:pPr>
            <a:r>
              <a:rPr lang="en-US" smtClean="0"/>
              <a:t>Neither will be deleted</a:t>
            </a:r>
          </a:p>
          <a:p>
            <a:pPr lvl="1">
              <a:lnSpc>
                <a:spcPct val="90000"/>
              </a:lnSpc>
            </a:pPr>
            <a:r>
              <a:rPr lang="en-US" smtClean="0"/>
              <a:t>No thread can add </a:t>
            </a:r>
            <a:r>
              <a:rPr lang="en-US" smtClean="0">
                <a:solidFill>
                  <a:schemeClr val="tx1"/>
                </a:solidFill>
              </a:rPr>
              <a:t>c</a:t>
            </a:r>
            <a:r>
              <a:rPr lang="en-US" smtClean="0"/>
              <a:t> after </a:t>
            </a:r>
            <a:r>
              <a:rPr lang="en-US" smtClean="0">
                <a:solidFill>
                  <a:schemeClr val="tx1"/>
                </a:solidFill>
              </a:rPr>
              <a:t>b</a:t>
            </a:r>
          </a:p>
          <a:p>
            <a:pPr lvl="1">
              <a:lnSpc>
                <a:spcPct val="90000"/>
              </a:lnSpc>
            </a:pPr>
            <a:r>
              <a:rPr lang="en-US" smtClean="0"/>
              <a:t>OK to return </a:t>
            </a:r>
            <a:r>
              <a:rPr lang="en-US" smtClean="0">
                <a:solidFill>
                  <a:schemeClr val="tx1"/>
                </a:solidFill>
              </a:rPr>
              <a:t>false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DC63D129-0771-4F93-8B33-3E5C458C4FC1}" type="slidenum">
              <a:rPr lang="x-none"/>
              <a:pPr>
                <a:defRPr/>
              </a:pPr>
              <a:t>169</a:t>
            </a:fld>
            <a:endParaRPr lang="en-US"/>
          </a:p>
        </p:txBody>
      </p:sp>
      <p:sp>
        <p:nvSpPr>
          <p:cNvPr id="158724" name="Rectangle 3"/>
          <p:cNvSpPr>
            <a:spLocks noGrp="1" noChangeArrowheads="1"/>
          </p:cNvSpPr>
          <p:nvPr>
            <p:ph type="title"/>
          </p:nvPr>
        </p:nvSpPr>
        <p:spPr/>
        <p:txBody>
          <a:bodyPr/>
          <a:lstStyle/>
          <a:p>
            <a:r>
              <a:rPr lang="en-US" smtClean="0"/>
              <a:t>Validation</a:t>
            </a:r>
          </a:p>
        </p:txBody>
      </p:sp>
      <p:sp>
        <p:nvSpPr>
          <p:cNvPr id="158725" name="Text Box 4"/>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private </a:t>
            </a:r>
            <a:r>
              <a:rPr lang="en-US" b="1" dirty="0" err="1">
                <a:solidFill>
                  <a:schemeClr val="tx1"/>
                </a:solidFill>
                <a:latin typeface="Courier New" pitchFamily="49" charset="0"/>
              </a:rPr>
              <a:t>boolean</a:t>
            </a:r>
            <a:endParaRPr lang="en-US" b="1" dirty="0">
              <a:solidFill>
                <a:schemeClr val="tx1"/>
              </a:solidFill>
              <a:latin typeface="Courier New" pitchFamily="49" charset="0"/>
            </a:endParaRPr>
          </a:p>
          <a:p>
            <a:pPr algn="l"/>
            <a:r>
              <a:rPr lang="en-US" b="1" dirty="0">
                <a:latin typeface="Courier New" pitchFamily="49" charset="0"/>
              </a:rPr>
              <a:t> validate(Node </a:t>
            </a:r>
            <a:r>
              <a:rPr lang="en-US" b="1" dirty="0" err="1">
                <a:latin typeface="Courier New" pitchFamily="49" charset="0"/>
              </a:rPr>
              <a:t>pred</a:t>
            </a:r>
            <a:r>
              <a:rPr lang="en-US" b="1" dirty="0">
                <a:latin typeface="Courier New" pitchFamily="49" charset="0"/>
              </a:rPr>
              <a:t>,</a:t>
            </a:r>
          </a:p>
          <a:p>
            <a:pPr algn="l"/>
            <a:r>
              <a:rPr lang="en-US" b="1" dirty="0">
                <a:latin typeface="Courier New" pitchFamily="49" charset="0"/>
              </a:rPr>
              <a:t>          Node curry) {</a:t>
            </a:r>
          </a:p>
          <a:p>
            <a:pPr algn="l"/>
            <a:r>
              <a:rPr lang="en-US" b="1" dirty="0">
                <a:latin typeface="Courier New" pitchFamily="49" charset="0"/>
              </a:rPr>
              <a:t> Node </a:t>
            </a:r>
            <a:r>
              <a:rPr lang="en-US" b="1" dirty="0" err="1">
                <a:latin typeface="Courier New" pitchFamily="49" charset="0"/>
              </a:rPr>
              <a:t>node</a:t>
            </a:r>
            <a:r>
              <a:rPr lang="en-US" b="1" dirty="0">
                <a:latin typeface="Courier New" pitchFamily="49" charset="0"/>
              </a:rPr>
              <a:t> = head;</a:t>
            </a:r>
          </a:p>
          <a:p>
            <a:pPr algn="l"/>
            <a:r>
              <a:rPr lang="en-US" b="1" dirty="0">
                <a:latin typeface="Courier New" pitchFamily="49" charset="0"/>
              </a:rPr>
              <a:t> </a:t>
            </a:r>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node.key</a:t>
            </a:r>
            <a:r>
              <a:rPr lang="en-US" b="1" dirty="0">
                <a:latin typeface="Courier New" pitchFamily="49" charset="0"/>
              </a:rPr>
              <a:t> &lt;= </a:t>
            </a:r>
            <a:r>
              <a:rPr lang="en-US" b="1" dirty="0" err="1">
                <a:latin typeface="Courier New" pitchFamily="49" charset="0"/>
              </a:rPr>
              <a:t>pred.key</a:t>
            </a:r>
            <a:r>
              <a:rPr lang="en-US" b="1" dirty="0">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(node == </a:t>
            </a:r>
            <a:r>
              <a:rPr lang="en-US" b="1" dirty="0" err="1">
                <a:latin typeface="Courier New" pitchFamily="49" charset="0"/>
              </a:rPr>
              <a:t>pred</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a:t>
            </a:r>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node = </a:t>
            </a:r>
            <a:r>
              <a:rPr lang="en-US" b="1" dirty="0" err="1">
                <a:latin typeface="Courier New" pitchFamily="49" charset="0"/>
              </a:rPr>
              <a:t>node.next</a:t>
            </a:r>
            <a:r>
              <a:rPr lang="en-US" b="1" dirty="0">
                <a:latin typeface="Courier New" pitchFamily="49" charset="0"/>
              </a:rPr>
              <a:t>;</a:t>
            </a:r>
          </a:p>
          <a:p>
            <a:pPr algn="l"/>
            <a:r>
              <a:rPr lang="en-US" b="1" dirty="0">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a:p>
            <a:pPr algn="l"/>
            <a:r>
              <a:rPr lang="en-US" b="1" dirty="0">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813A54F-E894-4D1A-BE11-62F0D8D802FB}" type="slidenum">
              <a:rPr lang="x-none"/>
              <a:pPr>
                <a:defRPr/>
              </a:pPr>
              <a:t>17</a:t>
            </a:fld>
            <a:endParaRPr lang="en-US"/>
          </a:p>
        </p:txBody>
      </p:sp>
      <p:sp>
        <p:nvSpPr>
          <p:cNvPr id="15364" name="Rectangle 2"/>
          <p:cNvSpPr>
            <a:spLocks noGrp="1" noChangeArrowheads="1"/>
          </p:cNvSpPr>
          <p:nvPr>
            <p:ph type="title"/>
          </p:nvPr>
        </p:nvSpPr>
        <p:spPr/>
        <p:txBody>
          <a:bodyPr/>
          <a:lstStyle/>
          <a:p>
            <a:r>
              <a:rPr lang="en-US" sz="4000" smtClean="0"/>
              <a:t>Second:</a:t>
            </a:r>
            <a:br>
              <a:rPr lang="en-US" sz="4000" smtClean="0"/>
            </a:br>
            <a:r>
              <a:rPr lang="en-US" sz="4000" smtClean="0"/>
              <a:t>Optimistic Synchronization</a:t>
            </a:r>
          </a:p>
        </p:txBody>
      </p:sp>
      <p:sp>
        <p:nvSpPr>
          <p:cNvPr id="15365" name="Rectangle 3"/>
          <p:cNvSpPr>
            <a:spLocks noGrp="1" noChangeArrowheads="1"/>
          </p:cNvSpPr>
          <p:nvPr>
            <p:ph type="body" idx="1"/>
          </p:nvPr>
        </p:nvSpPr>
        <p:spPr/>
        <p:txBody>
          <a:bodyPr/>
          <a:lstStyle/>
          <a:p>
            <a:r>
              <a:rPr lang="en-US" dirty="0" smtClean="0"/>
              <a:t>Search without locking …</a:t>
            </a:r>
          </a:p>
          <a:p>
            <a:r>
              <a:rPr lang="en-US" dirty="0" smtClean="0"/>
              <a:t>If you find it, lock and check …</a:t>
            </a:r>
          </a:p>
          <a:p>
            <a:pPr lvl="1"/>
            <a:r>
              <a:rPr lang="en-US" dirty="0" smtClean="0"/>
              <a:t>OK: we are done</a:t>
            </a:r>
          </a:p>
          <a:p>
            <a:pPr lvl="1"/>
            <a:r>
              <a:rPr lang="en-US" dirty="0" smtClean="0"/>
              <a:t>Oops: start over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latin typeface="Courier New" pitchFamily="49" charset="0"/>
              </a:rPr>
              <a:t> </a:t>
            </a:r>
            <a:r>
              <a:rPr lang="en-US" b="1" dirty="0">
                <a:solidFill>
                  <a:schemeClr val="folHlink"/>
                </a:solidFill>
                <a:latin typeface="Courier New" pitchFamily="49" charset="0"/>
              </a:rPr>
              <a:t>validate</a:t>
            </a:r>
            <a:r>
              <a:rPr lang="en-US" b="1" dirty="0">
                <a:latin typeface="Courier New" pitchFamily="49" charset="0"/>
              </a:rPr>
              <a:t>(Node </a:t>
            </a:r>
            <a:r>
              <a:rPr lang="en-US" b="1" dirty="0" err="1">
                <a:latin typeface="Courier New" pitchFamily="49" charset="0"/>
              </a:rPr>
              <a:t>pred</a:t>
            </a:r>
            <a:r>
              <a:rPr lang="en-US" b="1" dirty="0">
                <a:latin typeface="Courier New" pitchFamily="49" charset="0"/>
              </a:rPr>
              <a:t>,</a:t>
            </a:r>
          </a:p>
          <a:p>
            <a:pPr algn="l"/>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a:t>
            </a:r>
          </a:p>
          <a:p>
            <a:pPr algn="l"/>
            <a:r>
              <a:rPr lang="en-US" b="1" dirty="0">
                <a:latin typeface="Courier New" pitchFamily="49" charset="0"/>
              </a:rPr>
              <a:t> </a:t>
            </a:r>
            <a:r>
              <a:rPr lang="en-US" b="1" dirty="0">
                <a:solidFill>
                  <a:schemeClr val="folHlink"/>
                </a:solidFill>
                <a:latin typeface="Courier New" pitchFamily="49" charset="0"/>
              </a:rPr>
              <a:t>Node </a:t>
            </a:r>
            <a:r>
              <a:rPr lang="en-US" b="1" dirty="0" err="1">
                <a:solidFill>
                  <a:schemeClr val="folHlink"/>
                </a:solidFill>
                <a:latin typeface="Courier New" pitchFamily="49" charset="0"/>
              </a:rPr>
              <a:t>node</a:t>
            </a:r>
            <a:r>
              <a:rPr lang="en-US" b="1" dirty="0">
                <a:solidFill>
                  <a:schemeClr val="folHlink"/>
                </a:solidFill>
                <a:latin typeface="Courier New" pitchFamily="49" charset="0"/>
              </a:rPr>
              <a:t> = head;</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node.key</a:t>
            </a:r>
            <a:r>
              <a:rPr lang="en-US" b="1" dirty="0">
                <a:solidFill>
                  <a:schemeClr val="folHlink"/>
                </a:solidFill>
                <a:latin typeface="Courier New" pitchFamily="49" charset="0"/>
              </a:rPr>
              <a:t> &lt;= </a:t>
            </a:r>
            <a:r>
              <a:rPr lang="en-US" b="1" dirty="0" err="1">
                <a:solidFill>
                  <a:schemeClr val="folHlink"/>
                </a:solidFill>
                <a:latin typeface="Courier New" pitchFamily="49" charset="0"/>
              </a:rPr>
              <a:t>pred.key</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(node ==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 </a:t>
            </a:r>
            <a:r>
              <a:rPr lang="en-US" b="1" dirty="0" err="1">
                <a:solidFill>
                  <a:schemeClr val="folHlink"/>
                </a:solidFill>
                <a:latin typeface="Courier New" pitchFamily="49" charset="0"/>
              </a:rPr>
              <a:t>node.next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a:t>
            </a:r>
          </a:p>
        </p:txBody>
      </p:sp>
      <p:sp>
        <p:nvSpPr>
          <p:cNvPr id="39" name="Rectangle 8"/>
          <p:cNvSpPr>
            <a:spLocks noChangeArrowheads="1"/>
          </p:cNvSpPr>
          <p:nvPr/>
        </p:nvSpPr>
        <p:spPr bwMode="auto">
          <a:xfrm>
            <a:off x="6010605" y="3130730"/>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565D7D11-AD2D-49D9-990F-70346CA6D5E0}" type="slidenum">
              <a:rPr lang="x-none"/>
              <a:pPr>
                <a:defRPr/>
              </a:pPr>
              <a:t>170</a:t>
            </a:fld>
            <a:endParaRPr lang="en-US"/>
          </a:p>
        </p:txBody>
      </p:sp>
      <p:sp>
        <p:nvSpPr>
          <p:cNvPr id="159749" name="Rectangle 3"/>
          <p:cNvSpPr>
            <a:spLocks noGrp="1" noChangeArrowheads="1"/>
          </p:cNvSpPr>
          <p:nvPr>
            <p:ph type="title"/>
          </p:nvPr>
        </p:nvSpPr>
        <p:spPr/>
        <p:txBody>
          <a:bodyPr/>
          <a:lstStyle/>
          <a:p>
            <a:r>
              <a:rPr lang="en-US" smtClean="0"/>
              <a:t>Validation</a:t>
            </a:r>
          </a:p>
        </p:txBody>
      </p:sp>
      <p:sp>
        <p:nvSpPr>
          <p:cNvPr id="159750" name="AutoShape 5"/>
          <p:cNvSpPr>
            <a:spLocks noChangeArrowheads="1"/>
          </p:cNvSpPr>
          <p:nvPr/>
        </p:nvSpPr>
        <p:spPr bwMode="auto">
          <a:xfrm>
            <a:off x="2579688" y="2184400"/>
            <a:ext cx="2382837" cy="711200"/>
          </a:xfrm>
          <a:prstGeom prst="wedgeRoundRectCallout">
            <a:avLst>
              <a:gd name="adj1" fmla="val -61125"/>
              <a:gd name="adj2" fmla="val 32455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59751" name="Text Box 6"/>
          <p:cNvSpPr txBox="1">
            <a:spLocks noChangeArrowheads="1"/>
          </p:cNvSpPr>
          <p:nvPr/>
        </p:nvSpPr>
        <p:spPr bwMode="auto">
          <a:xfrm>
            <a:off x="1233488" y="4789488"/>
            <a:ext cx="2843212" cy="946150"/>
          </a:xfrm>
          <a:prstGeom prst="rect">
            <a:avLst/>
          </a:prstGeom>
          <a:solidFill>
            <a:srgbClr val="FFFFCC">
              <a:alpha val="70195"/>
            </a:srgbClr>
          </a:solidFill>
          <a:ln w="9525">
            <a:noFill/>
            <a:miter lim="800000"/>
            <a:headEnd/>
            <a:tailEnd/>
          </a:ln>
        </p:spPr>
        <p:txBody>
          <a:bodyPr>
            <a:spAutoFit/>
          </a:bodyPr>
          <a:lstStyle/>
          <a:p>
            <a:pPr algn="ctr"/>
            <a:r>
              <a:rPr lang="en-US" sz="2800" b="1" dirty="0">
                <a:solidFill>
                  <a:srgbClr val="FF0000"/>
                </a:solidFill>
                <a:latin typeface="Arial" pitchFamily="34" charset="0"/>
              </a:rPr>
              <a:t>Predecessor &amp; current nodes</a:t>
            </a:r>
          </a:p>
        </p:txBody>
      </p:sp>
      <p:sp>
        <p:nvSpPr>
          <p:cNvPr id="159754" name="AutoShape 9"/>
          <p:cNvSpPr>
            <a:spLocks noChangeArrowheads="1"/>
          </p:cNvSpPr>
          <p:nvPr/>
        </p:nvSpPr>
        <p:spPr bwMode="auto">
          <a:xfrm>
            <a:off x="6273347" y="3401123"/>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59755" name="Line 10"/>
          <p:cNvSpPr>
            <a:spLocks noChangeShapeType="1"/>
          </p:cNvSpPr>
          <p:nvPr/>
        </p:nvSpPr>
        <p:spPr bwMode="auto">
          <a:xfrm>
            <a:off x="6458492" y="33977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9756" name="Text Box 11"/>
          <p:cNvSpPr txBox="1">
            <a:spLocks noChangeArrowheads="1"/>
          </p:cNvSpPr>
          <p:nvPr/>
        </p:nvSpPr>
        <p:spPr bwMode="auto">
          <a:xfrm>
            <a:off x="6317968" y="3411784"/>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59757" name="AutoShape 12"/>
          <p:cNvSpPr>
            <a:spLocks noChangeArrowheads="1"/>
          </p:cNvSpPr>
          <p:nvPr/>
        </p:nvSpPr>
        <p:spPr bwMode="auto">
          <a:xfrm>
            <a:off x="6943332" y="3401123"/>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59758" name="Line 13"/>
          <p:cNvSpPr>
            <a:spLocks noChangeShapeType="1"/>
          </p:cNvSpPr>
          <p:nvPr/>
        </p:nvSpPr>
        <p:spPr bwMode="auto">
          <a:xfrm>
            <a:off x="7128477" y="33977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9759" name="AutoShape 14"/>
          <p:cNvSpPr>
            <a:spLocks noChangeArrowheads="1"/>
          </p:cNvSpPr>
          <p:nvPr/>
        </p:nvSpPr>
        <p:spPr bwMode="auto">
          <a:xfrm>
            <a:off x="7615316" y="3401123"/>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59760" name="Line 15"/>
          <p:cNvSpPr>
            <a:spLocks noChangeShapeType="1"/>
          </p:cNvSpPr>
          <p:nvPr/>
        </p:nvSpPr>
        <p:spPr bwMode="auto">
          <a:xfrm>
            <a:off x="7800461" y="33977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9761" name="AutoShape 16"/>
          <p:cNvSpPr>
            <a:spLocks noChangeArrowheads="1"/>
          </p:cNvSpPr>
          <p:nvPr/>
        </p:nvSpPr>
        <p:spPr bwMode="auto">
          <a:xfrm>
            <a:off x="8285301" y="3401123"/>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59762" name="Line 17"/>
          <p:cNvSpPr>
            <a:spLocks noChangeShapeType="1"/>
          </p:cNvSpPr>
          <p:nvPr/>
        </p:nvSpPr>
        <p:spPr bwMode="auto">
          <a:xfrm>
            <a:off x="8470446" y="3397791"/>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9763" name="Line 18"/>
          <p:cNvSpPr>
            <a:spLocks noChangeShapeType="1"/>
          </p:cNvSpPr>
          <p:nvPr/>
        </p:nvSpPr>
        <p:spPr bwMode="auto">
          <a:xfrm>
            <a:off x="6544405" y="3520392"/>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9764" name="Line 19"/>
          <p:cNvSpPr>
            <a:spLocks noChangeShapeType="1"/>
          </p:cNvSpPr>
          <p:nvPr/>
        </p:nvSpPr>
        <p:spPr bwMode="auto">
          <a:xfrm>
            <a:off x="7221716" y="3520392"/>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59765" name="Line 20"/>
          <p:cNvSpPr>
            <a:spLocks noChangeShapeType="1"/>
          </p:cNvSpPr>
          <p:nvPr/>
        </p:nvSpPr>
        <p:spPr bwMode="auto">
          <a:xfrm>
            <a:off x="7887705" y="3520392"/>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59766" name="Group 21"/>
          <p:cNvGrpSpPr>
            <a:grpSpLocks/>
          </p:cNvGrpSpPr>
          <p:nvPr/>
        </p:nvGrpSpPr>
        <p:grpSpPr bwMode="auto">
          <a:xfrm>
            <a:off x="7342926" y="4038780"/>
            <a:ext cx="179151" cy="261193"/>
            <a:chOff x="2298" y="2804"/>
            <a:chExt cx="269" cy="392"/>
          </a:xfrm>
        </p:grpSpPr>
        <p:sp>
          <p:nvSpPr>
            <p:cNvPr id="159779"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59780"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59781"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59782"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59767" name="Group 26"/>
          <p:cNvGrpSpPr>
            <a:grpSpLocks/>
          </p:cNvGrpSpPr>
          <p:nvPr/>
        </p:nvGrpSpPr>
        <p:grpSpPr bwMode="auto">
          <a:xfrm>
            <a:off x="7432834" y="4279983"/>
            <a:ext cx="607382" cy="543708"/>
            <a:chOff x="1584" y="816"/>
            <a:chExt cx="912" cy="816"/>
          </a:xfrm>
        </p:grpSpPr>
        <p:sp>
          <p:nvSpPr>
            <p:cNvPr id="159770"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59771"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59772"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59773"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59774"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59775"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59776"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59777"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59778"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59768" name="AutoShape 36"/>
          <p:cNvSpPr>
            <a:spLocks noChangeArrowheads="1"/>
          </p:cNvSpPr>
          <p:nvPr/>
        </p:nvSpPr>
        <p:spPr bwMode="auto">
          <a:xfrm>
            <a:off x="6854756" y="3351816"/>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59769" name="AutoShape 37"/>
          <p:cNvSpPr>
            <a:spLocks noChangeArrowheads="1"/>
          </p:cNvSpPr>
          <p:nvPr/>
        </p:nvSpPr>
        <p:spPr bwMode="auto">
          <a:xfrm>
            <a:off x="7520745" y="3362477"/>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latin typeface="Courier New" pitchFamily="49" charset="0"/>
              </a:rPr>
              <a:t> Node </a:t>
            </a:r>
            <a:r>
              <a:rPr lang="en-US" b="1" dirty="0" err="1">
                <a:latin typeface="Courier New" pitchFamily="49" charset="0"/>
              </a:rPr>
              <a:t>node</a:t>
            </a:r>
            <a:r>
              <a:rPr lang="en-US" b="1" dirty="0">
                <a:latin typeface="Courier New" pitchFamily="49" charset="0"/>
              </a:rPr>
              <a:t> = head;</a:t>
            </a:r>
          </a:p>
          <a:p>
            <a:pPr algn="l"/>
            <a:r>
              <a:rPr lang="en-US" b="1" dirty="0">
                <a:latin typeface="Courier New" pitchFamily="49" charset="0"/>
              </a:rPr>
              <a:t> </a:t>
            </a:r>
            <a:r>
              <a:rPr lang="en-US" b="1" dirty="0">
                <a:solidFill>
                  <a:schemeClr val="folHlink"/>
                </a:solidFill>
                <a:latin typeface="Courier New" pitchFamily="49" charset="0"/>
              </a:rPr>
              <a:t>while (</a:t>
            </a:r>
            <a:r>
              <a:rPr lang="en-US" b="1" dirty="0" err="1">
                <a:solidFill>
                  <a:schemeClr val="folHlink"/>
                </a:solidFill>
                <a:latin typeface="Courier New" pitchFamily="49" charset="0"/>
              </a:rPr>
              <a:t>node.key</a:t>
            </a:r>
            <a:r>
              <a:rPr lang="en-US" b="1" dirty="0">
                <a:solidFill>
                  <a:schemeClr val="folHlink"/>
                </a:solidFill>
                <a:latin typeface="Courier New" pitchFamily="49" charset="0"/>
              </a:rPr>
              <a:t> &lt;= </a:t>
            </a:r>
            <a:r>
              <a:rPr lang="en-US" b="1" dirty="0" err="1">
                <a:solidFill>
                  <a:schemeClr val="folHlink"/>
                </a:solidFill>
                <a:latin typeface="Courier New" pitchFamily="49" charset="0"/>
              </a:rPr>
              <a:t>pred.key</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(node ==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 </a:t>
            </a:r>
            <a:r>
              <a:rPr lang="en-US" b="1" dirty="0" err="1">
                <a:solidFill>
                  <a:schemeClr val="folHlink"/>
                </a:solidFill>
                <a:latin typeface="Courier New" pitchFamily="49" charset="0"/>
              </a:rPr>
              <a:t>node.next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a:t>
            </a:r>
          </a:p>
        </p:txBody>
      </p:sp>
      <p:sp>
        <p:nvSpPr>
          <p:cNvPr id="39"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8A840C17-4118-4CD4-BBC4-4D808A2A8758}" type="slidenum">
              <a:rPr lang="x-none"/>
              <a:pPr>
                <a:defRPr/>
              </a:pPr>
              <a:t>171</a:t>
            </a:fld>
            <a:endParaRPr lang="en-US"/>
          </a:p>
        </p:txBody>
      </p:sp>
      <p:sp>
        <p:nvSpPr>
          <p:cNvPr id="160773" name="Rectangle 3"/>
          <p:cNvSpPr>
            <a:spLocks noGrp="1" noChangeArrowheads="1"/>
          </p:cNvSpPr>
          <p:nvPr>
            <p:ph type="title"/>
          </p:nvPr>
        </p:nvSpPr>
        <p:spPr/>
        <p:txBody>
          <a:bodyPr/>
          <a:lstStyle/>
          <a:p>
            <a:r>
              <a:rPr lang="en-US" smtClean="0"/>
              <a:t>Validation</a:t>
            </a:r>
          </a:p>
        </p:txBody>
      </p:sp>
      <p:sp>
        <p:nvSpPr>
          <p:cNvPr id="160774" name="AutoShape 5"/>
          <p:cNvSpPr>
            <a:spLocks noChangeArrowheads="1"/>
          </p:cNvSpPr>
          <p:nvPr/>
        </p:nvSpPr>
        <p:spPr bwMode="auto">
          <a:xfrm>
            <a:off x="987425" y="2895600"/>
            <a:ext cx="3630613" cy="442913"/>
          </a:xfrm>
          <a:prstGeom prst="wedgeRoundRectCallout">
            <a:avLst>
              <a:gd name="adj1" fmla="val 73394"/>
              <a:gd name="adj2" fmla="val 44104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0775" name="Text Box 6"/>
          <p:cNvSpPr txBox="1">
            <a:spLocks noChangeArrowheads="1"/>
          </p:cNvSpPr>
          <p:nvPr/>
        </p:nvSpPr>
        <p:spPr bwMode="auto">
          <a:xfrm>
            <a:off x="5316538" y="4994275"/>
            <a:ext cx="2843212"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Begin at the beginning</a:t>
            </a:r>
          </a:p>
        </p:txBody>
      </p:sp>
      <p:sp>
        <p:nvSpPr>
          <p:cNvPr id="160778" name="AutoShape 9"/>
          <p:cNvSpPr>
            <a:spLocks noChangeArrowheads="1"/>
          </p:cNvSpPr>
          <p:nvPr/>
        </p:nvSpPr>
        <p:spPr bwMode="auto">
          <a:xfrm>
            <a:off x="6400347" y="1478661"/>
            <a:ext cx="363630" cy="237872"/>
          </a:xfrm>
          <a:prstGeom prst="roundRect">
            <a:avLst>
              <a:gd name="adj" fmla="val 16667"/>
            </a:avLst>
          </a:prstGeom>
          <a:solidFill>
            <a:srgbClr val="FF0000">
              <a:alpha val="70195"/>
            </a:srgbClr>
          </a:solidFill>
          <a:ln w="38100">
            <a:solidFill>
              <a:srgbClr val="FF0000"/>
            </a:solidFill>
            <a:round/>
            <a:headEnd/>
            <a:tailEnd/>
          </a:ln>
        </p:spPr>
        <p:txBody>
          <a:bodyPr wrap="none" anchor="ctr"/>
          <a:lstStyle/>
          <a:p>
            <a:endParaRPr lang="en-US" dirty="0">
              <a:latin typeface="Courier New" pitchFamily="49" charset="0"/>
            </a:endParaRPr>
          </a:p>
        </p:txBody>
      </p:sp>
      <p:sp>
        <p:nvSpPr>
          <p:cNvPr id="160779"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0780"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60781"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0782"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0783"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0784"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0785"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0786"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0787" name="Line 18"/>
          <p:cNvSpPr>
            <a:spLocks noChangeShapeType="1"/>
          </p:cNvSpPr>
          <p:nvPr/>
        </p:nvSpPr>
        <p:spPr bwMode="auto">
          <a:xfrm>
            <a:off x="66714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60788"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60789"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60790" name="Group 21"/>
          <p:cNvGrpSpPr>
            <a:grpSpLocks/>
          </p:cNvGrpSpPr>
          <p:nvPr/>
        </p:nvGrpSpPr>
        <p:grpSpPr bwMode="auto">
          <a:xfrm>
            <a:off x="7469926" y="2116318"/>
            <a:ext cx="179151" cy="261193"/>
            <a:chOff x="2298" y="2804"/>
            <a:chExt cx="269" cy="392"/>
          </a:xfrm>
        </p:grpSpPr>
        <p:sp>
          <p:nvSpPr>
            <p:cNvPr id="160803"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60804"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60805"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60806"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60791" name="Group 26"/>
          <p:cNvGrpSpPr>
            <a:grpSpLocks/>
          </p:cNvGrpSpPr>
          <p:nvPr/>
        </p:nvGrpSpPr>
        <p:grpSpPr bwMode="auto">
          <a:xfrm>
            <a:off x="7559834" y="2357521"/>
            <a:ext cx="607382" cy="543708"/>
            <a:chOff x="1584" y="816"/>
            <a:chExt cx="912" cy="816"/>
          </a:xfrm>
        </p:grpSpPr>
        <p:sp>
          <p:nvSpPr>
            <p:cNvPr id="160794"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0795"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0796"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0797"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0798"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0799"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0800"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0801"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0802"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60792"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0793"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node</a:t>
            </a:r>
            <a:r>
              <a:rPr lang="en-US" b="1" dirty="0">
                <a:solidFill>
                  <a:schemeClr val="folHlink"/>
                </a:solidFill>
                <a:latin typeface="Courier New" pitchFamily="49" charset="0"/>
              </a:rPr>
              <a:t> = head;</a:t>
            </a:r>
          </a:p>
          <a:p>
            <a:pPr algn="l"/>
            <a:r>
              <a:rPr lang="en-US" b="1" dirty="0">
                <a:latin typeface="Courier New" pitchFamily="49" charset="0"/>
              </a:rPr>
              <a:t> </a:t>
            </a:r>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node.key</a:t>
            </a:r>
            <a:r>
              <a:rPr lang="en-US" b="1" dirty="0">
                <a:latin typeface="Courier New" pitchFamily="49" charset="0"/>
              </a:rPr>
              <a:t> &lt;= </a:t>
            </a:r>
            <a:r>
              <a:rPr lang="en-US" b="1" dirty="0" err="1">
                <a:latin typeface="Courier New" pitchFamily="49" charset="0"/>
              </a:rPr>
              <a:t>pred.key</a:t>
            </a:r>
            <a:r>
              <a:rPr lang="en-US" b="1" dirty="0">
                <a:latin typeface="Courier New" pitchFamily="49" charset="0"/>
              </a:rPr>
              <a:t>) {</a:t>
            </a:r>
          </a:p>
          <a:p>
            <a:pPr algn="l"/>
            <a:r>
              <a:rPr lang="en-US" b="1" dirty="0">
                <a:latin typeface="Courier New" pitchFamily="49" charset="0"/>
              </a:rPr>
              <a:t>  </a:t>
            </a:r>
            <a:r>
              <a:rPr lang="en-US" b="1" dirty="0">
                <a:solidFill>
                  <a:schemeClr val="folHlink"/>
                </a:solidFill>
                <a:latin typeface="Courier New" pitchFamily="49" charset="0"/>
              </a:rPr>
              <a:t>if (node ==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 </a:t>
            </a:r>
            <a:r>
              <a:rPr lang="en-US" b="1" dirty="0" err="1">
                <a:solidFill>
                  <a:schemeClr val="folHlink"/>
                </a:solidFill>
                <a:latin typeface="Courier New" pitchFamily="49" charset="0"/>
              </a:rPr>
              <a:t>node.next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a:t>
            </a:r>
          </a:p>
        </p:txBody>
      </p:sp>
      <p:sp>
        <p:nvSpPr>
          <p:cNvPr id="39"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EF86EC05-F75E-42FC-B62E-EF1E7D739840}" type="slidenum">
              <a:rPr lang="x-none"/>
              <a:pPr>
                <a:defRPr/>
              </a:pPr>
              <a:t>172</a:t>
            </a:fld>
            <a:endParaRPr lang="en-US"/>
          </a:p>
        </p:txBody>
      </p:sp>
      <p:sp>
        <p:nvSpPr>
          <p:cNvPr id="161797" name="Rectangle 3"/>
          <p:cNvSpPr>
            <a:spLocks noGrp="1" noChangeArrowheads="1"/>
          </p:cNvSpPr>
          <p:nvPr>
            <p:ph type="title"/>
          </p:nvPr>
        </p:nvSpPr>
        <p:spPr/>
        <p:txBody>
          <a:bodyPr/>
          <a:lstStyle/>
          <a:p>
            <a:r>
              <a:rPr lang="en-US" smtClean="0"/>
              <a:t>Validation</a:t>
            </a:r>
          </a:p>
        </p:txBody>
      </p:sp>
      <p:sp>
        <p:nvSpPr>
          <p:cNvPr id="161798" name="AutoShape 5"/>
          <p:cNvSpPr>
            <a:spLocks noChangeArrowheads="1"/>
          </p:cNvSpPr>
          <p:nvPr/>
        </p:nvSpPr>
        <p:spPr bwMode="auto">
          <a:xfrm>
            <a:off x="971550" y="3257550"/>
            <a:ext cx="5943600" cy="442913"/>
          </a:xfrm>
          <a:prstGeom prst="wedgeRoundRectCallout">
            <a:avLst>
              <a:gd name="adj1" fmla="val 30958"/>
              <a:gd name="adj2" fmla="val 34498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1799" name="Text Box 6"/>
          <p:cNvSpPr txBox="1">
            <a:spLocks noChangeArrowheads="1"/>
          </p:cNvSpPr>
          <p:nvPr/>
        </p:nvSpPr>
        <p:spPr bwMode="auto">
          <a:xfrm>
            <a:off x="4070350" y="4994275"/>
            <a:ext cx="4089400"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Search range of keys</a:t>
            </a:r>
          </a:p>
        </p:txBody>
      </p:sp>
      <p:sp>
        <p:nvSpPr>
          <p:cNvPr id="161802"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1803"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1804"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61805"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1806"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1807"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1808"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1809"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1810"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1811"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161812"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61813"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61814" name="Group 21"/>
          <p:cNvGrpSpPr>
            <a:grpSpLocks/>
          </p:cNvGrpSpPr>
          <p:nvPr/>
        </p:nvGrpSpPr>
        <p:grpSpPr bwMode="auto">
          <a:xfrm>
            <a:off x="7469926" y="2116318"/>
            <a:ext cx="179151" cy="261193"/>
            <a:chOff x="2298" y="2804"/>
            <a:chExt cx="269" cy="392"/>
          </a:xfrm>
        </p:grpSpPr>
        <p:sp>
          <p:nvSpPr>
            <p:cNvPr id="161827"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61828"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61829"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61830"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61815" name="Group 26"/>
          <p:cNvGrpSpPr>
            <a:grpSpLocks/>
          </p:cNvGrpSpPr>
          <p:nvPr/>
        </p:nvGrpSpPr>
        <p:grpSpPr bwMode="auto">
          <a:xfrm>
            <a:off x="7559834" y="2357521"/>
            <a:ext cx="607382" cy="543708"/>
            <a:chOff x="1584" y="816"/>
            <a:chExt cx="912" cy="816"/>
          </a:xfrm>
        </p:grpSpPr>
        <p:sp>
          <p:nvSpPr>
            <p:cNvPr id="161818"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1819"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1820"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1821"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1822"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1823"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1824"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1825"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1826"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61816"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1817"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node</a:t>
            </a:r>
            <a:r>
              <a:rPr lang="en-US" b="1" dirty="0">
                <a:solidFill>
                  <a:schemeClr val="folHlink"/>
                </a:solidFill>
                <a:latin typeface="Courier New" pitchFamily="49" charset="0"/>
              </a:rPr>
              <a:t> = head;</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node.key</a:t>
            </a:r>
            <a:r>
              <a:rPr lang="en-US" b="1" dirty="0">
                <a:solidFill>
                  <a:schemeClr val="folHlink"/>
                </a:solidFill>
                <a:latin typeface="Courier New" pitchFamily="49" charset="0"/>
              </a:rPr>
              <a:t> &lt;= </a:t>
            </a:r>
            <a:r>
              <a:rPr lang="en-US" b="1" dirty="0" err="1">
                <a:solidFill>
                  <a:schemeClr val="folHlink"/>
                </a:solidFill>
                <a:latin typeface="Courier New" pitchFamily="49" charset="0"/>
              </a:rPr>
              <a:t>pred.key</a:t>
            </a:r>
            <a:r>
              <a:rPr lang="en-US" b="1" dirty="0">
                <a:solidFill>
                  <a:schemeClr val="folHlink"/>
                </a:solidFill>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(node == </a:t>
            </a:r>
            <a:r>
              <a:rPr lang="en-US" b="1" dirty="0" err="1">
                <a:latin typeface="Courier New" pitchFamily="49" charset="0"/>
              </a:rPr>
              <a:t>pred</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return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 </a:t>
            </a:r>
            <a:r>
              <a:rPr lang="en-US" b="1" dirty="0" err="1">
                <a:solidFill>
                  <a:schemeClr val="folHlink"/>
                </a:solidFill>
                <a:latin typeface="Courier New" pitchFamily="49" charset="0"/>
              </a:rPr>
              <a:t>node.next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a:t>
            </a:r>
          </a:p>
        </p:txBody>
      </p:sp>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39055B2C-8A6F-4674-9A48-AF734450DBF8}" type="slidenum">
              <a:rPr lang="x-none"/>
              <a:pPr>
                <a:defRPr/>
              </a:pPr>
              <a:t>173</a:t>
            </a:fld>
            <a:endParaRPr lang="en-US"/>
          </a:p>
        </p:txBody>
      </p:sp>
      <p:sp>
        <p:nvSpPr>
          <p:cNvPr id="162821" name="Rectangle 3"/>
          <p:cNvSpPr>
            <a:spLocks noGrp="1" noChangeArrowheads="1"/>
          </p:cNvSpPr>
          <p:nvPr>
            <p:ph type="title"/>
          </p:nvPr>
        </p:nvSpPr>
        <p:spPr/>
        <p:txBody>
          <a:bodyPr/>
          <a:lstStyle/>
          <a:p>
            <a:r>
              <a:rPr lang="en-US" smtClean="0"/>
              <a:t>Validation</a:t>
            </a:r>
          </a:p>
        </p:txBody>
      </p:sp>
      <p:sp>
        <p:nvSpPr>
          <p:cNvPr id="162822" name="AutoShape 5"/>
          <p:cNvSpPr>
            <a:spLocks noChangeArrowheads="1"/>
          </p:cNvSpPr>
          <p:nvPr/>
        </p:nvSpPr>
        <p:spPr bwMode="auto">
          <a:xfrm>
            <a:off x="971550" y="3606800"/>
            <a:ext cx="3775075" cy="427038"/>
          </a:xfrm>
          <a:prstGeom prst="wedgeRoundRectCallout">
            <a:avLst>
              <a:gd name="adj1" fmla="val 70773"/>
              <a:gd name="adj2" fmla="val 27119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2823" name="Text Box 6"/>
          <p:cNvSpPr txBox="1">
            <a:spLocks noChangeArrowheads="1"/>
          </p:cNvSpPr>
          <p:nvPr/>
        </p:nvSpPr>
        <p:spPr bwMode="auto">
          <a:xfrm>
            <a:off x="4086225" y="5168900"/>
            <a:ext cx="4089400"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Predecessor reachable</a:t>
            </a:r>
          </a:p>
        </p:txBody>
      </p:sp>
      <p:grpSp>
        <p:nvGrpSpPr>
          <p:cNvPr id="2" name="Group 1"/>
          <p:cNvGrpSpPr/>
          <p:nvPr/>
        </p:nvGrpSpPr>
        <p:grpSpPr>
          <a:xfrm>
            <a:off x="6040371" y="1208268"/>
            <a:ext cx="2933700" cy="1816100"/>
            <a:chOff x="6040371" y="1208268"/>
            <a:chExt cx="2933700" cy="1816100"/>
          </a:xfrm>
        </p:grpSpPr>
        <p:sp>
          <p:nvSpPr>
            <p:cNvPr id="39"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162826"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2827"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2828"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62829"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2830"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2831"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2832"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2833"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2834"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62835"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162836"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62837"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62838" name="Group 21"/>
            <p:cNvGrpSpPr>
              <a:grpSpLocks/>
            </p:cNvGrpSpPr>
            <p:nvPr/>
          </p:nvGrpSpPr>
          <p:grpSpPr bwMode="auto">
            <a:xfrm>
              <a:off x="7469926" y="2116318"/>
              <a:ext cx="179151" cy="261193"/>
              <a:chOff x="2298" y="2804"/>
              <a:chExt cx="269" cy="392"/>
            </a:xfrm>
          </p:grpSpPr>
          <p:sp>
            <p:nvSpPr>
              <p:cNvPr id="162851"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162852"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162853"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62854"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162839" name="Group 26"/>
            <p:cNvGrpSpPr>
              <a:grpSpLocks/>
            </p:cNvGrpSpPr>
            <p:nvPr/>
          </p:nvGrpSpPr>
          <p:grpSpPr bwMode="auto">
            <a:xfrm>
              <a:off x="7559834" y="2357521"/>
              <a:ext cx="607382" cy="543708"/>
              <a:chOff x="1584" y="816"/>
              <a:chExt cx="912" cy="816"/>
            </a:xfrm>
          </p:grpSpPr>
          <p:sp>
            <p:nvSpPr>
              <p:cNvPr id="162842"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2843"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2844"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2845"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2846"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2847"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162848"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2849"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162850"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162840"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62841"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E31ED655-F30B-4F36-880D-F53DBBC8C82A}" type="slidenum">
              <a:rPr lang="x-none"/>
              <a:pPr>
                <a:defRPr/>
              </a:pPr>
              <a:t>174</a:t>
            </a:fld>
            <a:endParaRPr lang="en-US"/>
          </a:p>
        </p:txBody>
      </p:sp>
      <p:sp>
        <p:nvSpPr>
          <p:cNvPr id="163844" name="Text Box 38"/>
          <p:cNvSpPr txBox="1">
            <a:spLocks noChangeArrowheads="1"/>
          </p:cNvSpPr>
          <p:nvPr/>
        </p:nvSpPr>
        <p:spPr bwMode="auto">
          <a:xfrm>
            <a:off x="741363" y="1774825"/>
            <a:ext cx="7445375" cy="4154488"/>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node</a:t>
            </a:r>
            <a:r>
              <a:rPr lang="en-US" b="1" dirty="0">
                <a:solidFill>
                  <a:schemeClr val="folHlink"/>
                </a:solidFill>
                <a:latin typeface="Courier New" pitchFamily="49" charset="0"/>
              </a:rPr>
              <a:t> = head;</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node.key</a:t>
            </a:r>
            <a:r>
              <a:rPr lang="en-US" b="1" dirty="0">
                <a:solidFill>
                  <a:schemeClr val="folHlink"/>
                </a:solidFill>
                <a:latin typeface="Courier New" pitchFamily="49" charset="0"/>
              </a:rPr>
              <a:t> &lt;= </a:t>
            </a:r>
            <a:r>
              <a:rPr lang="en-US" b="1" dirty="0" err="1">
                <a:solidFill>
                  <a:schemeClr val="folHlink"/>
                </a:solidFill>
                <a:latin typeface="Courier New" pitchFamily="49" charset="0"/>
              </a:rPr>
              <a:t>pred.key</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(node ==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a:t>
            </a:r>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node = </a:t>
            </a:r>
            <a:r>
              <a:rPr lang="en-US" b="1" dirty="0" err="1">
                <a:solidFill>
                  <a:schemeClr val="folHlink"/>
                </a:solidFill>
                <a:latin typeface="Courier New" pitchFamily="49" charset="0"/>
              </a:rPr>
              <a:t>node.next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a:t>
            </a:r>
          </a:p>
        </p:txBody>
      </p:sp>
      <p:sp>
        <p:nvSpPr>
          <p:cNvPr id="163845" name="Rectangle 3"/>
          <p:cNvSpPr>
            <a:spLocks noGrp="1" noChangeArrowheads="1"/>
          </p:cNvSpPr>
          <p:nvPr>
            <p:ph type="title"/>
          </p:nvPr>
        </p:nvSpPr>
        <p:spPr/>
        <p:txBody>
          <a:bodyPr/>
          <a:lstStyle/>
          <a:p>
            <a:r>
              <a:rPr lang="en-US" smtClean="0"/>
              <a:t>Validation</a:t>
            </a:r>
          </a:p>
        </p:txBody>
      </p:sp>
      <p:sp>
        <p:nvSpPr>
          <p:cNvPr id="163846" name="AutoShape 5"/>
          <p:cNvSpPr>
            <a:spLocks noChangeArrowheads="1"/>
          </p:cNvSpPr>
          <p:nvPr/>
        </p:nvSpPr>
        <p:spPr bwMode="auto">
          <a:xfrm>
            <a:off x="1223963" y="4032250"/>
            <a:ext cx="5060950" cy="427038"/>
          </a:xfrm>
          <a:prstGeom prst="wedgeRoundRectCallout">
            <a:avLst>
              <a:gd name="adj1" fmla="val 40088"/>
              <a:gd name="adj2" fmla="val 21951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3847" name="Text Box 6"/>
          <p:cNvSpPr txBox="1">
            <a:spLocks noChangeArrowheads="1"/>
          </p:cNvSpPr>
          <p:nvPr/>
        </p:nvSpPr>
        <p:spPr bwMode="auto">
          <a:xfrm>
            <a:off x="3598863" y="5168900"/>
            <a:ext cx="457676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Is current node next?</a:t>
            </a:r>
          </a:p>
        </p:txBody>
      </p:sp>
      <p:grpSp>
        <p:nvGrpSpPr>
          <p:cNvPr id="40" name="Group 39"/>
          <p:cNvGrpSpPr/>
          <p:nvPr/>
        </p:nvGrpSpPr>
        <p:grpSpPr>
          <a:xfrm>
            <a:off x="6040371" y="1208268"/>
            <a:ext cx="2933700" cy="1816100"/>
            <a:chOff x="6040371" y="1208268"/>
            <a:chExt cx="2933700" cy="1816100"/>
          </a:xfrm>
        </p:grpSpPr>
        <p:sp>
          <p:nvSpPr>
            <p:cNvPr id="41"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42"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3"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4"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5"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6"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7"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8"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9"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50"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1"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52"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3"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4" name="Group 21"/>
            <p:cNvGrpSpPr>
              <a:grpSpLocks/>
            </p:cNvGrpSpPr>
            <p:nvPr/>
          </p:nvGrpSpPr>
          <p:grpSpPr bwMode="auto">
            <a:xfrm>
              <a:off x="7469926" y="2116318"/>
              <a:ext cx="179151" cy="261193"/>
              <a:chOff x="2298" y="2804"/>
              <a:chExt cx="269" cy="392"/>
            </a:xfrm>
          </p:grpSpPr>
          <p:sp>
            <p:nvSpPr>
              <p:cNvPr id="67"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68"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69"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70"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55" name="Group 26"/>
            <p:cNvGrpSpPr>
              <a:grpSpLocks/>
            </p:cNvGrpSpPr>
            <p:nvPr/>
          </p:nvGrpSpPr>
          <p:grpSpPr bwMode="auto">
            <a:xfrm>
              <a:off x="7559834" y="2357521"/>
              <a:ext cx="607382" cy="543708"/>
              <a:chOff x="1584" y="816"/>
              <a:chExt cx="912" cy="816"/>
            </a:xfrm>
          </p:grpSpPr>
          <p:sp>
            <p:nvSpPr>
              <p:cNvPr id="58"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9"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0"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1"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2"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3"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4"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6"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56"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57"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4CFA6745-35B9-4754-993C-B62DAE35F95C}" type="slidenum">
              <a:rPr lang="x-none"/>
              <a:pPr>
                <a:defRPr/>
              </a:pPr>
              <a:t>175</a:t>
            </a:fld>
            <a:endParaRPr lang="en-US"/>
          </a:p>
        </p:txBody>
      </p:sp>
      <p:sp>
        <p:nvSpPr>
          <p:cNvPr id="164868"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node</a:t>
            </a:r>
            <a:r>
              <a:rPr lang="en-US" b="1" dirty="0">
                <a:solidFill>
                  <a:schemeClr val="folHlink"/>
                </a:solidFill>
                <a:latin typeface="Courier New" pitchFamily="49" charset="0"/>
              </a:rPr>
              <a:t> = head;</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node.key</a:t>
            </a:r>
            <a:r>
              <a:rPr lang="en-US" b="1" dirty="0">
                <a:solidFill>
                  <a:schemeClr val="folHlink"/>
                </a:solidFill>
                <a:latin typeface="Courier New" pitchFamily="49" charset="0"/>
              </a:rPr>
              <a:t> &lt;= </a:t>
            </a:r>
            <a:r>
              <a:rPr lang="en-US" b="1" dirty="0" err="1">
                <a:solidFill>
                  <a:schemeClr val="folHlink"/>
                </a:solidFill>
                <a:latin typeface="Courier New" pitchFamily="49" charset="0"/>
              </a:rPr>
              <a:t>pred.key</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(node ==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latin typeface="Courier New" pitchFamily="49" charset="0"/>
              </a:rPr>
              <a:t>  node = </a:t>
            </a:r>
            <a:r>
              <a:rPr lang="en-US" b="1" dirty="0" err="1">
                <a:latin typeface="Courier New" pitchFamily="49" charset="0"/>
              </a:rPr>
              <a:t>node.next</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a:t>
            </a:r>
          </a:p>
        </p:txBody>
      </p:sp>
      <p:sp>
        <p:nvSpPr>
          <p:cNvPr id="164869" name="Rectangle 3"/>
          <p:cNvSpPr>
            <a:spLocks noGrp="1" noChangeArrowheads="1"/>
          </p:cNvSpPr>
          <p:nvPr>
            <p:ph type="title"/>
          </p:nvPr>
        </p:nvSpPr>
        <p:spPr/>
        <p:txBody>
          <a:bodyPr/>
          <a:lstStyle/>
          <a:p>
            <a:r>
              <a:rPr lang="en-US" smtClean="0"/>
              <a:t>Validation</a:t>
            </a:r>
          </a:p>
        </p:txBody>
      </p:sp>
      <p:sp>
        <p:nvSpPr>
          <p:cNvPr id="164870" name="AutoShape 5"/>
          <p:cNvSpPr>
            <a:spLocks noChangeArrowheads="1"/>
          </p:cNvSpPr>
          <p:nvPr/>
        </p:nvSpPr>
        <p:spPr bwMode="auto">
          <a:xfrm>
            <a:off x="1081088" y="4303713"/>
            <a:ext cx="3367087" cy="503237"/>
          </a:xfrm>
          <a:prstGeom prst="wedgeRoundRectCallout">
            <a:avLst>
              <a:gd name="adj1" fmla="val 93375"/>
              <a:gd name="adj2" fmla="val -44495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4871" name="Text Box 6"/>
          <p:cNvSpPr txBox="1">
            <a:spLocks noChangeArrowheads="1"/>
          </p:cNvSpPr>
          <p:nvPr/>
        </p:nvSpPr>
        <p:spPr bwMode="auto">
          <a:xfrm>
            <a:off x="3662363" y="1825625"/>
            <a:ext cx="457676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Otherwise move on</a:t>
            </a:r>
          </a:p>
        </p:txBody>
      </p:sp>
      <p:grpSp>
        <p:nvGrpSpPr>
          <p:cNvPr id="39" name="Group 38"/>
          <p:cNvGrpSpPr/>
          <p:nvPr/>
        </p:nvGrpSpPr>
        <p:grpSpPr>
          <a:xfrm>
            <a:off x="5950744" y="4113709"/>
            <a:ext cx="2933700" cy="1816100"/>
            <a:chOff x="6040371" y="1208268"/>
            <a:chExt cx="2933700" cy="1816100"/>
          </a:xfrm>
        </p:grpSpPr>
        <p:sp>
          <p:nvSpPr>
            <p:cNvPr id="40"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41"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2"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4"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5"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7"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8"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9"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0"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51"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3" name="Group 21"/>
            <p:cNvGrpSpPr>
              <a:grpSpLocks/>
            </p:cNvGrpSpPr>
            <p:nvPr/>
          </p:nvGrpSpPr>
          <p:grpSpPr bwMode="auto">
            <a:xfrm>
              <a:off x="7469926" y="2116318"/>
              <a:ext cx="179151" cy="261193"/>
              <a:chOff x="2298" y="2804"/>
              <a:chExt cx="269" cy="392"/>
            </a:xfrm>
          </p:grpSpPr>
          <p:sp>
            <p:nvSpPr>
              <p:cNvPr id="66"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67"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68"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69"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54" name="Group 26"/>
            <p:cNvGrpSpPr>
              <a:grpSpLocks/>
            </p:cNvGrpSpPr>
            <p:nvPr/>
          </p:nvGrpSpPr>
          <p:grpSpPr bwMode="auto">
            <a:xfrm>
              <a:off x="7559834" y="2357521"/>
              <a:ext cx="607382" cy="543708"/>
              <a:chOff x="1584" y="816"/>
              <a:chExt cx="912" cy="816"/>
            </a:xfrm>
          </p:grpSpPr>
          <p:sp>
            <p:nvSpPr>
              <p:cNvPr id="57"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8"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9"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0"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1"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2"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3"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55"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56"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BA5A35F7-2682-4B1C-B415-E6FB8B7EC780}" type="slidenum">
              <a:rPr lang="x-none"/>
              <a:pPr>
                <a:defRPr/>
              </a:pPr>
              <a:t>176</a:t>
            </a:fld>
            <a:endParaRPr lang="en-US"/>
          </a:p>
        </p:txBody>
      </p:sp>
      <p:sp>
        <p:nvSpPr>
          <p:cNvPr id="165892"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node</a:t>
            </a:r>
            <a:r>
              <a:rPr lang="en-US" b="1" dirty="0">
                <a:solidFill>
                  <a:schemeClr val="folHlink"/>
                </a:solidFill>
                <a:latin typeface="Courier New" pitchFamily="49" charset="0"/>
              </a:rPr>
              <a:t> = head;</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node.key</a:t>
            </a:r>
            <a:r>
              <a:rPr lang="en-US" b="1" dirty="0">
                <a:solidFill>
                  <a:schemeClr val="folHlink"/>
                </a:solidFill>
                <a:latin typeface="Courier New" pitchFamily="49" charset="0"/>
              </a:rPr>
              <a:t> &lt;= </a:t>
            </a:r>
            <a:r>
              <a:rPr lang="en-US" b="1" dirty="0" err="1">
                <a:solidFill>
                  <a:schemeClr val="folHlink"/>
                </a:solidFill>
                <a:latin typeface="Courier New" pitchFamily="49" charset="0"/>
              </a:rPr>
              <a:t>pred.key</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(node ==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 </a:t>
            </a:r>
            <a:r>
              <a:rPr lang="en-US" b="1" dirty="0" err="1">
                <a:solidFill>
                  <a:schemeClr val="folHlink"/>
                </a:solidFill>
                <a:latin typeface="Courier New" pitchFamily="49" charset="0"/>
              </a:rPr>
              <a:t>node.next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a:p>
            <a:pPr algn="l"/>
            <a:r>
              <a:rPr lang="en-US" b="1" dirty="0">
                <a:solidFill>
                  <a:schemeClr val="folHlink"/>
                </a:solidFill>
                <a:latin typeface="Courier New" pitchFamily="49" charset="0"/>
              </a:rPr>
              <a:t>}</a:t>
            </a:r>
          </a:p>
        </p:txBody>
      </p:sp>
      <p:sp>
        <p:nvSpPr>
          <p:cNvPr id="165893" name="Rectangle 3"/>
          <p:cNvSpPr>
            <a:spLocks noGrp="1" noChangeArrowheads="1"/>
          </p:cNvSpPr>
          <p:nvPr>
            <p:ph type="title"/>
          </p:nvPr>
        </p:nvSpPr>
        <p:spPr/>
        <p:txBody>
          <a:bodyPr/>
          <a:lstStyle/>
          <a:p>
            <a:r>
              <a:rPr lang="en-US" smtClean="0"/>
              <a:t>Validation</a:t>
            </a:r>
          </a:p>
        </p:txBody>
      </p:sp>
      <p:sp>
        <p:nvSpPr>
          <p:cNvPr id="165894" name="AutoShape 5"/>
          <p:cNvSpPr>
            <a:spLocks noChangeArrowheads="1"/>
          </p:cNvSpPr>
          <p:nvPr/>
        </p:nvSpPr>
        <p:spPr bwMode="auto">
          <a:xfrm>
            <a:off x="938213" y="5073650"/>
            <a:ext cx="2686050" cy="427038"/>
          </a:xfrm>
          <a:prstGeom prst="wedgeRoundRectCallout">
            <a:avLst>
              <a:gd name="adj1" fmla="val 123227"/>
              <a:gd name="adj2" fmla="val -74368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5895" name="Text Box 6"/>
          <p:cNvSpPr txBox="1">
            <a:spLocks noChangeArrowheads="1"/>
          </p:cNvSpPr>
          <p:nvPr/>
        </p:nvSpPr>
        <p:spPr bwMode="auto">
          <a:xfrm>
            <a:off x="3394075" y="1636713"/>
            <a:ext cx="4986338"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Predecessor not reachable</a:t>
            </a:r>
          </a:p>
        </p:txBody>
      </p:sp>
      <p:grpSp>
        <p:nvGrpSpPr>
          <p:cNvPr id="70" name="Group 69"/>
          <p:cNvGrpSpPr/>
          <p:nvPr/>
        </p:nvGrpSpPr>
        <p:grpSpPr>
          <a:xfrm>
            <a:off x="5950744" y="4113709"/>
            <a:ext cx="2933700" cy="1816100"/>
            <a:chOff x="6040371" y="1208268"/>
            <a:chExt cx="2933700" cy="1816100"/>
          </a:xfrm>
        </p:grpSpPr>
        <p:sp>
          <p:nvSpPr>
            <p:cNvPr id="71"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72"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73"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4"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75"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76"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7"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78"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9"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80"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1"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82"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3"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4" name="Group 21"/>
            <p:cNvGrpSpPr>
              <a:grpSpLocks/>
            </p:cNvGrpSpPr>
            <p:nvPr/>
          </p:nvGrpSpPr>
          <p:grpSpPr bwMode="auto">
            <a:xfrm>
              <a:off x="7469926" y="2116318"/>
              <a:ext cx="179151" cy="261193"/>
              <a:chOff x="2298" y="2804"/>
              <a:chExt cx="269" cy="392"/>
            </a:xfrm>
          </p:grpSpPr>
          <p:sp>
            <p:nvSpPr>
              <p:cNvPr id="97"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98"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99"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100"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85" name="Group 26"/>
            <p:cNvGrpSpPr>
              <a:grpSpLocks/>
            </p:cNvGrpSpPr>
            <p:nvPr/>
          </p:nvGrpSpPr>
          <p:grpSpPr bwMode="auto">
            <a:xfrm>
              <a:off x="7559834" y="2357521"/>
              <a:ext cx="607382" cy="543708"/>
              <a:chOff x="1584" y="816"/>
              <a:chExt cx="912" cy="816"/>
            </a:xfrm>
          </p:grpSpPr>
          <p:sp>
            <p:nvSpPr>
              <p:cNvPr id="88"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89"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90"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91"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92"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93"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94"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95"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96"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86"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87"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20370260-F631-4285-A416-ACE685D28691}" type="slidenum">
              <a:rPr lang="x-none"/>
              <a:pPr>
                <a:defRPr/>
              </a:pPr>
              <a:t>177</a:t>
            </a:fld>
            <a:endParaRPr lang="en-US"/>
          </a:p>
        </p:txBody>
      </p:sp>
      <p:sp>
        <p:nvSpPr>
          <p:cNvPr id="166916" name="Rectangle 3"/>
          <p:cNvSpPr>
            <a:spLocks noGrp="1" noChangeArrowheads="1"/>
          </p:cNvSpPr>
          <p:nvPr>
            <p:ph type="title"/>
          </p:nvPr>
        </p:nvSpPr>
        <p:spPr/>
        <p:txBody>
          <a:bodyPr/>
          <a:lstStyle/>
          <a:p>
            <a:r>
              <a:rPr lang="en-US" smtClean="0"/>
              <a:t>Remove: searching</a:t>
            </a:r>
          </a:p>
        </p:txBody>
      </p:sp>
      <p:sp>
        <p:nvSpPr>
          <p:cNvPr id="166917" name="Text Box 4"/>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public </a:t>
            </a:r>
            <a:r>
              <a:rPr lang="en-US" b="1" dirty="0" err="1">
                <a:solidFill>
                  <a:schemeClr val="tx1"/>
                </a:solidFill>
                <a:latin typeface="Courier New" pitchFamily="49" charset="0"/>
              </a:rPr>
              <a:t>boolean</a:t>
            </a:r>
            <a:r>
              <a:rPr lang="en-US" b="1" dirty="0">
                <a:latin typeface="Courier New" pitchFamily="49" charset="0"/>
              </a:rPr>
              <a:t> </a:t>
            </a:r>
            <a:r>
              <a:rPr lang="en-US" b="1" dirty="0" smtClean="0">
                <a:latin typeface="Courier New" pitchFamily="49" charset="0"/>
              </a:rPr>
              <a:t>remove(T item) </a:t>
            </a:r>
            <a:r>
              <a:rPr lang="en-US" b="1" dirty="0">
                <a:latin typeface="Courier New" pitchFamily="49" charset="0"/>
              </a:rPr>
              <a:t>{</a:t>
            </a:r>
          </a:p>
          <a:p>
            <a:pPr algn="l"/>
            <a:r>
              <a:rPr lang="en-US" b="1" dirty="0">
                <a:latin typeface="Courier New" pitchFamily="49" charset="0"/>
              </a:rPr>
              <a:t> </a:t>
            </a:r>
            <a:r>
              <a:rPr lang="en-US" b="1" dirty="0" err="1">
                <a:solidFill>
                  <a:schemeClr val="tx1"/>
                </a:solidFill>
                <a:latin typeface="Courier New" pitchFamily="49" charset="0"/>
              </a:rPr>
              <a:t>int</a:t>
            </a:r>
            <a:r>
              <a:rPr lang="en-US" b="1" dirty="0">
                <a:latin typeface="Courier New" pitchFamily="49" charset="0"/>
              </a:rPr>
              <a:t> key = </a:t>
            </a:r>
            <a:r>
              <a:rPr lang="en-US" b="1" dirty="0" err="1">
                <a:latin typeface="Courier New" pitchFamily="49" charset="0"/>
              </a:rPr>
              <a:t>item.hashCode</a:t>
            </a:r>
            <a:r>
              <a:rPr lang="en-US" b="1" dirty="0">
                <a:latin typeface="Courier New" pitchFamily="49" charset="0"/>
              </a:rPr>
              <a:t>();</a:t>
            </a:r>
          </a:p>
          <a:p>
            <a:pPr algn="l"/>
            <a:r>
              <a:rPr lang="en-US" b="1" dirty="0">
                <a:latin typeface="Courier New" pitchFamily="49" charset="0"/>
              </a:rPr>
              <a:t> retry: </a:t>
            </a:r>
            <a:r>
              <a:rPr lang="en-US" b="1" dirty="0">
                <a:solidFill>
                  <a:schemeClr val="tx1"/>
                </a:solidFill>
                <a:latin typeface="Courier New" pitchFamily="49" charset="0"/>
              </a:rPr>
              <a:t>while</a:t>
            </a:r>
            <a:r>
              <a:rPr lang="en-US" b="1" dirty="0">
                <a:latin typeface="Courier New" pitchFamily="49" charset="0"/>
              </a:rPr>
              <a:t> (</a:t>
            </a:r>
            <a:r>
              <a:rPr lang="en-US" b="1" dirty="0">
                <a:solidFill>
                  <a:schemeClr val="tx1"/>
                </a:solidFill>
                <a:latin typeface="Courier New" pitchFamily="49" charset="0"/>
              </a:rPr>
              <a:t>true</a:t>
            </a:r>
            <a:r>
              <a:rPr lang="en-US" b="1" dirty="0">
                <a:latin typeface="Courier New" pitchFamily="49" charset="0"/>
              </a:rPr>
              <a:t>) {</a:t>
            </a:r>
          </a:p>
          <a:p>
            <a:pPr algn="l"/>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 = </a:t>
            </a:r>
            <a:r>
              <a:rPr lang="en-US" b="1" dirty="0" smtClean="0">
                <a:latin typeface="Courier New" pitchFamily="49" charset="0"/>
              </a:rPr>
              <a:t>head</a:t>
            </a:r>
            <a:r>
              <a:rPr lang="en-US" b="1" dirty="0">
                <a:latin typeface="Courier New" pitchFamily="49" charset="0"/>
              </a:rPr>
              <a:t>;</a:t>
            </a:r>
          </a:p>
          <a:p>
            <a:pPr algn="l"/>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pred.next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(item == </a:t>
            </a:r>
            <a:r>
              <a:rPr lang="en-US" b="1" dirty="0" err="1">
                <a:latin typeface="Courier New" pitchFamily="49" charset="0"/>
              </a:rPr>
              <a:t>curr.item</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break</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pred</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 … </a:t>
            </a:r>
          </a:p>
        </p:txBody>
      </p:sp>
      <p:grpSp>
        <p:nvGrpSpPr>
          <p:cNvPr id="6" name="Group 5"/>
          <p:cNvGrpSpPr/>
          <p:nvPr/>
        </p:nvGrpSpPr>
        <p:grpSpPr>
          <a:xfrm>
            <a:off x="5950744" y="4113709"/>
            <a:ext cx="2933700" cy="1816100"/>
            <a:chOff x="6040371" y="1208268"/>
            <a:chExt cx="2933700" cy="1816100"/>
          </a:xfrm>
        </p:grpSpPr>
        <p:sp>
          <p:nvSpPr>
            <p:cNvPr id="7"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8"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9"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0"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11"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2"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3"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4"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5"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16"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7"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18"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0" name="Group 21"/>
            <p:cNvGrpSpPr>
              <a:grpSpLocks/>
            </p:cNvGrpSpPr>
            <p:nvPr/>
          </p:nvGrpSpPr>
          <p:grpSpPr bwMode="auto">
            <a:xfrm>
              <a:off x="7469926" y="2116318"/>
              <a:ext cx="179151" cy="261193"/>
              <a:chOff x="2298" y="2804"/>
              <a:chExt cx="269" cy="392"/>
            </a:xfrm>
          </p:grpSpPr>
          <p:sp>
            <p:nvSpPr>
              <p:cNvPr id="33"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34"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35"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36"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21" name="Group 26"/>
            <p:cNvGrpSpPr>
              <a:grpSpLocks/>
            </p:cNvGrpSpPr>
            <p:nvPr/>
          </p:nvGrpSpPr>
          <p:grpSpPr bwMode="auto">
            <a:xfrm>
              <a:off x="7559834" y="2357521"/>
              <a:ext cx="607382" cy="543708"/>
              <a:chOff x="1584" y="816"/>
              <a:chExt cx="912" cy="816"/>
            </a:xfrm>
          </p:grpSpPr>
          <p:sp>
            <p:nvSpPr>
              <p:cNvPr id="24"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5"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6"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8"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9"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30"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31"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32"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22"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23"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
          <p:cNvSpPr>
            <a:spLocks noGrp="1"/>
          </p:cNvSpPr>
          <p:nvPr>
            <p:ph type="ftr" sz="quarter" idx="10"/>
          </p:nvPr>
        </p:nvSpPr>
        <p:spPr/>
        <p:txBody>
          <a:bodyPr/>
          <a:lstStyle/>
          <a:p>
            <a:pPr>
              <a:defRPr/>
            </a:pPr>
            <a:r>
              <a:rPr lang="en-US"/>
              <a:t>Art of Multiprocessor Programming</a:t>
            </a:r>
          </a:p>
        </p:txBody>
      </p:sp>
      <p:sp>
        <p:nvSpPr>
          <p:cNvPr id="29" name="Slide Number Placeholder 3"/>
          <p:cNvSpPr>
            <a:spLocks noGrp="1"/>
          </p:cNvSpPr>
          <p:nvPr>
            <p:ph type="sldNum" sz="quarter" idx="11"/>
          </p:nvPr>
        </p:nvSpPr>
        <p:spPr/>
        <p:txBody>
          <a:bodyPr/>
          <a:lstStyle/>
          <a:p>
            <a:pPr>
              <a:defRPr/>
            </a:pPr>
            <a:fld id="{812A40D4-A9CA-4B02-8A19-8FB741676D12}" type="slidenum">
              <a:rPr lang="x-none"/>
              <a:pPr>
                <a:defRPr/>
              </a:pPr>
              <a:t>178</a:t>
            </a:fld>
            <a:endParaRPr lang="en-US"/>
          </a:p>
        </p:txBody>
      </p:sp>
      <p:sp>
        <p:nvSpPr>
          <p:cNvPr id="167940" name="Text Box 29"/>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item) </a:t>
            </a:r>
            <a:r>
              <a:rPr lang="en-US" b="1" dirty="0">
                <a:solidFill>
                  <a:schemeClr val="folHlink"/>
                </a:solidFill>
                <a:latin typeface="Courier New" pitchFamily="49" charset="0"/>
              </a:rPr>
              <a:t>{</a:t>
            </a:r>
          </a:p>
          <a:p>
            <a:pPr algn="l"/>
            <a:r>
              <a:rPr lang="en-US" b="1" dirty="0">
                <a:latin typeface="Courier New" pitchFamily="49" charset="0"/>
              </a:rPr>
              <a:t> </a:t>
            </a:r>
            <a:r>
              <a:rPr lang="en-US" b="1" dirty="0" err="1">
                <a:solidFill>
                  <a:schemeClr val="tx1"/>
                </a:solidFill>
                <a:latin typeface="Courier New" pitchFamily="49" charset="0"/>
              </a:rPr>
              <a:t>int</a:t>
            </a:r>
            <a:r>
              <a:rPr lang="en-US" b="1" dirty="0">
                <a:latin typeface="Courier New" pitchFamily="49" charset="0"/>
              </a:rPr>
              <a:t> key = </a:t>
            </a:r>
            <a:r>
              <a:rPr lang="en-US" b="1" dirty="0" err="1">
                <a:latin typeface="Courier New" pitchFamily="49" charset="0"/>
              </a:rPr>
              <a:t>item.hashCode</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retry: while (true)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break;</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 … </a:t>
            </a:r>
          </a:p>
        </p:txBody>
      </p:sp>
      <p:sp>
        <p:nvSpPr>
          <p:cNvPr id="167941" name="Rectangle 3"/>
          <p:cNvSpPr>
            <a:spLocks noGrp="1" noChangeArrowheads="1"/>
          </p:cNvSpPr>
          <p:nvPr>
            <p:ph type="title"/>
          </p:nvPr>
        </p:nvSpPr>
        <p:spPr/>
        <p:txBody>
          <a:bodyPr/>
          <a:lstStyle/>
          <a:p>
            <a:r>
              <a:rPr lang="en-US" smtClean="0"/>
              <a:t>Remove: searching</a:t>
            </a:r>
          </a:p>
        </p:txBody>
      </p:sp>
      <p:sp>
        <p:nvSpPr>
          <p:cNvPr id="167942" name="AutoShape 5"/>
          <p:cNvSpPr>
            <a:spLocks noChangeArrowheads="1"/>
          </p:cNvSpPr>
          <p:nvPr/>
        </p:nvSpPr>
        <p:spPr bwMode="auto">
          <a:xfrm>
            <a:off x="941388" y="2184400"/>
            <a:ext cx="4995862" cy="417513"/>
          </a:xfrm>
          <a:prstGeom prst="wedgeRoundRectCallout">
            <a:avLst>
              <a:gd name="adj1" fmla="val 51019"/>
              <a:gd name="adj2" fmla="val 71273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7943" name="Text Box 6"/>
          <p:cNvSpPr txBox="1">
            <a:spLocks noChangeArrowheads="1"/>
          </p:cNvSpPr>
          <p:nvPr/>
        </p:nvSpPr>
        <p:spPr bwMode="auto">
          <a:xfrm>
            <a:off x="3419475" y="5421313"/>
            <a:ext cx="4802188"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Search key</a:t>
            </a:r>
          </a:p>
        </p:txBody>
      </p:sp>
      <p:grpSp>
        <p:nvGrpSpPr>
          <p:cNvPr id="30" name="Group 29"/>
          <p:cNvGrpSpPr/>
          <p:nvPr/>
        </p:nvGrpSpPr>
        <p:grpSpPr>
          <a:xfrm>
            <a:off x="5937250" y="2775373"/>
            <a:ext cx="2933700" cy="1816100"/>
            <a:chOff x="6040371" y="1208268"/>
            <a:chExt cx="2933700" cy="1816100"/>
          </a:xfrm>
        </p:grpSpPr>
        <p:sp>
          <p:nvSpPr>
            <p:cNvPr id="31"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2"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33"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4"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35"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36"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7"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38"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9"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0"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1"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42"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3"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44" name="Group 21"/>
            <p:cNvGrpSpPr>
              <a:grpSpLocks/>
            </p:cNvGrpSpPr>
            <p:nvPr/>
          </p:nvGrpSpPr>
          <p:grpSpPr bwMode="auto">
            <a:xfrm>
              <a:off x="7469926" y="2116318"/>
              <a:ext cx="179151" cy="261193"/>
              <a:chOff x="2298" y="2804"/>
              <a:chExt cx="269" cy="392"/>
            </a:xfrm>
          </p:grpSpPr>
          <p:sp>
            <p:nvSpPr>
              <p:cNvPr id="57"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58"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59"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60"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45" name="Group 26"/>
            <p:cNvGrpSpPr>
              <a:grpSpLocks/>
            </p:cNvGrpSpPr>
            <p:nvPr/>
          </p:nvGrpSpPr>
          <p:grpSpPr bwMode="auto">
            <a:xfrm>
              <a:off x="7559834" y="2357521"/>
              <a:ext cx="607382" cy="543708"/>
              <a:chOff x="1584" y="816"/>
              <a:chExt cx="912" cy="816"/>
            </a:xfrm>
          </p:grpSpPr>
          <p:sp>
            <p:nvSpPr>
              <p:cNvPr id="48"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49"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52"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5"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46"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47"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
          <p:cNvSpPr>
            <a:spLocks noGrp="1"/>
          </p:cNvSpPr>
          <p:nvPr>
            <p:ph type="ftr" sz="quarter" idx="10"/>
          </p:nvPr>
        </p:nvSpPr>
        <p:spPr/>
        <p:txBody>
          <a:bodyPr/>
          <a:lstStyle/>
          <a:p>
            <a:pPr>
              <a:defRPr/>
            </a:pPr>
            <a:r>
              <a:rPr lang="en-US"/>
              <a:t>Art of Multiprocessor Programming</a:t>
            </a:r>
          </a:p>
        </p:txBody>
      </p:sp>
      <p:sp>
        <p:nvSpPr>
          <p:cNvPr id="29" name="Slide Number Placeholder 3"/>
          <p:cNvSpPr>
            <a:spLocks noGrp="1"/>
          </p:cNvSpPr>
          <p:nvPr>
            <p:ph type="sldNum" sz="quarter" idx="11"/>
          </p:nvPr>
        </p:nvSpPr>
        <p:spPr/>
        <p:txBody>
          <a:bodyPr/>
          <a:lstStyle/>
          <a:p>
            <a:pPr>
              <a:defRPr/>
            </a:pPr>
            <a:fld id="{E595EE80-8312-4354-B7B5-29C3F8476DD7}" type="slidenum">
              <a:rPr lang="x-none"/>
              <a:pPr>
                <a:defRPr/>
              </a:pPr>
              <a:t>179</a:t>
            </a:fld>
            <a:endParaRPr lang="en-US"/>
          </a:p>
        </p:txBody>
      </p:sp>
      <p:sp>
        <p:nvSpPr>
          <p:cNvPr id="168964" name="Text Box 29"/>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latin typeface="Courier New" pitchFamily="49" charset="0"/>
              </a:rPr>
              <a:t> retry: </a:t>
            </a:r>
            <a:r>
              <a:rPr lang="en-US" b="1" dirty="0">
                <a:solidFill>
                  <a:schemeClr val="tx1"/>
                </a:solidFill>
                <a:latin typeface="Courier New" pitchFamily="49" charset="0"/>
              </a:rPr>
              <a:t>while</a:t>
            </a:r>
            <a:r>
              <a:rPr lang="en-US" b="1" dirty="0">
                <a:latin typeface="Courier New" pitchFamily="49" charset="0"/>
              </a:rPr>
              <a:t> (</a:t>
            </a:r>
            <a:r>
              <a:rPr lang="en-US" b="1" dirty="0">
                <a:solidFill>
                  <a:schemeClr val="tx1"/>
                </a:solidFill>
                <a:latin typeface="Courier New" pitchFamily="49" charset="0"/>
              </a:rPr>
              <a:t>true</a:t>
            </a:r>
            <a:r>
              <a:rPr lang="en-US" b="1" dirty="0">
                <a:latin typeface="Courier New" pitchFamily="49" charset="0"/>
              </a:rPr>
              <a:t>) {</a:t>
            </a:r>
          </a:p>
          <a:p>
            <a:pPr algn="l"/>
            <a:r>
              <a:rPr lang="en-US" b="1" dirty="0">
                <a:latin typeface="Courier New" pitchFamily="49" charset="0"/>
              </a:rPr>
              <a:t>   </a:t>
            </a:r>
            <a:r>
              <a:rPr lang="en-US" b="1" dirty="0">
                <a:solidFill>
                  <a:schemeClr val="folHlink"/>
                </a:solidFill>
                <a:latin typeface="Courier New" pitchFamily="49" charset="0"/>
              </a:rPr>
              <a:t>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break;</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 … </a:t>
            </a:r>
          </a:p>
        </p:txBody>
      </p:sp>
      <p:sp>
        <p:nvSpPr>
          <p:cNvPr id="168965" name="Rectangle 3"/>
          <p:cNvSpPr>
            <a:spLocks noGrp="1" noChangeArrowheads="1"/>
          </p:cNvSpPr>
          <p:nvPr>
            <p:ph type="title"/>
          </p:nvPr>
        </p:nvSpPr>
        <p:spPr/>
        <p:txBody>
          <a:bodyPr/>
          <a:lstStyle/>
          <a:p>
            <a:r>
              <a:rPr lang="en-US" smtClean="0"/>
              <a:t>Remove: searching</a:t>
            </a:r>
          </a:p>
        </p:txBody>
      </p:sp>
      <p:sp>
        <p:nvSpPr>
          <p:cNvPr id="168966" name="AutoShape 5"/>
          <p:cNvSpPr>
            <a:spLocks noChangeArrowheads="1"/>
          </p:cNvSpPr>
          <p:nvPr/>
        </p:nvSpPr>
        <p:spPr bwMode="auto">
          <a:xfrm>
            <a:off x="898525" y="2514600"/>
            <a:ext cx="4084638" cy="404813"/>
          </a:xfrm>
          <a:prstGeom prst="wedgeRoundRectCallout">
            <a:avLst>
              <a:gd name="adj1" fmla="val 36435"/>
              <a:gd name="adj2" fmla="val 68529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68967" name="Text Box 6"/>
          <p:cNvSpPr txBox="1">
            <a:spLocks noChangeArrowheads="1"/>
          </p:cNvSpPr>
          <p:nvPr/>
        </p:nvSpPr>
        <p:spPr bwMode="auto">
          <a:xfrm>
            <a:off x="1778000" y="5421313"/>
            <a:ext cx="6443663"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Retry on synchronization conflict</a:t>
            </a:r>
          </a:p>
        </p:txBody>
      </p:sp>
      <p:grpSp>
        <p:nvGrpSpPr>
          <p:cNvPr id="30" name="Group 29"/>
          <p:cNvGrpSpPr/>
          <p:nvPr/>
        </p:nvGrpSpPr>
        <p:grpSpPr>
          <a:xfrm>
            <a:off x="5913449" y="2860511"/>
            <a:ext cx="2933700" cy="1816100"/>
            <a:chOff x="6040371" y="1208268"/>
            <a:chExt cx="2933700" cy="1816100"/>
          </a:xfrm>
        </p:grpSpPr>
        <p:sp>
          <p:nvSpPr>
            <p:cNvPr id="31"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32"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33"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4"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35"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36"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7"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38"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9"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0"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1"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42"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3"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44" name="Group 21"/>
            <p:cNvGrpSpPr>
              <a:grpSpLocks/>
            </p:cNvGrpSpPr>
            <p:nvPr/>
          </p:nvGrpSpPr>
          <p:grpSpPr bwMode="auto">
            <a:xfrm>
              <a:off x="7469926" y="2116318"/>
              <a:ext cx="179151" cy="261193"/>
              <a:chOff x="2298" y="2804"/>
              <a:chExt cx="269" cy="392"/>
            </a:xfrm>
          </p:grpSpPr>
          <p:sp>
            <p:nvSpPr>
              <p:cNvPr id="57"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58"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59"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60"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45" name="Group 26"/>
            <p:cNvGrpSpPr>
              <a:grpSpLocks/>
            </p:cNvGrpSpPr>
            <p:nvPr/>
          </p:nvGrpSpPr>
          <p:grpSpPr bwMode="auto">
            <a:xfrm>
              <a:off x="7559834" y="2357521"/>
              <a:ext cx="607382" cy="543708"/>
              <a:chOff x="1584" y="816"/>
              <a:chExt cx="912" cy="816"/>
            </a:xfrm>
          </p:grpSpPr>
          <p:sp>
            <p:nvSpPr>
              <p:cNvPr id="48"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49"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0"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1"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52"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53"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54"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5"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6"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46"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47"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813A54F-E894-4D1A-BE11-62F0D8D802FB}" type="slidenum">
              <a:rPr lang="x-none"/>
              <a:pPr>
                <a:defRPr/>
              </a:pPr>
              <a:t>18</a:t>
            </a:fld>
            <a:endParaRPr lang="en-US"/>
          </a:p>
        </p:txBody>
      </p:sp>
      <p:sp>
        <p:nvSpPr>
          <p:cNvPr id="15364" name="Rectangle 2"/>
          <p:cNvSpPr>
            <a:spLocks noGrp="1" noChangeArrowheads="1"/>
          </p:cNvSpPr>
          <p:nvPr>
            <p:ph type="title"/>
          </p:nvPr>
        </p:nvSpPr>
        <p:spPr/>
        <p:txBody>
          <a:bodyPr/>
          <a:lstStyle/>
          <a:p>
            <a:r>
              <a:rPr lang="en-US" sz="4000" smtClean="0"/>
              <a:t>Second:</a:t>
            </a:r>
            <a:br>
              <a:rPr lang="en-US" sz="4000" smtClean="0"/>
            </a:br>
            <a:r>
              <a:rPr lang="en-US" sz="4000" smtClean="0"/>
              <a:t>Optimistic Synchronization</a:t>
            </a:r>
          </a:p>
        </p:txBody>
      </p:sp>
      <p:sp>
        <p:nvSpPr>
          <p:cNvPr id="15365" name="Rectangle 3"/>
          <p:cNvSpPr>
            <a:spLocks noGrp="1" noChangeArrowheads="1"/>
          </p:cNvSpPr>
          <p:nvPr>
            <p:ph type="body" idx="1"/>
          </p:nvPr>
        </p:nvSpPr>
        <p:spPr/>
        <p:txBody>
          <a:bodyPr/>
          <a:lstStyle/>
          <a:p>
            <a:r>
              <a:rPr lang="en-US" smtClean="0"/>
              <a:t>Search without locking …</a:t>
            </a:r>
          </a:p>
          <a:p>
            <a:r>
              <a:rPr lang="en-US" smtClean="0"/>
              <a:t>If you find it, lock and check …</a:t>
            </a:r>
          </a:p>
          <a:p>
            <a:pPr lvl="1"/>
            <a:r>
              <a:rPr lang="en-US" smtClean="0"/>
              <a:t>OK: we are done</a:t>
            </a:r>
          </a:p>
          <a:p>
            <a:pPr lvl="1"/>
            <a:r>
              <a:rPr lang="en-US" smtClean="0"/>
              <a:t>Oops: start over</a:t>
            </a:r>
          </a:p>
          <a:p>
            <a:r>
              <a:rPr lang="en-US" smtClean="0"/>
              <a:t>Evaluation</a:t>
            </a:r>
          </a:p>
          <a:p>
            <a:pPr lvl="1"/>
            <a:r>
              <a:rPr lang="en-US" smtClean="0"/>
              <a:t>Usually cheaper than locking, but</a:t>
            </a:r>
          </a:p>
          <a:p>
            <a:pPr lvl="1"/>
            <a:r>
              <a:rPr lang="en-US" smtClean="0"/>
              <a:t>Mistakes are expensive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EECC43F5-ADBF-4B40-B254-2529EAE168BD}" type="slidenum">
              <a:rPr lang="x-none"/>
              <a:pPr>
                <a:defRPr/>
              </a:pPr>
              <a:t>180</a:t>
            </a:fld>
            <a:endParaRPr lang="en-US"/>
          </a:p>
        </p:txBody>
      </p:sp>
      <p:sp>
        <p:nvSpPr>
          <p:cNvPr id="169988"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retry: while (true) {</a:t>
            </a:r>
          </a:p>
          <a:p>
            <a:pPr algn="l"/>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 = </a:t>
            </a:r>
            <a:r>
              <a:rPr lang="en-US" b="1" dirty="0" smtClean="0">
                <a:latin typeface="Courier New" pitchFamily="49" charset="0"/>
              </a:rPr>
              <a:t>head</a:t>
            </a:r>
            <a:r>
              <a:rPr lang="en-US" b="1" dirty="0">
                <a:latin typeface="Courier New" pitchFamily="49" charset="0"/>
              </a:rPr>
              <a:t>;</a:t>
            </a:r>
          </a:p>
          <a:p>
            <a:pPr algn="l"/>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pred.next</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break;</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 … </a:t>
            </a:r>
          </a:p>
        </p:txBody>
      </p:sp>
      <p:sp>
        <p:nvSpPr>
          <p:cNvPr id="169989" name="Rectangle 3"/>
          <p:cNvSpPr>
            <a:spLocks noGrp="1" noChangeArrowheads="1"/>
          </p:cNvSpPr>
          <p:nvPr>
            <p:ph type="title"/>
          </p:nvPr>
        </p:nvSpPr>
        <p:spPr/>
        <p:txBody>
          <a:bodyPr/>
          <a:lstStyle/>
          <a:p>
            <a:r>
              <a:rPr lang="en-US" smtClean="0"/>
              <a:t>Remove: searching</a:t>
            </a:r>
          </a:p>
        </p:txBody>
      </p:sp>
      <p:sp>
        <p:nvSpPr>
          <p:cNvPr id="169990" name="Text Box 5"/>
          <p:cNvSpPr txBox="1">
            <a:spLocks noChangeArrowheads="1"/>
          </p:cNvSpPr>
          <p:nvPr/>
        </p:nvSpPr>
        <p:spPr bwMode="auto">
          <a:xfrm>
            <a:off x="847725" y="5311775"/>
            <a:ext cx="7546975" cy="519113"/>
          </a:xfrm>
          <a:prstGeom prst="rect">
            <a:avLst/>
          </a:prstGeom>
          <a:solidFill>
            <a:srgbClr val="FFFFCC">
              <a:alpha val="70195"/>
            </a:srgbClr>
          </a:solidFill>
          <a:ln w="9525">
            <a:noFill/>
            <a:miter lim="800000"/>
            <a:headEnd/>
            <a:tailEnd/>
          </a:ln>
        </p:spPr>
        <p:txBody>
          <a:bodyPr>
            <a:spAutoFit/>
          </a:bodyPr>
          <a:lstStyle/>
          <a:p>
            <a:pPr algn="ctr"/>
            <a:r>
              <a:rPr lang="en-US" sz="2800" b="1" dirty="0">
                <a:solidFill>
                  <a:srgbClr val="FF0000"/>
                </a:solidFill>
                <a:latin typeface="Arial" pitchFamily="34" charset="0"/>
              </a:rPr>
              <a:t>Examine predecessor and current nodes</a:t>
            </a:r>
          </a:p>
        </p:txBody>
      </p:sp>
      <p:sp>
        <p:nvSpPr>
          <p:cNvPr id="169991" name="AutoShape 6"/>
          <p:cNvSpPr>
            <a:spLocks noChangeArrowheads="1"/>
          </p:cNvSpPr>
          <p:nvPr/>
        </p:nvSpPr>
        <p:spPr bwMode="auto">
          <a:xfrm>
            <a:off x="1265238" y="2895600"/>
            <a:ext cx="4259262" cy="828675"/>
          </a:xfrm>
          <a:prstGeom prst="wedgeRoundRectCallout">
            <a:avLst>
              <a:gd name="adj1" fmla="val 14255"/>
              <a:gd name="adj2" fmla="val 25191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40" name="Rectangle 8"/>
          <p:cNvSpPr>
            <a:spLocks noChangeArrowheads="1"/>
          </p:cNvSpPr>
          <p:nvPr/>
        </p:nvSpPr>
        <p:spPr bwMode="auto">
          <a:xfrm>
            <a:off x="5968060" y="2925999"/>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41" name="AutoShape 9"/>
          <p:cNvSpPr>
            <a:spLocks noChangeArrowheads="1"/>
          </p:cNvSpPr>
          <p:nvPr/>
        </p:nvSpPr>
        <p:spPr bwMode="auto">
          <a:xfrm>
            <a:off x="6328036" y="3196392"/>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2" name="Line 10"/>
          <p:cNvSpPr>
            <a:spLocks noChangeShapeType="1"/>
          </p:cNvSpPr>
          <p:nvPr/>
        </p:nvSpPr>
        <p:spPr bwMode="auto">
          <a:xfrm>
            <a:off x="6513181" y="3193060"/>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 name="Text Box 11"/>
          <p:cNvSpPr txBox="1">
            <a:spLocks noChangeArrowheads="1"/>
          </p:cNvSpPr>
          <p:nvPr/>
        </p:nvSpPr>
        <p:spPr bwMode="auto">
          <a:xfrm>
            <a:off x="6372657" y="3207053"/>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4" name="AutoShape 12"/>
          <p:cNvSpPr>
            <a:spLocks noChangeArrowheads="1"/>
          </p:cNvSpPr>
          <p:nvPr/>
        </p:nvSpPr>
        <p:spPr bwMode="auto">
          <a:xfrm>
            <a:off x="6998021" y="3196392"/>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5" name="Line 13"/>
          <p:cNvSpPr>
            <a:spLocks noChangeShapeType="1"/>
          </p:cNvSpPr>
          <p:nvPr/>
        </p:nvSpPr>
        <p:spPr bwMode="auto">
          <a:xfrm>
            <a:off x="7183166" y="3193060"/>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 name="AutoShape 14"/>
          <p:cNvSpPr>
            <a:spLocks noChangeArrowheads="1"/>
          </p:cNvSpPr>
          <p:nvPr/>
        </p:nvSpPr>
        <p:spPr bwMode="auto">
          <a:xfrm>
            <a:off x="7670005" y="3196392"/>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7" name="Line 15"/>
          <p:cNvSpPr>
            <a:spLocks noChangeShapeType="1"/>
          </p:cNvSpPr>
          <p:nvPr/>
        </p:nvSpPr>
        <p:spPr bwMode="auto">
          <a:xfrm>
            <a:off x="7855150" y="3193060"/>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8" name="AutoShape 16"/>
          <p:cNvSpPr>
            <a:spLocks noChangeArrowheads="1"/>
          </p:cNvSpPr>
          <p:nvPr/>
        </p:nvSpPr>
        <p:spPr bwMode="auto">
          <a:xfrm>
            <a:off x="8339990" y="3196392"/>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9" name="Line 17"/>
          <p:cNvSpPr>
            <a:spLocks noChangeShapeType="1"/>
          </p:cNvSpPr>
          <p:nvPr/>
        </p:nvSpPr>
        <p:spPr bwMode="auto">
          <a:xfrm>
            <a:off x="8525135" y="3193060"/>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0" name="Line 18"/>
          <p:cNvSpPr>
            <a:spLocks noChangeShapeType="1"/>
          </p:cNvSpPr>
          <p:nvPr/>
        </p:nvSpPr>
        <p:spPr bwMode="auto">
          <a:xfrm>
            <a:off x="6599094" y="3315661"/>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51" name="Line 19"/>
          <p:cNvSpPr>
            <a:spLocks noChangeShapeType="1"/>
          </p:cNvSpPr>
          <p:nvPr/>
        </p:nvSpPr>
        <p:spPr bwMode="auto">
          <a:xfrm>
            <a:off x="7276405" y="3315661"/>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 name="Line 20"/>
          <p:cNvSpPr>
            <a:spLocks noChangeShapeType="1"/>
          </p:cNvSpPr>
          <p:nvPr/>
        </p:nvSpPr>
        <p:spPr bwMode="auto">
          <a:xfrm>
            <a:off x="7942394" y="3315661"/>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4" name="Group 26"/>
          <p:cNvGrpSpPr>
            <a:grpSpLocks/>
          </p:cNvGrpSpPr>
          <p:nvPr/>
        </p:nvGrpSpPr>
        <p:grpSpPr bwMode="auto">
          <a:xfrm>
            <a:off x="7487523" y="4075252"/>
            <a:ext cx="607382" cy="543708"/>
            <a:chOff x="1584" y="816"/>
            <a:chExt cx="912" cy="816"/>
          </a:xfrm>
        </p:grpSpPr>
        <p:sp>
          <p:nvSpPr>
            <p:cNvPr id="57"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8"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9"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0"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1"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2"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3"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55" name="AutoShape 36"/>
          <p:cNvSpPr>
            <a:spLocks noChangeArrowheads="1"/>
          </p:cNvSpPr>
          <p:nvPr/>
        </p:nvSpPr>
        <p:spPr bwMode="auto">
          <a:xfrm>
            <a:off x="6909445" y="3147085"/>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56" name="AutoShape 37"/>
          <p:cNvSpPr>
            <a:spLocks noChangeArrowheads="1"/>
          </p:cNvSpPr>
          <p:nvPr/>
        </p:nvSpPr>
        <p:spPr bwMode="auto">
          <a:xfrm>
            <a:off x="7575434" y="3157746"/>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2858087B-4FEB-4B3D-99EA-0259495D081F}" type="slidenum">
              <a:rPr lang="x-none"/>
              <a:pPr>
                <a:defRPr/>
              </a:pPr>
              <a:t>181</a:t>
            </a:fld>
            <a:endParaRPr lang="en-US"/>
          </a:p>
        </p:txBody>
      </p:sp>
      <p:sp>
        <p:nvSpPr>
          <p:cNvPr id="171012"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retry: while (true)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 {</a:t>
            </a:r>
          </a:p>
          <a:p>
            <a:pPr algn="l"/>
            <a:r>
              <a:rPr lang="en-US" b="1" dirty="0">
                <a:latin typeface="Courier New" pitchFamily="49" charset="0"/>
              </a:rPr>
              <a:t>    </a:t>
            </a:r>
            <a:r>
              <a:rPr lang="en-US" b="1" dirty="0">
                <a:solidFill>
                  <a:schemeClr val="folHlink"/>
                </a:solidFill>
                <a:latin typeface="Courier New" pitchFamily="49" charset="0"/>
              </a:rPr>
              <a:t>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break;</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 … </a:t>
            </a:r>
          </a:p>
        </p:txBody>
      </p:sp>
      <p:sp>
        <p:nvSpPr>
          <p:cNvPr id="171013" name="Rectangle 3"/>
          <p:cNvSpPr>
            <a:spLocks noGrp="1" noChangeArrowheads="1"/>
          </p:cNvSpPr>
          <p:nvPr>
            <p:ph type="title"/>
          </p:nvPr>
        </p:nvSpPr>
        <p:spPr/>
        <p:txBody>
          <a:bodyPr/>
          <a:lstStyle/>
          <a:p>
            <a:r>
              <a:rPr lang="en-US" smtClean="0"/>
              <a:t>Remove: searching</a:t>
            </a:r>
          </a:p>
        </p:txBody>
      </p:sp>
      <p:sp>
        <p:nvSpPr>
          <p:cNvPr id="171014" name="Text Box 5"/>
          <p:cNvSpPr txBox="1">
            <a:spLocks noChangeArrowheads="1"/>
          </p:cNvSpPr>
          <p:nvPr/>
        </p:nvSpPr>
        <p:spPr bwMode="auto">
          <a:xfrm>
            <a:off x="896938" y="5200650"/>
            <a:ext cx="3589337" cy="519113"/>
          </a:xfrm>
          <a:prstGeom prst="rect">
            <a:avLst/>
          </a:prstGeom>
          <a:solidFill>
            <a:srgbClr val="FFFFCC">
              <a:alpha val="70195"/>
            </a:srgbClr>
          </a:solidFill>
          <a:ln w="9525">
            <a:noFill/>
            <a:miter lim="800000"/>
            <a:headEnd/>
            <a:tailEnd/>
          </a:ln>
        </p:spPr>
        <p:txBody>
          <a:bodyPr>
            <a:spAutoFit/>
          </a:bodyPr>
          <a:lstStyle/>
          <a:p>
            <a:pPr algn="ctr"/>
            <a:r>
              <a:rPr lang="en-US" sz="2800" b="1" dirty="0">
                <a:solidFill>
                  <a:srgbClr val="FF0000"/>
                </a:solidFill>
                <a:latin typeface="Arial" pitchFamily="34" charset="0"/>
              </a:rPr>
              <a:t>Search by key</a:t>
            </a:r>
          </a:p>
        </p:txBody>
      </p:sp>
      <p:sp>
        <p:nvSpPr>
          <p:cNvPr id="171015" name="AutoShape 6"/>
          <p:cNvSpPr>
            <a:spLocks noChangeArrowheads="1"/>
          </p:cNvSpPr>
          <p:nvPr/>
        </p:nvSpPr>
        <p:spPr bwMode="auto">
          <a:xfrm>
            <a:off x="1255713" y="3589338"/>
            <a:ext cx="4725987" cy="450850"/>
          </a:xfrm>
          <a:prstGeom prst="wedgeRoundRectCallout">
            <a:avLst>
              <a:gd name="adj1" fmla="val -26352"/>
              <a:gd name="adj2" fmla="val 31866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grpSp>
        <p:nvGrpSpPr>
          <p:cNvPr id="39" name="Group 38"/>
          <p:cNvGrpSpPr/>
          <p:nvPr/>
        </p:nvGrpSpPr>
        <p:grpSpPr>
          <a:xfrm>
            <a:off x="5950744" y="4113709"/>
            <a:ext cx="2933700" cy="1816100"/>
            <a:chOff x="6040371" y="1208268"/>
            <a:chExt cx="2933700" cy="1816100"/>
          </a:xfrm>
        </p:grpSpPr>
        <p:sp>
          <p:nvSpPr>
            <p:cNvPr id="40"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41"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2"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4"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5"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7"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8"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9"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0"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51"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3" name="Group 21"/>
            <p:cNvGrpSpPr>
              <a:grpSpLocks/>
            </p:cNvGrpSpPr>
            <p:nvPr/>
          </p:nvGrpSpPr>
          <p:grpSpPr bwMode="auto">
            <a:xfrm>
              <a:off x="7469926" y="2116318"/>
              <a:ext cx="179151" cy="261193"/>
              <a:chOff x="2298" y="2804"/>
              <a:chExt cx="269" cy="392"/>
            </a:xfrm>
          </p:grpSpPr>
          <p:sp>
            <p:nvSpPr>
              <p:cNvPr id="66"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67"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68"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69"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54" name="Group 26"/>
            <p:cNvGrpSpPr>
              <a:grpSpLocks/>
            </p:cNvGrpSpPr>
            <p:nvPr/>
          </p:nvGrpSpPr>
          <p:grpSpPr bwMode="auto">
            <a:xfrm>
              <a:off x="7559834" y="2357521"/>
              <a:ext cx="607382" cy="543708"/>
              <a:chOff x="1584" y="816"/>
              <a:chExt cx="912" cy="816"/>
            </a:xfrm>
          </p:grpSpPr>
          <p:sp>
            <p:nvSpPr>
              <p:cNvPr id="57"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8"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9"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0"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1"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2"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3"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55"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56"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p:txBody>
          <a:bodyPr/>
          <a:lstStyle/>
          <a:p>
            <a:pPr>
              <a:defRPr/>
            </a:pPr>
            <a:r>
              <a:rPr lang="en-US"/>
              <a:t>Art of Multiprocessor Programming</a:t>
            </a:r>
          </a:p>
        </p:txBody>
      </p:sp>
      <p:sp>
        <p:nvSpPr>
          <p:cNvPr id="37" name="Slide Number Placeholder 3"/>
          <p:cNvSpPr>
            <a:spLocks noGrp="1"/>
          </p:cNvSpPr>
          <p:nvPr>
            <p:ph type="sldNum" sz="quarter" idx="11"/>
          </p:nvPr>
        </p:nvSpPr>
        <p:spPr/>
        <p:txBody>
          <a:bodyPr/>
          <a:lstStyle/>
          <a:p>
            <a:pPr>
              <a:defRPr/>
            </a:pPr>
            <a:fld id="{29F21133-109E-44CE-AF28-7F7DC8DBFF20}" type="slidenum">
              <a:rPr lang="x-none"/>
              <a:pPr>
                <a:defRPr/>
              </a:pPr>
              <a:t>182</a:t>
            </a:fld>
            <a:endParaRPr lang="en-US"/>
          </a:p>
        </p:txBody>
      </p:sp>
      <p:sp>
        <p:nvSpPr>
          <p:cNvPr id="172036" name="Text Box 37"/>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retry: while (true)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(item == </a:t>
            </a:r>
            <a:r>
              <a:rPr lang="en-US" b="1" dirty="0" err="1">
                <a:latin typeface="Courier New" pitchFamily="49" charset="0"/>
              </a:rPr>
              <a:t>curr.item</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break</a:t>
            </a:r>
            <a:r>
              <a:rPr lang="en-US" b="1" dirty="0">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 … </a:t>
            </a:r>
          </a:p>
        </p:txBody>
      </p:sp>
      <p:sp>
        <p:nvSpPr>
          <p:cNvPr id="172037" name="Rectangle 3"/>
          <p:cNvSpPr>
            <a:spLocks noGrp="1" noChangeArrowheads="1"/>
          </p:cNvSpPr>
          <p:nvPr>
            <p:ph type="title"/>
          </p:nvPr>
        </p:nvSpPr>
        <p:spPr/>
        <p:txBody>
          <a:bodyPr/>
          <a:lstStyle/>
          <a:p>
            <a:r>
              <a:rPr lang="en-US" smtClean="0"/>
              <a:t>Remove: searching</a:t>
            </a:r>
          </a:p>
        </p:txBody>
      </p:sp>
      <p:sp>
        <p:nvSpPr>
          <p:cNvPr id="172038" name="AutoShape 5"/>
          <p:cNvSpPr>
            <a:spLocks noChangeArrowheads="1"/>
          </p:cNvSpPr>
          <p:nvPr/>
        </p:nvSpPr>
        <p:spPr bwMode="auto">
          <a:xfrm>
            <a:off x="1435100" y="4014788"/>
            <a:ext cx="4324350" cy="703262"/>
          </a:xfrm>
          <a:prstGeom prst="wedgeRoundRectCallout">
            <a:avLst>
              <a:gd name="adj1" fmla="val -35134"/>
              <a:gd name="adj2" fmla="val 15790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72039" name="Text Box 6"/>
          <p:cNvSpPr txBox="1">
            <a:spLocks noChangeArrowheads="1"/>
          </p:cNvSpPr>
          <p:nvPr/>
        </p:nvSpPr>
        <p:spPr bwMode="auto">
          <a:xfrm>
            <a:off x="958850" y="5373688"/>
            <a:ext cx="4378325" cy="519112"/>
          </a:xfrm>
          <a:prstGeom prst="rect">
            <a:avLst/>
          </a:prstGeom>
          <a:solidFill>
            <a:srgbClr val="FFFFCC">
              <a:alpha val="70195"/>
            </a:srgbClr>
          </a:solidFill>
          <a:ln w="9525">
            <a:noFill/>
            <a:miter lim="800000"/>
            <a:headEnd/>
            <a:tailEnd/>
          </a:ln>
        </p:spPr>
        <p:txBody>
          <a:bodyPr>
            <a:spAutoFit/>
          </a:bodyPr>
          <a:lstStyle/>
          <a:p>
            <a:pPr algn="ctr"/>
            <a:r>
              <a:rPr lang="en-US" sz="2800" b="1" dirty="0">
                <a:solidFill>
                  <a:srgbClr val="FF0000"/>
                </a:solidFill>
                <a:latin typeface="Arial" pitchFamily="34" charset="0"/>
              </a:rPr>
              <a:t>Stop if we find item</a:t>
            </a:r>
          </a:p>
        </p:txBody>
      </p:sp>
      <p:sp>
        <p:nvSpPr>
          <p:cNvPr id="39" name="Rectangle 8"/>
          <p:cNvSpPr>
            <a:spLocks noChangeArrowheads="1"/>
          </p:cNvSpPr>
          <p:nvPr/>
        </p:nvSpPr>
        <p:spPr bwMode="auto">
          <a:xfrm>
            <a:off x="5752604" y="2619533"/>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40" name="AutoShape 9"/>
          <p:cNvSpPr>
            <a:spLocks noChangeArrowheads="1"/>
          </p:cNvSpPr>
          <p:nvPr/>
        </p:nvSpPr>
        <p:spPr bwMode="auto">
          <a:xfrm>
            <a:off x="6112580" y="2889926"/>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1" name="Line 10"/>
          <p:cNvSpPr>
            <a:spLocks noChangeShapeType="1"/>
          </p:cNvSpPr>
          <p:nvPr/>
        </p:nvSpPr>
        <p:spPr bwMode="auto">
          <a:xfrm>
            <a:off x="6297725" y="2886594"/>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2" name="Text Box 11"/>
          <p:cNvSpPr txBox="1">
            <a:spLocks noChangeArrowheads="1"/>
          </p:cNvSpPr>
          <p:nvPr/>
        </p:nvSpPr>
        <p:spPr bwMode="auto">
          <a:xfrm>
            <a:off x="6157201" y="2900587"/>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3" name="AutoShape 12"/>
          <p:cNvSpPr>
            <a:spLocks noChangeArrowheads="1"/>
          </p:cNvSpPr>
          <p:nvPr/>
        </p:nvSpPr>
        <p:spPr bwMode="auto">
          <a:xfrm>
            <a:off x="6782565" y="2889926"/>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4" name="Line 13"/>
          <p:cNvSpPr>
            <a:spLocks noChangeShapeType="1"/>
          </p:cNvSpPr>
          <p:nvPr/>
        </p:nvSpPr>
        <p:spPr bwMode="auto">
          <a:xfrm>
            <a:off x="6967710" y="2886594"/>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5" name="AutoShape 14"/>
          <p:cNvSpPr>
            <a:spLocks noChangeArrowheads="1"/>
          </p:cNvSpPr>
          <p:nvPr/>
        </p:nvSpPr>
        <p:spPr bwMode="auto">
          <a:xfrm>
            <a:off x="7454549" y="2889926"/>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6" name="Line 15"/>
          <p:cNvSpPr>
            <a:spLocks noChangeShapeType="1"/>
          </p:cNvSpPr>
          <p:nvPr/>
        </p:nvSpPr>
        <p:spPr bwMode="auto">
          <a:xfrm>
            <a:off x="7639694" y="2886594"/>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7" name="AutoShape 16"/>
          <p:cNvSpPr>
            <a:spLocks noChangeArrowheads="1"/>
          </p:cNvSpPr>
          <p:nvPr/>
        </p:nvSpPr>
        <p:spPr bwMode="auto">
          <a:xfrm>
            <a:off x="8124534" y="2889926"/>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8" name="Line 17"/>
          <p:cNvSpPr>
            <a:spLocks noChangeShapeType="1"/>
          </p:cNvSpPr>
          <p:nvPr/>
        </p:nvSpPr>
        <p:spPr bwMode="auto">
          <a:xfrm>
            <a:off x="8309679" y="2886594"/>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9" name="Line 18"/>
          <p:cNvSpPr>
            <a:spLocks noChangeShapeType="1"/>
          </p:cNvSpPr>
          <p:nvPr/>
        </p:nvSpPr>
        <p:spPr bwMode="auto">
          <a:xfrm>
            <a:off x="6383638" y="3009195"/>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50" name="Line 19"/>
          <p:cNvSpPr>
            <a:spLocks noChangeShapeType="1"/>
          </p:cNvSpPr>
          <p:nvPr/>
        </p:nvSpPr>
        <p:spPr bwMode="auto">
          <a:xfrm>
            <a:off x="7060949" y="3009195"/>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1" name="Line 20"/>
          <p:cNvSpPr>
            <a:spLocks noChangeShapeType="1"/>
          </p:cNvSpPr>
          <p:nvPr/>
        </p:nvSpPr>
        <p:spPr bwMode="auto">
          <a:xfrm>
            <a:off x="7726938" y="3009195"/>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2" name="Group 21"/>
          <p:cNvGrpSpPr>
            <a:grpSpLocks/>
          </p:cNvGrpSpPr>
          <p:nvPr/>
        </p:nvGrpSpPr>
        <p:grpSpPr bwMode="auto">
          <a:xfrm>
            <a:off x="7182159" y="3527583"/>
            <a:ext cx="179151" cy="261193"/>
            <a:chOff x="2298" y="2804"/>
            <a:chExt cx="269" cy="392"/>
          </a:xfrm>
        </p:grpSpPr>
        <p:sp>
          <p:nvSpPr>
            <p:cNvPr id="65"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66"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67"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68"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53" name="Group 26"/>
          <p:cNvGrpSpPr>
            <a:grpSpLocks/>
          </p:cNvGrpSpPr>
          <p:nvPr/>
        </p:nvGrpSpPr>
        <p:grpSpPr bwMode="auto">
          <a:xfrm>
            <a:off x="7272067" y="3768786"/>
            <a:ext cx="607382" cy="543708"/>
            <a:chOff x="1584" y="816"/>
            <a:chExt cx="912" cy="816"/>
          </a:xfrm>
        </p:grpSpPr>
        <p:sp>
          <p:nvSpPr>
            <p:cNvPr id="56"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7"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8"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9"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0"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1"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2"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3"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55" name="AutoShape 37"/>
          <p:cNvSpPr>
            <a:spLocks noChangeArrowheads="1"/>
          </p:cNvSpPr>
          <p:nvPr/>
        </p:nvSpPr>
        <p:spPr bwMode="auto">
          <a:xfrm>
            <a:off x="7359978" y="2851280"/>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a:t>Art of Multiprocessor Programming</a:t>
            </a:r>
          </a:p>
        </p:txBody>
      </p:sp>
      <p:sp>
        <p:nvSpPr>
          <p:cNvPr id="38" name="Slide Number Placeholder 3"/>
          <p:cNvSpPr>
            <a:spLocks noGrp="1"/>
          </p:cNvSpPr>
          <p:nvPr>
            <p:ph type="sldNum" sz="quarter" idx="11"/>
          </p:nvPr>
        </p:nvSpPr>
        <p:spPr/>
        <p:txBody>
          <a:bodyPr/>
          <a:lstStyle/>
          <a:p>
            <a:pPr>
              <a:defRPr/>
            </a:pPr>
            <a:fld id="{0C2395F1-CA66-42C0-A5D4-A80CFDB329BE}" type="slidenum">
              <a:rPr lang="x-none"/>
              <a:pPr>
                <a:defRPr/>
              </a:pPr>
              <a:t>183</a:t>
            </a:fld>
            <a:endParaRPr lang="en-US"/>
          </a:p>
        </p:txBody>
      </p:sp>
      <p:sp>
        <p:nvSpPr>
          <p:cNvPr id="173060" name="Text Box 38"/>
          <p:cNvSpPr txBox="1">
            <a:spLocks noChangeArrowheads="1"/>
          </p:cNvSpPr>
          <p:nvPr/>
        </p:nvSpPr>
        <p:spPr bwMode="auto">
          <a:xfrm>
            <a:off x="741363" y="1774825"/>
            <a:ext cx="7445375" cy="4154984"/>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remove(T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retry: while (true) {</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if (item ==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break;</a:t>
            </a:r>
          </a:p>
          <a:p>
            <a:pPr algn="l"/>
            <a:r>
              <a:rPr lang="en-US" b="1" dirty="0">
                <a:latin typeface="Courier New" pitchFamily="49" charset="0"/>
              </a:rPr>
              <a:t>    </a:t>
            </a:r>
            <a:r>
              <a:rPr lang="en-US" b="1" dirty="0" err="1">
                <a:latin typeface="Courier New" pitchFamily="49" charset="0"/>
              </a:rPr>
              <a:t>pred</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 … </a:t>
            </a:r>
          </a:p>
        </p:txBody>
      </p:sp>
      <p:sp>
        <p:nvSpPr>
          <p:cNvPr id="173061" name="Rectangle 3"/>
          <p:cNvSpPr>
            <a:spLocks noGrp="1" noChangeArrowheads="1"/>
          </p:cNvSpPr>
          <p:nvPr>
            <p:ph type="title"/>
          </p:nvPr>
        </p:nvSpPr>
        <p:spPr/>
        <p:txBody>
          <a:bodyPr/>
          <a:lstStyle/>
          <a:p>
            <a:r>
              <a:rPr lang="en-US" smtClean="0"/>
              <a:t>Remove: searching</a:t>
            </a:r>
          </a:p>
        </p:txBody>
      </p:sp>
      <p:sp>
        <p:nvSpPr>
          <p:cNvPr id="173062" name="AutoShape 5"/>
          <p:cNvSpPr>
            <a:spLocks noChangeArrowheads="1"/>
          </p:cNvSpPr>
          <p:nvPr/>
        </p:nvSpPr>
        <p:spPr bwMode="auto">
          <a:xfrm>
            <a:off x="1392238" y="4772025"/>
            <a:ext cx="3541712" cy="766763"/>
          </a:xfrm>
          <a:prstGeom prst="wedgeRoundRectCallout">
            <a:avLst>
              <a:gd name="adj1" fmla="val -20370"/>
              <a:gd name="adj2" fmla="val -36138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73063" name="Text Box 6"/>
          <p:cNvSpPr txBox="1">
            <a:spLocks noChangeArrowheads="1"/>
          </p:cNvSpPr>
          <p:nvPr/>
        </p:nvSpPr>
        <p:spPr bwMode="auto">
          <a:xfrm>
            <a:off x="1687215" y="1941513"/>
            <a:ext cx="2162772" cy="523220"/>
          </a:xfrm>
          <a:prstGeom prst="rect">
            <a:avLst/>
          </a:prstGeom>
          <a:solidFill>
            <a:srgbClr val="FFFFCC">
              <a:alpha val="70195"/>
            </a:srgbClr>
          </a:solidFill>
          <a:ln w="9525">
            <a:noFill/>
            <a:miter lim="800000"/>
            <a:headEnd/>
            <a:tailEnd/>
          </a:ln>
        </p:spPr>
        <p:txBody>
          <a:bodyPr wrap="none">
            <a:spAutoFit/>
          </a:bodyPr>
          <a:lstStyle/>
          <a:p>
            <a:pPr algn="ctr"/>
            <a:r>
              <a:rPr lang="en-US" sz="2800" b="1" dirty="0">
                <a:solidFill>
                  <a:srgbClr val="FF0000"/>
                </a:solidFill>
                <a:latin typeface="Arial" pitchFamily="34" charset="0"/>
              </a:rPr>
              <a:t>Move along</a:t>
            </a:r>
          </a:p>
        </p:txBody>
      </p:sp>
      <p:grpSp>
        <p:nvGrpSpPr>
          <p:cNvPr id="39" name="Group 38"/>
          <p:cNvGrpSpPr/>
          <p:nvPr/>
        </p:nvGrpSpPr>
        <p:grpSpPr>
          <a:xfrm>
            <a:off x="5950744" y="4113709"/>
            <a:ext cx="2933700" cy="1816100"/>
            <a:chOff x="6040371" y="1208268"/>
            <a:chExt cx="2933700" cy="1816100"/>
          </a:xfrm>
        </p:grpSpPr>
        <p:sp>
          <p:nvSpPr>
            <p:cNvPr id="40" name="Rectangle 8"/>
            <p:cNvSpPr>
              <a:spLocks noChangeArrowheads="1"/>
            </p:cNvSpPr>
            <p:nvPr/>
          </p:nvSpPr>
          <p:spPr bwMode="auto">
            <a:xfrm>
              <a:off x="6040371" y="1208268"/>
              <a:ext cx="2933700" cy="1816100"/>
            </a:xfrm>
            <a:prstGeom prst="rect">
              <a:avLst/>
            </a:prstGeom>
            <a:solidFill>
              <a:srgbClr val="CCFFCC"/>
            </a:solidFill>
            <a:ln w="38100" algn="ctr">
              <a:solidFill>
                <a:schemeClr val="tx1"/>
              </a:solidFill>
              <a:miter lim="800000"/>
              <a:headEnd/>
              <a:tailEnd/>
            </a:ln>
          </p:spPr>
          <p:txBody>
            <a:bodyPr wrap="none" anchor="ctr">
              <a:noAutofit/>
            </a:bodyPr>
            <a:lstStyle/>
            <a:p>
              <a:endParaRPr lang="en-US" dirty="0">
                <a:latin typeface="Courier New" pitchFamily="49" charset="0"/>
              </a:endParaRPr>
            </a:p>
          </p:txBody>
        </p:sp>
        <p:sp>
          <p:nvSpPr>
            <p:cNvPr id="41" name="AutoShape 9"/>
            <p:cNvSpPr>
              <a:spLocks noChangeArrowheads="1"/>
            </p:cNvSpPr>
            <p:nvPr/>
          </p:nvSpPr>
          <p:spPr bwMode="auto">
            <a:xfrm>
              <a:off x="6400347" y="1478661"/>
              <a:ext cx="363630" cy="237872"/>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2" name="Line 10"/>
            <p:cNvSpPr>
              <a:spLocks noChangeShapeType="1"/>
            </p:cNvSpPr>
            <p:nvPr/>
          </p:nvSpPr>
          <p:spPr bwMode="auto">
            <a:xfrm>
              <a:off x="6585492"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 name="Text Box 11"/>
            <p:cNvSpPr txBox="1">
              <a:spLocks noChangeArrowheads="1"/>
            </p:cNvSpPr>
            <p:nvPr/>
          </p:nvSpPr>
          <p:spPr bwMode="auto">
            <a:xfrm>
              <a:off x="6444968" y="1489322"/>
              <a:ext cx="184479" cy="51905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4" name="AutoShape 12"/>
            <p:cNvSpPr>
              <a:spLocks noChangeArrowheads="1"/>
            </p:cNvSpPr>
            <p:nvPr/>
          </p:nvSpPr>
          <p:spPr bwMode="auto">
            <a:xfrm>
              <a:off x="7070332"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5" name="Line 13"/>
            <p:cNvSpPr>
              <a:spLocks noChangeShapeType="1"/>
            </p:cNvSpPr>
            <p:nvPr/>
          </p:nvSpPr>
          <p:spPr bwMode="auto">
            <a:xfrm>
              <a:off x="7255477"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 name="AutoShape 14"/>
            <p:cNvSpPr>
              <a:spLocks noChangeArrowheads="1"/>
            </p:cNvSpPr>
            <p:nvPr/>
          </p:nvSpPr>
          <p:spPr bwMode="auto">
            <a:xfrm>
              <a:off x="7742316"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7" name="Line 15"/>
            <p:cNvSpPr>
              <a:spLocks noChangeShapeType="1"/>
            </p:cNvSpPr>
            <p:nvPr/>
          </p:nvSpPr>
          <p:spPr bwMode="auto">
            <a:xfrm>
              <a:off x="7927461"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8" name="AutoShape 16"/>
            <p:cNvSpPr>
              <a:spLocks noChangeArrowheads="1"/>
            </p:cNvSpPr>
            <p:nvPr/>
          </p:nvSpPr>
          <p:spPr bwMode="auto">
            <a:xfrm>
              <a:off x="8412301" y="1478661"/>
              <a:ext cx="363630" cy="237872"/>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49" name="Line 17"/>
            <p:cNvSpPr>
              <a:spLocks noChangeShapeType="1"/>
            </p:cNvSpPr>
            <p:nvPr/>
          </p:nvSpPr>
          <p:spPr bwMode="auto">
            <a:xfrm>
              <a:off x="8597446" y="1475329"/>
              <a:ext cx="0" cy="24453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0" name="Line 18"/>
            <p:cNvSpPr>
              <a:spLocks noChangeShapeType="1"/>
            </p:cNvSpPr>
            <p:nvPr/>
          </p:nvSpPr>
          <p:spPr bwMode="auto">
            <a:xfrm>
              <a:off x="6671405" y="1597930"/>
              <a:ext cx="363630" cy="0"/>
            </a:xfrm>
            <a:prstGeom prst="line">
              <a:avLst/>
            </a:pr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51" name="Line 19"/>
            <p:cNvSpPr>
              <a:spLocks noChangeShapeType="1"/>
            </p:cNvSpPr>
            <p:nvPr/>
          </p:nvSpPr>
          <p:spPr bwMode="auto">
            <a:xfrm>
              <a:off x="7348716"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 name="Line 20"/>
            <p:cNvSpPr>
              <a:spLocks noChangeShapeType="1"/>
            </p:cNvSpPr>
            <p:nvPr/>
          </p:nvSpPr>
          <p:spPr bwMode="auto">
            <a:xfrm>
              <a:off x="8014705" y="1597930"/>
              <a:ext cx="36363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3" name="Group 21"/>
            <p:cNvGrpSpPr>
              <a:grpSpLocks/>
            </p:cNvGrpSpPr>
            <p:nvPr/>
          </p:nvGrpSpPr>
          <p:grpSpPr bwMode="auto">
            <a:xfrm>
              <a:off x="7469926" y="2116318"/>
              <a:ext cx="179151" cy="261193"/>
              <a:chOff x="2298" y="2804"/>
              <a:chExt cx="269" cy="392"/>
            </a:xfrm>
          </p:grpSpPr>
          <p:sp>
            <p:nvSpPr>
              <p:cNvPr id="66" name="Oval 22"/>
              <p:cNvSpPr>
                <a:spLocks noChangeArrowheads="1"/>
              </p:cNvSpPr>
              <p:nvPr/>
            </p:nvSpPr>
            <p:spPr bwMode="auto">
              <a:xfrm>
                <a:off x="2298" y="2927"/>
                <a:ext cx="269" cy="269"/>
              </a:xfrm>
              <a:prstGeom prst="ellipse">
                <a:avLst/>
              </a:prstGeom>
              <a:solidFill>
                <a:schemeClr val="accent1">
                  <a:alpha val="70195"/>
                </a:schemeClr>
              </a:solidFill>
              <a:ln w="9525" algn="ctr">
                <a:noFill/>
                <a:round/>
                <a:headEnd/>
                <a:tailEnd/>
              </a:ln>
            </p:spPr>
            <p:txBody>
              <a:bodyPr wrap="none" anchor="ctr"/>
              <a:lstStyle/>
              <a:p>
                <a:endParaRPr lang="en-US" dirty="0">
                  <a:latin typeface="Courier New" pitchFamily="49" charset="0"/>
                </a:endParaRPr>
              </a:p>
            </p:txBody>
          </p:sp>
          <p:sp>
            <p:nvSpPr>
              <p:cNvPr id="67" name="Oval 23"/>
              <p:cNvSpPr>
                <a:spLocks noChangeArrowheads="1"/>
              </p:cNvSpPr>
              <p:nvPr/>
            </p:nvSpPr>
            <p:spPr bwMode="auto">
              <a:xfrm>
                <a:off x="2399" y="2983"/>
                <a:ext cx="67" cy="67"/>
              </a:xfrm>
              <a:prstGeom prst="ellipse">
                <a:avLst/>
              </a:prstGeom>
              <a:solidFill>
                <a:schemeClr val="bg1">
                  <a:alpha val="70195"/>
                </a:schemeClr>
              </a:solidFill>
              <a:ln w="9525" algn="ctr">
                <a:noFill/>
                <a:round/>
                <a:headEnd/>
                <a:tailEnd/>
              </a:ln>
            </p:spPr>
            <p:txBody>
              <a:bodyPr wrap="none" anchor="ctr"/>
              <a:lstStyle/>
              <a:p>
                <a:endParaRPr lang="en-US" dirty="0">
                  <a:latin typeface="Courier New" pitchFamily="49" charset="0"/>
                </a:endParaRPr>
              </a:p>
            </p:txBody>
          </p:sp>
          <p:sp>
            <p:nvSpPr>
              <p:cNvPr id="68" name="AutoShape 24"/>
              <p:cNvSpPr>
                <a:spLocks noChangeArrowheads="1"/>
              </p:cNvSpPr>
              <p:nvPr/>
            </p:nvSpPr>
            <p:spPr bwMode="auto">
              <a:xfrm flipV="1">
                <a:off x="2393" y="3028"/>
                <a:ext cx="7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5 w 21600"/>
                  <a:gd name="T13" fmla="*/ 4491 h 21600"/>
                  <a:gd name="T14" fmla="*/ 17225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70195"/>
                </a:schemeClr>
              </a:solidFill>
              <a:ln w="9525" algn="ctr">
                <a:noFill/>
                <a:miter lim="800000"/>
                <a:headEnd/>
                <a:tailEnd/>
              </a:ln>
            </p:spPr>
            <p:txBody>
              <a:bodyPr wrap="none" anchor="ctr"/>
              <a:lstStyle/>
              <a:p>
                <a:endParaRPr lang="en-US" dirty="0">
                  <a:latin typeface="Courier New" pitchFamily="49" charset="0"/>
                </a:endParaRPr>
              </a:p>
            </p:txBody>
          </p:sp>
          <p:sp>
            <p:nvSpPr>
              <p:cNvPr id="69" name="AutoShape 25"/>
              <p:cNvSpPr>
                <a:spLocks noChangeArrowheads="1"/>
              </p:cNvSpPr>
              <p:nvPr/>
            </p:nvSpPr>
            <p:spPr bwMode="auto">
              <a:xfrm>
                <a:off x="2354" y="2804"/>
                <a:ext cx="146" cy="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alpha val="70195"/>
                </a:schemeClr>
              </a:solidFill>
              <a:ln w="9525" algn="ctr">
                <a:noFill/>
                <a:miter lim="800000"/>
                <a:headEnd/>
                <a:tailEnd/>
              </a:ln>
            </p:spPr>
            <p:txBody>
              <a:bodyPr wrap="none" anchor="ctr"/>
              <a:lstStyle/>
              <a:p>
                <a:endParaRPr lang="en-US" dirty="0">
                  <a:latin typeface="Courier New" pitchFamily="49" charset="0"/>
                </a:endParaRPr>
              </a:p>
            </p:txBody>
          </p:sp>
        </p:grpSp>
        <p:grpSp>
          <p:nvGrpSpPr>
            <p:cNvPr id="54" name="Group 26"/>
            <p:cNvGrpSpPr>
              <a:grpSpLocks/>
            </p:cNvGrpSpPr>
            <p:nvPr/>
          </p:nvGrpSpPr>
          <p:grpSpPr bwMode="auto">
            <a:xfrm>
              <a:off x="7559834" y="2357521"/>
              <a:ext cx="607382" cy="543708"/>
              <a:chOff x="1584" y="816"/>
              <a:chExt cx="912" cy="816"/>
            </a:xfrm>
          </p:grpSpPr>
          <p:sp>
            <p:nvSpPr>
              <p:cNvPr id="57"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8"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59"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0"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1"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2"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63"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4"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65"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55" name="AutoShape 36"/>
            <p:cNvSpPr>
              <a:spLocks noChangeArrowheads="1"/>
            </p:cNvSpPr>
            <p:nvPr/>
          </p:nvSpPr>
          <p:spPr bwMode="auto">
            <a:xfrm>
              <a:off x="6981756" y="1429354"/>
              <a:ext cx="542781" cy="341816"/>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56" name="AutoShape 37"/>
            <p:cNvSpPr>
              <a:spLocks noChangeArrowheads="1"/>
            </p:cNvSpPr>
            <p:nvPr/>
          </p:nvSpPr>
          <p:spPr bwMode="auto">
            <a:xfrm>
              <a:off x="7647745" y="1440015"/>
              <a:ext cx="542781" cy="341816"/>
            </a:xfrm>
            <a:prstGeom prst="wedgeRoundRectCallout">
              <a:avLst>
                <a:gd name="adj1" fmla="val -63495"/>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FD2D3048-7FBE-4AE6-8292-415DE8A35265}" type="slidenum">
              <a:rPr lang="x-none"/>
              <a:pPr>
                <a:defRPr/>
              </a:pPr>
              <a:t>184</a:t>
            </a:fld>
            <a:endParaRPr lang="en-US"/>
          </a:p>
        </p:txBody>
      </p:sp>
      <p:sp>
        <p:nvSpPr>
          <p:cNvPr id="174084" name="Rectangle 2"/>
          <p:cNvSpPr>
            <a:spLocks noGrp="1" noChangeArrowheads="1"/>
          </p:cNvSpPr>
          <p:nvPr>
            <p:ph type="title"/>
          </p:nvPr>
        </p:nvSpPr>
        <p:spPr/>
        <p:txBody>
          <a:bodyPr/>
          <a:lstStyle/>
          <a:p>
            <a:r>
              <a:rPr lang="en-US" smtClean="0"/>
              <a:t>On Exit from Loop</a:t>
            </a:r>
          </a:p>
        </p:txBody>
      </p:sp>
      <p:sp>
        <p:nvSpPr>
          <p:cNvPr id="174085" name="Rectangle 3"/>
          <p:cNvSpPr>
            <a:spLocks noGrp="1" noChangeArrowheads="1"/>
          </p:cNvSpPr>
          <p:nvPr>
            <p:ph type="body" idx="1"/>
          </p:nvPr>
        </p:nvSpPr>
        <p:spPr/>
        <p:txBody>
          <a:bodyPr/>
          <a:lstStyle/>
          <a:p>
            <a:r>
              <a:rPr lang="en-US" smtClean="0"/>
              <a:t>If item is present</a:t>
            </a:r>
          </a:p>
          <a:p>
            <a:pPr lvl="1"/>
            <a:r>
              <a:rPr lang="en-US" smtClean="0">
                <a:solidFill>
                  <a:schemeClr val="tx1"/>
                </a:solidFill>
              </a:rPr>
              <a:t>curr</a:t>
            </a:r>
            <a:r>
              <a:rPr lang="en-US" smtClean="0"/>
              <a:t> holds item</a:t>
            </a:r>
          </a:p>
          <a:p>
            <a:pPr lvl="1"/>
            <a:r>
              <a:rPr lang="en-US" smtClean="0">
                <a:solidFill>
                  <a:schemeClr val="tx1"/>
                </a:solidFill>
              </a:rPr>
              <a:t>pred</a:t>
            </a:r>
            <a:r>
              <a:rPr lang="en-US" smtClean="0"/>
              <a:t> just before </a:t>
            </a:r>
            <a:r>
              <a:rPr lang="en-US" smtClean="0">
                <a:solidFill>
                  <a:schemeClr val="tx1"/>
                </a:solidFill>
              </a:rPr>
              <a:t>curr</a:t>
            </a:r>
          </a:p>
          <a:p>
            <a:r>
              <a:rPr lang="en-US" smtClean="0"/>
              <a:t>If item is absent</a:t>
            </a:r>
          </a:p>
          <a:p>
            <a:pPr lvl="1"/>
            <a:r>
              <a:rPr lang="en-US" smtClean="0">
                <a:solidFill>
                  <a:schemeClr val="tx1"/>
                </a:solidFill>
              </a:rPr>
              <a:t>curr</a:t>
            </a:r>
            <a:r>
              <a:rPr lang="en-US" smtClean="0"/>
              <a:t> has first higher key</a:t>
            </a:r>
          </a:p>
          <a:p>
            <a:pPr lvl="1"/>
            <a:r>
              <a:rPr lang="en-US" smtClean="0">
                <a:solidFill>
                  <a:schemeClr val="tx1"/>
                </a:solidFill>
              </a:rPr>
              <a:t>pred</a:t>
            </a:r>
            <a:r>
              <a:rPr lang="en-US" smtClean="0"/>
              <a:t> just before </a:t>
            </a:r>
            <a:r>
              <a:rPr lang="en-US" smtClean="0">
                <a:solidFill>
                  <a:schemeClr val="tx1"/>
                </a:solidFill>
              </a:rPr>
              <a:t>curr</a:t>
            </a:r>
          </a:p>
          <a:p>
            <a:r>
              <a:rPr lang="en-US" smtClean="0"/>
              <a:t>Assuming no synchronization problems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CD389ADB-EEAB-4F11-BA3C-AA12861800A4}" type="slidenum">
              <a:rPr lang="x-none"/>
              <a:pPr>
                <a:defRPr/>
              </a:pPr>
              <a:t>185</a:t>
            </a:fld>
            <a:endParaRPr lang="en-US"/>
          </a:p>
        </p:txBody>
      </p:sp>
      <p:sp>
        <p:nvSpPr>
          <p:cNvPr id="175108" name="Rectangle 3"/>
          <p:cNvSpPr>
            <a:spLocks noGrp="1" noChangeArrowheads="1"/>
          </p:cNvSpPr>
          <p:nvPr>
            <p:ph type="title"/>
          </p:nvPr>
        </p:nvSpPr>
        <p:spPr/>
        <p:txBody>
          <a:bodyPr/>
          <a:lstStyle/>
          <a:p>
            <a:r>
              <a:rPr lang="en-US" smtClean="0"/>
              <a:t>Remove Method</a:t>
            </a:r>
          </a:p>
        </p:txBody>
      </p:sp>
      <p:sp>
        <p:nvSpPr>
          <p:cNvPr id="175109" name="Text Box 4"/>
          <p:cNvSpPr txBox="1">
            <a:spLocks noChangeArrowheads="1"/>
          </p:cNvSpPr>
          <p:nvPr/>
        </p:nvSpPr>
        <p:spPr bwMode="auto">
          <a:xfrm>
            <a:off x="868363" y="1654175"/>
            <a:ext cx="7445375" cy="4524315"/>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try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pred.lock</a:t>
            </a:r>
            <a:r>
              <a:rPr lang="en-US" b="1" dirty="0">
                <a:latin typeface="Courier New" pitchFamily="49" charset="0"/>
              </a:rPr>
              <a:t>(); </a:t>
            </a:r>
            <a:r>
              <a:rPr lang="en-US" b="1" dirty="0" err="1">
                <a:latin typeface="Courier New" pitchFamily="49" charset="0"/>
              </a:rPr>
              <a:t>curr.lock</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(validate(</a:t>
            </a:r>
            <a:r>
              <a:rPr lang="en-US" b="1" dirty="0" err="1">
                <a:latin typeface="Courier New" pitchFamily="49" charset="0"/>
              </a:rPr>
              <a:t>pred,curr</a:t>
            </a:r>
            <a:r>
              <a:rPr lang="en-US" b="1" dirty="0">
                <a:latin typeface="Courier New" pitchFamily="49" charset="0"/>
              </a:rPr>
              <a:t>) {</a:t>
            </a:r>
          </a:p>
          <a:p>
            <a:pPr algn="l"/>
            <a:r>
              <a:rPr lang="en-US" b="1" dirty="0">
                <a:solidFill>
                  <a:schemeClr val="tx1"/>
                </a:solidFill>
                <a:latin typeface="Courier New" pitchFamily="49" charset="0"/>
              </a:rPr>
              <a:t>   if</a:t>
            </a:r>
            <a:r>
              <a:rPr lang="en-US" b="1" dirty="0">
                <a:latin typeface="Courier New" pitchFamily="49" charset="0"/>
              </a:rPr>
              <a:t> (</a:t>
            </a:r>
            <a:r>
              <a:rPr lang="en-US" b="1" dirty="0" err="1">
                <a:latin typeface="Courier New" pitchFamily="49" charset="0"/>
              </a:rPr>
              <a:t>curr.item</a:t>
            </a:r>
            <a:r>
              <a:rPr lang="en-US" b="1" dirty="0">
                <a:latin typeface="Courier New" pitchFamily="49" charset="0"/>
              </a:rPr>
              <a:t> == item)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 true</a:t>
            </a:r>
            <a:r>
              <a:rPr lang="en-US" b="1" dirty="0">
                <a:latin typeface="Courier New" pitchFamily="49" charset="0"/>
              </a:rPr>
              <a:t>;</a:t>
            </a:r>
          </a:p>
          <a:p>
            <a:pPr algn="l"/>
            <a:r>
              <a:rPr lang="en-US" b="1" dirty="0">
                <a:latin typeface="Courier New" pitchFamily="49" charset="0"/>
              </a:rPr>
              <a:t>   } else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a:p>
            <a:pPr algn="l"/>
            <a:r>
              <a:rPr lang="en-US" b="1" dirty="0">
                <a:latin typeface="Courier New" pitchFamily="49" charset="0"/>
              </a:rPr>
              <a:t>   }}} </a:t>
            </a:r>
            <a:r>
              <a:rPr lang="en-US" b="1" dirty="0">
                <a:solidFill>
                  <a:schemeClr val="tx1"/>
                </a:solidFill>
                <a:latin typeface="Courier New" pitchFamily="49" charset="0"/>
              </a:rPr>
              <a:t>finally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curr.unlock</a:t>
            </a:r>
            <a:r>
              <a:rPr lang="en-US" b="1" dirty="0">
                <a:latin typeface="Courier New" pitchFamily="49" charset="0"/>
              </a:rPr>
              <a:t>();</a:t>
            </a:r>
          </a:p>
          <a:p>
            <a:pPr algn="l"/>
            <a:r>
              <a:rPr lang="en-US" b="1"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0C880C7E-ABF3-46F8-B066-05AE093156D8}" type="slidenum">
              <a:rPr lang="x-none"/>
              <a:pPr>
                <a:defRPr/>
              </a:pPr>
              <a:t>186</a:t>
            </a:fld>
            <a:endParaRPr lang="en-US"/>
          </a:p>
        </p:txBody>
      </p:sp>
      <p:sp>
        <p:nvSpPr>
          <p:cNvPr id="176132" name="Text Box 8"/>
          <p:cNvSpPr txBox="1">
            <a:spLocks noChangeArrowheads="1"/>
          </p:cNvSpPr>
          <p:nvPr/>
        </p:nvSpPr>
        <p:spPr bwMode="auto">
          <a:xfrm>
            <a:off x="868363" y="1654175"/>
            <a:ext cx="7445375" cy="4524315"/>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try</a:t>
            </a:r>
            <a:r>
              <a:rPr lang="en-US" b="1" dirty="0">
                <a:latin typeface="Courier New" pitchFamily="49" charset="0"/>
              </a:rPr>
              <a:t> {</a:t>
            </a:r>
          </a:p>
          <a:p>
            <a:pPr algn="l"/>
            <a:r>
              <a:rPr lang="en-US" b="1" dirty="0">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if (validate(</a:t>
            </a:r>
            <a:r>
              <a:rPr lang="en-US" b="1" dirty="0" err="1">
                <a:solidFill>
                  <a:schemeClr val="folHlink"/>
                </a:solidFill>
                <a:latin typeface="Courier New" pitchFamily="49" charset="0"/>
              </a:rPr>
              <a:t>pred,curr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 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 else {</a:t>
            </a:r>
          </a:p>
          <a:p>
            <a:pPr algn="l"/>
            <a:r>
              <a:rPr lang="en-US" b="1" dirty="0">
                <a:solidFill>
                  <a:schemeClr val="folHlink"/>
                </a:solidFill>
                <a:latin typeface="Courier New" pitchFamily="49" charset="0"/>
              </a:rPr>
              <a:t>    return false;</a:t>
            </a:r>
          </a:p>
          <a:p>
            <a:pPr algn="l"/>
            <a:r>
              <a:rPr lang="en-US" b="1" dirty="0">
                <a:latin typeface="Courier New" pitchFamily="49" charset="0"/>
              </a:rPr>
              <a:t>   }}} </a:t>
            </a:r>
            <a:r>
              <a:rPr lang="en-US" b="1" dirty="0">
                <a:solidFill>
                  <a:schemeClr val="tx1"/>
                </a:solidFill>
                <a:latin typeface="Courier New" pitchFamily="49" charset="0"/>
              </a:rPr>
              <a:t>finally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curr.unlock</a:t>
            </a:r>
            <a:r>
              <a:rPr lang="en-US" b="1" dirty="0">
                <a:latin typeface="Courier New" pitchFamily="49" charset="0"/>
              </a:rPr>
              <a:t>();</a:t>
            </a:r>
          </a:p>
          <a:p>
            <a:pPr algn="l"/>
            <a:r>
              <a:rPr lang="en-US" b="1" dirty="0">
                <a:latin typeface="Courier New" pitchFamily="49" charset="0"/>
              </a:rPr>
              <a:t>   }}}</a:t>
            </a:r>
          </a:p>
        </p:txBody>
      </p:sp>
      <p:sp>
        <p:nvSpPr>
          <p:cNvPr id="176133" name="Rectangle 3"/>
          <p:cNvSpPr>
            <a:spLocks noGrp="1" noChangeArrowheads="1"/>
          </p:cNvSpPr>
          <p:nvPr>
            <p:ph type="title"/>
          </p:nvPr>
        </p:nvSpPr>
        <p:spPr/>
        <p:txBody>
          <a:bodyPr/>
          <a:lstStyle/>
          <a:p>
            <a:r>
              <a:rPr lang="en-US" smtClean="0"/>
              <a:t>Remove Method</a:t>
            </a:r>
          </a:p>
        </p:txBody>
      </p:sp>
      <p:sp>
        <p:nvSpPr>
          <p:cNvPr id="176134" name="AutoShape 5"/>
          <p:cNvSpPr>
            <a:spLocks noChangeArrowheads="1"/>
          </p:cNvSpPr>
          <p:nvPr/>
        </p:nvSpPr>
        <p:spPr bwMode="auto">
          <a:xfrm>
            <a:off x="879475" y="1719263"/>
            <a:ext cx="1058863" cy="371475"/>
          </a:xfrm>
          <a:prstGeom prst="wedgeRoundRectCallout">
            <a:avLst>
              <a:gd name="adj1" fmla="val 401426"/>
              <a:gd name="adj2" fmla="val 59017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76135" name="Text Box 6"/>
          <p:cNvSpPr txBox="1">
            <a:spLocks noChangeArrowheads="1"/>
          </p:cNvSpPr>
          <p:nvPr/>
        </p:nvSpPr>
        <p:spPr bwMode="auto">
          <a:xfrm>
            <a:off x="5222875" y="4179888"/>
            <a:ext cx="3024188"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Always unlock</a:t>
            </a:r>
          </a:p>
        </p:txBody>
      </p:sp>
      <p:sp>
        <p:nvSpPr>
          <p:cNvPr id="176136" name="AutoShape 7"/>
          <p:cNvSpPr>
            <a:spLocks noChangeArrowheads="1"/>
          </p:cNvSpPr>
          <p:nvPr/>
        </p:nvSpPr>
        <p:spPr bwMode="auto">
          <a:xfrm>
            <a:off x="1425575" y="4583113"/>
            <a:ext cx="3181350" cy="1577975"/>
          </a:xfrm>
          <a:prstGeom prst="wedgeRoundRectCallout">
            <a:avLst>
              <a:gd name="adj1" fmla="val 86375"/>
              <a:gd name="adj2" fmla="val -4527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E3699957-4CD0-4A37-87BE-7B44259E3C95}" type="slidenum">
              <a:rPr lang="x-none"/>
              <a:pPr>
                <a:defRPr/>
              </a:pPr>
              <a:t>187</a:t>
            </a:fld>
            <a:endParaRPr lang="en-US"/>
          </a:p>
        </p:txBody>
      </p:sp>
      <p:sp>
        <p:nvSpPr>
          <p:cNvPr id="177156" name="Text Box 7"/>
          <p:cNvSpPr txBox="1">
            <a:spLocks noChangeArrowheads="1"/>
          </p:cNvSpPr>
          <p:nvPr/>
        </p:nvSpPr>
        <p:spPr bwMode="auto">
          <a:xfrm>
            <a:off x="868363" y="1654175"/>
            <a:ext cx="7445375" cy="4524315"/>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try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pred.lock</a:t>
            </a:r>
            <a:r>
              <a:rPr lang="en-US" b="1" dirty="0">
                <a:latin typeface="Courier New" pitchFamily="49" charset="0"/>
              </a:rPr>
              <a:t>(); </a:t>
            </a:r>
            <a:r>
              <a:rPr lang="en-US" b="1" dirty="0" err="1">
                <a:latin typeface="Courier New" pitchFamily="49" charset="0"/>
              </a:rPr>
              <a:t>curr.lock</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if (validate(</a:t>
            </a:r>
            <a:r>
              <a:rPr lang="en-US" b="1" dirty="0" err="1">
                <a:solidFill>
                  <a:schemeClr val="folHlink"/>
                </a:solidFill>
                <a:latin typeface="Courier New" pitchFamily="49" charset="0"/>
              </a:rPr>
              <a:t>pred,curr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 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 else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177157" name="Rectangle 3"/>
          <p:cNvSpPr>
            <a:spLocks noGrp="1" noChangeArrowheads="1"/>
          </p:cNvSpPr>
          <p:nvPr>
            <p:ph type="title"/>
          </p:nvPr>
        </p:nvSpPr>
        <p:spPr/>
        <p:txBody>
          <a:bodyPr/>
          <a:lstStyle/>
          <a:p>
            <a:r>
              <a:rPr lang="en-US" smtClean="0"/>
              <a:t>Remove Method</a:t>
            </a:r>
          </a:p>
        </p:txBody>
      </p:sp>
      <p:sp>
        <p:nvSpPr>
          <p:cNvPr id="177158" name="AutoShape 5"/>
          <p:cNvSpPr>
            <a:spLocks noChangeArrowheads="1"/>
          </p:cNvSpPr>
          <p:nvPr/>
        </p:nvSpPr>
        <p:spPr bwMode="auto">
          <a:xfrm>
            <a:off x="1273175" y="2017713"/>
            <a:ext cx="4960938" cy="488950"/>
          </a:xfrm>
          <a:prstGeom prst="wedgeRoundRectCallout">
            <a:avLst>
              <a:gd name="adj1" fmla="val 48241"/>
              <a:gd name="adj2" fmla="val 43928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77159" name="Text Box 6"/>
          <p:cNvSpPr txBox="1">
            <a:spLocks noChangeArrowheads="1"/>
          </p:cNvSpPr>
          <p:nvPr/>
        </p:nvSpPr>
        <p:spPr bwMode="auto">
          <a:xfrm>
            <a:off x="4656138" y="4416425"/>
            <a:ext cx="3527425"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Lock both nodes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7026A5A7-BDD1-4F16-8553-B31B52EE0036}" type="slidenum">
              <a:rPr lang="x-none"/>
              <a:pPr>
                <a:defRPr/>
              </a:pPr>
              <a:t>188</a:t>
            </a:fld>
            <a:endParaRPr lang="en-US"/>
          </a:p>
        </p:txBody>
      </p:sp>
      <p:sp>
        <p:nvSpPr>
          <p:cNvPr id="178180" name="Text Box 7"/>
          <p:cNvSpPr txBox="1">
            <a:spLocks noChangeArrowheads="1"/>
          </p:cNvSpPr>
          <p:nvPr/>
        </p:nvSpPr>
        <p:spPr bwMode="auto">
          <a:xfrm>
            <a:off x="868363" y="1654175"/>
            <a:ext cx="7445375" cy="4524315"/>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(validate(</a:t>
            </a:r>
            <a:r>
              <a:rPr lang="en-US" b="1" dirty="0" err="1">
                <a:latin typeface="Courier New" pitchFamily="49" charset="0"/>
              </a:rPr>
              <a:t>pred,curr</a:t>
            </a:r>
            <a:r>
              <a:rPr lang="en-US" b="1" dirty="0">
                <a:latin typeface="Courier New" pitchFamily="49" charset="0"/>
              </a:rPr>
              <a:t>) {</a:t>
            </a:r>
          </a:p>
          <a:p>
            <a:pPr algn="l"/>
            <a:r>
              <a:rPr lang="en-US" b="1" dirty="0">
                <a:solidFill>
                  <a:schemeClr val="tx1"/>
                </a:solidFill>
                <a:latin typeface="Courier New" pitchFamily="49" charset="0"/>
              </a:rPr>
              <a:t>   </a:t>
            </a:r>
            <a:r>
              <a:rPr lang="en-US" b="1" dirty="0">
                <a:solidFill>
                  <a:schemeClr val="folHlink"/>
                </a:solidFill>
                <a:latin typeface="Courier New" pitchFamily="49" charset="0"/>
              </a:rPr>
              <a:t>if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 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 else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178181" name="Rectangle 3"/>
          <p:cNvSpPr>
            <a:spLocks noGrp="1" noChangeArrowheads="1"/>
          </p:cNvSpPr>
          <p:nvPr>
            <p:ph type="title"/>
          </p:nvPr>
        </p:nvSpPr>
        <p:spPr/>
        <p:txBody>
          <a:bodyPr/>
          <a:lstStyle/>
          <a:p>
            <a:r>
              <a:rPr lang="en-US" smtClean="0"/>
              <a:t>Remove Method</a:t>
            </a:r>
          </a:p>
        </p:txBody>
      </p:sp>
      <p:sp>
        <p:nvSpPr>
          <p:cNvPr id="178182" name="AutoShape 5"/>
          <p:cNvSpPr>
            <a:spLocks noChangeArrowheads="1"/>
          </p:cNvSpPr>
          <p:nvPr/>
        </p:nvSpPr>
        <p:spPr bwMode="auto">
          <a:xfrm>
            <a:off x="1257300" y="2406650"/>
            <a:ext cx="4903788" cy="488950"/>
          </a:xfrm>
          <a:prstGeom prst="wedgeRoundRectCallout">
            <a:avLst>
              <a:gd name="adj1" fmla="val 30417"/>
              <a:gd name="adj2" fmla="val 24545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78183" name="Text Box 6"/>
          <p:cNvSpPr txBox="1">
            <a:spLocks noChangeArrowheads="1"/>
          </p:cNvSpPr>
          <p:nvPr/>
        </p:nvSpPr>
        <p:spPr bwMode="auto">
          <a:xfrm>
            <a:off x="3597275" y="3754438"/>
            <a:ext cx="4868863"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Check for synchronization conflicts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F6506A35-19F9-45E3-81C4-B1B4BCCF4352}" type="slidenum">
              <a:rPr lang="x-none"/>
              <a:pPr>
                <a:defRPr/>
              </a:pPr>
              <a:t>189</a:t>
            </a:fld>
            <a:endParaRPr lang="en-US"/>
          </a:p>
        </p:txBody>
      </p:sp>
      <p:sp>
        <p:nvSpPr>
          <p:cNvPr id="179204" name="Text Box 7"/>
          <p:cNvSpPr txBox="1">
            <a:spLocks noChangeArrowheads="1"/>
          </p:cNvSpPr>
          <p:nvPr/>
        </p:nvSpPr>
        <p:spPr bwMode="auto">
          <a:xfrm>
            <a:off x="868363" y="1654175"/>
            <a:ext cx="7445375" cy="4524315"/>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if (validate(</a:t>
            </a:r>
            <a:r>
              <a:rPr lang="en-US" b="1" dirty="0" err="1">
                <a:solidFill>
                  <a:schemeClr val="folHlink"/>
                </a:solidFill>
                <a:latin typeface="Courier New" pitchFamily="49" charset="0"/>
              </a:rPr>
              <a:t>pred,curr</a:t>
            </a:r>
            <a:r>
              <a:rPr lang="en-US" b="1" dirty="0">
                <a:solidFill>
                  <a:schemeClr val="folHlink"/>
                </a:solidFill>
                <a:latin typeface="Courier New" pitchFamily="49" charset="0"/>
              </a:rPr>
              <a:t>) {</a:t>
            </a:r>
          </a:p>
          <a:p>
            <a:pPr algn="l"/>
            <a:r>
              <a:rPr lang="en-US" b="1" dirty="0">
                <a:solidFill>
                  <a:schemeClr val="tx1"/>
                </a:solidFill>
                <a:latin typeface="Courier New" pitchFamily="49" charset="0"/>
              </a:rPr>
              <a:t>   if</a:t>
            </a:r>
            <a:r>
              <a:rPr lang="en-US" b="1" dirty="0">
                <a:latin typeface="Courier New" pitchFamily="49" charset="0"/>
              </a:rPr>
              <a:t> (</a:t>
            </a:r>
            <a:r>
              <a:rPr lang="en-US" b="1" dirty="0" err="1">
                <a:latin typeface="Courier New" pitchFamily="49" charset="0"/>
              </a:rPr>
              <a:t>curr.item</a:t>
            </a:r>
            <a:r>
              <a:rPr lang="en-US" b="1" dirty="0">
                <a:latin typeface="Courier New" pitchFamily="49" charset="0"/>
              </a:rPr>
              <a:t> == item)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 true</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 else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179205" name="Rectangle 3"/>
          <p:cNvSpPr>
            <a:spLocks noGrp="1" noChangeArrowheads="1"/>
          </p:cNvSpPr>
          <p:nvPr>
            <p:ph type="title"/>
          </p:nvPr>
        </p:nvSpPr>
        <p:spPr/>
        <p:txBody>
          <a:bodyPr/>
          <a:lstStyle/>
          <a:p>
            <a:r>
              <a:rPr lang="en-US" smtClean="0"/>
              <a:t>Remove Method</a:t>
            </a:r>
          </a:p>
        </p:txBody>
      </p:sp>
      <p:sp>
        <p:nvSpPr>
          <p:cNvPr id="179206" name="AutoShape 5"/>
          <p:cNvSpPr>
            <a:spLocks noChangeArrowheads="1"/>
          </p:cNvSpPr>
          <p:nvPr/>
        </p:nvSpPr>
        <p:spPr bwMode="auto">
          <a:xfrm>
            <a:off x="1304925" y="2736850"/>
            <a:ext cx="4833938" cy="1223963"/>
          </a:xfrm>
          <a:prstGeom prst="wedgeRoundRectCallout">
            <a:avLst>
              <a:gd name="adj1" fmla="val 47699"/>
              <a:gd name="adj2" fmla="val 8475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79207" name="Text Box 6"/>
          <p:cNvSpPr txBox="1">
            <a:spLocks noChangeArrowheads="1"/>
          </p:cNvSpPr>
          <p:nvPr/>
        </p:nvSpPr>
        <p:spPr bwMode="auto">
          <a:xfrm>
            <a:off x="4953000" y="4303713"/>
            <a:ext cx="3702050"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target found, remove node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EB8667B-A1B2-4124-9C94-38584A360385}" type="slidenum">
              <a:rPr lang="x-none"/>
              <a:pPr>
                <a:defRPr/>
              </a:pPr>
              <a:t>19</a:t>
            </a:fld>
            <a:endParaRPr lang="en-US"/>
          </a:p>
        </p:txBody>
      </p:sp>
      <p:sp>
        <p:nvSpPr>
          <p:cNvPr id="16388" name="Rectangle 2"/>
          <p:cNvSpPr>
            <a:spLocks noGrp="1" noChangeArrowheads="1"/>
          </p:cNvSpPr>
          <p:nvPr>
            <p:ph type="title"/>
          </p:nvPr>
        </p:nvSpPr>
        <p:spPr/>
        <p:txBody>
          <a:bodyPr/>
          <a:lstStyle/>
          <a:p>
            <a:r>
              <a:rPr lang="en-US" sz="4000" smtClean="0"/>
              <a:t>Third:</a:t>
            </a:r>
            <a:br>
              <a:rPr lang="en-US" sz="4000" smtClean="0"/>
            </a:br>
            <a:r>
              <a:rPr lang="en-US" sz="4000" smtClean="0"/>
              <a:t>Lazy Synchronization</a:t>
            </a:r>
          </a:p>
        </p:txBody>
      </p:sp>
      <p:sp>
        <p:nvSpPr>
          <p:cNvPr id="16389" name="Rectangle 3"/>
          <p:cNvSpPr>
            <a:spLocks noGrp="1" noChangeArrowheads="1"/>
          </p:cNvSpPr>
          <p:nvPr>
            <p:ph type="body" idx="1"/>
          </p:nvPr>
        </p:nvSpPr>
        <p:spPr/>
        <p:txBody>
          <a:bodyPr/>
          <a:lstStyle/>
          <a:p>
            <a:r>
              <a:rPr lang="en-US" dirty="0" smtClean="0"/>
              <a:t>Postpone hard </a:t>
            </a:r>
            <a:r>
              <a:rPr lang="en-US" dirty="0" smtClean="0"/>
              <a:t>work</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1E5FFA8D-9037-4652-BD90-689EB644C964}" type="slidenum">
              <a:rPr lang="x-none"/>
              <a:pPr>
                <a:defRPr/>
              </a:pPr>
              <a:t>190</a:t>
            </a:fld>
            <a:endParaRPr lang="en-US"/>
          </a:p>
        </p:txBody>
      </p:sp>
      <p:sp>
        <p:nvSpPr>
          <p:cNvPr id="180228" name="Text Box 7"/>
          <p:cNvSpPr txBox="1">
            <a:spLocks noChangeArrowheads="1"/>
          </p:cNvSpPr>
          <p:nvPr/>
        </p:nvSpPr>
        <p:spPr bwMode="auto">
          <a:xfrm>
            <a:off x="868363" y="1654175"/>
            <a:ext cx="7445375" cy="4524315"/>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if (validate(</a:t>
            </a:r>
            <a:r>
              <a:rPr lang="en-US" b="1" dirty="0" err="1">
                <a:solidFill>
                  <a:schemeClr val="folHlink"/>
                </a:solidFill>
                <a:latin typeface="Courier New" pitchFamily="49" charset="0"/>
              </a:rPr>
              <a:t>pred,curr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a:t>
            </a:r>
            <a:r>
              <a:rPr lang="en-US" b="1" dirty="0" err="1">
                <a:solidFill>
                  <a:schemeClr val="folHlink"/>
                </a:solidFill>
                <a:latin typeface="Courier New" pitchFamily="49" charset="0"/>
              </a:rPr>
              <a:t>curr.item</a:t>
            </a:r>
            <a:r>
              <a:rPr lang="en-US" b="1" dirty="0">
                <a:solidFill>
                  <a:schemeClr val="folHlink"/>
                </a:solidFill>
                <a:latin typeface="Courier New" pitchFamily="49" charset="0"/>
              </a:rPr>
              <a:t> == 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 else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180229" name="Rectangle 3"/>
          <p:cNvSpPr>
            <a:spLocks noGrp="1" noChangeArrowheads="1"/>
          </p:cNvSpPr>
          <p:nvPr>
            <p:ph type="title"/>
          </p:nvPr>
        </p:nvSpPr>
        <p:spPr/>
        <p:txBody>
          <a:bodyPr/>
          <a:lstStyle/>
          <a:p>
            <a:r>
              <a:rPr lang="en-US" smtClean="0"/>
              <a:t>Remove Method</a:t>
            </a:r>
          </a:p>
        </p:txBody>
      </p:sp>
      <p:sp>
        <p:nvSpPr>
          <p:cNvPr id="180230" name="AutoShape 5"/>
          <p:cNvSpPr>
            <a:spLocks noChangeArrowheads="1"/>
          </p:cNvSpPr>
          <p:nvPr/>
        </p:nvSpPr>
        <p:spPr bwMode="auto">
          <a:xfrm>
            <a:off x="1620838" y="4235450"/>
            <a:ext cx="2465387" cy="431800"/>
          </a:xfrm>
          <a:prstGeom prst="wedgeRoundRectCallout">
            <a:avLst>
              <a:gd name="adj1" fmla="val 77236"/>
              <a:gd name="adj2" fmla="val -15625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180231" name="Text Box 6"/>
          <p:cNvSpPr txBox="1">
            <a:spLocks noChangeArrowheads="1"/>
          </p:cNvSpPr>
          <p:nvPr/>
        </p:nvSpPr>
        <p:spPr bwMode="auto">
          <a:xfrm>
            <a:off x="4527550" y="3505200"/>
            <a:ext cx="3702050"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target not found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90C2459B-B5A5-4B31-8733-0BB715A8B02C}" type="slidenum">
              <a:rPr lang="x-none"/>
              <a:pPr>
                <a:defRPr/>
              </a:pPr>
              <a:t>191</a:t>
            </a:fld>
            <a:endParaRPr lang="en-US"/>
          </a:p>
        </p:txBody>
      </p:sp>
      <p:sp>
        <p:nvSpPr>
          <p:cNvPr id="181252" name="Rectangle 2"/>
          <p:cNvSpPr>
            <a:spLocks noGrp="1" noChangeArrowheads="1"/>
          </p:cNvSpPr>
          <p:nvPr>
            <p:ph type="title"/>
          </p:nvPr>
        </p:nvSpPr>
        <p:spPr/>
        <p:txBody>
          <a:bodyPr/>
          <a:lstStyle/>
          <a:p>
            <a:r>
              <a:rPr lang="en-US" smtClean="0"/>
              <a:t>Optimistic List</a:t>
            </a:r>
          </a:p>
        </p:txBody>
      </p:sp>
      <p:sp>
        <p:nvSpPr>
          <p:cNvPr id="181253" name="Rectangle 3"/>
          <p:cNvSpPr>
            <a:spLocks noGrp="1" noChangeArrowheads="1"/>
          </p:cNvSpPr>
          <p:nvPr>
            <p:ph type="body" idx="1"/>
          </p:nvPr>
        </p:nvSpPr>
        <p:spPr/>
        <p:txBody>
          <a:bodyPr/>
          <a:lstStyle/>
          <a:p>
            <a:r>
              <a:rPr lang="en-US" smtClean="0"/>
              <a:t>Limited hot-spots</a:t>
            </a:r>
          </a:p>
          <a:p>
            <a:pPr lvl="1"/>
            <a:r>
              <a:rPr lang="en-US" smtClean="0"/>
              <a:t>Targets of </a:t>
            </a:r>
            <a:r>
              <a:rPr lang="en-US" smtClean="0">
                <a:solidFill>
                  <a:schemeClr val="tx1"/>
                </a:solidFill>
              </a:rPr>
              <a:t>add()</a:t>
            </a:r>
            <a:r>
              <a:rPr lang="en-US" smtClean="0"/>
              <a:t>, </a:t>
            </a:r>
            <a:r>
              <a:rPr lang="en-US" smtClean="0">
                <a:solidFill>
                  <a:schemeClr val="tx1"/>
                </a:solidFill>
              </a:rPr>
              <a:t>remove()</a:t>
            </a:r>
            <a:r>
              <a:rPr lang="en-US" smtClean="0"/>
              <a:t>, </a:t>
            </a:r>
            <a:r>
              <a:rPr lang="en-US" smtClean="0">
                <a:solidFill>
                  <a:schemeClr val="tx1"/>
                </a:solidFill>
              </a:rPr>
              <a:t>contains()</a:t>
            </a:r>
          </a:p>
          <a:p>
            <a:pPr lvl="1"/>
            <a:r>
              <a:rPr lang="en-US" smtClean="0"/>
              <a:t>No contention on traversals</a:t>
            </a:r>
          </a:p>
          <a:p>
            <a:r>
              <a:rPr lang="en-US" smtClean="0"/>
              <a:t>Moreover</a:t>
            </a:r>
          </a:p>
          <a:p>
            <a:pPr lvl="1"/>
            <a:r>
              <a:rPr lang="en-US" smtClean="0"/>
              <a:t>Traversals are </a:t>
            </a:r>
            <a:r>
              <a:rPr lang="en-US" smtClean="0">
                <a:solidFill>
                  <a:schemeClr val="tx1"/>
                </a:solidFill>
              </a:rPr>
              <a:t>wait-free</a:t>
            </a:r>
          </a:p>
          <a:p>
            <a:pPr lvl="1"/>
            <a:r>
              <a:rPr lang="en-US" smtClean="0"/>
              <a:t>Food for thought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6526889-8497-43C9-B5CF-B0B67BCABAD1}" type="slidenum">
              <a:rPr lang="x-none"/>
              <a:pPr>
                <a:defRPr/>
              </a:pPr>
              <a:t>192</a:t>
            </a:fld>
            <a:endParaRPr lang="en-US"/>
          </a:p>
        </p:txBody>
      </p:sp>
      <p:sp>
        <p:nvSpPr>
          <p:cNvPr id="182276" name="Rectangle 2"/>
          <p:cNvSpPr>
            <a:spLocks noGrp="1" noChangeArrowheads="1"/>
          </p:cNvSpPr>
          <p:nvPr>
            <p:ph type="title"/>
          </p:nvPr>
        </p:nvSpPr>
        <p:spPr/>
        <p:txBody>
          <a:bodyPr/>
          <a:lstStyle/>
          <a:p>
            <a:r>
              <a:rPr lang="en-US" smtClean="0"/>
              <a:t>So Far, So Good</a:t>
            </a:r>
          </a:p>
        </p:txBody>
      </p:sp>
      <p:sp>
        <p:nvSpPr>
          <p:cNvPr id="182277" name="Rectangle 3"/>
          <p:cNvSpPr>
            <a:spLocks noGrp="1" noChangeArrowheads="1"/>
          </p:cNvSpPr>
          <p:nvPr>
            <p:ph type="body" idx="1"/>
          </p:nvPr>
        </p:nvSpPr>
        <p:spPr/>
        <p:txBody>
          <a:bodyPr/>
          <a:lstStyle/>
          <a:p>
            <a:r>
              <a:rPr lang="en-US" dirty="0" smtClean="0">
                <a:solidFill>
                  <a:schemeClr val="tx1"/>
                </a:solidFill>
              </a:rPr>
              <a:t>Much less lock acquisition/release</a:t>
            </a:r>
          </a:p>
          <a:p>
            <a:pPr lvl="1"/>
            <a:r>
              <a:rPr lang="en-US" dirty="0" smtClean="0"/>
              <a:t>Performance</a:t>
            </a:r>
          </a:p>
          <a:p>
            <a:pPr lvl="1"/>
            <a:r>
              <a:rPr lang="en-US" dirty="0" smtClean="0"/>
              <a:t>Concurrency</a:t>
            </a:r>
          </a:p>
          <a:p>
            <a:r>
              <a:rPr lang="en-US" dirty="0" smtClean="0">
                <a:solidFill>
                  <a:schemeClr val="tx1"/>
                </a:solidFill>
              </a:rPr>
              <a:t>Problems</a:t>
            </a:r>
          </a:p>
          <a:p>
            <a:pPr lvl="1"/>
            <a:r>
              <a:rPr lang="en-US" dirty="0" smtClean="0"/>
              <a:t>Need to traverse list twice</a:t>
            </a:r>
          </a:p>
          <a:p>
            <a:pPr lvl="1"/>
            <a:r>
              <a:rPr lang="en-US" b="1" dirty="0" smtClean="0">
                <a:solidFill>
                  <a:schemeClr val="tx1"/>
                </a:solidFill>
                <a:latin typeface="Courier New" pitchFamily="49" charset="0"/>
                <a:cs typeface="Courier New" pitchFamily="49" charset="0"/>
              </a:rPr>
              <a:t>contains()</a:t>
            </a:r>
            <a:r>
              <a:rPr lang="en-US" dirty="0" smtClean="0"/>
              <a:t> method acquires locks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3C1C5B1-40EB-42BA-A728-55AE83AC8203}" type="slidenum">
              <a:rPr lang="x-none"/>
              <a:pPr>
                <a:defRPr/>
              </a:pPr>
              <a:t>193</a:t>
            </a:fld>
            <a:endParaRPr lang="en-US"/>
          </a:p>
        </p:txBody>
      </p:sp>
      <p:sp>
        <p:nvSpPr>
          <p:cNvPr id="183300" name="Rectangle 2"/>
          <p:cNvSpPr>
            <a:spLocks noGrp="1" noChangeArrowheads="1"/>
          </p:cNvSpPr>
          <p:nvPr>
            <p:ph type="title"/>
          </p:nvPr>
        </p:nvSpPr>
        <p:spPr/>
        <p:txBody>
          <a:bodyPr/>
          <a:lstStyle/>
          <a:p>
            <a:r>
              <a:rPr lang="en-US" smtClean="0"/>
              <a:t>Evaluation</a:t>
            </a:r>
          </a:p>
        </p:txBody>
      </p:sp>
      <p:sp>
        <p:nvSpPr>
          <p:cNvPr id="183301" name="Rectangle 3"/>
          <p:cNvSpPr>
            <a:spLocks noGrp="1" noChangeArrowheads="1"/>
          </p:cNvSpPr>
          <p:nvPr>
            <p:ph type="body" idx="1"/>
          </p:nvPr>
        </p:nvSpPr>
        <p:spPr/>
        <p:txBody>
          <a:bodyPr/>
          <a:lstStyle/>
          <a:p>
            <a:r>
              <a:rPr lang="en-US" dirty="0" smtClean="0">
                <a:solidFill>
                  <a:schemeClr val="tx1"/>
                </a:solidFill>
              </a:rPr>
              <a:t>Optimistic is effective if</a:t>
            </a:r>
          </a:p>
          <a:p>
            <a:pPr lvl="1"/>
            <a:r>
              <a:rPr lang="en-US" dirty="0" smtClean="0"/>
              <a:t>cost of scanning twice </a:t>
            </a:r>
            <a:r>
              <a:rPr lang="en-US" dirty="0" smtClean="0">
                <a:solidFill>
                  <a:schemeClr val="tx2"/>
                </a:solidFill>
              </a:rPr>
              <a:t>without locks</a:t>
            </a:r>
          </a:p>
          <a:p>
            <a:pPr lvl="2">
              <a:buFontTx/>
              <a:buNone/>
            </a:pPr>
            <a:r>
              <a:rPr lang="en-US" sz="2800" dirty="0" smtClean="0">
                <a:solidFill>
                  <a:schemeClr val="tx1"/>
                </a:solidFill>
              </a:rPr>
              <a:t>is less than</a:t>
            </a:r>
          </a:p>
          <a:p>
            <a:pPr lvl="1"/>
            <a:r>
              <a:rPr lang="en-US" dirty="0" smtClean="0"/>
              <a:t>cost of scanning once </a:t>
            </a:r>
            <a:r>
              <a:rPr lang="en-US" dirty="0" smtClean="0">
                <a:solidFill>
                  <a:schemeClr val="tx2"/>
                </a:solidFill>
              </a:rPr>
              <a:t>with locks</a:t>
            </a:r>
          </a:p>
          <a:p>
            <a:r>
              <a:rPr lang="en-US" dirty="0" smtClean="0">
                <a:solidFill>
                  <a:schemeClr val="tx1"/>
                </a:solidFill>
              </a:rPr>
              <a:t>Drawback</a:t>
            </a:r>
          </a:p>
          <a:p>
            <a:pPr lvl="1"/>
            <a:r>
              <a:rPr lang="en-US" b="1" dirty="0" smtClean="0">
                <a:solidFill>
                  <a:schemeClr val="tx1"/>
                </a:solidFill>
                <a:latin typeface="Courier New" pitchFamily="49" charset="0"/>
                <a:cs typeface="Courier New" pitchFamily="49" charset="0"/>
              </a:rPr>
              <a:t>contains()</a:t>
            </a:r>
            <a:r>
              <a:rPr lang="en-US" dirty="0" smtClean="0"/>
              <a:t> acquires locks</a:t>
            </a:r>
          </a:p>
          <a:p>
            <a:pPr lvl="1"/>
            <a:r>
              <a:rPr lang="en-US" dirty="0" smtClean="0">
                <a:solidFill>
                  <a:schemeClr val="tx1"/>
                </a:solidFill>
              </a:rPr>
              <a:t>90%</a:t>
            </a:r>
            <a:r>
              <a:rPr lang="en-US" dirty="0" smtClean="0"/>
              <a:t> of calls in many apps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972FBAD-133B-4B59-8933-07F22057253A}" type="slidenum">
              <a:rPr lang="x-none"/>
              <a:pPr>
                <a:defRPr/>
              </a:pPr>
              <a:t>194</a:t>
            </a:fld>
            <a:endParaRPr lang="en-US"/>
          </a:p>
        </p:txBody>
      </p:sp>
      <p:sp>
        <p:nvSpPr>
          <p:cNvPr id="184324" name="Rectangle 2"/>
          <p:cNvSpPr>
            <a:spLocks noGrp="1" noChangeArrowheads="1"/>
          </p:cNvSpPr>
          <p:nvPr>
            <p:ph type="title"/>
          </p:nvPr>
        </p:nvSpPr>
        <p:spPr/>
        <p:txBody>
          <a:bodyPr/>
          <a:lstStyle/>
          <a:p>
            <a:r>
              <a:rPr lang="en-US" smtClean="0"/>
              <a:t>Lazy List</a:t>
            </a:r>
          </a:p>
        </p:txBody>
      </p:sp>
      <p:sp>
        <p:nvSpPr>
          <p:cNvPr id="184325" name="Rectangle 3"/>
          <p:cNvSpPr>
            <a:spLocks noGrp="1" noChangeArrowheads="1"/>
          </p:cNvSpPr>
          <p:nvPr>
            <p:ph type="body" idx="1"/>
          </p:nvPr>
        </p:nvSpPr>
        <p:spPr/>
        <p:txBody>
          <a:bodyPr/>
          <a:lstStyle/>
          <a:p>
            <a:r>
              <a:rPr lang="en-US" dirty="0" smtClean="0">
                <a:solidFill>
                  <a:schemeClr val="tx1"/>
                </a:solidFill>
              </a:rPr>
              <a:t>Like optimistic, except</a:t>
            </a:r>
          </a:p>
          <a:p>
            <a:pPr lvl="1"/>
            <a:r>
              <a:rPr lang="en-US" dirty="0" smtClean="0"/>
              <a:t>Scan once</a:t>
            </a:r>
          </a:p>
          <a:p>
            <a:pPr lvl="1"/>
            <a:r>
              <a:rPr lang="en-US" b="1" dirty="0" smtClean="0">
                <a:solidFill>
                  <a:schemeClr val="tx1"/>
                </a:solidFill>
                <a:latin typeface="Courier New" pitchFamily="49" charset="0"/>
              </a:rPr>
              <a:t>contains(x)</a:t>
            </a:r>
            <a:r>
              <a:rPr lang="en-US" dirty="0" smtClean="0"/>
              <a:t> never locks …</a:t>
            </a:r>
          </a:p>
          <a:p>
            <a:r>
              <a:rPr lang="en-US" dirty="0" smtClean="0">
                <a:solidFill>
                  <a:schemeClr val="tx1"/>
                </a:solidFill>
              </a:rPr>
              <a:t>Key insight</a:t>
            </a:r>
          </a:p>
          <a:p>
            <a:pPr lvl="1"/>
            <a:r>
              <a:rPr lang="en-US" dirty="0" smtClean="0"/>
              <a:t>Removing nodes causes trouble</a:t>
            </a:r>
          </a:p>
          <a:p>
            <a:pPr lvl="1"/>
            <a:r>
              <a:rPr lang="en-US" dirty="0" smtClean="0"/>
              <a:t>Do it </a:t>
            </a:r>
            <a:r>
              <a:rPr lang="en-US" dirty="0" smtClean="0">
                <a:solidFill>
                  <a:schemeClr val="tx1"/>
                </a:solidFill>
              </a:rPr>
              <a:t>“lazily”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92A68789-D476-411B-B36E-2F93CE027613}" type="slidenum">
              <a:rPr lang="x-none"/>
              <a:pPr>
                <a:defRPr/>
              </a:pPr>
              <a:t>195</a:t>
            </a:fld>
            <a:endParaRPr lang="en-US"/>
          </a:p>
        </p:txBody>
      </p:sp>
      <p:sp>
        <p:nvSpPr>
          <p:cNvPr id="185348" name="Rectangle 2"/>
          <p:cNvSpPr>
            <a:spLocks noGrp="1" noChangeArrowheads="1"/>
          </p:cNvSpPr>
          <p:nvPr>
            <p:ph type="title"/>
          </p:nvPr>
        </p:nvSpPr>
        <p:spPr/>
        <p:txBody>
          <a:bodyPr/>
          <a:lstStyle/>
          <a:p>
            <a:r>
              <a:rPr lang="en-US" smtClean="0"/>
              <a:t>Lazy List</a:t>
            </a:r>
          </a:p>
        </p:txBody>
      </p:sp>
      <p:sp>
        <p:nvSpPr>
          <p:cNvPr id="185349" name="Rectangle 3"/>
          <p:cNvSpPr>
            <a:spLocks noGrp="1" noChangeArrowheads="1"/>
          </p:cNvSpPr>
          <p:nvPr>
            <p:ph type="body" idx="1"/>
          </p:nvPr>
        </p:nvSpPr>
        <p:spPr/>
        <p:txBody>
          <a:bodyPr/>
          <a:lstStyle/>
          <a:p>
            <a:r>
              <a:rPr lang="en-US" b="1" dirty="0" smtClean="0">
                <a:solidFill>
                  <a:schemeClr val="tx1"/>
                </a:solidFill>
                <a:latin typeface="Courier New" pitchFamily="49" charset="0"/>
              </a:rPr>
              <a:t>remove()</a:t>
            </a:r>
          </a:p>
          <a:p>
            <a:pPr lvl="1"/>
            <a:r>
              <a:rPr lang="en-US" dirty="0" smtClean="0"/>
              <a:t>Scans list (as before)</a:t>
            </a:r>
          </a:p>
          <a:p>
            <a:pPr lvl="1"/>
            <a:r>
              <a:rPr lang="en-US" dirty="0" smtClean="0"/>
              <a:t>Locks predecessor &amp; current (as before)</a:t>
            </a:r>
          </a:p>
          <a:p>
            <a:r>
              <a:rPr lang="en-US" dirty="0" smtClean="0">
                <a:solidFill>
                  <a:schemeClr val="tx1"/>
                </a:solidFill>
              </a:rPr>
              <a:t>Logical delete</a:t>
            </a:r>
          </a:p>
          <a:p>
            <a:pPr lvl="1"/>
            <a:r>
              <a:rPr lang="en-US" dirty="0" smtClean="0"/>
              <a:t>Marks current node as removed </a:t>
            </a:r>
            <a:r>
              <a:rPr lang="en-US" dirty="0" smtClean="0">
                <a:solidFill>
                  <a:schemeClr val="tx1"/>
                </a:solidFill>
              </a:rPr>
              <a:t>(new!)</a:t>
            </a:r>
          </a:p>
          <a:p>
            <a:r>
              <a:rPr lang="en-US" dirty="0" smtClean="0">
                <a:solidFill>
                  <a:schemeClr val="tx1"/>
                </a:solidFill>
              </a:rPr>
              <a:t>Physical delete</a:t>
            </a:r>
          </a:p>
          <a:p>
            <a:pPr lvl="1"/>
            <a:r>
              <a:rPr lang="en-US" dirty="0" smtClean="0"/>
              <a:t>Redirects predecessor’s next (as before)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pPr>
              <a:defRPr/>
            </a:pPr>
            <a:r>
              <a:rPr lang="en-US"/>
              <a:t>Art of Multiprocessor Programming</a:t>
            </a:r>
          </a:p>
        </p:txBody>
      </p:sp>
      <p:sp>
        <p:nvSpPr>
          <p:cNvPr id="34" name="Slide Number Placeholder 4"/>
          <p:cNvSpPr>
            <a:spLocks noGrp="1"/>
          </p:cNvSpPr>
          <p:nvPr>
            <p:ph type="sldNum" sz="quarter" idx="11"/>
          </p:nvPr>
        </p:nvSpPr>
        <p:spPr/>
        <p:txBody>
          <a:bodyPr/>
          <a:lstStyle/>
          <a:p>
            <a:pPr>
              <a:defRPr/>
            </a:pPr>
            <a:fld id="{E98D9B30-BB43-4E95-BB04-7B758592B02B}" type="slidenum">
              <a:rPr lang="x-none"/>
              <a:pPr>
                <a:defRPr/>
              </a:pPr>
              <a:t>196</a:t>
            </a:fld>
            <a:endParaRPr lang="en-US"/>
          </a:p>
        </p:txBody>
      </p:sp>
      <p:sp>
        <p:nvSpPr>
          <p:cNvPr id="186372" name="Rectangle 2"/>
          <p:cNvSpPr>
            <a:spLocks noGrp="1" noChangeArrowheads="1"/>
          </p:cNvSpPr>
          <p:nvPr>
            <p:ph type="title"/>
          </p:nvPr>
        </p:nvSpPr>
        <p:spPr>
          <a:xfrm>
            <a:off x="685800" y="349250"/>
            <a:ext cx="7772400" cy="1143000"/>
          </a:xfrm>
        </p:spPr>
        <p:txBody>
          <a:bodyPr/>
          <a:lstStyle/>
          <a:p>
            <a:r>
              <a:rPr lang="en-US" smtClean="0"/>
              <a:t>Lazy Removal</a:t>
            </a:r>
          </a:p>
        </p:txBody>
      </p:sp>
      <p:grpSp>
        <p:nvGrpSpPr>
          <p:cNvPr id="186373" name="Group 28"/>
          <p:cNvGrpSpPr>
            <a:grpSpLocks/>
          </p:cNvGrpSpPr>
          <p:nvPr/>
        </p:nvGrpSpPr>
        <p:grpSpPr bwMode="auto">
          <a:xfrm>
            <a:off x="557213" y="2781300"/>
            <a:ext cx="1609725" cy="398463"/>
            <a:chOff x="486" y="1644"/>
            <a:chExt cx="1014" cy="251"/>
          </a:xfrm>
        </p:grpSpPr>
        <p:sp>
          <p:nvSpPr>
            <p:cNvPr id="186399" name="AutoShape 29"/>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86400" name="Line 30"/>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401" name="Line 31"/>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6402" name="Line 32"/>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sp>
        <p:nvSpPr>
          <p:cNvPr id="186374" name="Text Box 34"/>
          <p:cNvSpPr txBox="1">
            <a:spLocks noChangeArrowheads="1"/>
          </p:cNvSpPr>
          <p:nvPr/>
        </p:nvSpPr>
        <p:spPr bwMode="auto">
          <a:xfrm>
            <a:off x="2183533"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6375" name="AutoShape 35"/>
          <p:cNvSpPr>
            <a:spLocks noChangeArrowheads="1"/>
          </p:cNvSpPr>
          <p:nvPr/>
        </p:nvSpPr>
        <p:spPr bwMode="auto">
          <a:xfrm>
            <a:off x="218916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6376" name="Line 36"/>
          <p:cNvSpPr>
            <a:spLocks noChangeShapeType="1"/>
          </p:cNvSpPr>
          <p:nvPr/>
        </p:nvSpPr>
        <p:spPr bwMode="auto">
          <a:xfrm>
            <a:off x="258762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77" name="Line 37"/>
          <p:cNvSpPr>
            <a:spLocks noChangeShapeType="1"/>
          </p:cNvSpPr>
          <p:nvPr/>
        </p:nvSpPr>
        <p:spPr bwMode="auto">
          <a:xfrm>
            <a:off x="314166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6378" name="Line 38"/>
          <p:cNvSpPr>
            <a:spLocks noChangeShapeType="1"/>
          </p:cNvSpPr>
          <p:nvPr/>
        </p:nvSpPr>
        <p:spPr bwMode="auto">
          <a:xfrm>
            <a:off x="294481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79" name="Text Box 39"/>
          <p:cNvSpPr txBox="1">
            <a:spLocks noChangeArrowheads="1"/>
          </p:cNvSpPr>
          <p:nvPr/>
        </p:nvSpPr>
        <p:spPr bwMode="auto">
          <a:xfrm>
            <a:off x="25669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6380" name="AutoShape 41"/>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6381" name="Line 42"/>
          <p:cNvSpPr>
            <a:spLocks noChangeShapeType="1"/>
          </p:cNvSpPr>
          <p:nvPr/>
        </p:nvSpPr>
        <p:spPr bwMode="auto">
          <a:xfrm>
            <a:off x="4248150"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82" name="Line 43"/>
          <p:cNvSpPr>
            <a:spLocks noChangeShapeType="1"/>
          </p:cNvSpPr>
          <p:nvPr/>
        </p:nvSpPr>
        <p:spPr bwMode="auto">
          <a:xfrm>
            <a:off x="4802188" y="29860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6383" name="Line 44"/>
          <p:cNvSpPr>
            <a:spLocks noChangeShapeType="1"/>
          </p:cNvSpPr>
          <p:nvPr/>
        </p:nvSpPr>
        <p:spPr bwMode="auto">
          <a:xfrm>
            <a:off x="4605338" y="27892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84" name="AutoShape 47"/>
          <p:cNvSpPr>
            <a:spLocks noChangeArrowheads="1"/>
          </p:cNvSpPr>
          <p:nvPr/>
        </p:nvSpPr>
        <p:spPr bwMode="auto">
          <a:xfrm>
            <a:off x="549751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6385" name="Line 48"/>
          <p:cNvSpPr>
            <a:spLocks noChangeShapeType="1"/>
          </p:cNvSpPr>
          <p:nvPr/>
        </p:nvSpPr>
        <p:spPr bwMode="auto">
          <a:xfrm>
            <a:off x="589597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86" name="Line 49"/>
          <p:cNvSpPr>
            <a:spLocks noChangeShapeType="1"/>
          </p:cNvSpPr>
          <p:nvPr/>
        </p:nvSpPr>
        <p:spPr bwMode="auto">
          <a:xfrm>
            <a:off x="645001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6387" name="Line 50"/>
          <p:cNvSpPr>
            <a:spLocks noChangeShapeType="1"/>
          </p:cNvSpPr>
          <p:nvPr/>
        </p:nvSpPr>
        <p:spPr bwMode="auto">
          <a:xfrm>
            <a:off x="625316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88" name="Text Box 52"/>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6389" name="Text Box 53"/>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86390" name="Text Box 54"/>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86391" name="AutoShape 56"/>
          <p:cNvSpPr>
            <a:spLocks noChangeArrowheads="1"/>
          </p:cNvSpPr>
          <p:nvPr/>
        </p:nvSpPr>
        <p:spPr bwMode="auto">
          <a:xfrm>
            <a:off x="7100888" y="2755900"/>
            <a:ext cx="1168400" cy="4095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6392" name="Line 57"/>
          <p:cNvSpPr>
            <a:spLocks noChangeShapeType="1"/>
          </p:cNvSpPr>
          <p:nvPr/>
        </p:nvSpPr>
        <p:spPr bwMode="auto">
          <a:xfrm>
            <a:off x="7499350" y="2754313"/>
            <a:ext cx="0" cy="38893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93" name="Line 58"/>
          <p:cNvSpPr>
            <a:spLocks noChangeShapeType="1"/>
          </p:cNvSpPr>
          <p:nvPr/>
        </p:nvSpPr>
        <p:spPr bwMode="auto">
          <a:xfrm>
            <a:off x="7856538" y="2762250"/>
            <a:ext cx="0" cy="388938"/>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6394" name="Text Box 60"/>
          <p:cNvSpPr txBox="1">
            <a:spLocks noChangeArrowheads="1"/>
          </p:cNvSpPr>
          <p:nvPr/>
        </p:nvSpPr>
        <p:spPr bwMode="auto">
          <a:xfrm>
            <a:off x="7095072" y="26844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86395" name="Line 76"/>
          <p:cNvSpPr>
            <a:spLocks noChangeShapeType="1"/>
          </p:cNvSpPr>
          <p:nvPr/>
        </p:nvSpPr>
        <p:spPr bwMode="auto">
          <a:xfrm>
            <a:off x="8053388" y="29606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6396" name="Text Box 78"/>
          <p:cNvSpPr txBox="1">
            <a:spLocks noChangeArrowheads="1"/>
          </p:cNvSpPr>
          <p:nvPr/>
        </p:nvSpPr>
        <p:spPr bwMode="auto">
          <a:xfrm>
            <a:off x="42560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6397" name="Text Box 79"/>
          <p:cNvSpPr txBox="1">
            <a:spLocks noChangeArrowheads="1"/>
          </p:cNvSpPr>
          <p:nvPr/>
        </p:nvSpPr>
        <p:spPr bwMode="auto">
          <a:xfrm>
            <a:off x="59070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6398" name="Text Box 80"/>
          <p:cNvSpPr txBox="1">
            <a:spLocks noChangeArrowheads="1"/>
          </p:cNvSpPr>
          <p:nvPr/>
        </p:nvSpPr>
        <p:spPr bwMode="auto">
          <a:xfrm>
            <a:off x="75326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4"/>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87395" name="AutoShape 18"/>
          <p:cNvSpPr>
            <a:spLocks noChangeArrowheads="1"/>
          </p:cNvSpPr>
          <p:nvPr/>
        </p:nvSpPr>
        <p:spPr bwMode="auto">
          <a:xfrm>
            <a:off x="549751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35" name="Footer Placeholder 3"/>
          <p:cNvSpPr>
            <a:spLocks noGrp="1"/>
          </p:cNvSpPr>
          <p:nvPr>
            <p:ph type="ftr" sz="quarter" idx="10"/>
          </p:nvPr>
        </p:nvSpPr>
        <p:spPr/>
        <p:txBody>
          <a:bodyPr/>
          <a:lstStyle/>
          <a:p>
            <a:pPr>
              <a:defRPr/>
            </a:pPr>
            <a:r>
              <a:rPr lang="en-US"/>
              <a:t>Art of Multiprocessor Programming</a:t>
            </a:r>
          </a:p>
        </p:txBody>
      </p:sp>
      <p:sp>
        <p:nvSpPr>
          <p:cNvPr id="36" name="Slide Number Placeholder 4"/>
          <p:cNvSpPr>
            <a:spLocks noGrp="1"/>
          </p:cNvSpPr>
          <p:nvPr>
            <p:ph type="sldNum" sz="quarter" idx="11"/>
          </p:nvPr>
        </p:nvSpPr>
        <p:spPr/>
        <p:txBody>
          <a:bodyPr/>
          <a:lstStyle/>
          <a:p>
            <a:pPr>
              <a:defRPr/>
            </a:pPr>
            <a:fld id="{E5F20947-3932-46A0-8D33-72B6B1BD5B2D}" type="slidenum">
              <a:rPr lang="x-none"/>
              <a:pPr>
                <a:defRPr/>
              </a:pPr>
              <a:t>197</a:t>
            </a:fld>
            <a:endParaRPr lang="en-US"/>
          </a:p>
        </p:txBody>
      </p:sp>
      <p:sp>
        <p:nvSpPr>
          <p:cNvPr id="187398" name="AutoShape 33"/>
          <p:cNvSpPr>
            <a:spLocks noChangeArrowheads="1"/>
          </p:cNvSpPr>
          <p:nvPr/>
        </p:nvSpPr>
        <p:spPr bwMode="auto">
          <a:xfrm>
            <a:off x="5740400" y="2603500"/>
            <a:ext cx="723900" cy="711200"/>
          </a:xfrm>
          <a:prstGeom prst="wedgeRoundRectCallout">
            <a:avLst>
              <a:gd name="adj1" fmla="val -341009"/>
              <a:gd name="adj2" fmla="val 236162"/>
              <a:gd name="adj3" fmla="val 16667"/>
            </a:avLst>
          </a:prstGeom>
          <a:solidFill>
            <a:srgbClr val="FFFF00"/>
          </a:solidFill>
          <a:ln w="38100" algn="ctr">
            <a:solidFill>
              <a:srgbClr val="FF0000"/>
            </a:solidFill>
            <a:miter lim="800000"/>
            <a:headEnd/>
            <a:tailEnd/>
          </a:ln>
        </p:spPr>
        <p:txBody>
          <a:bodyPr/>
          <a:lstStyle/>
          <a:p>
            <a:pPr algn="ctr"/>
            <a:endParaRPr lang="en-US" dirty="0">
              <a:latin typeface="Courier New" pitchFamily="49" charset="0"/>
            </a:endParaRPr>
          </a:p>
        </p:txBody>
      </p:sp>
      <p:sp>
        <p:nvSpPr>
          <p:cNvPr id="187399" name="Rectangle 2"/>
          <p:cNvSpPr>
            <a:spLocks noGrp="1" noChangeArrowheads="1"/>
          </p:cNvSpPr>
          <p:nvPr>
            <p:ph type="title"/>
          </p:nvPr>
        </p:nvSpPr>
        <p:spPr>
          <a:xfrm>
            <a:off x="685800" y="349250"/>
            <a:ext cx="7772400" cy="1143000"/>
          </a:xfrm>
        </p:spPr>
        <p:txBody>
          <a:bodyPr/>
          <a:lstStyle/>
          <a:p>
            <a:r>
              <a:rPr lang="en-US" smtClean="0"/>
              <a:t>Lazy Removal</a:t>
            </a:r>
          </a:p>
        </p:txBody>
      </p:sp>
      <p:grpSp>
        <p:nvGrpSpPr>
          <p:cNvPr id="187400" name="Group 3"/>
          <p:cNvGrpSpPr>
            <a:grpSpLocks/>
          </p:cNvGrpSpPr>
          <p:nvPr/>
        </p:nvGrpSpPr>
        <p:grpSpPr bwMode="auto">
          <a:xfrm>
            <a:off x="557213" y="2781300"/>
            <a:ext cx="1609725" cy="398463"/>
            <a:chOff x="486" y="1644"/>
            <a:chExt cx="1014" cy="251"/>
          </a:xfrm>
        </p:grpSpPr>
        <p:sp>
          <p:nvSpPr>
            <p:cNvPr id="187425" name="AutoShape 4"/>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87426" name="Line 5"/>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27" name="Line 6"/>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7428" name="Line 7"/>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sp>
        <p:nvSpPr>
          <p:cNvPr id="187401" name="Text Box 8"/>
          <p:cNvSpPr txBox="1">
            <a:spLocks noChangeArrowheads="1"/>
          </p:cNvSpPr>
          <p:nvPr/>
        </p:nvSpPr>
        <p:spPr bwMode="auto">
          <a:xfrm>
            <a:off x="2183533"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7402" name="AutoShape 9"/>
          <p:cNvSpPr>
            <a:spLocks noChangeArrowheads="1"/>
          </p:cNvSpPr>
          <p:nvPr/>
        </p:nvSpPr>
        <p:spPr bwMode="auto">
          <a:xfrm>
            <a:off x="218916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7403" name="Line 10"/>
          <p:cNvSpPr>
            <a:spLocks noChangeShapeType="1"/>
          </p:cNvSpPr>
          <p:nvPr/>
        </p:nvSpPr>
        <p:spPr bwMode="auto">
          <a:xfrm>
            <a:off x="258762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04" name="Line 11"/>
          <p:cNvSpPr>
            <a:spLocks noChangeShapeType="1"/>
          </p:cNvSpPr>
          <p:nvPr/>
        </p:nvSpPr>
        <p:spPr bwMode="auto">
          <a:xfrm>
            <a:off x="314166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7405" name="Line 12"/>
          <p:cNvSpPr>
            <a:spLocks noChangeShapeType="1"/>
          </p:cNvSpPr>
          <p:nvPr/>
        </p:nvSpPr>
        <p:spPr bwMode="auto">
          <a:xfrm>
            <a:off x="294481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06" name="Text Box 13"/>
          <p:cNvSpPr txBox="1">
            <a:spLocks noChangeArrowheads="1"/>
          </p:cNvSpPr>
          <p:nvPr/>
        </p:nvSpPr>
        <p:spPr bwMode="auto">
          <a:xfrm>
            <a:off x="25669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7407" name="AutoShape 14"/>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7408" name="Line 15"/>
          <p:cNvSpPr>
            <a:spLocks noChangeShapeType="1"/>
          </p:cNvSpPr>
          <p:nvPr/>
        </p:nvSpPr>
        <p:spPr bwMode="auto">
          <a:xfrm>
            <a:off x="4248150"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09" name="Line 16"/>
          <p:cNvSpPr>
            <a:spLocks noChangeShapeType="1"/>
          </p:cNvSpPr>
          <p:nvPr/>
        </p:nvSpPr>
        <p:spPr bwMode="auto">
          <a:xfrm>
            <a:off x="4802188" y="29860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7410" name="Line 17"/>
          <p:cNvSpPr>
            <a:spLocks noChangeShapeType="1"/>
          </p:cNvSpPr>
          <p:nvPr/>
        </p:nvSpPr>
        <p:spPr bwMode="auto">
          <a:xfrm>
            <a:off x="4605338" y="27892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11" name="Line 19"/>
          <p:cNvSpPr>
            <a:spLocks noChangeShapeType="1"/>
          </p:cNvSpPr>
          <p:nvPr/>
        </p:nvSpPr>
        <p:spPr bwMode="auto">
          <a:xfrm>
            <a:off x="589597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12" name="Line 20"/>
          <p:cNvSpPr>
            <a:spLocks noChangeShapeType="1"/>
          </p:cNvSpPr>
          <p:nvPr/>
        </p:nvSpPr>
        <p:spPr bwMode="auto">
          <a:xfrm>
            <a:off x="645001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7413" name="Line 21"/>
          <p:cNvSpPr>
            <a:spLocks noChangeShapeType="1"/>
          </p:cNvSpPr>
          <p:nvPr/>
        </p:nvSpPr>
        <p:spPr bwMode="auto">
          <a:xfrm>
            <a:off x="625316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14" name="Text Box 22"/>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7415" name="Text Box 23"/>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87416" name="AutoShape 25"/>
          <p:cNvSpPr>
            <a:spLocks noChangeArrowheads="1"/>
          </p:cNvSpPr>
          <p:nvPr/>
        </p:nvSpPr>
        <p:spPr bwMode="auto">
          <a:xfrm>
            <a:off x="7100888" y="2755900"/>
            <a:ext cx="1168400" cy="4095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7417" name="Line 26"/>
          <p:cNvSpPr>
            <a:spLocks noChangeShapeType="1"/>
          </p:cNvSpPr>
          <p:nvPr/>
        </p:nvSpPr>
        <p:spPr bwMode="auto">
          <a:xfrm>
            <a:off x="7499350" y="2754313"/>
            <a:ext cx="0" cy="38893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18" name="Line 27"/>
          <p:cNvSpPr>
            <a:spLocks noChangeShapeType="1"/>
          </p:cNvSpPr>
          <p:nvPr/>
        </p:nvSpPr>
        <p:spPr bwMode="auto">
          <a:xfrm>
            <a:off x="7856538" y="2762250"/>
            <a:ext cx="0" cy="388938"/>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7419" name="Text Box 28"/>
          <p:cNvSpPr txBox="1">
            <a:spLocks noChangeArrowheads="1"/>
          </p:cNvSpPr>
          <p:nvPr/>
        </p:nvSpPr>
        <p:spPr bwMode="auto">
          <a:xfrm>
            <a:off x="7095072" y="26844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87420" name="Line 29"/>
          <p:cNvSpPr>
            <a:spLocks noChangeShapeType="1"/>
          </p:cNvSpPr>
          <p:nvPr/>
        </p:nvSpPr>
        <p:spPr bwMode="auto">
          <a:xfrm>
            <a:off x="8053388" y="29606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7421" name="Text Box 30"/>
          <p:cNvSpPr txBox="1">
            <a:spLocks noChangeArrowheads="1"/>
          </p:cNvSpPr>
          <p:nvPr/>
        </p:nvSpPr>
        <p:spPr bwMode="auto">
          <a:xfrm>
            <a:off x="42560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7422" name="Text Box 31"/>
          <p:cNvSpPr txBox="1">
            <a:spLocks noChangeArrowheads="1"/>
          </p:cNvSpPr>
          <p:nvPr/>
        </p:nvSpPr>
        <p:spPr bwMode="auto">
          <a:xfrm>
            <a:off x="59070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7423" name="Text Box 32"/>
          <p:cNvSpPr txBox="1">
            <a:spLocks noChangeArrowheads="1"/>
          </p:cNvSpPr>
          <p:nvPr/>
        </p:nvSpPr>
        <p:spPr bwMode="auto">
          <a:xfrm>
            <a:off x="75326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7424" name="Text Box 34"/>
          <p:cNvSpPr txBox="1">
            <a:spLocks noChangeArrowheads="1"/>
          </p:cNvSpPr>
          <p:nvPr/>
        </p:nvSpPr>
        <p:spPr bwMode="auto">
          <a:xfrm>
            <a:off x="2169367" y="4695825"/>
            <a:ext cx="2342308" cy="523220"/>
          </a:xfrm>
          <a:prstGeom prst="rect">
            <a:avLst/>
          </a:prstGeom>
          <a:noFill/>
          <a:ln w="9525" algn="ctr">
            <a:noFill/>
            <a:miter lim="800000"/>
            <a:headEnd/>
            <a:tailEnd/>
          </a:ln>
        </p:spPr>
        <p:txBody>
          <a:bodyPr wrap="none">
            <a:spAutoFit/>
          </a:bodyPr>
          <a:lstStyle/>
          <a:p>
            <a:r>
              <a:rPr lang="en-US" sz="2800" dirty="0">
                <a:solidFill>
                  <a:srgbClr val="FF0066"/>
                </a:solidFill>
                <a:latin typeface="Arial" pitchFamily="34" charset="0"/>
              </a:rPr>
              <a:t>Present in list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4"/>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88419" name="AutoShape 18"/>
          <p:cNvSpPr>
            <a:spLocks noChangeArrowheads="1"/>
          </p:cNvSpPr>
          <p:nvPr/>
        </p:nvSpPr>
        <p:spPr bwMode="auto">
          <a:xfrm>
            <a:off x="549751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35"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36"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577CBDA2-3F44-4448-A77B-392DEB7169C7}" type="slidenum">
              <a:rPr lang="x-none" sz="1400">
                <a:solidFill>
                  <a:schemeClr val="tx1"/>
                </a:solidFill>
                <a:latin typeface="Arial" pitchFamily="34" charset="0"/>
                <a:cs typeface="Arial" charset="0"/>
              </a:rPr>
              <a:pPr>
                <a:defRPr/>
              </a:pPr>
              <a:t>198</a:t>
            </a:fld>
            <a:endParaRPr lang="en-US" sz="1400" dirty="0">
              <a:solidFill>
                <a:schemeClr val="tx1"/>
              </a:solidFill>
              <a:latin typeface="Arial" pitchFamily="34" charset="0"/>
              <a:cs typeface="Arial" charset="0"/>
            </a:endParaRPr>
          </a:p>
        </p:txBody>
      </p:sp>
      <p:sp>
        <p:nvSpPr>
          <p:cNvPr id="188422" name="AutoShape 33"/>
          <p:cNvSpPr>
            <a:spLocks noChangeArrowheads="1"/>
          </p:cNvSpPr>
          <p:nvPr/>
        </p:nvSpPr>
        <p:spPr bwMode="auto">
          <a:xfrm>
            <a:off x="5740400" y="2603500"/>
            <a:ext cx="723900" cy="711200"/>
          </a:xfrm>
          <a:prstGeom prst="wedgeRoundRectCallout">
            <a:avLst>
              <a:gd name="adj1" fmla="val -341009"/>
              <a:gd name="adj2" fmla="val 236162"/>
              <a:gd name="adj3" fmla="val 16667"/>
            </a:avLst>
          </a:prstGeom>
          <a:solidFill>
            <a:srgbClr val="FFFF00"/>
          </a:solidFill>
          <a:ln w="38100" algn="ctr">
            <a:solidFill>
              <a:srgbClr val="FF0000"/>
            </a:solidFill>
            <a:miter lim="800000"/>
            <a:headEnd/>
            <a:tailEnd/>
          </a:ln>
        </p:spPr>
        <p:txBody>
          <a:bodyPr/>
          <a:lstStyle/>
          <a:p>
            <a:pPr algn="ctr"/>
            <a:endParaRPr lang="en-US" dirty="0">
              <a:latin typeface="Courier New" pitchFamily="49" charset="0"/>
            </a:endParaRPr>
          </a:p>
        </p:txBody>
      </p:sp>
      <p:sp>
        <p:nvSpPr>
          <p:cNvPr id="188423" name="Rectangle 2"/>
          <p:cNvSpPr>
            <a:spLocks noGrp="1" noChangeArrowheads="1"/>
          </p:cNvSpPr>
          <p:nvPr>
            <p:ph type="title" idx="4294967295"/>
          </p:nvPr>
        </p:nvSpPr>
        <p:spPr>
          <a:xfrm>
            <a:off x="685800" y="349250"/>
            <a:ext cx="7772400" cy="1143000"/>
          </a:xfrm>
        </p:spPr>
        <p:txBody>
          <a:bodyPr/>
          <a:lstStyle/>
          <a:p>
            <a:r>
              <a:rPr lang="en-US" smtClean="0"/>
              <a:t>Lazy Removal</a:t>
            </a:r>
          </a:p>
        </p:txBody>
      </p:sp>
      <p:grpSp>
        <p:nvGrpSpPr>
          <p:cNvPr id="188424" name="Group 3"/>
          <p:cNvGrpSpPr>
            <a:grpSpLocks/>
          </p:cNvGrpSpPr>
          <p:nvPr/>
        </p:nvGrpSpPr>
        <p:grpSpPr bwMode="auto">
          <a:xfrm>
            <a:off x="557213" y="2781300"/>
            <a:ext cx="1609725" cy="398463"/>
            <a:chOff x="486" y="1644"/>
            <a:chExt cx="1014" cy="251"/>
          </a:xfrm>
        </p:grpSpPr>
        <p:sp>
          <p:nvSpPr>
            <p:cNvPr id="188449" name="AutoShape 4"/>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88450" name="Line 5"/>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51" name="Line 6"/>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8452" name="Line 7"/>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sp>
        <p:nvSpPr>
          <p:cNvPr id="188425" name="Text Box 8"/>
          <p:cNvSpPr txBox="1">
            <a:spLocks noChangeArrowheads="1"/>
          </p:cNvSpPr>
          <p:nvPr/>
        </p:nvSpPr>
        <p:spPr bwMode="auto">
          <a:xfrm>
            <a:off x="2183533"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8426" name="AutoShape 9"/>
          <p:cNvSpPr>
            <a:spLocks noChangeArrowheads="1"/>
          </p:cNvSpPr>
          <p:nvPr/>
        </p:nvSpPr>
        <p:spPr bwMode="auto">
          <a:xfrm>
            <a:off x="218916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8427" name="Line 10"/>
          <p:cNvSpPr>
            <a:spLocks noChangeShapeType="1"/>
          </p:cNvSpPr>
          <p:nvPr/>
        </p:nvSpPr>
        <p:spPr bwMode="auto">
          <a:xfrm>
            <a:off x="258762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28" name="Line 11"/>
          <p:cNvSpPr>
            <a:spLocks noChangeShapeType="1"/>
          </p:cNvSpPr>
          <p:nvPr/>
        </p:nvSpPr>
        <p:spPr bwMode="auto">
          <a:xfrm>
            <a:off x="314166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8429" name="Line 12"/>
          <p:cNvSpPr>
            <a:spLocks noChangeShapeType="1"/>
          </p:cNvSpPr>
          <p:nvPr/>
        </p:nvSpPr>
        <p:spPr bwMode="auto">
          <a:xfrm>
            <a:off x="294481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30" name="Text Box 13"/>
          <p:cNvSpPr txBox="1">
            <a:spLocks noChangeArrowheads="1"/>
          </p:cNvSpPr>
          <p:nvPr/>
        </p:nvSpPr>
        <p:spPr bwMode="auto">
          <a:xfrm>
            <a:off x="25669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8431" name="AutoShape 14"/>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8432" name="Line 15"/>
          <p:cNvSpPr>
            <a:spLocks noChangeShapeType="1"/>
          </p:cNvSpPr>
          <p:nvPr/>
        </p:nvSpPr>
        <p:spPr bwMode="auto">
          <a:xfrm>
            <a:off x="4248150"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33" name="Line 16"/>
          <p:cNvSpPr>
            <a:spLocks noChangeShapeType="1"/>
          </p:cNvSpPr>
          <p:nvPr/>
        </p:nvSpPr>
        <p:spPr bwMode="auto">
          <a:xfrm>
            <a:off x="4802188" y="29860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8434" name="Line 17"/>
          <p:cNvSpPr>
            <a:spLocks noChangeShapeType="1"/>
          </p:cNvSpPr>
          <p:nvPr/>
        </p:nvSpPr>
        <p:spPr bwMode="auto">
          <a:xfrm>
            <a:off x="4605338" y="27892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35" name="Line 19"/>
          <p:cNvSpPr>
            <a:spLocks noChangeShapeType="1"/>
          </p:cNvSpPr>
          <p:nvPr/>
        </p:nvSpPr>
        <p:spPr bwMode="auto">
          <a:xfrm>
            <a:off x="589597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36" name="Line 20"/>
          <p:cNvSpPr>
            <a:spLocks noChangeShapeType="1"/>
          </p:cNvSpPr>
          <p:nvPr/>
        </p:nvSpPr>
        <p:spPr bwMode="auto">
          <a:xfrm>
            <a:off x="645001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8437" name="Line 21"/>
          <p:cNvSpPr>
            <a:spLocks noChangeShapeType="1"/>
          </p:cNvSpPr>
          <p:nvPr/>
        </p:nvSpPr>
        <p:spPr bwMode="auto">
          <a:xfrm>
            <a:off x="625316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38" name="Text Box 22"/>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8439" name="Text Box 23"/>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88440" name="AutoShape 25"/>
          <p:cNvSpPr>
            <a:spLocks noChangeArrowheads="1"/>
          </p:cNvSpPr>
          <p:nvPr/>
        </p:nvSpPr>
        <p:spPr bwMode="auto">
          <a:xfrm>
            <a:off x="7100888" y="2755900"/>
            <a:ext cx="1168400" cy="4095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8441" name="Line 26"/>
          <p:cNvSpPr>
            <a:spLocks noChangeShapeType="1"/>
          </p:cNvSpPr>
          <p:nvPr/>
        </p:nvSpPr>
        <p:spPr bwMode="auto">
          <a:xfrm>
            <a:off x="7499350" y="2754313"/>
            <a:ext cx="0" cy="38893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42" name="Line 27"/>
          <p:cNvSpPr>
            <a:spLocks noChangeShapeType="1"/>
          </p:cNvSpPr>
          <p:nvPr/>
        </p:nvSpPr>
        <p:spPr bwMode="auto">
          <a:xfrm>
            <a:off x="7856538" y="2762250"/>
            <a:ext cx="0" cy="388938"/>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8443" name="Text Box 28"/>
          <p:cNvSpPr txBox="1">
            <a:spLocks noChangeArrowheads="1"/>
          </p:cNvSpPr>
          <p:nvPr/>
        </p:nvSpPr>
        <p:spPr bwMode="auto">
          <a:xfrm>
            <a:off x="7095072" y="26844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88444" name="Line 29"/>
          <p:cNvSpPr>
            <a:spLocks noChangeShapeType="1"/>
          </p:cNvSpPr>
          <p:nvPr/>
        </p:nvSpPr>
        <p:spPr bwMode="auto">
          <a:xfrm>
            <a:off x="8053388" y="29606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8445" name="Text Box 30"/>
          <p:cNvSpPr txBox="1">
            <a:spLocks noChangeArrowheads="1"/>
          </p:cNvSpPr>
          <p:nvPr/>
        </p:nvSpPr>
        <p:spPr bwMode="auto">
          <a:xfrm>
            <a:off x="42560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8446" name="Text Box 31"/>
          <p:cNvSpPr txBox="1">
            <a:spLocks noChangeArrowheads="1"/>
          </p:cNvSpPr>
          <p:nvPr/>
        </p:nvSpPr>
        <p:spPr bwMode="auto">
          <a:xfrm>
            <a:off x="5907088" y="2784475"/>
            <a:ext cx="361950" cy="379413"/>
          </a:xfrm>
          <a:prstGeom prst="rect">
            <a:avLst/>
          </a:prstGeom>
          <a:solidFill>
            <a:srgbClr val="FF0066"/>
          </a:solidFill>
          <a:ln w="38100">
            <a:solidFill>
              <a:schemeClr val="tx1"/>
            </a:solidFill>
            <a:miter lim="800000"/>
            <a:headEnd/>
            <a:tailEnd/>
          </a:ln>
        </p:spPr>
        <p:txBody>
          <a:bodyPr wrap="none"/>
          <a:lstStyle/>
          <a:p>
            <a:endParaRPr lang="en-US" sz="2800" b="1" dirty="0">
              <a:latin typeface="Arial" pitchFamily="34" charset="0"/>
            </a:endParaRPr>
          </a:p>
        </p:txBody>
      </p:sp>
      <p:sp>
        <p:nvSpPr>
          <p:cNvPr id="188447" name="Text Box 32"/>
          <p:cNvSpPr txBox="1">
            <a:spLocks noChangeArrowheads="1"/>
          </p:cNvSpPr>
          <p:nvPr/>
        </p:nvSpPr>
        <p:spPr bwMode="auto">
          <a:xfrm>
            <a:off x="75326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8448" name="Text Box 34"/>
          <p:cNvSpPr txBox="1">
            <a:spLocks noChangeArrowheads="1"/>
          </p:cNvSpPr>
          <p:nvPr/>
        </p:nvSpPr>
        <p:spPr bwMode="auto">
          <a:xfrm>
            <a:off x="1535113" y="4695825"/>
            <a:ext cx="2976562" cy="519113"/>
          </a:xfrm>
          <a:prstGeom prst="rect">
            <a:avLst/>
          </a:prstGeom>
          <a:noFill/>
          <a:ln w="9525" algn="ctr">
            <a:noFill/>
            <a:miter lim="800000"/>
            <a:headEnd/>
            <a:tailEnd/>
          </a:ln>
        </p:spPr>
        <p:txBody>
          <a:bodyPr wrap="none">
            <a:spAutoFit/>
          </a:bodyPr>
          <a:lstStyle/>
          <a:p>
            <a:r>
              <a:rPr lang="en-US" sz="2800" dirty="0">
                <a:solidFill>
                  <a:srgbClr val="FF0066"/>
                </a:solidFill>
                <a:latin typeface="Arial" pitchFamily="34" charset="0"/>
              </a:rPr>
              <a:t>Logically deleted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pPr>
              <a:defRPr/>
            </a:pPr>
            <a:r>
              <a:rPr lang="en-US"/>
              <a:t>Art of Multiprocessor Programming</a:t>
            </a:r>
          </a:p>
        </p:txBody>
      </p:sp>
      <p:sp>
        <p:nvSpPr>
          <p:cNvPr id="36" name="Slide Number Placeholder 4"/>
          <p:cNvSpPr>
            <a:spLocks noGrp="1"/>
          </p:cNvSpPr>
          <p:nvPr>
            <p:ph type="sldNum" sz="quarter" idx="11"/>
          </p:nvPr>
        </p:nvSpPr>
        <p:spPr/>
        <p:txBody>
          <a:bodyPr/>
          <a:lstStyle/>
          <a:p>
            <a:pPr>
              <a:defRPr/>
            </a:pPr>
            <a:fld id="{006AA723-3E38-4707-A69F-0DC92548C93C}" type="slidenum">
              <a:rPr lang="x-none"/>
              <a:pPr>
                <a:defRPr/>
              </a:pPr>
              <a:t>199</a:t>
            </a:fld>
            <a:endParaRPr lang="en-US"/>
          </a:p>
        </p:txBody>
      </p:sp>
      <p:sp>
        <p:nvSpPr>
          <p:cNvPr id="189444" name="AutoShape 2"/>
          <p:cNvSpPr>
            <a:spLocks noChangeArrowheads="1"/>
          </p:cNvSpPr>
          <p:nvPr/>
        </p:nvSpPr>
        <p:spPr bwMode="auto">
          <a:xfrm>
            <a:off x="5207000" y="2603500"/>
            <a:ext cx="1638300" cy="711200"/>
          </a:xfrm>
          <a:prstGeom prst="wedgeRoundRectCallout">
            <a:avLst>
              <a:gd name="adj1" fmla="val -146028"/>
              <a:gd name="adj2" fmla="val 236162"/>
              <a:gd name="adj3" fmla="val 16667"/>
            </a:avLst>
          </a:prstGeom>
          <a:solidFill>
            <a:srgbClr val="FFFF00"/>
          </a:solidFill>
          <a:ln w="38100" algn="ctr">
            <a:solidFill>
              <a:srgbClr val="FF0000"/>
            </a:solidFill>
            <a:miter lim="800000"/>
            <a:headEnd/>
            <a:tailEnd/>
          </a:ln>
        </p:spPr>
        <p:txBody>
          <a:bodyPr/>
          <a:lstStyle/>
          <a:p>
            <a:pPr algn="ctr"/>
            <a:endParaRPr lang="en-US" dirty="0">
              <a:latin typeface="Courier New" pitchFamily="49" charset="0"/>
            </a:endParaRPr>
          </a:p>
        </p:txBody>
      </p:sp>
      <p:sp>
        <p:nvSpPr>
          <p:cNvPr id="189445" name="Rectangle 3"/>
          <p:cNvSpPr>
            <a:spLocks noGrp="1" noChangeArrowheads="1"/>
          </p:cNvSpPr>
          <p:nvPr>
            <p:ph type="title"/>
          </p:nvPr>
        </p:nvSpPr>
        <p:spPr>
          <a:xfrm>
            <a:off x="685800" y="349250"/>
            <a:ext cx="7772400" cy="1143000"/>
          </a:xfrm>
        </p:spPr>
        <p:txBody>
          <a:bodyPr/>
          <a:lstStyle/>
          <a:p>
            <a:r>
              <a:rPr lang="en-US" smtClean="0"/>
              <a:t>Lazy Removal</a:t>
            </a:r>
          </a:p>
        </p:txBody>
      </p:sp>
      <p:grpSp>
        <p:nvGrpSpPr>
          <p:cNvPr id="189446" name="Group 4"/>
          <p:cNvGrpSpPr>
            <a:grpSpLocks/>
          </p:cNvGrpSpPr>
          <p:nvPr/>
        </p:nvGrpSpPr>
        <p:grpSpPr bwMode="auto">
          <a:xfrm>
            <a:off x="557213" y="2781300"/>
            <a:ext cx="1609725" cy="398463"/>
            <a:chOff x="486" y="1644"/>
            <a:chExt cx="1014" cy="251"/>
          </a:xfrm>
        </p:grpSpPr>
        <p:sp>
          <p:nvSpPr>
            <p:cNvPr id="189473" name="AutoShape 5"/>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89474" name="Line 6"/>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75" name="Line 7"/>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9476" name="Line 8"/>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sp>
        <p:nvSpPr>
          <p:cNvPr id="189447" name="Text Box 9"/>
          <p:cNvSpPr txBox="1">
            <a:spLocks noChangeArrowheads="1"/>
          </p:cNvSpPr>
          <p:nvPr/>
        </p:nvSpPr>
        <p:spPr bwMode="auto">
          <a:xfrm>
            <a:off x="2183533"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9448" name="AutoShape 10"/>
          <p:cNvSpPr>
            <a:spLocks noChangeArrowheads="1"/>
          </p:cNvSpPr>
          <p:nvPr/>
        </p:nvSpPr>
        <p:spPr bwMode="auto">
          <a:xfrm>
            <a:off x="218916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9449" name="Line 11"/>
          <p:cNvSpPr>
            <a:spLocks noChangeShapeType="1"/>
          </p:cNvSpPr>
          <p:nvPr/>
        </p:nvSpPr>
        <p:spPr bwMode="auto">
          <a:xfrm>
            <a:off x="258762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50" name="Line 12"/>
          <p:cNvSpPr>
            <a:spLocks noChangeShapeType="1"/>
          </p:cNvSpPr>
          <p:nvPr/>
        </p:nvSpPr>
        <p:spPr bwMode="auto">
          <a:xfrm>
            <a:off x="314166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9451" name="Line 13"/>
          <p:cNvSpPr>
            <a:spLocks noChangeShapeType="1"/>
          </p:cNvSpPr>
          <p:nvPr/>
        </p:nvSpPr>
        <p:spPr bwMode="auto">
          <a:xfrm>
            <a:off x="294481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52" name="Text Box 14"/>
          <p:cNvSpPr txBox="1">
            <a:spLocks noChangeArrowheads="1"/>
          </p:cNvSpPr>
          <p:nvPr/>
        </p:nvSpPr>
        <p:spPr bwMode="auto">
          <a:xfrm>
            <a:off x="25669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9453" name="AutoShape 15"/>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9454" name="Line 16"/>
          <p:cNvSpPr>
            <a:spLocks noChangeShapeType="1"/>
          </p:cNvSpPr>
          <p:nvPr/>
        </p:nvSpPr>
        <p:spPr bwMode="auto">
          <a:xfrm>
            <a:off x="4248150"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55" name="Freeform 17"/>
          <p:cNvSpPr>
            <a:spLocks/>
          </p:cNvSpPr>
          <p:nvPr/>
        </p:nvSpPr>
        <p:spPr bwMode="auto">
          <a:xfrm>
            <a:off x="4552950" y="2986088"/>
            <a:ext cx="2749550" cy="874712"/>
          </a:xfrm>
          <a:custGeom>
            <a:avLst/>
            <a:gdLst>
              <a:gd name="T0" fmla="*/ 2147483647 w 1732"/>
              <a:gd name="T1" fmla="*/ 0 h 551"/>
              <a:gd name="T2" fmla="*/ 2147483647 w 1732"/>
              <a:gd name="T3" fmla="*/ 2147483647 h 551"/>
              <a:gd name="T4" fmla="*/ 2147483647 w 1732"/>
              <a:gd name="T5" fmla="*/ 2147483647 h 551"/>
              <a:gd name="T6" fmla="*/ 2147483647 w 1732"/>
              <a:gd name="T7" fmla="*/ 2147483647 h 551"/>
              <a:gd name="T8" fmla="*/ 0 60000 65536"/>
              <a:gd name="T9" fmla="*/ 0 60000 65536"/>
              <a:gd name="T10" fmla="*/ 0 60000 65536"/>
              <a:gd name="T11" fmla="*/ 0 60000 65536"/>
              <a:gd name="T12" fmla="*/ 0 w 1732"/>
              <a:gd name="T13" fmla="*/ 0 h 551"/>
              <a:gd name="T14" fmla="*/ 1732 w 1732"/>
              <a:gd name="T15" fmla="*/ 551 h 551"/>
            </a:gdLst>
            <a:ahLst/>
            <a:cxnLst>
              <a:cxn ang="T8">
                <a:pos x="T0" y="T1"/>
              </a:cxn>
              <a:cxn ang="T9">
                <a:pos x="T2" y="T3"/>
              </a:cxn>
              <a:cxn ang="T10">
                <a:pos x="T4" y="T5"/>
              </a:cxn>
              <a:cxn ang="T11">
                <a:pos x="T6" y="T7"/>
              </a:cxn>
            </a:cxnLst>
            <a:rect l="T12" t="T13" r="T14" b="T15"/>
            <a:pathLst>
              <a:path w="1732" h="551">
                <a:moveTo>
                  <a:pt x="157" y="0"/>
                </a:moveTo>
                <a:cubicBezTo>
                  <a:pt x="157" y="0"/>
                  <a:pt x="0" y="391"/>
                  <a:pt x="188" y="471"/>
                </a:cubicBezTo>
                <a:cubicBezTo>
                  <a:pt x="376" y="551"/>
                  <a:pt x="1027" y="550"/>
                  <a:pt x="1284" y="479"/>
                </a:cubicBezTo>
                <a:cubicBezTo>
                  <a:pt x="1541" y="408"/>
                  <a:pt x="1639" y="137"/>
                  <a:pt x="1732" y="47"/>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9456" name="Line 18"/>
          <p:cNvSpPr>
            <a:spLocks noChangeShapeType="1"/>
          </p:cNvSpPr>
          <p:nvPr/>
        </p:nvSpPr>
        <p:spPr bwMode="auto">
          <a:xfrm>
            <a:off x="4605338" y="27892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57" name="AutoShape 19"/>
          <p:cNvSpPr>
            <a:spLocks noChangeArrowheads="1"/>
          </p:cNvSpPr>
          <p:nvPr/>
        </p:nvSpPr>
        <p:spPr bwMode="auto">
          <a:xfrm>
            <a:off x="549751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9458" name="Line 20"/>
          <p:cNvSpPr>
            <a:spLocks noChangeShapeType="1"/>
          </p:cNvSpPr>
          <p:nvPr/>
        </p:nvSpPr>
        <p:spPr bwMode="auto">
          <a:xfrm>
            <a:off x="589597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59" name="Line 21"/>
          <p:cNvSpPr>
            <a:spLocks noChangeShapeType="1"/>
          </p:cNvSpPr>
          <p:nvPr/>
        </p:nvSpPr>
        <p:spPr bwMode="auto">
          <a:xfrm>
            <a:off x="645001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9460" name="Line 22"/>
          <p:cNvSpPr>
            <a:spLocks noChangeShapeType="1"/>
          </p:cNvSpPr>
          <p:nvPr/>
        </p:nvSpPr>
        <p:spPr bwMode="auto">
          <a:xfrm>
            <a:off x="625316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61" name="Text Box 23"/>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89462" name="Text Box 24"/>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89463" name="Text Box 25"/>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89464" name="AutoShape 26"/>
          <p:cNvSpPr>
            <a:spLocks noChangeArrowheads="1"/>
          </p:cNvSpPr>
          <p:nvPr/>
        </p:nvSpPr>
        <p:spPr bwMode="auto">
          <a:xfrm>
            <a:off x="7100888" y="2755900"/>
            <a:ext cx="1168400" cy="4095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89465" name="Line 27"/>
          <p:cNvSpPr>
            <a:spLocks noChangeShapeType="1"/>
          </p:cNvSpPr>
          <p:nvPr/>
        </p:nvSpPr>
        <p:spPr bwMode="auto">
          <a:xfrm>
            <a:off x="7499350" y="2754313"/>
            <a:ext cx="0" cy="38893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66" name="Line 28"/>
          <p:cNvSpPr>
            <a:spLocks noChangeShapeType="1"/>
          </p:cNvSpPr>
          <p:nvPr/>
        </p:nvSpPr>
        <p:spPr bwMode="auto">
          <a:xfrm>
            <a:off x="7856538" y="2762250"/>
            <a:ext cx="0" cy="388938"/>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89467" name="Text Box 29"/>
          <p:cNvSpPr txBox="1">
            <a:spLocks noChangeArrowheads="1"/>
          </p:cNvSpPr>
          <p:nvPr/>
        </p:nvSpPr>
        <p:spPr bwMode="auto">
          <a:xfrm>
            <a:off x="7095072" y="26844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89468" name="Line 30"/>
          <p:cNvSpPr>
            <a:spLocks noChangeShapeType="1"/>
          </p:cNvSpPr>
          <p:nvPr/>
        </p:nvSpPr>
        <p:spPr bwMode="auto">
          <a:xfrm>
            <a:off x="8053388" y="29606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9469" name="Text Box 31"/>
          <p:cNvSpPr txBox="1">
            <a:spLocks noChangeArrowheads="1"/>
          </p:cNvSpPr>
          <p:nvPr/>
        </p:nvSpPr>
        <p:spPr bwMode="auto">
          <a:xfrm>
            <a:off x="42560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9470" name="Text Box 32"/>
          <p:cNvSpPr txBox="1">
            <a:spLocks noChangeArrowheads="1"/>
          </p:cNvSpPr>
          <p:nvPr/>
        </p:nvSpPr>
        <p:spPr bwMode="auto">
          <a:xfrm>
            <a:off x="5907088" y="2784475"/>
            <a:ext cx="361950" cy="379413"/>
          </a:xfrm>
          <a:prstGeom prst="rect">
            <a:avLst/>
          </a:prstGeom>
          <a:solidFill>
            <a:srgbClr val="FF0066"/>
          </a:solidFill>
          <a:ln w="38100">
            <a:solidFill>
              <a:schemeClr val="tx1"/>
            </a:solidFill>
            <a:miter lim="800000"/>
            <a:headEnd/>
            <a:tailEnd/>
          </a:ln>
        </p:spPr>
        <p:txBody>
          <a:bodyPr wrap="none"/>
          <a:lstStyle/>
          <a:p>
            <a:endParaRPr lang="en-US" sz="2800" b="1" dirty="0">
              <a:latin typeface="Arial" pitchFamily="34" charset="0"/>
            </a:endParaRPr>
          </a:p>
        </p:txBody>
      </p:sp>
      <p:sp>
        <p:nvSpPr>
          <p:cNvPr id="189471" name="Text Box 33"/>
          <p:cNvSpPr txBox="1">
            <a:spLocks noChangeArrowheads="1"/>
          </p:cNvSpPr>
          <p:nvPr/>
        </p:nvSpPr>
        <p:spPr bwMode="auto">
          <a:xfrm>
            <a:off x="75326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89472" name="Text Box 34"/>
          <p:cNvSpPr txBox="1">
            <a:spLocks noChangeArrowheads="1"/>
          </p:cNvSpPr>
          <p:nvPr/>
        </p:nvSpPr>
        <p:spPr bwMode="auto">
          <a:xfrm>
            <a:off x="1751013" y="4695825"/>
            <a:ext cx="3154362" cy="519113"/>
          </a:xfrm>
          <a:prstGeom prst="rect">
            <a:avLst/>
          </a:prstGeom>
          <a:noFill/>
          <a:ln w="9525" algn="ctr">
            <a:noFill/>
            <a:miter lim="800000"/>
            <a:headEnd/>
            <a:tailEnd/>
          </a:ln>
        </p:spPr>
        <p:txBody>
          <a:bodyPr wrap="none">
            <a:spAutoFit/>
          </a:bodyPr>
          <a:lstStyle/>
          <a:p>
            <a:r>
              <a:rPr lang="en-US" sz="2800" dirty="0">
                <a:solidFill>
                  <a:srgbClr val="FF0066"/>
                </a:solidFill>
                <a:latin typeface="Arial" pitchFamily="34" charset="0"/>
              </a:rPr>
              <a:t>Physically deleted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ooter Placeholder 3"/>
          <p:cNvSpPr>
            <a:spLocks noGrp="1"/>
          </p:cNvSpPr>
          <p:nvPr>
            <p:ph type="ftr" sz="quarter" idx="10"/>
          </p:nvPr>
        </p:nvSpPr>
        <p:spPr/>
        <p:txBody>
          <a:bodyPr/>
          <a:lstStyle/>
          <a:p>
            <a:pPr>
              <a:defRPr/>
            </a:pPr>
            <a:r>
              <a:rPr lang="en-US"/>
              <a:t>Art of Multiprocessor Programming</a:t>
            </a:r>
          </a:p>
        </p:txBody>
      </p:sp>
      <p:sp>
        <p:nvSpPr>
          <p:cNvPr id="105" name="Slide Number Placeholder 4"/>
          <p:cNvSpPr>
            <a:spLocks noGrp="1"/>
          </p:cNvSpPr>
          <p:nvPr>
            <p:ph type="sldNum" sz="quarter" idx="11"/>
          </p:nvPr>
        </p:nvSpPr>
        <p:spPr/>
        <p:txBody>
          <a:bodyPr/>
          <a:lstStyle/>
          <a:p>
            <a:pPr>
              <a:defRPr/>
            </a:pPr>
            <a:fld id="{FCFDC581-2A21-4EB0-9DF5-B2B98A5AF3C6}" type="slidenum">
              <a:rPr lang="x-none"/>
              <a:pPr>
                <a:defRPr/>
              </a:pPr>
              <a:t>2</a:t>
            </a:fld>
            <a:endParaRPr lang="en-US"/>
          </a:p>
        </p:txBody>
      </p:sp>
      <p:pic>
        <p:nvPicPr>
          <p:cNvPr id="30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grpSp>
        <p:nvGrpSpPr>
          <p:cNvPr id="3077" name="Group 3"/>
          <p:cNvGrpSpPr>
            <a:grpSpLocks/>
          </p:cNvGrpSpPr>
          <p:nvPr/>
        </p:nvGrpSpPr>
        <p:grpSpPr bwMode="auto">
          <a:xfrm flipH="1">
            <a:off x="5891213" y="3640138"/>
            <a:ext cx="725487" cy="765175"/>
            <a:chOff x="1008" y="2720"/>
            <a:chExt cx="856" cy="808"/>
          </a:xfrm>
        </p:grpSpPr>
        <p:sp>
          <p:nvSpPr>
            <p:cNvPr id="3169" name="Rectangle 4"/>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Courier New" pitchFamily="49" charset="0"/>
              </a:endParaRPr>
            </a:p>
          </p:txBody>
        </p:sp>
        <p:sp>
          <p:nvSpPr>
            <p:cNvPr id="3170"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1" name="Freeform 6"/>
            <p:cNvSpPr>
              <a:spLocks/>
            </p:cNvSpPr>
            <p:nvPr/>
          </p:nvSpPr>
          <p:spPr bwMode="auto">
            <a:xfrm flipH="1">
              <a:off x="1077" y="3000"/>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2" name="Freeform 7"/>
            <p:cNvSpPr>
              <a:spLocks/>
            </p:cNvSpPr>
            <p:nvPr/>
          </p:nvSpPr>
          <p:spPr bwMode="auto">
            <a:xfrm flipH="1">
              <a:off x="1200" y="280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3"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Courier New" pitchFamily="49" charset="0"/>
              </a:endParaRPr>
            </a:p>
          </p:txBody>
        </p:sp>
        <p:sp>
          <p:nvSpPr>
            <p:cNvPr id="3174"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Courier New" pitchFamily="49" charset="0"/>
              </a:endParaRPr>
            </a:p>
          </p:txBody>
        </p:sp>
        <p:sp>
          <p:nvSpPr>
            <p:cNvPr id="3175"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6" name="Freeform 11"/>
            <p:cNvSpPr>
              <a:spLocks/>
            </p:cNvSpPr>
            <p:nvPr/>
          </p:nvSpPr>
          <p:spPr bwMode="auto">
            <a:xfrm>
              <a:off x="1669" y="300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77" name="Freeform 12"/>
            <p:cNvSpPr>
              <a:spLocks/>
            </p:cNvSpPr>
            <p:nvPr/>
          </p:nvSpPr>
          <p:spPr bwMode="auto">
            <a:xfrm>
              <a:off x="1737" y="284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561613" name="Rectangle 13"/>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US" b="1">
              <a:solidFill>
                <a:schemeClr val="tx2"/>
              </a:solidFill>
              <a:latin typeface="Times New Roman" pitchFamily="18" charset="0"/>
            </a:endParaRPr>
          </a:p>
        </p:txBody>
      </p:sp>
      <p:sp>
        <p:nvSpPr>
          <p:cNvPr id="3079" name="Rectangle 14"/>
          <p:cNvSpPr>
            <a:spLocks noGrp="1" noChangeArrowheads="1"/>
          </p:cNvSpPr>
          <p:nvPr>
            <p:ph type="title"/>
          </p:nvPr>
        </p:nvSpPr>
        <p:spPr>
          <a:xfrm>
            <a:off x="738188" y="587375"/>
            <a:ext cx="7772400" cy="1143000"/>
          </a:xfrm>
        </p:spPr>
        <p:txBody>
          <a:bodyPr/>
          <a:lstStyle/>
          <a:p>
            <a:r>
              <a:rPr lang="en-US" smtClean="0"/>
              <a:t>Last Lecture: Spin-Locks</a:t>
            </a:r>
          </a:p>
        </p:txBody>
      </p:sp>
      <p:sp>
        <p:nvSpPr>
          <p:cNvPr id="3080" name="Line 15"/>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p:spPr>
        <p:txBody>
          <a:bodyPr/>
          <a:lstStyle/>
          <a:p>
            <a:endParaRPr lang="en-US" dirty="0">
              <a:latin typeface="Courier New" pitchFamily="49" charset="0"/>
            </a:endParaRPr>
          </a:p>
        </p:txBody>
      </p:sp>
      <p:sp>
        <p:nvSpPr>
          <p:cNvPr id="3081" name="Line 16"/>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p:spPr>
        <p:txBody>
          <a:bodyPr/>
          <a:lstStyle/>
          <a:p>
            <a:endParaRPr lang="en-US" dirty="0">
              <a:latin typeface="Courier New" pitchFamily="49" charset="0"/>
            </a:endParaRPr>
          </a:p>
        </p:txBody>
      </p:sp>
      <p:sp>
        <p:nvSpPr>
          <p:cNvPr id="3082" name="Rectangle 17"/>
          <p:cNvSpPr>
            <a:spLocks noChangeArrowheads="1"/>
          </p:cNvSpPr>
          <p:nvPr/>
        </p:nvSpPr>
        <p:spPr bwMode="auto">
          <a:xfrm>
            <a:off x="3763963" y="3627438"/>
            <a:ext cx="419100" cy="558800"/>
          </a:xfrm>
          <a:prstGeom prst="rect">
            <a:avLst/>
          </a:prstGeom>
          <a:solidFill>
            <a:schemeClr val="bg1"/>
          </a:solidFill>
          <a:ln w="12700">
            <a:noFill/>
            <a:miter lim="800000"/>
            <a:headEnd/>
            <a:tailEnd/>
          </a:ln>
        </p:spPr>
        <p:txBody>
          <a:bodyPr wrap="none" anchor="ctr"/>
          <a:lstStyle/>
          <a:p>
            <a:endParaRPr lang="en-US" dirty="0">
              <a:latin typeface="Courier New" pitchFamily="49" charset="0"/>
            </a:endParaRPr>
          </a:p>
        </p:txBody>
      </p:sp>
      <p:sp>
        <p:nvSpPr>
          <p:cNvPr id="3083" name="Rectangle 18"/>
          <p:cNvSpPr>
            <a:spLocks noChangeArrowheads="1"/>
          </p:cNvSpPr>
          <p:nvPr/>
        </p:nvSpPr>
        <p:spPr bwMode="auto">
          <a:xfrm>
            <a:off x="4602163" y="3646488"/>
            <a:ext cx="368300" cy="685800"/>
          </a:xfrm>
          <a:prstGeom prst="rect">
            <a:avLst/>
          </a:prstGeom>
          <a:noFill/>
          <a:ln w="12700">
            <a:noFill/>
            <a:miter lim="800000"/>
            <a:headEnd/>
            <a:tailEnd/>
          </a:ln>
        </p:spPr>
        <p:txBody>
          <a:bodyPr wrap="none" anchor="ctr"/>
          <a:lstStyle/>
          <a:p>
            <a:endParaRPr lang="en-US" dirty="0">
              <a:latin typeface="Courier New" pitchFamily="49" charset="0"/>
            </a:endParaRPr>
          </a:p>
        </p:txBody>
      </p:sp>
      <p:sp>
        <p:nvSpPr>
          <p:cNvPr id="3084" name="Rectangle 19"/>
          <p:cNvSpPr>
            <a:spLocks noChangeArrowheads="1"/>
          </p:cNvSpPr>
          <p:nvPr/>
        </p:nvSpPr>
        <p:spPr bwMode="auto">
          <a:xfrm>
            <a:off x="4549775" y="3746500"/>
            <a:ext cx="4984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1">
                <a:solidFill>
                  <a:schemeClr val="tx2"/>
                </a:solidFill>
                <a:latin typeface="Arial" charset="0"/>
              </a:rPr>
              <a:t>CS</a:t>
            </a:r>
          </a:p>
        </p:txBody>
      </p:sp>
      <p:grpSp>
        <p:nvGrpSpPr>
          <p:cNvPr id="3085" name="Group 20"/>
          <p:cNvGrpSpPr>
            <a:grpSpLocks/>
          </p:cNvGrpSpPr>
          <p:nvPr/>
        </p:nvGrpSpPr>
        <p:grpSpPr bwMode="auto">
          <a:xfrm>
            <a:off x="2786063" y="2882900"/>
            <a:ext cx="815975" cy="563563"/>
            <a:chOff x="1232" y="1431"/>
            <a:chExt cx="514" cy="355"/>
          </a:xfrm>
        </p:grpSpPr>
        <p:sp>
          <p:nvSpPr>
            <p:cNvPr id="3151" name="Oval 21"/>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dirty="0">
                <a:latin typeface="Courier New" pitchFamily="49" charset="0"/>
              </a:endParaRPr>
            </a:p>
          </p:txBody>
        </p:sp>
        <p:sp>
          <p:nvSpPr>
            <p:cNvPr id="3152" name="Oval 22"/>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dirty="0">
                <a:latin typeface="Courier New" pitchFamily="49" charset="0"/>
              </a:endParaRPr>
            </a:p>
          </p:txBody>
        </p:sp>
        <p:sp>
          <p:nvSpPr>
            <p:cNvPr id="3153" name="Oval 23"/>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dirty="0">
                <a:latin typeface="Courier New" pitchFamily="49" charset="0"/>
              </a:endParaRPr>
            </a:p>
          </p:txBody>
        </p:sp>
        <p:sp>
          <p:nvSpPr>
            <p:cNvPr id="3154" name="Rectangle 24"/>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55" name="Rectangle 25"/>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56" name="Rectangle 26"/>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57" name="Rectangle 27"/>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58" name="Rectangle 28"/>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59" name="Rectangle 29"/>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60" name="Oval 30"/>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dirty="0">
                <a:latin typeface="Courier New" pitchFamily="49" charset="0"/>
              </a:endParaRPr>
            </a:p>
          </p:txBody>
        </p:sp>
        <p:sp>
          <p:nvSpPr>
            <p:cNvPr id="3161" name="Oval 31"/>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dirty="0">
                <a:latin typeface="Courier New" pitchFamily="49" charset="0"/>
              </a:endParaRPr>
            </a:p>
          </p:txBody>
        </p:sp>
        <p:sp>
          <p:nvSpPr>
            <p:cNvPr id="3162" name="Rectangle 32"/>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63" name="Rectangle 33"/>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64" name="Arc 34"/>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Courier New" pitchFamily="49" charset="0"/>
              </a:endParaRPr>
            </a:p>
          </p:txBody>
        </p:sp>
        <p:sp>
          <p:nvSpPr>
            <p:cNvPr id="3165" name="Arc 35"/>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Courier New" pitchFamily="49" charset="0"/>
              </a:endParaRPr>
            </a:p>
          </p:txBody>
        </p:sp>
        <p:sp>
          <p:nvSpPr>
            <p:cNvPr id="3166" name="Oval 36"/>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dirty="0">
                <a:latin typeface="Courier New" pitchFamily="49" charset="0"/>
              </a:endParaRPr>
            </a:p>
          </p:txBody>
        </p:sp>
        <p:sp>
          <p:nvSpPr>
            <p:cNvPr id="3167" name="Oval 37"/>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dirty="0">
                <a:latin typeface="Courier New" pitchFamily="49" charset="0"/>
              </a:endParaRPr>
            </a:p>
          </p:txBody>
        </p:sp>
        <p:sp>
          <p:nvSpPr>
            <p:cNvPr id="3168" name="Freeform 38"/>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Courier New" pitchFamily="49" charset="0"/>
              </a:endParaRPr>
            </a:p>
          </p:txBody>
        </p:sp>
      </p:grpSp>
      <p:grpSp>
        <p:nvGrpSpPr>
          <p:cNvPr id="3086" name="Group 39"/>
          <p:cNvGrpSpPr>
            <a:grpSpLocks/>
          </p:cNvGrpSpPr>
          <p:nvPr/>
        </p:nvGrpSpPr>
        <p:grpSpPr bwMode="auto">
          <a:xfrm>
            <a:off x="2671763" y="4051300"/>
            <a:ext cx="815975" cy="563563"/>
            <a:chOff x="1160" y="2167"/>
            <a:chExt cx="514" cy="355"/>
          </a:xfrm>
        </p:grpSpPr>
        <p:sp>
          <p:nvSpPr>
            <p:cNvPr id="3133" name="Oval 40"/>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dirty="0">
                <a:latin typeface="Courier New" pitchFamily="49" charset="0"/>
              </a:endParaRPr>
            </a:p>
          </p:txBody>
        </p:sp>
        <p:sp>
          <p:nvSpPr>
            <p:cNvPr id="3134" name="Oval 41"/>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dirty="0">
                <a:latin typeface="Courier New" pitchFamily="49" charset="0"/>
              </a:endParaRPr>
            </a:p>
          </p:txBody>
        </p:sp>
        <p:sp>
          <p:nvSpPr>
            <p:cNvPr id="3135" name="Oval 42"/>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dirty="0">
                <a:latin typeface="Courier New" pitchFamily="49" charset="0"/>
              </a:endParaRPr>
            </a:p>
          </p:txBody>
        </p:sp>
        <p:sp>
          <p:nvSpPr>
            <p:cNvPr id="3136" name="Rectangle 43"/>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37" name="Rectangle 44"/>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38" name="Rectangle 45"/>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39" name="Rectangle 46"/>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40" name="Rectangle 47"/>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41" name="Rectangle 48"/>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42" name="Oval 49"/>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dirty="0">
                <a:latin typeface="Courier New" pitchFamily="49" charset="0"/>
              </a:endParaRPr>
            </a:p>
          </p:txBody>
        </p:sp>
        <p:sp>
          <p:nvSpPr>
            <p:cNvPr id="3143" name="Oval 50"/>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dirty="0">
                <a:latin typeface="Courier New" pitchFamily="49" charset="0"/>
              </a:endParaRPr>
            </a:p>
          </p:txBody>
        </p:sp>
        <p:sp>
          <p:nvSpPr>
            <p:cNvPr id="3144" name="Rectangle 51"/>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45" name="Rectangle 52"/>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Courier New" pitchFamily="49" charset="0"/>
              </a:endParaRPr>
            </a:p>
          </p:txBody>
        </p:sp>
        <p:sp>
          <p:nvSpPr>
            <p:cNvPr id="3146" name="Arc 53"/>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Courier New" pitchFamily="49" charset="0"/>
              </a:endParaRPr>
            </a:p>
          </p:txBody>
        </p:sp>
        <p:sp>
          <p:nvSpPr>
            <p:cNvPr id="3147" name="Arc 54"/>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Courier New" pitchFamily="49" charset="0"/>
              </a:endParaRPr>
            </a:p>
          </p:txBody>
        </p:sp>
        <p:sp>
          <p:nvSpPr>
            <p:cNvPr id="3148" name="Oval 55"/>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dirty="0">
                <a:latin typeface="Courier New" pitchFamily="49" charset="0"/>
              </a:endParaRPr>
            </a:p>
          </p:txBody>
        </p:sp>
        <p:sp>
          <p:nvSpPr>
            <p:cNvPr id="3149" name="Oval 56"/>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dirty="0">
                <a:latin typeface="Courier New" pitchFamily="49" charset="0"/>
              </a:endParaRPr>
            </a:p>
          </p:txBody>
        </p:sp>
        <p:sp>
          <p:nvSpPr>
            <p:cNvPr id="3150" name="Freeform 57"/>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Courier New" pitchFamily="49" charset="0"/>
              </a:endParaRPr>
            </a:p>
          </p:txBody>
        </p:sp>
      </p:grpSp>
      <p:sp>
        <p:nvSpPr>
          <p:cNvPr id="3087" name="Line 58"/>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p:spPr>
        <p:txBody>
          <a:bodyPr/>
          <a:lstStyle/>
          <a:p>
            <a:endParaRPr lang="en-US" dirty="0">
              <a:latin typeface="Courier New" pitchFamily="49" charset="0"/>
            </a:endParaRPr>
          </a:p>
        </p:txBody>
      </p:sp>
      <p:sp>
        <p:nvSpPr>
          <p:cNvPr id="3088" name="Line 59"/>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p:spPr>
        <p:txBody>
          <a:bodyPr/>
          <a:lstStyle/>
          <a:p>
            <a:endParaRPr lang="en-US" dirty="0">
              <a:latin typeface="Courier New" pitchFamily="49" charset="0"/>
            </a:endParaRPr>
          </a:p>
        </p:txBody>
      </p:sp>
      <p:sp>
        <p:nvSpPr>
          <p:cNvPr id="3089" name="Rectangle 60"/>
          <p:cNvSpPr>
            <a:spLocks noChangeArrowheads="1"/>
          </p:cNvSpPr>
          <p:nvPr/>
        </p:nvSpPr>
        <p:spPr bwMode="auto">
          <a:xfrm>
            <a:off x="5845175" y="4457700"/>
            <a:ext cx="15144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1">
                <a:solidFill>
                  <a:schemeClr val="tx1"/>
                </a:solidFill>
                <a:latin typeface="Arial" charset="0"/>
              </a:rPr>
              <a:t>Resets lock </a:t>
            </a:r>
          </a:p>
          <a:p>
            <a:pPr algn="l" rtl="1">
              <a:lnSpc>
                <a:spcPct val="90000"/>
              </a:lnSpc>
            </a:pPr>
            <a:r>
              <a:rPr lang="en-US" sz="1800" b="1">
                <a:solidFill>
                  <a:schemeClr val="tx1"/>
                </a:solidFill>
                <a:latin typeface="Arial" charset="0"/>
              </a:rPr>
              <a:t>upon exit</a:t>
            </a:r>
          </a:p>
        </p:txBody>
      </p:sp>
      <p:sp>
        <p:nvSpPr>
          <p:cNvPr id="3090" name="Rectangle 61"/>
          <p:cNvSpPr>
            <a:spLocks noChangeArrowheads="1"/>
          </p:cNvSpPr>
          <p:nvPr/>
        </p:nvSpPr>
        <p:spPr bwMode="auto">
          <a:xfrm>
            <a:off x="3648075" y="4489450"/>
            <a:ext cx="7143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1">
                <a:solidFill>
                  <a:schemeClr val="tx1"/>
                </a:solidFill>
                <a:latin typeface="Arial" charset="0"/>
              </a:rPr>
              <a:t>spin </a:t>
            </a:r>
          </a:p>
          <a:p>
            <a:pPr algn="l" rtl="1">
              <a:lnSpc>
                <a:spcPct val="90000"/>
              </a:lnSpc>
            </a:pPr>
            <a:r>
              <a:rPr lang="en-US" sz="1800" b="1">
                <a:solidFill>
                  <a:schemeClr val="tx1"/>
                </a:solidFill>
                <a:latin typeface="Arial" charset="0"/>
              </a:rPr>
              <a:t>lock</a:t>
            </a:r>
          </a:p>
        </p:txBody>
      </p:sp>
      <p:sp>
        <p:nvSpPr>
          <p:cNvPr id="3091" name="Rectangle 62"/>
          <p:cNvSpPr>
            <a:spLocks noChangeArrowheads="1"/>
          </p:cNvSpPr>
          <p:nvPr/>
        </p:nvSpPr>
        <p:spPr bwMode="auto">
          <a:xfrm>
            <a:off x="4410075" y="4484688"/>
            <a:ext cx="1828800" cy="584200"/>
          </a:xfrm>
          <a:prstGeom prst="rect">
            <a:avLst/>
          </a:prstGeom>
          <a:noFill/>
          <a:ln w="12700">
            <a:noFill/>
            <a:miter lim="800000"/>
            <a:headEnd/>
            <a:tailEnd/>
          </a:ln>
        </p:spPr>
        <p:txBody>
          <a:bodyPr lIns="90488" tIns="44450" rIns="90488" bIns="44450">
            <a:spAutoFit/>
          </a:bodyPr>
          <a:lstStyle/>
          <a:p>
            <a:pPr algn="l" rtl="1">
              <a:lnSpc>
                <a:spcPct val="90000"/>
              </a:lnSpc>
            </a:pPr>
            <a:r>
              <a:rPr lang="en-US" sz="1800" b="1">
                <a:solidFill>
                  <a:schemeClr val="tx1"/>
                </a:solidFill>
                <a:latin typeface="Arial" charset="0"/>
              </a:rPr>
              <a:t>critical </a:t>
            </a:r>
          </a:p>
          <a:p>
            <a:pPr algn="l" rtl="1">
              <a:lnSpc>
                <a:spcPct val="90000"/>
              </a:lnSpc>
            </a:pPr>
            <a:r>
              <a:rPr lang="en-US" sz="1800" b="1">
                <a:solidFill>
                  <a:schemeClr val="tx1"/>
                </a:solidFill>
                <a:latin typeface="Arial" charset="0"/>
              </a:rPr>
              <a:t>section</a:t>
            </a:r>
          </a:p>
        </p:txBody>
      </p:sp>
      <p:grpSp>
        <p:nvGrpSpPr>
          <p:cNvPr id="3092" name="Group 63"/>
          <p:cNvGrpSpPr>
            <a:grpSpLocks/>
          </p:cNvGrpSpPr>
          <p:nvPr/>
        </p:nvGrpSpPr>
        <p:grpSpPr bwMode="auto">
          <a:xfrm>
            <a:off x="1724025" y="3594100"/>
            <a:ext cx="414338" cy="1328738"/>
            <a:chOff x="616" y="1914"/>
            <a:chExt cx="261" cy="837"/>
          </a:xfrm>
        </p:grpSpPr>
        <p:sp>
          <p:nvSpPr>
            <p:cNvPr id="3130" name="Rectangle 64"/>
            <p:cNvSpPr>
              <a:spLocks noChangeArrowheads="1"/>
            </p:cNvSpPr>
            <p:nvPr/>
          </p:nvSpPr>
          <p:spPr bwMode="auto">
            <a:xfrm>
              <a:off x="616" y="191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a:solidFill>
                    <a:schemeClr val="tx2"/>
                  </a:solidFill>
                  <a:latin typeface="Arial" charset="0"/>
                </a:rPr>
                <a:t>.</a:t>
              </a:r>
            </a:p>
          </p:txBody>
        </p:sp>
        <p:sp>
          <p:nvSpPr>
            <p:cNvPr id="3131" name="Rectangle 65"/>
            <p:cNvSpPr>
              <a:spLocks noChangeArrowheads="1"/>
            </p:cNvSpPr>
            <p:nvPr/>
          </p:nvSpPr>
          <p:spPr bwMode="auto">
            <a:xfrm>
              <a:off x="616" y="2019"/>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a:solidFill>
                    <a:schemeClr val="tx2"/>
                  </a:solidFill>
                  <a:latin typeface="Arial" charset="0"/>
                </a:rPr>
                <a:t>.</a:t>
              </a:r>
            </a:p>
          </p:txBody>
        </p:sp>
        <p:sp>
          <p:nvSpPr>
            <p:cNvPr id="3132" name="Rectangle 66"/>
            <p:cNvSpPr>
              <a:spLocks noChangeArrowheads="1"/>
            </p:cNvSpPr>
            <p:nvPr/>
          </p:nvSpPr>
          <p:spPr bwMode="auto">
            <a:xfrm>
              <a:off x="616" y="212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a:solidFill>
                    <a:schemeClr val="tx2"/>
                  </a:solidFill>
                  <a:latin typeface="Arial" charset="0"/>
                </a:rPr>
                <a:t>.</a:t>
              </a:r>
            </a:p>
          </p:txBody>
        </p:sp>
      </p:grpSp>
      <p:grpSp>
        <p:nvGrpSpPr>
          <p:cNvPr id="3093" name="Group 67"/>
          <p:cNvGrpSpPr>
            <a:grpSpLocks/>
          </p:cNvGrpSpPr>
          <p:nvPr/>
        </p:nvGrpSpPr>
        <p:grpSpPr bwMode="auto">
          <a:xfrm flipH="1">
            <a:off x="1524000" y="2519363"/>
            <a:ext cx="725488" cy="765175"/>
            <a:chOff x="1008" y="2720"/>
            <a:chExt cx="856" cy="808"/>
          </a:xfrm>
        </p:grpSpPr>
        <p:sp>
          <p:nvSpPr>
            <p:cNvPr id="3121" name="Rectangle 6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Courier New" pitchFamily="49" charset="0"/>
              </a:endParaRPr>
            </a:p>
          </p:txBody>
        </p:sp>
        <p:sp>
          <p:nvSpPr>
            <p:cNvPr id="3122" name="Freeform 6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23" name="Freeform 70"/>
            <p:cNvSpPr>
              <a:spLocks/>
            </p:cNvSpPr>
            <p:nvPr/>
          </p:nvSpPr>
          <p:spPr bwMode="auto">
            <a:xfrm flipH="1">
              <a:off x="1077" y="3000"/>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24" name="Freeform 71"/>
            <p:cNvSpPr>
              <a:spLocks/>
            </p:cNvSpPr>
            <p:nvPr/>
          </p:nvSpPr>
          <p:spPr bwMode="auto">
            <a:xfrm flipH="1">
              <a:off x="1200" y="280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25" name="Freeform 7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3126" name="Freeform 7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Courier New" pitchFamily="49" charset="0"/>
              </a:endParaRPr>
            </a:p>
          </p:txBody>
        </p:sp>
        <p:sp>
          <p:nvSpPr>
            <p:cNvPr id="3127" name="Freeform 7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28" name="Freeform 75"/>
            <p:cNvSpPr>
              <a:spLocks/>
            </p:cNvSpPr>
            <p:nvPr/>
          </p:nvSpPr>
          <p:spPr bwMode="auto">
            <a:xfrm>
              <a:off x="1669" y="300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29" name="Freeform 76"/>
            <p:cNvSpPr>
              <a:spLocks/>
            </p:cNvSpPr>
            <p:nvPr/>
          </p:nvSpPr>
          <p:spPr bwMode="auto">
            <a:xfrm>
              <a:off x="1737" y="284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3094" name="Group 77"/>
          <p:cNvGrpSpPr>
            <a:grpSpLocks/>
          </p:cNvGrpSpPr>
          <p:nvPr/>
        </p:nvGrpSpPr>
        <p:grpSpPr bwMode="auto">
          <a:xfrm flipH="1">
            <a:off x="1465263" y="3432175"/>
            <a:ext cx="725487" cy="765175"/>
            <a:chOff x="1008" y="2720"/>
            <a:chExt cx="856" cy="808"/>
          </a:xfrm>
        </p:grpSpPr>
        <p:sp>
          <p:nvSpPr>
            <p:cNvPr id="3112" name="Rectangle 78"/>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Courier New" pitchFamily="49" charset="0"/>
              </a:endParaRPr>
            </a:p>
          </p:txBody>
        </p:sp>
        <p:sp>
          <p:nvSpPr>
            <p:cNvPr id="3113" name="Freeform 7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14" name="Freeform 80"/>
            <p:cNvSpPr>
              <a:spLocks/>
            </p:cNvSpPr>
            <p:nvPr/>
          </p:nvSpPr>
          <p:spPr bwMode="auto">
            <a:xfrm flipH="1">
              <a:off x="1077" y="3000"/>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15" name="Freeform 81"/>
            <p:cNvSpPr>
              <a:spLocks/>
            </p:cNvSpPr>
            <p:nvPr/>
          </p:nvSpPr>
          <p:spPr bwMode="auto">
            <a:xfrm flipH="1">
              <a:off x="1200" y="280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16" name="Freeform 8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Courier New" pitchFamily="49" charset="0"/>
              </a:endParaRPr>
            </a:p>
          </p:txBody>
        </p:sp>
        <p:sp>
          <p:nvSpPr>
            <p:cNvPr id="3117" name="Freeform 8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Courier New" pitchFamily="49" charset="0"/>
              </a:endParaRPr>
            </a:p>
          </p:txBody>
        </p:sp>
        <p:sp>
          <p:nvSpPr>
            <p:cNvPr id="3118" name="Freeform 8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19" name="Freeform 85"/>
            <p:cNvSpPr>
              <a:spLocks/>
            </p:cNvSpPr>
            <p:nvPr/>
          </p:nvSpPr>
          <p:spPr bwMode="auto">
            <a:xfrm>
              <a:off x="1669" y="300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20" name="Freeform 86"/>
            <p:cNvSpPr>
              <a:spLocks/>
            </p:cNvSpPr>
            <p:nvPr/>
          </p:nvSpPr>
          <p:spPr bwMode="auto">
            <a:xfrm>
              <a:off x="1737" y="284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3095" name="Group 87"/>
          <p:cNvGrpSpPr>
            <a:grpSpLocks/>
          </p:cNvGrpSpPr>
          <p:nvPr/>
        </p:nvGrpSpPr>
        <p:grpSpPr bwMode="auto">
          <a:xfrm flipH="1">
            <a:off x="1546225" y="4964113"/>
            <a:ext cx="725488" cy="765175"/>
            <a:chOff x="1008" y="2720"/>
            <a:chExt cx="856" cy="808"/>
          </a:xfrm>
        </p:grpSpPr>
        <p:sp>
          <p:nvSpPr>
            <p:cNvPr id="3103" name="Rectangle 88"/>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p>
              <a:endParaRPr lang="en-US" dirty="0">
                <a:latin typeface="Courier New" pitchFamily="49" charset="0"/>
              </a:endParaRPr>
            </a:p>
          </p:txBody>
        </p:sp>
        <p:sp>
          <p:nvSpPr>
            <p:cNvPr id="3104" name="Freeform 8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05" name="Freeform 90"/>
            <p:cNvSpPr>
              <a:spLocks/>
            </p:cNvSpPr>
            <p:nvPr/>
          </p:nvSpPr>
          <p:spPr bwMode="auto">
            <a:xfrm flipH="1">
              <a:off x="1077" y="3000"/>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06" name="Freeform 91"/>
            <p:cNvSpPr>
              <a:spLocks/>
            </p:cNvSpPr>
            <p:nvPr/>
          </p:nvSpPr>
          <p:spPr bwMode="auto">
            <a:xfrm flipH="1">
              <a:off x="1200" y="280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07" name="Freeform 9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en-US" dirty="0">
                <a:latin typeface="Courier New" pitchFamily="49" charset="0"/>
              </a:endParaRPr>
            </a:p>
          </p:txBody>
        </p:sp>
        <p:sp>
          <p:nvSpPr>
            <p:cNvPr id="3108" name="Freeform 9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en-US" dirty="0">
                <a:latin typeface="Courier New" pitchFamily="49" charset="0"/>
              </a:endParaRPr>
            </a:p>
          </p:txBody>
        </p:sp>
        <p:sp>
          <p:nvSpPr>
            <p:cNvPr id="3109" name="Freeform 9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10" name="Freeform 95"/>
            <p:cNvSpPr>
              <a:spLocks/>
            </p:cNvSpPr>
            <p:nvPr/>
          </p:nvSpPr>
          <p:spPr bwMode="auto">
            <a:xfrm>
              <a:off x="1669" y="300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3111" name="Freeform 96"/>
            <p:cNvSpPr>
              <a:spLocks/>
            </p:cNvSpPr>
            <p:nvPr/>
          </p:nvSpPr>
          <p:spPr bwMode="auto">
            <a:xfrm>
              <a:off x="1737" y="2840"/>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096" name="Text Box 97"/>
          <p:cNvSpPr txBox="1">
            <a:spLocks noChangeArrowheads="1"/>
          </p:cNvSpPr>
          <p:nvPr/>
        </p:nvSpPr>
        <p:spPr bwMode="auto">
          <a:xfrm>
            <a:off x="3816350" y="5607050"/>
            <a:ext cx="185738" cy="457200"/>
          </a:xfrm>
          <a:prstGeom prst="rect">
            <a:avLst/>
          </a:prstGeom>
          <a:noFill/>
          <a:ln w="9525">
            <a:noFill/>
            <a:miter lim="800000"/>
            <a:headEnd/>
            <a:tailEnd/>
          </a:ln>
        </p:spPr>
        <p:txBody>
          <a:bodyPr wrap="none">
            <a:spAutoFit/>
          </a:bodyPr>
          <a:lstStyle/>
          <a:p>
            <a:pPr algn="l" eaLnBrk="1" hangingPunct="1"/>
            <a:endParaRPr lang="en-US" b="1" dirty="0">
              <a:solidFill>
                <a:srgbClr val="FF3300"/>
              </a:solidFill>
              <a:latin typeface="Arial" pitchFamily="34" charset="0"/>
            </a:endParaRPr>
          </a:p>
        </p:txBody>
      </p:sp>
      <p:grpSp>
        <p:nvGrpSpPr>
          <p:cNvPr id="3097" name="Group 98"/>
          <p:cNvGrpSpPr>
            <a:grpSpLocks/>
          </p:cNvGrpSpPr>
          <p:nvPr/>
        </p:nvGrpSpPr>
        <p:grpSpPr bwMode="auto">
          <a:xfrm>
            <a:off x="3648075" y="3444875"/>
            <a:ext cx="611188" cy="871538"/>
            <a:chOff x="4300" y="2246"/>
            <a:chExt cx="400" cy="571"/>
          </a:xfrm>
        </p:grpSpPr>
        <p:sp>
          <p:nvSpPr>
            <p:cNvPr id="3098"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Courier New" pitchFamily="49" charset="0"/>
              </a:endParaRPr>
            </a:p>
          </p:txBody>
        </p:sp>
        <p:sp>
          <p:nvSpPr>
            <p:cNvPr id="3099" name="Oval 100"/>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Courier New" pitchFamily="49" charset="0"/>
              </a:endParaRPr>
            </a:p>
          </p:txBody>
        </p:sp>
        <p:sp>
          <p:nvSpPr>
            <p:cNvPr id="3100" name="Oval 101"/>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Courier New" pitchFamily="49" charset="0"/>
              </a:endParaRPr>
            </a:p>
          </p:txBody>
        </p:sp>
        <p:sp>
          <p:nvSpPr>
            <p:cNvPr id="3101" name="Oval 102"/>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Courier New" pitchFamily="49" charset="0"/>
              </a:endParaRPr>
            </a:p>
          </p:txBody>
        </p:sp>
        <p:sp>
          <p:nvSpPr>
            <p:cNvPr id="3102" name="AutoShape 103"/>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Courier New" pitchFamily="49"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EB8667B-A1B2-4124-9C94-38584A360385}" type="slidenum">
              <a:rPr lang="x-none"/>
              <a:pPr>
                <a:defRPr/>
              </a:pPr>
              <a:t>20</a:t>
            </a:fld>
            <a:endParaRPr lang="en-US"/>
          </a:p>
        </p:txBody>
      </p:sp>
      <p:sp>
        <p:nvSpPr>
          <p:cNvPr id="16388" name="Rectangle 2"/>
          <p:cNvSpPr>
            <a:spLocks noGrp="1" noChangeArrowheads="1"/>
          </p:cNvSpPr>
          <p:nvPr>
            <p:ph type="title"/>
          </p:nvPr>
        </p:nvSpPr>
        <p:spPr/>
        <p:txBody>
          <a:bodyPr/>
          <a:lstStyle/>
          <a:p>
            <a:r>
              <a:rPr lang="en-US" sz="4000" smtClean="0"/>
              <a:t>Third:</a:t>
            </a:r>
            <a:br>
              <a:rPr lang="en-US" sz="4000" smtClean="0"/>
            </a:br>
            <a:r>
              <a:rPr lang="en-US" sz="4000" smtClean="0"/>
              <a:t>Lazy Synchronization</a:t>
            </a:r>
          </a:p>
        </p:txBody>
      </p:sp>
      <p:sp>
        <p:nvSpPr>
          <p:cNvPr id="16389" name="Rectangle 3"/>
          <p:cNvSpPr>
            <a:spLocks noGrp="1" noChangeArrowheads="1"/>
          </p:cNvSpPr>
          <p:nvPr>
            <p:ph type="body" idx="1"/>
          </p:nvPr>
        </p:nvSpPr>
        <p:spPr/>
        <p:txBody>
          <a:bodyPr/>
          <a:lstStyle/>
          <a:p>
            <a:r>
              <a:rPr lang="en-US" dirty="0" smtClean="0"/>
              <a:t>Postpone hard work</a:t>
            </a:r>
          </a:p>
          <a:p>
            <a:r>
              <a:rPr lang="en-US" dirty="0" smtClean="0">
                <a:solidFill>
                  <a:schemeClr val="tx1"/>
                </a:solidFill>
              </a:rPr>
              <a:t>Removing</a:t>
            </a:r>
            <a:r>
              <a:rPr lang="en-US" dirty="0" smtClean="0"/>
              <a:t> components is </a:t>
            </a:r>
            <a:r>
              <a:rPr lang="en-US" dirty="0" smtClean="0"/>
              <a:t>tricky</a:t>
            </a:r>
            <a:endParaRPr lang="en-US" dirty="0" smtClean="0"/>
          </a:p>
        </p:txBody>
      </p:sp>
    </p:spTree>
    <p:extLst>
      <p:ext uri="{BB962C8B-B14F-4D97-AF65-F5344CB8AC3E}">
        <p14:creationId xmlns:p14="http://schemas.microsoft.com/office/powerpoint/2010/main" val="393787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pPr>
              <a:defRPr/>
            </a:pPr>
            <a:r>
              <a:rPr lang="en-US"/>
              <a:t>Art of Multiprocessor Programming</a:t>
            </a:r>
          </a:p>
        </p:txBody>
      </p:sp>
      <p:sp>
        <p:nvSpPr>
          <p:cNvPr id="30" name="Slide Number Placeholder 4"/>
          <p:cNvSpPr>
            <a:spLocks noGrp="1"/>
          </p:cNvSpPr>
          <p:nvPr>
            <p:ph type="sldNum" sz="quarter" idx="11"/>
          </p:nvPr>
        </p:nvSpPr>
        <p:spPr/>
        <p:txBody>
          <a:bodyPr/>
          <a:lstStyle/>
          <a:p>
            <a:pPr>
              <a:defRPr/>
            </a:pPr>
            <a:fld id="{CDE7A584-A271-4971-84A0-A2273FB4B1E7}" type="slidenum">
              <a:rPr lang="x-none"/>
              <a:pPr>
                <a:defRPr/>
              </a:pPr>
              <a:t>200</a:t>
            </a:fld>
            <a:endParaRPr lang="en-US"/>
          </a:p>
        </p:txBody>
      </p:sp>
      <p:sp>
        <p:nvSpPr>
          <p:cNvPr id="190468" name="AutoShape 2"/>
          <p:cNvSpPr>
            <a:spLocks noChangeArrowheads="1"/>
          </p:cNvSpPr>
          <p:nvPr/>
        </p:nvSpPr>
        <p:spPr bwMode="auto">
          <a:xfrm>
            <a:off x="5207000" y="2603500"/>
            <a:ext cx="1638300" cy="711200"/>
          </a:xfrm>
          <a:prstGeom prst="wedgeRoundRectCallout">
            <a:avLst>
              <a:gd name="adj1" fmla="val -146028"/>
              <a:gd name="adj2" fmla="val 236162"/>
              <a:gd name="adj3" fmla="val 16667"/>
            </a:avLst>
          </a:prstGeom>
          <a:solidFill>
            <a:srgbClr val="FFFF00"/>
          </a:solidFill>
          <a:ln w="38100" algn="ctr">
            <a:solidFill>
              <a:srgbClr val="FF0000"/>
            </a:solidFill>
            <a:miter lim="800000"/>
            <a:headEnd/>
            <a:tailEnd/>
          </a:ln>
        </p:spPr>
        <p:txBody>
          <a:bodyPr/>
          <a:lstStyle/>
          <a:p>
            <a:pPr algn="ctr"/>
            <a:endParaRPr lang="en-US" dirty="0">
              <a:latin typeface="Courier New" pitchFamily="49" charset="0"/>
            </a:endParaRPr>
          </a:p>
        </p:txBody>
      </p:sp>
      <p:sp>
        <p:nvSpPr>
          <p:cNvPr id="190469" name="Rectangle 3"/>
          <p:cNvSpPr>
            <a:spLocks noGrp="1" noChangeArrowheads="1"/>
          </p:cNvSpPr>
          <p:nvPr>
            <p:ph type="title"/>
          </p:nvPr>
        </p:nvSpPr>
        <p:spPr>
          <a:xfrm>
            <a:off x="685800" y="349250"/>
            <a:ext cx="7772400" cy="1143000"/>
          </a:xfrm>
        </p:spPr>
        <p:txBody>
          <a:bodyPr/>
          <a:lstStyle/>
          <a:p>
            <a:r>
              <a:rPr lang="en-US" smtClean="0"/>
              <a:t>Lazy Removal</a:t>
            </a:r>
          </a:p>
        </p:txBody>
      </p:sp>
      <p:grpSp>
        <p:nvGrpSpPr>
          <p:cNvPr id="190470" name="Group 4"/>
          <p:cNvGrpSpPr>
            <a:grpSpLocks/>
          </p:cNvGrpSpPr>
          <p:nvPr/>
        </p:nvGrpSpPr>
        <p:grpSpPr bwMode="auto">
          <a:xfrm>
            <a:off x="557213" y="2781300"/>
            <a:ext cx="1609725" cy="398463"/>
            <a:chOff x="486" y="1644"/>
            <a:chExt cx="1014" cy="251"/>
          </a:xfrm>
        </p:grpSpPr>
        <p:sp>
          <p:nvSpPr>
            <p:cNvPr id="190491" name="AutoShape 5"/>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0492" name="Line 6"/>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0493" name="Line 7"/>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0494" name="Line 8"/>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sp>
        <p:nvSpPr>
          <p:cNvPr id="190471" name="Text Box 9"/>
          <p:cNvSpPr txBox="1">
            <a:spLocks noChangeArrowheads="1"/>
          </p:cNvSpPr>
          <p:nvPr/>
        </p:nvSpPr>
        <p:spPr bwMode="auto">
          <a:xfrm>
            <a:off x="2183533"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0472" name="AutoShape 10"/>
          <p:cNvSpPr>
            <a:spLocks noChangeArrowheads="1"/>
          </p:cNvSpPr>
          <p:nvPr/>
        </p:nvSpPr>
        <p:spPr bwMode="auto">
          <a:xfrm>
            <a:off x="218916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0473" name="Line 11"/>
          <p:cNvSpPr>
            <a:spLocks noChangeShapeType="1"/>
          </p:cNvSpPr>
          <p:nvPr/>
        </p:nvSpPr>
        <p:spPr bwMode="auto">
          <a:xfrm>
            <a:off x="258762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0474" name="Line 12"/>
          <p:cNvSpPr>
            <a:spLocks noChangeShapeType="1"/>
          </p:cNvSpPr>
          <p:nvPr/>
        </p:nvSpPr>
        <p:spPr bwMode="auto">
          <a:xfrm>
            <a:off x="314166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0475" name="Line 13"/>
          <p:cNvSpPr>
            <a:spLocks noChangeShapeType="1"/>
          </p:cNvSpPr>
          <p:nvPr/>
        </p:nvSpPr>
        <p:spPr bwMode="auto">
          <a:xfrm>
            <a:off x="2944813"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0476" name="Text Box 14"/>
          <p:cNvSpPr txBox="1">
            <a:spLocks noChangeArrowheads="1"/>
          </p:cNvSpPr>
          <p:nvPr/>
        </p:nvSpPr>
        <p:spPr bwMode="auto">
          <a:xfrm>
            <a:off x="25669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90477" name="AutoShape 15"/>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0478" name="Line 16"/>
          <p:cNvSpPr>
            <a:spLocks noChangeShapeType="1"/>
          </p:cNvSpPr>
          <p:nvPr/>
        </p:nvSpPr>
        <p:spPr bwMode="auto">
          <a:xfrm>
            <a:off x="4248150"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0479" name="Freeform 17"/>
          <p:cNvSpPr>
            <a:spLocks/>
          </p:cNvSpPr>
          <p:nvPr/>
        </p:nvSpPr>
        <p:spPr bwMode="auto">
          <a:xfrm>
            <a:off x="4552950" y="2986088"/>
            <a:ext cx="2749550" cy="874712"/>
          </a:xfrm>
          <a:custGeom>
            <a:avLst/>
            <a:gdLst>
              <a:gd name="T0" fmla="*/ 2147483647 w 1732"/>
              <a:gd name="T1" fmla="*/ 0 h 551"/>
              <a:gd name="T2" fmla="*/ 2147483647 w 1732"/>
              <a:gd name="T3" fmla="*/ 2147483647 h 551"/>
              <a:gd name="T4" fmla="*/ 2147483647 w 1732"/>
              <a:gd name="T5" fmla="*/ 2147483647 h 551"/>
              <a:gd name="T6" fmla="*/ 2147483647 w 1732"/>
              <a:gd name="T7" fmla="*/ 2147483647 h 551"/>
              <a:gd name="T8" fmla="*/ 0 60000 65536"/>
              <a:gd name="T9" fmla="*/ 0 60000 65536"/>
              <a:gd name="T10" fmla="*/ 0 60000 65536"/>
              <a:gd name="T11" fmla="*/ 0 60000 65536"/>
              <a:gd name="T12" fmla="*/ 0 w 1732"/>
              <a:gd name="T13" fmla="*/ 0 h 551"/>
              <a:gd name="T14" fmla="*/ 1732 w 1732"/>
              <a:gd name="T15" fmla="*/ 551 h 551"/>
            </a:gdLst>
            <a:ahLst/>
            <a:cxnLst>
              <a:cxn ang="T8">
                <a:pos x="T0" y="T1"/>
              </a:cxn>
              <a:cxn ang="T9">
                <a:pos x="T2" y="T3"/>
              </a:cxn>
              <a:cxn ang="T10">
                <a:pos x="T4" y="T5"/>
              </a:cxn>
              <a:cxn ang="T11">
                <a:pos x="T6" y="T7"/>
              </a:cxn>
            </a:cxnLst>
            <a:rect l="T12" t="T13" r="T14" b="T15"/>
            <a:pathLst>
              <a:path w="1732" h="551">
                <a:moveTo>
                  <a:pt x="157" y="0"/>
                </a:moveTo>
                <a:cubicBezTo>
                  <a:pt x="157" y="0"/>
                  <a:pt x="0" y="391"/>
                  <a:pt x="188" y="471"/>
                </a:cubicBezTo>
                <a:cubicBezTo>
                  <a:pt x="376" y="551"/>
                  <a:pt x="1027" y="550"/>
                  <a:pt x="1284" y="479"/>
                </a:cubicBezTo>
                <a:cubicBezTo>
                  <a:pt x="1541" y="408"/>
                  <a:pt x="1639" y="137"/>
                  <a:pt x="1732" y="47"/>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0480" name="Line 18"/>
          <p:cNvSpPr>
            <a:spLocks noChangeShapeType="1"/>
          </p:cNvSpPr>
          <p:nvPr/>
        </p:nvSpPr>
        <p:spPr bwMode="auto">
          <a:xfrm>
            <a:off x="4605338" y="27892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0481" name="Text Box 23"/>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0482" name="Text Box 24"/>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0483" name="AutoShape 26"/>
          <p:cNvSpPr>
            <a:spLocks noChangeArrowheads="1"/>
          </p:cNvSpPr>
          <p:nvPr/>
        </p:nvSpPr>
        <p:spPr bwMode="auto">
          <a:xfrm>
            <a:off x="7100888" y="2755900"/>
            <a:ext cx="1168400" cy="4095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0484" name="Line 27"/>
          <p:cNvSpPr>
            <a:spLocks noChangeShapeType="1"/>
          </p:cNvSpPr>
          <p:nvPr/>
        </p:nvSpPr>
        <p:spPr bwMode="auto">
          <a:xfrm>
            <a:off x="7499350" y="2754313"/>
            <a:ext cx="0" cy="38893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0485" name="Line 28"/>
          <p:cNvSpPr>
            <a:spLocks noChangeShapeType="1"/>
          </p:cNvSpPr>
          <p:nvPr/>
        </p:nvSpPr>
        <p:spPr bwMode="auto">
          <a:xfrm>
            <a:off x="7856538" y="2762250"/>
            <a:ext cx="0" cy="388938"/>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0486" name="Text Box 29"/>
          <p:cNvSpPr txBox="1">
            <a:spLocks noChangeArrowheads="1"/>
          </p:cNvSpPr>
          <p:nvPr/>
        </p:nvSpPr>
        <p:spPr bwMode="auto">
          <a:xfrm>
            <a:off x="7095072" y="26844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190487" name="Line 30"/>
          <p:cNvSpPr>
            <a:spLocks noChangeShapeType="1"/>
          </p:cNvSpPr>
          <p:nvPr/>
        </p:nvSpPr>
        <p:spPr bwMode="auto">
          <a:xfrm>
            <a:off x="8053388" y="29606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0488" name="Text Box 31"/>
          <p:cNvSpPr txBox="1">
            <a:spLocks noChangeArrowheads="1"/>
          </p:cNvSpPr>
          <p:nvPr/>
        </p:nvSpPr>
        <p:spPr bwMode="auto">
          <a:xfrm>
            <a:off x="42560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90489" name="Text Box 33"/>
          <p:cNvSpPr txBox="1">
            <a:spLocks noChangeArrowheads="1"/>
          </p:cNvSpPr>
          <p:nvPr/>
        </p:nvSpPr>
        <p:spPr bwMode="auto">
          <a:xfrm>
            <a:off x="7532688" y="2784475"/>
            <a:ext cx="361950" cy="3794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90490" name="Text Box 34"/>
          <p:cNvSpPr txBox="1">
            <a:spLocks noChangeArrowheads="1"/>
          </p:cNvSpPr>
          <p:nvPr/>
        </p:nvSpPr>
        <p:spPr bwMode="auto">
          <a:xfrm>
            <a:off x="1751013" y="4695825"/>
            <a:ext cx="3154362" cy="519113"/>
          </a:xfrm>
          <a:prstGeom prst="rect">
            <a:avLst/>
          </a:prstGeom>
          <a:noFill/>
          <a:ln w="9525" algn="ctr">
            <a:noFill/>
            <a:miter lim="800000"/>
            <a:headEnd/>
            <a:tailEnd/>
          </a:ln>
        </p:spPr>
        <p:txBody>
          <a:bodyPr wrap="none">
            <a:spAutoFit/>
          </a:bodyPr>
          <a:lstStyle/>
          <a:p>
            <a:r>
              <a:rPr lang="en-US" sz="2800" dirty="0">
                <a:solidFill>
                  <a:srgbClr val="FF0066"/>
                </a:solidFill>
                <a:latin typeface="Arial" pitchFamily="34" charset="0"/>
              </a:rPr>
              <a:t>Physically deleted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AD403159-F5F4-4CF6-897B-52D506EABE76}" type="slidenum">
              <a:rPr lang="x-none"/>
              <a:pPr>
                <a:defRPr/>
              </a:pPr>
              <a:t>201</a:t>
            </a:fld>
            <a:endParaRPr lang="en-US"/>
          </a:p>
        </p:txBody>
      </p:sp>
      <p:sp>
        <p:nvSpPr>
          <p:cNvPr id="191492" name="Rectangle 2"/>
          <p:cNvSpPr>
            <a:spLocks noGrp="1" noChangeArrowheads="1"/>
          </p:cNvSpPr>
          <p:nvPr>
            <p:ph type="title"/>
          </p:nvPr>
        </p:nvSpPr>
        <p:spPr/>
        <p:txBody>
          <a:bodyPr/>
          <a:lstStyle/>
          <a:p>
            <a:r>
              <a:rPr lang="en-US" smtClean="0"/>
              <a:t>Lazy List</a:t>
            </a:r>
          </a:p>
        </p:txBody>
      </p:sp>
      <p:sp>
        <p:nvSpPr>
          <p:cNvPr id="191493" name="Rectangle 3"/>
          <p:cNvSpPr>
            <a:spLocks noGrp="1" noChangeArrowheads="1"/>
          </p:cNvSpPr>
          <p:nvPr>
            <p:ph type="body" idx="1"/>
          </p:nvPr>
        </p:nvSpPr>
        <p:spPr/>
        <p:txBody>
          <a:bodyPr/>
          <a:lstStyle/>
          <a:p>
            <a:r>
              <a:rPr lang="en-US" smtClean="0"/>
              <a:t>All Methods</a:t>
            </a:r>
          </a:p>
          <a:p>
            <a:pPr lvl="1"/>
            <a:r>
              <a:rPr lang="en-US" smtClean="0"/>
              <a:t>Scan through locked and marked nodes</a:t>
            </a:r>
          </a:p>
          <a:p>
            <a:pPr lvl="1"/>
            <a:r>
              <a:rPr lang="en-US" smtClean="0"/>
              <a:t>Removing a node doesn’t slow down other method calls …</a:t>
            </a:r>
          </a:p>
          <a:p>
            <a:r>
              <a:rPr lang="en-US" smtClean="0"/>
              <a:t>Must still lock </a:t>
            </a:r>
            <a:r>
              <a:rPr lang="en-US" smtClean="0">
                <a:solidFill>
                  <a:schemeClr val="tx1"/>
                </a:solidFill>
              </a:rPr>
              <a:t>pred</a:t>
            </a:r>
            <a:r>
              <a:rPr lang="en-US" smtClean="0"/>
              <a:t> and </a:t>
            </a:r>
            <a:r>
              <a:rPr lang="en-US" smtClean="0">
                <a:solidFill>
                  <a:schemeClr val="tx1"/>
                </a:solidFill>
              </a:rPr>
              <a:t>curr</a:t>
            </a:r>
            <a:r>
              <a:rPr lang="en-US" smtClean="0"/>
              <a:t> nodes.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A24CF97F-E2B2-44E9-821F-DA7394C91981}" type="slidenum">
              <a:rPr lang="x-none"/>
              <a:pPr>
                <a:defRPr/>
              </a:pPr>
              <a:t>202</a:t>
            </a:fld>
            <a:endParaRPr lang="en-US"/>
          </a:p>
        </p:txBody>
      </p:sp>
      <p:sp>
        <p:nvSpPr>
          <p:cNvPr id="192516" name="Rectangle 2"/>
          <p:cNvSpPr>
            <a:spLocks noGrp="1" noChangeArrowheads="1"/>
          </p:cNvSpPr>
          <p:nvPr>
            <p:ph type="title"/>
          </p:nvPr>
        </p:nvSpPr>
        <p:spPr/>
        <p:txBody>
          <a:bodyPr/>
          <a:lstStyle/>
          <a:p>
            <a:r>
              <a:rPr lang="en-US" smtClean="0"/>
              <a:t>Validation</a:t>
            </a:r>
          </a:p>
        </p:txBody>
      </p:sp>
      <p:sp>
        <p:nvSpPr>
          <p:cNvPr id="192517" name="Rectangle 3"/>
          <p:cNvSpPr>
            <a:spLocks noGrp="1" noChangeArrowheads="1"/>
          </p:cNvSpPr>
          <p:nvPr>
            <p:ph type="body" idx="1"/>
          </p:nvPr>
        </p:nvSpPr>
        <p:spPr/>
        <p:txBody>
          <a:bodyPr/>
          <a:lstStyle/>
          <a:p>
            <a:r>
              <a:rPr lang="en-US" smtClean="0"/>
              <a:t>No need to rescan list!</a:t>
            </a:r>
          </a:p>
          <a:p>
            <a:r>
              <a:rPr lang="en-US" smtClean="0"/>
              <a:t>Check that </a:t>
            </a:r>
            <a:r>
              <a:rPr lang="en-US" smtClean="0">
                <a:solidFill>
                  <a:schemeClr val="tx1"/>
                </a:solidFill>
              </a:rPr>
              <a:t>pred</a:t>
            </a:r>
            <a:r>
              <a:rPr lang="en-US" smtClean="0"/>
              <a:t> is not marked</a:t>
            </a:r>
          </a:p>
          <a:p>
            <a:r>
              <a:rPr lang="en-US" smtClean="0"/>
              <a:t>Check that </a:t>
            </a:r>
            <a:r>
              <a:rPr lang="en-US" smtClean="0">
                <a:solidFill>
                  <a:schemeClr val="tx1"/>
                </a:solidFill>
              </a:rPr>
              <a:t>curr</a:t>
            </a:r>
            <a:r>
              <a:rPr lang="en-US" smtClean="0"/>
              <a:t> is not marked</a:t>
            </a:r>
          </a:p>
          <a:p>
            <a:r>
              <a:rPr lang="en-US" smtClean="0"/>
              <a:t>Check that </a:t>
            </a:r>
            <a:r>
              <a:rPr lang="en-US" smtClean="0">
                <a:solidFill>
                  <a:schemeClr val="tx1"/>
                </a:solidFill>
              </a:rPr>
              <a:t>pred</a:t>
            </a:r>
            <a:r>
              <a:rPr lang="en-US" smtClean="0"/>
              <a:t> points to </a:t>
            </a:r>
            <a:r>
              <a:rPr lang="en-US" smtClean="0">
                <a:solidFill>
                  <a:schemeClr val="tx1"/>
                </a:solidFill>
              </a:rPr>
              <a:t>curr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pPr>
              <a:defRPr/>
            </a:pPr>
            <a:r>
              <a:rPr lang="en-US"/>
              <a:t>Art of Multiprocessor Programming</a:t>
            </a:r>
          </a:p>
        </p:txBody>
      </p:sp>
      <p:sp>
        <p:nvSpPr>
          <p:cNvPr id="39" name="Slide Number Placeholder 4"/>
          <p:cNvSpPr>
            <a:spLocks noGrp="1"/>
          </p:cNvSpPr>
          <p:nvPr>
            <p:ph type="sldNum" sz="quarter" idx="11"/>
          </p:nvPr>
        </p:nvSpPr>
        <p:spPr/>
        <p:txBody>
          <a:bodyPr/>
          <a:lstStyle/>
          <a:p>
            <a:pPr>
              <a:defRPr/>
            </a:pPr>
            <a:fld id="{0944D372-4619-4E42-A324-0E8CB4F3FD88}" type="slidenum">
              <a:rPr lang="x-none"/>
              <a:pPr>
                <a:defRPr/>
              </a:pPr>
              <a:t>203</a:t>
            </a:fld>
            <a:endParaRPr lang="en-US"/>
          </a:p>
        </p:txBody>
      </p:sp>
      <p:sp>
        <p:nvSpPr>
          <p:cNvPr id="193540" name="Rectangle 2"/>
          <p:cNvSpPr>
            <a:spLocks noGrp="1" noChangeArrowheads="1"/>
          </p:cNvSpPr>
          <p:nvPr>
            <p:ph type="title"/>
          </p:nvPr>
        </p:nvSpPr>
        <p:spPr/>
        <p:txBody>
          <a:bodyPr/>
          <a:lstStyle/>
          <a:p>
            <a:r>
              <a:rPr lang="en-US" smtClean="0"/>
              <a:t>Business as Usual</a:t>
            </a:r>
          </a:p>
        </p:txBody>
      </p:sp>
      <p:sp>
        <p:nvSpPr>
          <p:cNvPr id="193541"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93542" name="Group 4"/>
          <p:cNvGrpSpPr>
            <a:grpSpLocks/>
          </p:cNvGrpSpPr>
          <p:nvPr/>
        </p:nvGrpSpPr>
        <p:grpSpPr bwMode="auto">
          <a:xfrm>
            <a:off x="946150" y="2771775"/>
            <a:ext cx="866775" cy="582613"/>
            <a:chOff x="596" y="1599"/>
            <a:chExt cx="546" cy="367"/>
          </a:xfrm>
        </p:grpSpPr>
        <p:sp>
          <p:nvSpPr>
            <p:cNvPr id="19357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357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357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193543" name="Line 20"/>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93544" name="Group 28"/>
          <p:cNvGrpSpPr>
            <a:grpSpLocks/>
          </p:cNvGrpSpPr>
          <p:nvPr/>
        </p:nvGrpSpPr>
        <p:grpSpPr bwMode="auto">
          <a:xfrm>
            <a:off x="3862388" y="5026025"/>
            <a:ext cx="1447800" cy="1295400"/>
            <a:chOff x="1584" y="816"/>
            <a:chExt cx="912" cy="816"/>
          </a:xfrm>
        </p:grpSpPr>
        <p:sp>
          <p:nvSpPr>
            <p:cNvPr id="193564"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3565"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3566"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3567"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3568"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3569"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3570"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3571"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3572"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93545" name="AutoShape 38"/>
          <p:cNvSpPr>
            <a:spLocks noChangeArrowheads="1"/>
          </p:cNvSpPr>
          <p:nvPr/>
        </p:nvSpPr>
        <p:spPr bwMode="auto">
          <a:xfrm>
            <a:off x="746125" y="2698750"/>
            <a:ext cx="1293813" cy="814388"/>
          </a:xfrm>
          <a:prstGeom prst="wedgeRoundRectCallout">
            <a:avLst>
              <a:gd name="adj1" fmla="val 196014"/>
              <a:gd name="adj2" fmla="val 20575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93546" name="Group 69"/>
          <p:cNvGrpSpPr>
            <a:grpSpLocks/>
          </p:cNvGrpSpPr>
          <p:nvPr/>
        </p:nvGrpSpPr>
        <p:grpSpPr bwMode="auto">
          <a:xfrm>
            <a:off x="2543175" y="2765425"/>
            <a:ext cx="942975" cy="582613"/>
            <a:chOff x="1602" y="1746"/>
            <a:chExt cx="594" cy="367"/>
          </a:xfrm>
        </p:grpSpPr>
        <p:sp>
          <p:nvSpPr>
            <p:cNvPr id="193560" name="AutoShape 9"/>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3561" name="Line 10"/>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3562" name="Text Box 11"/>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3563" name="Text Box 55"/>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3547" name="Group 67"/>
          <p:cNvGrpSpPr>
            <a:grpSpLocks/>
          </p:cNvGrpSpPr>
          <p:nvPr/>
        </p:nvGrpSpPr>
        <p:grpSpPr bwMode="auto">
          <a:xfrm>
            <a:off x="4143375" y="2765425"/>
            <a:ext cx="955675" cy="582613"/>
            <a:chOff x="2610" y="1738"/>
            <a:chExt cx="602" cy="367"/>
          </a:xfrm>
        </p:grpSpPr>
        <p:sp>
          <p:nvSpPr>
            <p:cNvPr id="193556" name="AutoShape 58"/>
            <p:cNvSpPr>
              <a:spLocks noChangeArrowheads="1"/>
            </p:cNvSpPr>
            <p:nvPr/>
          </p:nvSpPr>
          <p:spPr bwMode="auto">
            <a:xfrm>
              <a:off x="2618"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3557" name="Line 59"/>
            <p:cNvSpPr>
              <a:spLocks noChangeShapeType="1"/>
            </p:cNvSpPr>
            <p:nvPr/>
          </p:nvSpPr>
          <p:spPr bwMode="auto">
            <a:xfrm>
              <a:off x="2896"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3558" name="Text Box 60"/>
            <p:cNvSpPr txBox="1">
              <a:spLocks noChangeArrowheads="1"/>
            </p:cNvSpPr>
            <p:nvPr/>
          </p:nvSpPr>
          <p:spPr bwMode="auto">
            <a:xfrm>
              <a:off x="2610" y="1758"/>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3559" name="Text Box 62"/>
            <p:cNvSpPr txBox="1">
              <a:spLocks noChangeArrowheads="1"/>
            </p:cNvSpPr>
            <p:nvPr/>
          </p:nvSpPr>
          <p:spPr bwMode="auto">
            <a:xfrm>
              <a:off x="2889"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3548" name="Group 68"/>
          <p:cNvGrpSpPr>
            <a:grpSpLocks/>
          </p:cNvGrpSpPr>
          <p:nvPr/>
        </p:nvGrpSpPr>
        <p:grpSpPr bwMode="auto">
          <a:xfrm>
            <a:off x="5819775" y="2765425"/>
            <a:ext cx="942975" cy="582613"/>
            <a:chOff x="3666" y="1738"/>
            <a:chExt cx="594" cy="367"/>
          </a:xfrm>
        </p:grpSpPr>
        <p:sp>
          <p:nvSpPr>
            <p:cNvPr id="193552" name="AutoShape 63"/>
            <p:cNvSpPr>
              <a:spLocks noChangeArrowheads="1"/>
            </p:cNvSpPr>
            <p:nvPr/>
          </p:nvSpPr>
          <p:spPr bwMode="auto">
            <a:xfrm>
              <a:off x="3666"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3553" name="Line 64"/>
            <p:cNvSpPr>
              <a:spLocks noChangeShapeType="1"/>
            </p:cNvSpPr>
            <p:nvPr/>
          </p:nvSpPr>
          <p:spPr bwMode="auto">
            <a:xfrm>
              <a:off x="3944"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3554" name="Text Box 65"/>
            <p:cNvSpPr txBox="1">
              <a:spLocks noChangeArrowheads="1"/>
            </p:cNvSpPr>
            <p:nvPr/>
          </p:nvSpPr>
          <p:spPr bwMode="auto">
            <a:xfrm>
              <a:off x="3670" y="1758"/>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93555" name="Text Box 66"/>
            <p:cNvSpPr txBox="1">
              <a:spLocks noChangeArrowheads="1"/>
            </p:cNvSpPr>
            <p:nvPr/>
          </p:nvSpPr>
          <p:spPr bwMode="auto">
            <a:xfrm>
              <a:off x="3937"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193549" name="Line 21"/>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3550" name="Line 61"/>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3551" name="Line 70"/>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pPr>
              <a:defRPr/>
            </a:pPr>
            <a:r>
              <a:rPr lang="en-US"/>
              <a:t>Art of Multiprocessor Programming</a:t>
            </a:r>
          </a:p>
        </p:txBody>
      </p:sp>
      <p:sp>
        <p:nvSpPr>
          <p:cNvPr id="40" name="Slide Number Placeholder 4"/>
          <p:cNvSpPr>
            <a:spLocks noGrp="1"/>
          </p:cNvSpPr>
          <p:nvPr>
            <p:ph type="sldNum" sz="quarter" idx="11"/>
          </p:nvPr>
        </p:nvSpPr>
        <p:spPr/>
        <p:txBody>
          <a:bodyPr/>
          <a:lstStyle/>
          <a:p>
            <a:pPr>
              <a:defRPr/>
            </a:pPr>
            <a:fld id="{BCBEEAC3-6ABA-4FA4-8030-9F90021B3F14}" type="slidenum">
              <a:rPr lang="x-none"/>
              <a:pPr>
                <a:defRPr/>
              </a:pPr>
              <a:t>204</a:t>
            </a:fld>
            <a:endParaRPr lang="en-US"/>
          </a:p>
        </p:txBody>
      </p:sp>
      <p:sp>
        <p:nvSpPr>
          <p:cNvPr id="194564" name="Rectangle 2"/>
          <p:cNvSpPr>
            <a:spLocks noGrp="1" noChangeArrowheads="1"/>
          </p:cNvSpPr>
          <p:nvPr>
            <p:ph type="title"/>
          </p:nvPr>
        </p:nvSpPr>
        <p:spPr/>
        <p:txBody>
          <a:bodyPr/>
          <a:lstStyle/>
          <a:p>
            <a:r>
              <a:rPr lang="en-US" smtClean="0"/>
              <a:t>Business as Usual</a:t>
            </a:r>
          </a:p>
        </p:txBody>
      </p:sp>
      <p:sp>
        <p:nvSpPr>
          <p:cNvPr id="194565"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94566" name="Group 4"/>
          <p:cNvGrpSpPr>
            <a:grpSpLocks/>
          </p:cNvGrpSpPr>
          <p:nvPr/>
        </p:nvGrpSpPr>
        <p:grpSpPr bwMode="auto">
          <a:xfrm>
            <a:off x="946150" y="2771775"/>
            <a:ext cx="866775" cy="582613"/>
            <a:chOff x="596" y="1599"/>
            <a:chExt cx="546" cy="367"/>
          </a:xfrm>
        </p:grpSpPr>
        <p:sp>
          <p:nvSpPr>
            <p:cNvPr id="194598"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4599"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4600"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194567" name="Line 8"/>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94568" name="Group 9"/>
          <p:cNvGrpSpPr>
            <a:grpSpLocks/>
          </p:cNvGrpSpPr>
          <p:nvPr/>
        </p:nvGrpSpPr>
        <p:grpSpPr bwMode="auto">
          <a:xfrm>
            <a:off x="3862388" y="5026025"/>
            <a:ext cx="1447800" cy="1295400"/>
            <a:chOff x="1584" y="816"/>
            <a:chExt cx="912" cy="816"/>
          </a:xfrm>
        </p:grpSpPr>
        <p:sp>
          <p:nvSpPr>
            <p:cNvPr id="194589"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4590"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4591" name="Freeform 1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4592"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4593"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4594"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4595" name="Freeform 1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4596" name="Freeform 1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4597" name="Freeform 1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94569" name="AutoShape 19"/>
          <p:cNvSpPr>
            <a:spLocks noChangeArrowheads="1"/>
          </p:cNvSpPr>
          <p:nvPr/>
        </p:nvSpPr>
        <p:spPr bwMode="auto">
          <a:xfrm>
            <a:off x="746125" y="2698750"/>
            <a:ext cx="1293813" cy="814388"/>
          </a:xfrm>
          <a:prstGeom prst="wedgeRoundRectCallout">
            <a:avLst>
              <a:gd name="adj1" fmla="val 196014"/>
              <a:gd name="adj2" fmla="val 20575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194570" name="Group 20"/>
          <p:cNvGrpSpPr>
            <a:grpSpLocks/>
          </p:cNvGrpSpPr>
          <p:nvPr/>
        </p:nvGrpSpPr>
        <p:grpSpPr bwMode="auto">
          <a:xfrm>
            <a:off x="2543175" y="2765425"/>
            <a:ext cx="942975" cy="582613"/>
            <a:chOff x="1602" y="1746"/>
            <a:chExt cx="594" cy="367"/>
          </a:xfrm>
        </p:grpSpPr>
        <p:sp>
          <p:nvSpPr>
            <p:cNvPr id="194585" name="AutoShape 21"/>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4586" name="Line 22"/>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4587" name="Text Box 23"/>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4588" name="Text Box 24"/>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4571" name="Group 25"/>
          <p:cNvGrpSpPr>
            <a:grpSpLocks/>
          </p:cNvGrpSpPr>
          <p:nvPr/>
        </p:nvGrpSpPr>
        <p:grpSpPr bwMode="auto">
          <a:xfrm>
            <a:off x="4143375" y="2765425"/>
            <a:ext cx="955675" cy="582613"/>
            <a:chOff x="2610" y="1738"/>
            <a:chExt cx="602" cy="367"/>
          </a:xfrm>
        </p:grpSpPr>
        <p:sp>
          <p:nvSpPr>
            <p:cNvPr id="194581" name="AutoShape 26"/>
            <p:cNvSpPr>
              <a:spLocks noChangeArrowheads="1"/>
            </p:cNvSpPr>
            <p:nvPr/>
          </p:nvSpPr>
          <p:spPr bwMode="auto">
            <a:xfrm>
              <a:off x="2618"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4582" name="Line 27"/>
            <p:cNvSpPr>
              <a:spLocks noChangeShapeType="1"/>
            </p:cNvSpPr>
            <p:nvPr/>
          </p:nvSpPr>
          <p:spPr bwMode="auto">
            <a:xfrm>
              <a:off x="2896"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4583" name="Text Box 28"/>
            <p:cNvSpPr txBox="1">
              <a:spLocks noChangeArrowheads="1"/>
            </p:cNvSpPr>
            <p:nvPr/>
          </p:nvSpPr>
          <p:spPr bwMode="auto">
            <a:xfrm>
              <a:off x="2610" y="1758"/>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4584" name="Text Box 29"/>
            <p:cNvSpPr txBox="1">
              <a:spLocks noChangeArrowheads="1"/>
            </p:cNvSpPr>
            <p:nvPr/>
          </p:nvSpPr>
          <p:spPr bwMode="auto">
            <a:xfrm>
              <a:off x="2889"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4572" name="Group 30"/>
          <p:cNvGrpSpPr>
            <a:grpSpLocks/>
          </p:cNvGrpSpPr>
          <p:nvPr/>
        </p:nvGrpSpPr>
        <p:grpSpPr bwMode="auto">
          <a:xfrm>
            <a:off x="5819775" y="2765425"/>
            <a:ext cx="942975" cy="582613"/>
            <a:chOff x="3666" y="1738"/>
            <a:chExt cx="594" cy="367"/>
          </a:xfrm>
        </p:grpSpPr>
        <p:sp>
          <p:nvSpPr>
            <p:cNvPr id="194577" name="AutoShape 31"/>
            <p:cNvSpPr>
              <a:spLocks noChangeArrowheads="1"/>
            </p:cNvSpPr>
            <p:nvPr/>
          </p:nvSpPr>
          <p:spPr bwMode="auto">
            <a:xfrm>
              <a:off x="3666"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4578" name="Line 32"/>
            <p:cNvSpPr>
              <a:spLocks noChangeShapeType="1"/>
            </p:cNvSpPr>
            <p:nvPr/>
          </p:nvSpPr>
          <p:spPr bwMode="auto">
            <a:xfrm>
              <a:off x="3944"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4579" name="Text Box 33"/>
            <p:cNvSpPr txBox="1">
              <a:spLocks noChangeArrowheads="1"/>
            </p:cNvSpPr>
            <p:nvPr/>
          </p:nvSpPr>
          <p:spPr bwMode="auto">
            <a:xfrm>
              <a:off x="3670" y="1758"/>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94580" name="Text Box 34"/>
            <p:cNvSpPr txBox="1">
              <a:spLocks noChangeArrowheads="1"/>
            </p:cNvSpPr>
            <p:nvPr/>
          </p:nvSpPr>
          <p:spPr bwMode="auto">
            <a:xfrm>
              <a:off x="3937"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194573" name="Line 35"/>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4574" name="Line 36"/>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4575" name="Line 37"/>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4576" name="AutoShape 38"/>
          <p:cNvSpPr>
            <a:spLocks noChangeArrowheads="1"/>
          </p:cNvSpPr>
          <p:nvPr/>
        </p:nvSpPr>
        <p:spPr bwMode="auto">
          <a:xfrm>
            <a:off x="2347913" y="2698750"/>
            <a:ext cx="1293812" cy="814388"/>
          </a:xfrm>
          <a:prstGeom prst="wedgeRoundRectCallout">
            <a:avLst>
              <a:gd name="adj1" fmla="val 72824"/>
              <a:gd name="adj2" fmla="val 201852"/>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pPr>
              <a:defRPr/>
            </a:pPr>
            <a:r>
              <a:rPr lang="en-US"/>
              <a:t>Art of Multiprocessor Programming</a:t>
            </a:r>
          </a:p>
        </p:txBody>
      </p:sp>
      <p:sp>
        <p:nvSpPr>
          <p:cNvPr id="40" name="Slide Number Placeholder 4"/>
          <p:cNvSpPr>
            <a:spLocks noGrp="1"/>
          </p:cNvSpPr>
          <p:nvPr>
            <p:ph type="sldNum" sz="quarter" idx="11"/>
          </p:nvPr>
        </p:nvSpPr>
        <p:spPr/>
        <p:txBody>
          <a:bodyPr/>
          <a:lstStyle/>
          <a:p>
            <a:pPr>
              <a:defRPr/>
            </a:pPr>
            <a:fld id="{3D3BF74A-784E-43CD-82CC-531A60B29B0F}" type="slidenum">
              <a:rPr lang="x-none"/>
              <a:pPr>
                <a:defRPr/>
              </a:pPr>
              <a:t>205</a:t>
            </a:fld>
            <a:endParaRPr lang="en-US"/>
          </a:p>
        </p:txBody>
      </p:sp>
      <p:sp>
        <p:nvSpPr>
          <p:cNvPr id="195588" name="Rectangle 2"/>
          <p:cNvSpPr>
            <a:spLocks noGrp="1" noChangeArrowheads="1"/>
          </p:cNvSpPr>
          <p:nvPr>
            <p:ph type="title"/>
          </p:nvPr>
        </p:nvSpPr>
        <p:spPr/>
        <p:txBody>
          <a:bodyPr/>
          <a:lstStyle/>
          <a:p>
            <a:r>
              <a:rPr lang="en-US" smtClean="0"/>
              <a:t>Business as Usual</a:t>
            </a:r>
          </a:p>
        </p:txBody>
      </p:sp>
      <p:sp>
        <p:nvSpPr>
          <p:cNvPr id="195589"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95590" name="Group 4"/>
          <p:cNvGrpSpPr>
            <a:grpSpLocks/>
          </p:cNvGrpSpPr>
          <p:nvPr/>
        </p:nvGrpSpPr>
        <p:grpSpPr bwMode="auto">
          <a:xfrm>
            <a:off x="946150" y="2771775"/>
            <a:ext cx="866775" cy="582613"/>
            <a:chOff x="596" y="1599"/>
            <a:chExt cx="546" cy="367"/>
          </a:xfrm>
        </p:grpSpPr>
        <p:sp>
          <p:nvSpPr>
            <p:cNvPr id="195622"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5623"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5624"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195591" name="Line 8"/>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95592" name="Group 9"/>
          <p:cNvGrpSpPr>
            <a:grpSpLocks/>
          </p:cNvGrpSpPr>
          <p:nvPr/>
        </p:nvGrpSpPr>
        <p:grpSpPr bwMode="auto">
          <a:xfrm>
            <a:off x="3862388" y="5026025"/>
            <a:ext cx="1447800" cy="1295400"/>
            <a:chOff x="1584" y="816"/>
            <a:chExt cx="912" cy="816"/>
          </a:xfrm>
        </p:grpSpPr>
        <p:sp>
          <p:nvSpPr>
            <p:cNvPr id="195613"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5614"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5615" name="Freeform 1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5616"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5617"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5618"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195619" name="Freeform 1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5620" name="Freeform 1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5621" name="Freeform 1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195593" name="Group 20"/>
          <p:cNvGrpSpPr>
            <a:grpSpLocks/>
          </p:cNvGrpSpPr>
          <p:nvPr/>
        </p:nvGrpSpPr>
        <p:grpSpPr bwMode="auto">
          <a:xfrm>
            <a:off x="2543175" y="2765425"/>
            <a:ext cx="942975" cy="582613"/>
            <a:chOff x="1602" y="1746"/>
            <a:chExt cx="594" cy="367"/>
          </a:xfrm>
        </p:grpSpPr>
        <p:sp>
          <p:nvSpPr>
            <p:cNvPr id="195609" name="AutoShape 21"/>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5610" name="Line 22"/>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5611" name="Text Box 23"/>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5612" name="Text Box 24"/>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5594" name="Group 25"/>
          <p:cNvGrpSpPr>
            <a:grpSpLocks/>
          </p:cNvGrpSpPr>
          <p:nvPr/>
        </p:nvGrpSpPr>
        <p:grpSpPr bwMode="auto">
          <a:xfrm>
            <a:off x="4143375" y="2765425"/>
            <a:ext cx="955675" cy="582613"/>
            <a:chOff x="2610" y="1738"/>
            <a:chExt cx="602" cy="367"/>
          </a:xfrm>
        </p:grpSpPr>
        <p:sp>
          <p:nvSpPr>
            <p:cNvPr id="195605" name="AutoShape 26"/>
            <p:cNvSpPr>
              <a:spLocks noChangeArrowheads="1"/>
            </p:cNvSpPr>
            <p:nvPr/>
          </p:nvSpPr>
          <p:spPr bwMode="auto">
            <a:xfrm>
              <a:off x="2618"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5606" name="Line 27"/>
            <p:cNvSpPr>
              <a:spLocks noChangeShapeType="1"/>
            </p:cNvSpPr>
            <p:nvPr/>
          </p:nvSpPr>
          <p:spPr bwMode="auto">
            <a:xfrm>
              <a:off x="2896"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5607" name="Text Box 28"/>
            <p:cNvSpPr txBox="1">
              <a:spLocks noChangeArrowheads="1"/>
            </p:cNvSpPr>
            <p:nvPr/>
          </p:nvSpPr>
          <p:spPr bwMode="auto">
            <a:xfrm>
              <a:off x="2610" y="1758"/>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5608" name="Text Box 29"/>
            <p:cNvSpPr txBox="1">
              <a:spLocks noChangeArrowheads="1"/>
            </p:cNvSpPr>
            <p:nvPr/>
          </p:nvSpPr>
          <p:spPr bwMode="auto">
            <a:xfrm>
              <a:off x="2889"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5595" name="Group 30"/>
          <p:cNvGrpSpPr>
            <a:grpSpLocks/>
          </p:cNvGrpSpPr>
          <p:nvPr/>
        </p:nvGrpSpPr>
        <p:grpSpPr bwMode="auto">
          <a:xfrm>
            <a:off x="5819775" y="2765425"/>
            <a:ext cx="942975" cy="582613"/>
            <a:chOff x="3666" y="1738"/>
            <a:chExt cx="594" cy="367"/>
          </a:xfrm>
        </p:grpSpPr>
        <p:sp>
          <p:nvSpPr>
            <p:cNvPr id="195601" name="AutoShape 31"/>
            <p:cNvSpPr>
              <a:spLocks noChangeArrowheads="1"/>
            </p:cNvSpPr>
            <p:nvPr/>
          </p:nvSpPr>
          <p:spPr bwMode="auto">
            <a:xfrm>
              <a:off x="3666"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5602" name="Line 32"/>
            <p:cNvSpPr>
              <a:spLocks noChangeShapeType="1"/>
            </p:cNvSpPr>
            <p:nvPr/>
          </p:nvSpPr>
          <p:spPr bwMode="auto">
            <a:xfrm>
              <a:off x="3944"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5603" name="Text Box 33"/>
            <p:cNvSpPr txBox="1">
              <a:spLocks noChangeArrowheads="1"/>
            </p:cNvSpPr>
            <p:nvPr/>
          </p:nvSpPr>
          <p:spPr bwMode="auto">
            <a:xfrm>
              <a:off x="3670" y="1758"/>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95604" name="Text Box 34"/>
            <p:cNvSpPr txBox="1">
              <a:spLocks noChangeArrowheads="1"/>
            </p:cNvSpPr>
            <p:nvPr/>
          </p:nvSpPr>
          <p:spPr bwMode="auto">
            <a:xfrm>
              <a:off x="3937"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195596" name="Line 35"/>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5597" name="Line 36"/>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5598" name="Line 37"/>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5599" name="AutoShape 38"/>
          <p:cNvSpPr>
            <a:spLocks noChangeArrowheads="1"/>
          </p:cNvSpPr>
          <p:nvPr/>
        </p:nvSpPr>
        <p:spPr bwMode="auto">
          <a:xfrm>
            <a:off x="2347913" y="2698750"/>
            <a:ext cx="1293812" cy="814388"/>
          </a:xfrm>
          <a:prstGeom prst="wedgeRoundRectCallout">
            <a:avLst>
              <a:gd name="adj1" fmla="val 72824"/>
              <a:gd name="adj2" fmla="val 201852"/>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195600" name="AutoShape 39"/>
          <p:cNvSpPr>
            <a:spLocks noChangeArrowheads="1"/>
          </p:cNvSpPr>
          <p:nvPr/>
        </p:nvSpPr>
        <p:spPr bwMode="auto">
          <a:xfrm>
            <a:off x="3903663" y="2678113"/>
            <a:ext cx="1293812" cy="814387"/>
          </a:xfrm>
          <a:prstGeom prst="wedgeRoundRectCallout">
            <a:avLst>
              <a:gd name="adj1" fmla="val -30616"/>
              <a:gd name="adj2" fmla="val 22251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3"/>
          <p:cNvSpPr>
            <a:spLocks noGrp="1"/>
          </p:cNvSpPr>
          <p:nvPr>
            <p:ph type="ftr" sz="quarter" idx="10"/>
          </p:nvPr>
        </p:nvSpPr>
        <p:spPr/>
        <p:txBody>
          <a:bodyPr/>
          <a:lstStyle/>
          <a:p>
            <a:pPr>
              <a:defRPr/>
            </a:pPr>
            <a:r>
              <a:rPr lang="en-US"/>
              <a:t>Art of Multiprocessor Programming</a:t>
            </a:r>
          </a:p>
        </p:txBody>
      </p:sp>
      <p:sp>
        <p:nvSpPr>
          <p:cNvPr id="63" name="Slide Number Placeholder 4"/>
          <p:cNvSpPr>
            <a:spLocks noGrp="1"/>
          </p:cNvSpPr>
          <p:nvPr>
            <p:ph type="sldNum" sz="quarter" idx="11"/>
          </p:nvPr>
        </p:nvSpPr>
        <p:spPr/>
        <p:txBody>
          <a:bodyPr/>
          <a:lstStyle/>
          <a:p>
            <a:pPr>
              <a:defRPr/>
            </a:pPr>
            <a:fld id="{3AE39F29-DE61-4C45-8022-B00F77E4F299}" type="slidenum">
              <a:rPr lang="x-none"/>
              <a:pPr>
                <a:defRPr/>
              </a:pPr>
              <a:t>206</a:t>
            </a:fld>
            <a:endParaRPr lang="en-US"/>
          </a:p>
        </p:txBody>
      </p:sp>
      <p:sp>
        <p:nvSpPr>
          <p:cNvPr id="196612" name="Rectangle 2"/>
          <p:cNvSpPr>
            <a:spLocks noGrp="1" noChangeArrowheads="1"/>
          </p:cNvSpPr>
          <p:nvPr>
            <p:ph type="title"/>
          </p:nvPr>
        </p:nvSpPr>
        <p:spPr/>
        <p:txBody>
          <a:bodyPr/>
          <a:lstStyle/>
          <a:p>
            <a:r>
              <a:rPr lang="en-US" smtClean="0"/>
              <a:t>Business as Usual</a:t>
            </a:r>
          </a:p>
        </p:txBody>
      </p:sp>
      <p:sp>
        <p:nvSpPr>
          <p:cNvPr id="196613"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96614" name="Group 4"/>
          <p:cNvGrpSpPr>
            <a:grpSpLocks/>
          </p:cNvGrpSpPr>
          <p:nvPr/>
        </p:nvGrpSpPr>
        <p:grpSpPr bwMode="auto">
          <a:xfrm>
            <a:off x="946150" y="2771775"/>
            <a:ext cx="866775" cy="582613"/>
            <a:chOff x="596" y="1599"/>
            <a:chExt cx="546" cy="367"/>
          </a:xfrm>
        </p:grpSpPr>
        <p:sp>
          <p:nvSpPr>
            <p:cNvPr id="196669"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6670"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6671"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196615" name="Line 8"/>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96616" name="Group 9"/>
          <p:cNvGrpSpPr>
            <a:grpSpLocks/>
          </p:cNvGrpSpPr>
          <p:nvPr/>
        </p:nvGrpSpPr>
        <p:grpSpPr bwMode="auto">
          <a:xfrm>
            <a:off x="3862388" y="5026025"/>
            <a:ext cx="1447800" cy="1295400"/>
            <a:chOff x="1584" y="816"/>
            <a:chExt cx="912" cy="816"/>
          </a:xfrm>
        </p:grpSpPr>
        <p:sp>
          <p:nvSpPr>
            <p:cNvPr id="196660"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6661"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6662" name="Freeform 1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6663"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6664"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6665"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6666" name="Freeform 1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6667" name="Freeform 1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6668" name="Freeform 1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grpSp>
        <p:nvGrpSpPr>
          <p:cNvPr id="196617" name="Group 19"/>
          <p:cNvGrpSpPr>
            <a:grpSpLocks/>
          </p:cNvGrpSpPr>
          <p:nvPr/>
        </p:nvGrpSpPr>
        <p:grpSpPr bwMode="auto">
          <a:xfrm>
            <a:off x="2543175" y="2765425"/>
            <a:ext cx="942975" cy="582613"/>
            <a:chOff x="1602" y="1746"/>
            <a:chExt cx="594" cy="367"/>
          </a:xfrm>
        </p:grpSpPr>
        <p:sp>
          <p:nvSpPr>
            <p:cNvPr id="196656" name="AutoShape 20"/>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6657" name="Line 21"/>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6658" name="Text Box 22"/>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6659" name="Text Box 23"/>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6618" name="Group 24"/>
          <p:cNvGrpSpPr>
            <a:grpSpLocks/>
          </p:cNvGrpSpPr>
          <p:nvPr/>
        </p:nvGrpSpPr>
        <p:grpSpPr bwMode="auto">
          <a:xfrm>
            <a:off x="4143375" y="2765425"/>
            <a:ext cx="955675" cy="582613"/>
            <a:chOff x="2610" y="1738"/>
            <a:chExt cx="602" cy="367"/>
          </a:xfrm>
        </p:grpSpPr>
        <p:sp>
          <p:nvSpPr>
            <p:cNvPr id="196652" name="AutoShape 25"/>
            <p:cNvSpPr>
              <a:spLocks noChangeArrowheads="1"/>
            </p:cNvSpPr>
            <p:nvPr/>
          </p:nvSpPr>
          <p:spPr bwMode="auto">
            <a:xfrm>
              <a:off x="2618"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6653" name="Line 26"/>
            <p:cNvSpPr>
              <a:spLocks noChangeShapeType="1"/>
            </p:cNvSpPr>
            <p:nvPr/>
          </p:nvSpPr>
          <p:spPr bwMode="auto">
            <a:xfrm>
              <a:off x="2896"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6654" name="Text Box 27"/>
            <p:cNvSpPr txBox="1">
              <a:spLocks noChangeArrowheads="1"/>
            </p:cNvSpPr>
            <p:nvPr/>
          </p:nvSpPr>
          <p:spPr bwMode="auto">
            <a:xfrm>
              <a:off x="2610" y="1758"/>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6655" name="Text Box 28"/>
            <p:cNvSpPr txBox="1">
              <a:spLocks noChangeArrowheads="1"/>
            </p:cNvSpPr>
            <p:nvPr/>
          </p:nvSpPr>
          <p:spPr bwMode="auto">
            <a:xfrm>
              <a:off x="2889"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6619" name="Group 29"/>
          <p:cNvGrpSpPr>
            <a:grpSpLocks/>
          </p:cNvGrpSpPr>
          <p:nvPr/>
        </p:nvGrpSpPr>
        <p:grpSpPr bwMode="auto">
          <a:xfrm>
            <a:off x="5819775" y="2765425"/>
            <a:ext cx="942975" cy="582613"/>
            <a:chOff x="3666" y="1738"/>
            <a:chExt cx="594" cy="367"/>
          </a:xfrm>
        </p:grpSpPr>
        <p:sp>
          <p:nvSpPr>
            <p:cNvPr id="196648" name="AutoShape 30"/>
            <p:cNvSpPr>
              <a:spLocks noChangeArrowheads="1"/>
            </p:cNvSpPr>
            <p:nvPr/>
          </p:nvSpPr>
          <p:spPr bwMode="auto">
            <a:xfrm>
              <a:off x="3666"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6649" name="Line 31"/>
            <p:cNvSpPr>
              <a:spLocks noChangeShapeType="1"/>
            </p:cNvSpPr>
            <p:nvPr/>
          </p:nvSpPr>
          <p:spPr bwMode="auto">
            <a:xfrm>
              <a:off x="3944"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6650" name="Text Box 32"/>
            <p:cNvSpPr txBox="1">
              <a:spLocks noChangeArrowheads="1"/>
            </p:cNvSpPr>
            <p:nvPr/>
          </p:nvSpPr>
          <p:spPr bwMode="auto">
            <a:xfrm>
              <a:off x="3670" y="1758"/>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96651" name="Text Box 33"/>
            <p:cNvSpPr txBox="1">
              <a:spLocks noChangeArrowheads="1"/>
            </p:cNvSpPr>
            <p:nvPr/>
          </p:nvSpPr>
          <p:spPr bwMode="auto">
            <a:xfrm>
              <a:off x="3937"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196620" name="Line 34"/>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6621" name="Line 35"/>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6622" name="Line 36"/>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6623" name="AutoShape 37"/>
          <p:cNvSpPr>
            <a:spLocks noChangeArrowheads="1"/>
          </p:cNvSpPr>
          <p:nvPr/>
        </p:nvSpPr>
        <p:spPr bwMode="auto">
          <a:xfrm>
            <a:off x="2347913" y="2698750"/>
            <a:ext cx="1293812" cy="814388"/>
          </a:xfrm>
          <a:prstGeom prst="wedgeRoundRectCallout">
            <a:avLst>
              <a:gd name="adj1" fmla="val 72824"/>
              <a:gd name="adj2" fmla="val 201852"/>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96624" name="AutoShape 38"/>
          <p:cNvSpPr>
            <a:spLocks noChangeArrowheads="1"/>
          </p:cNvSpPr>
          <p:nvPr/>
        </p:nvSpPr>
        <p:spPr bwMode="auto">
          <a:xfrm>
            <a:off x="3903663" y="2678113"/>
            <a:ext cx="1293812" cy="814387"/>
          </a:xfrm>
          <a:prstGeom prst="wedgeRoundRectCallout">
            <a:avLst>
              <a:gd name="adj1" fmla="val -30616"/>
              <a:gd name="adj2" fmla="val 222514"/>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grpSp>
        <p:nvGrpSpPr>
          <p:cNvPr id="196625" name="Group 39"/>
          <p:cNvGrpSpPr>
            <a:grpSpLocks/>
          </p:cNvGrpSpPr>
          <p:nvPr/>
        </p:nvGrpSpPr>
        <p:grpSpPr bwMode="auto">
          <a:xfrm>
            <a:off x="4421188" y="1922463"/>
            <a:ext cx="427037" cy="622300"/>
            <a:chOff x="2208" y="1920"/>
            <a:chExt cx="1152" cy="1680"/>
          </a:xfrm>
        </p:grpSpPr>
        <p:sp>
          <p:nvSpPr>
            <p:cNvPr id="196644" name="Oval 40"/>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6645"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6646"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6647"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196626" name="Group 44"/>
          <p:cNvGrpSpPr>
            <a:grpSpLocks/>
          </p:cNvGrpSpPr>
          <p:nvPr/>
        </p:nvGrpSpPr>
        <p:grpSpPr bwMode="auto">
          <a:xfrm>
            <a:off x="2908300" y="2087563"/>
            <a:ext cx="427038" cy="622300"/>
            <a:chOff x="2208" y="1920"/>
            <a:chExt cx="1152" cy="1680"/>
          </a:xfrm>
        </p:grpSpPr>
        <p:sp>
          <p:nvSpPr>
            <p:cNvPr id="196640" name="Oval 45"/>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6641" name="Oval 4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6642" name="AutoShape 4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6643" name="AutoShape 4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196627" name="AutoShape 49"/>
          <p:cNvSpPr>
            <a:spLocks noChangeArrowheads="1"/>
          </p:cNvSpPr>
          <p:nvPr/>
        </p:nvSpPr>
        <p:spPr bwMode="auto">
          <a:xfrm>
            <a:off x="2441575" y="2724150"/>
            <a:ext cx="1293813" cy="814388"/>
          </a:xfrm>
          <a:prstGeom prst="wedgeRoundRectCallout">
            <a:avLst>
              <a:gd name="adj1" fmla="val 213681"/>
              <a:gd name="adj2" fmla="val 248634"/>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196628" name="AutoShape 50"/>
          <p:cNvSpPr>
            <a:spLocks noChangeArrowheads="1"/>
          </p:cNvSpPr>
          <p:nvPr/>
        </p:nvSpPr>
        <p:spPr bwMode="auto">
          <a:xfrm>
            <a:off x="4033838" y="2716213"/>
            <a:ext cx="1293812" cy="814387"/>
          </a:xfrm>
          <a:prstGeom prst="wedgeRoundRectCallout">
            <a:avLst>
              <a:gd name="adj1" fmla="val 95153"/>
              <a:gd name="adj2" fmla="val 247074"/>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196629" name="Group 51"/>
          <p:cNvGrpSpPr>
            <a:grpSpLocks/>
          </p:cNvGrpSpPr>
          <p:nvPr/>
        </p:nvGrpSpPr>
        <p:grpSpPr bwMode="auto">
          <a:xfrm>
            <a:off x="5680075" y="5141913"/>
            <a:ext cx="1447800" cy="1295400"/>
            <a:chOff x="1584" y="816"/>
            <a:chExt cx="912" cy="816"/>
          </a:xfrm>
        </p:grpSpPr>
        <p:sp>
          <p:nvSpPr>
            <p:cNvPr id="196631" name="Freeform 5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6632" name="Freeform 5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6633" name="Freeform 5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6634" name="Freeform 5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6635" name="Freeform 5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6636" name="Freeform 5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6637" name="Freeform 5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6638" name="Freeform 5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6639" name="Freeform 6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5" name="AutoShape 66"/>
          <p:cNvSpPr>
            <a:spLocks noChangeArrowheads="1"/>
          </p:cNvSpPr>
          <p:nvPr/>
        </p:nvSpPr>
        <p:spPr bwMode="auto">
          <a:xfrm>
            <a:off x="619760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smtClean="0">
                <a:solidFill>
                  <a:srgbClr val="FF7C80"/>
                </a:solidFill>
                <a:latin typeface="Arial" pitchFamily="34" charset="0"/>
              </a:rPr>
              <a:t>remove(b)</a:t>
            </a:r>
            <a:endParaRPr lang="en-US" b="1" dirty="0">
              <a:solidFill>
                <a:srgbClr val="FF7C8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3"/>
          <p:cNvSpPr>
            <a:spLocks noGrp="1"/>
          </p:cNvSpPr>
          <p:nvPr>
            <p:ph type="ftr" sz="quarter" idx="10"/>
          </p:nvPr>
        </p:nvSpPr>
        <p:spPr/>
        <p:txBody>
          <a:bodyPr/>
          <a:lstStyle/>
          <a:p>
            <a:pPr>
              <a:defRPr/>
            </a:pPr>
            <a:r>
              <a:rPr lang="en-US"/>
              <a:t>Art of Multiprocessor Programming</a:t>
            </a:r>
          </a:p>
        </p:txBody>
      </p:sp>
      <p:sp>
        <p:nvSpPr>
          <p:cNvPr id="63" name="Slide Number Placeholder 4"/>
          <p:cNvSpPr>
            <a:spLocks noGrp="1"/>
          </p:cNvSpPr>
          <p:nvPr>
            <p:ph type="sldNum" sz="quarter" idx="11"/>
          </p:nvPr>
        </p:nvSpPr>
        <p:spPr/>
        <p:txBody>
          <a:bodyPr/>
          <a:lstStyle/>
          <a:p>
            <a:pPr>
              <a:defRPr/>
            </a:pPr>
            <a:fld id="{751BC724-0E19-4F65-BF21-44EE3C3DBA8F}" type="slidenum">
              <a:rPr lang="x-none"/>
              <a:pPr>
                <a:defRPr/>
              </a:pPr>
              <a:t>207</a:t>
            </a:fld>
            <a:endParaRPr lang="en-US"/>
          </a:p>
        </p:txBody>
      </p:sp>
      <p:sp>
        <p:nvSpPr>
          <p:cNvPr id="197636" name="Rectangle 2"/>
          <p:cNvSpPr>
            <a:spLocks noGrp="1" noChangeArrowheads="1"/>
          </p:cNvSpPr>
          <p:nvPr>
            <p:ph type="title"/>
          </p:nvPr>
        </p:nvSpPr>
        <p:spPr/>
        <p:txBody>
          <a:bodyPr/>
          <a:lstStyle/>
          <a:p>
            <a:r>
              <a:rPr lang="en-US" smtClean="0"/>
              <a:t>Business as Usual</a:t>
            </a:r>
          </a:p>
        </p:txBody>
      </p:sp>
      <p:sp>
        <p:nvSpPr>
          <p:cNvPr id="197637"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97638" name="Group 4"/>
          <p:cNvGrpSpPr>
            <a:grpSpLocks/>
          </p:cNvGrpSpPr>
          <p:nvPr/>
        </p:nvGrpSpPr>
        <p:grpSpPr bwMode="auto">
          <a:xfrm>
            <a:off x="946150" y="2771775"/>
            <a:ext cx="866775" cy="582613"/>
            <a:chOff x="596" y="1599"/>
            <a:chExt cx="546" cy="367"/>
          </a:xfrm>
        </p:grpSpPr>
        <p:sp>
          <p:nvSpPr>
            <p:cNvPr id="19769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769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769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197639" name="Line 8"/>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97640" name="Group 9"/>
          <p:cNvGrpSpPr>
            <a:grpSpLocks/>
          </p:cNvGrpSpPr>
          <p:nvPr/>
        </p:nvGrpSpPr>
        <p:grpSpPr bwMode="auto">
          <a:xfrm>
            <a:off x="3862388" y="5026025"/>
            <a:ext cx="1447800" cy="1295400"/>
            <a:chOff x="1584" y="816"/>
            <a:chExt cx="912" cy="816"/>
          </a:xfrm>
        </p:grpSpPr>
        <p:sp>
          <p:nvSpPr>
            <p:cNvPr id="197684"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7685"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7686" name="Freeform 1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7687"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7688"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7689"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7690" name="Freeform 1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7691" name="Freeform 1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7692" name="Freeform 1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grpSp>
        <p:nvGrpSpPr>
          <p:cNvPr id="197641" name="Group 19"/>
          <p:cNvGrpSpPr>
            <a:grpSpLocks/>
          </p:cNvGrpSpPr>
          <p:nvPr/>
        </p:nvGrpSpPr>
        <p:grpSpPr bwMode="auto">
          <a:xfrm>
            <a:off x="2543175" y="2765425"/>
            <a:ext cx="942975" cy="582613"/>
            <a:chOff x="1602" y="1746"/>
            <a:chExt cx="594" cy="367"/>
          </a:xfrm>
        </p:grpSpPr>
        <p:sp>
          <p:nvSpPr>
            <p:cNvPr id="197680" name="AutoShape 20"/>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7681" name="Line 21"/>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7682" name="Text Box 22"/>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7683" name="Text Box 23"/>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7642" name="Group 24"/>
          <p:cNvGrpSpPr>
            <a:grpSpLocks/>
          </p:cNvGrpSpPr>
          <p:nvPr/>
        </p:nvGrpSpPr>
        <p:grpSpPr bwMode="auto">
          <a:xfrm>
            <a:off x="4143375" y="2765425"/>
            <a:ext cx="955675" cy="582613"/>
            <a:chOff x="2610" y="1738"/>
            <a:chExt cx="602" cy="367"/>
          </a:xfrm>
        </p:grpSpPr>
        <p:sp>
          <p:nvSpPr>
            <p:cNvPr id="197676" name="AutoShape 25"/>
            <p:cNvSpPr>
              <a:spLocks noChangeArrowheads="1"/>
            </p:cNvSpPr>
            <p:nvPr/>
          </p:nvSpPr>
          <p:spPr bwMode="auto">
            <a:xfrm>
              <a:off x="2618"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7677" name="Line 26"/>
            <p:cNvSpPr>
              <a:spLocks noChangeShapeType="1"/>
            </p:cNvSpPr>
            <p:nvPr/>
          </p:nvSpPr>
          <p:spPr bwMode="auto">
            <a:xfrm>
              <a:off x="2896"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7678" name="Text Box 27"/>
            <p:cNvSpPr txBox="1">
              <a:spLocks noChangeArrowheads="1"/>
            </p:cNvSpPr>
            <p:nvPr/>
          </p:nvSpPr>
          <p:spPr bwMode="auto">
            <a:xfrm>
              <a:off x="2610" y="1758"/>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7679" name="Text Box 28"/>
            <p:cNvSpPr txBox="1">
              <a:spLocks noChangeArrowheads="1"/>
            </p:cNvSpPr>
            <p:nvPr/>
          </p:nvSpPr>
          <p:spPr bwMode="auto">
            <a:xfrm>
              <a:off x="2889"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7643" name="Group 29"/>
          <p:cNvGrpSpPr>
            <a:grpSpLocks/>
          </p:cNvGrpSpPr>
          <p:nvPr/>
        </p:nvGrpSpPr>
        <p:grpSpPr bwMode="auto">
          <a:xfrm>
            <a:off x="5819775" y="2765425"/>
            <a:ext cx="942975" cy="582613"/>
            <a:chOff x="3666" y="1738"/>
            <a:chExt cx="594" cy="367"/>
          </a:xfrm>
        </p:grpSpPr>
        <p:sp>
          <p:nvSpPr>
            <p:cNvPr id="197672" name="AutoShape 30"/>
            <p:cNvSpPr>
              <a:spLocks noChangeArrowheads="1"/>
            </p:cNvSpPr>
            <p:nvPr/>
          </p:nvSpPr>
          <p:spPr bwMode="auto">
            <a:xfrm>
              <a:off x="3666"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7673" name="Line 31"/>
            <p:cNvSpPr>
              <a:spLocks noChangeShapeType="1"/>
            </p:cNvSpPr>
            <p:nvPr/>
          </p:nvSpPr>
          <p:spPr bwMode="auto">
            <a:xfrm>
              <a:off x="3944"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7674" name="Text Box 32"/>
            <p:cNvSpPr txBox="1">
              <a:spLocks noChangeArrowheads="1"/>
            </p:cNvSpPr>
            <p:nvPr/>
          </p:nvSpPr>
          <p:spPr bwMode="auto">
            <a:xfrm>
              <a:off x="3670" y="1758"/>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97675" name="Text Box 33"/>
            <p:cNvSpPr txBox="1">
              <a:spLocks noChangeArrowheads="1"/>
            </p:cNvSpPr>
            <p:nvPr/>
          </p:nvSpPr>
          <p:spPr bwMode="auto">
            <a:xfrm>
              <a:off x="3937"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197644" name="Line 34"/>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7645" name="Line 35"/>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7646" name="Line 36"/>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7647" name="AutoShape 37"/>
          <p:cNvSpPr>
            <a:spLocks noChangeArrowheads="1"/>
          </p:cNvSpPr>
          <p:nvPr/>
        </p:nvSpPr>
        <p:spPr bwMode="auto">
          <a:xfrm>
            <a:off x="2347913" y="2698750"/>
            <a:ext cx="1293812" cy="814388"/>
          </a:xfrm>
          <a:prstGeom prst="wedgeRoundRectCallout">
            <a:avLst>
              <a:gd name="adj1" fmla="val 72824"/>
              <a:gd name="adj2" fmla="val 201852"/>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97648" name="AutoShape 38"/>
          <p:cNvSpPr>
            <a:spLocks noChangeArrowheads="1"/>
          </p:cNvSpPr>
          <p:nvPr/>
        </p:nvSpPr>
        <p:spPr bwMode="auto">
          <a:xfrm>
            <a:off x="3903663" y="2678113"/>
            <a:ext cx="1293812" cy="814387"/>
          </a:xfrm>
          <a:prstGeom prst="wedgeRoundRectCallout">
            <a:avLst>
              <a:gd name="adj1" fmla="val -30616"/>
              <a:gd name="adj2" fmla="val 222514"/>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grpSp>
        <p:nvGrpSpPr>
          <p:cNvPr id="197649" name="Group 39"/>
          <p:cNvGrpSpPr>
            <a:grpSpLocks/>
          </p:cNvGrpSpPr>
          <p:nvPr/>
        </p:nvGrpSpPr>
        <p:grpSpPr bwMode="auto">
          <a:xfrm>
            <a:off x="4421188" y="1922463"/>
            <a:ext cx="427037" cy="622300"/>
            <a:chOff x="2208" y="1920"/>
            <a:chExt cx="1152" cy="1680"/>
          </a:xfrm>
        </p:grpSpPr>
        <p:sp>
          <p:nvSpPr>
            <p:cNvPr id="197668" name="Oval 40"/>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7669"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7670"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7671"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197650" name="Group 44"/>
          <p:cNvGrpSpPr>
            <a:grpSpLocks/>
          </p:cNvGrpSpPr>
          <p:nvPr/>
        </p:nvGrpSpPr>
        <p:grpSpPr bwMode="auto">
          <a:xfrm>
            <a:off x="2744788" y="1909763"/>
            <a:ext cx="427037" cy="622300"/>
            <a:chOff x="2208" y="1920"/>
            <a:chExt cx="1152" cy="1680"/>
          </a:xfrm>
        </p:grpSpPr>
        <p:sp>
          <p:nvSpPr>
            <p:cNvPr id="197664" name="Oval 45"/>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7665" name="Oval 4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7666" name="AutoShape 4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7667" name="AutoShape 4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197651" name="AutoShape 49"/>
          <p:cNvSpPr>
            <a:spLocks noChangeArrowheads="1"/>
          </p:cNvSpPr>
          <p:nvPr/>
        </p:nvSpPr>
        <p:spPr bwMode="auto">
          <a:xfrm>
            <a:off x="2443163" y="2736850"/>
            <a:ext cx="1293812" cy="814388"/>
          </a:xfrm>
          <a:prstGeom prst="wedgeRoundRectCallout">
            <a:avLst>
              <a:gd name="adj1" fmla="val 210736"/>
              <a:gd name="adj2" fmla="val 248634"/>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197652" name="AutoShape 50"/>
          <p:cNvSpPr>
            <a:spLocks noChangeArrowheads="1"/>
          </p:cNvSpPr>
          <p:nvPr/>
        </p:nvSpPr>
        <p:spPr bwMode="auto">
          <a:xfrm>
            <a:off x="4033838" y="2716213"/>
            <a:ext cx="1293812" cy="814387"/>
          </a:xfrm>
          <a:prstGeom prst="wedgeRoundRectCallout">
            <a:avLst>
              <a:gd name="adj1" fmla="val 95153"/>
              <a:gd name="adj2" fmla="val 247074"/>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197653" name="Group 51"/>
          <p:cNvGrpSpPr>
            <a:grpSpLocks/>
          </p:cNvGrpSpPr>
          <p:nvPr/>
        </p:nvGrpSpPr>
        <p:grpSpPr bwMode="auto">
          <a:xfrm>
            <a:off x="5680075" y="5141913"/>
            <a:ext cx="1447800" cy="1295400"/>
            <a:chOff x="1584" y="816"/>
            <a:chExt cx="912" cy="816"/>
          </a:xfrm>
        </p:grpSpPr>
        <p:sp>
          <p:nvSpPr>
            <p:cNvPr id="197655" name="Freeform 5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7656" name="Freeform 5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7657" name="Freeform 5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7658" name="Freeform 5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7659" name="Freeform 5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7660" name="Freeform 5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7661" name="Freeform 5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7662" name="Freeform 5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7663" name="Freeform 6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97654" name="AutoShape 61"/>
          <p:cNvSpPr>
            <a:spLocks noChangeArrowheads="1"/>
          </p:cNvSpPr>
          <p:nvPr/>
        </p:nvSpPr>
        <p:spPr bwMode="auto">
          <a:xfrm>
            <a:off x="6303963" y="3763963"/>
            <a:ext cx="2513012" cy="1055687"/>
          </a:xfrm>
          <a:prstGeom prst="cloudCallout">
            <a:avLst>
              <a:gd name="adj1" fmla="val -43306"/>
              <a:gd name="adj2" fmla="val 58421"/>
            </a:avLst>
          </a:prstGeom>
          <a:solidFill>
            <a:schemeClr val="bg1">
              <a:alpha val="87057"/>
            </a:schemeClr>
          </a:solidFill>
          <a:ln w="38100">
            <a:solidFill>
              <a:srgbClr val="FF7C80"/>
            </a:solidFill>
            <a:round/>
            <a:headEnd/>
            <a:tailEnd/>
          </a:ln>
        </p:spPr>
        <p:txBody>
          <a:bodyPr anchor="ctr"/>
          <a:lstStyle/>
          <a:p>
            <a:pPr algn="ctr"/>
            <a:r>
              <a:rPr lang="en-US" b="1" dirty="0">
                <a:solidFill>
                  <a:schemeClr val="tx1"/>
                </a:solidFill>
                <a:latin typeface="Arial" pitchFamily="34" charset="0"/>
              </a:rPr>
              <a:t>a</a:t>
            </a:r>
            <a:r>
              <a:rPr lang="en-US" b="1" dirty="0">
                <a:solidFill>
                  <a:srgbClr val="FF7C80"/>
                </a:solidFill>
                <a:latin typeface="Arial" pitchFamily="34" charset="0"/>
              </a:rPr>
              <a:t> not marked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3"/>
          <p:cNvSpPr>
            <a:spLocks noGrp="1"/>
          </p:cNvSpPr>
          <p:nvPr>
            <p:ph type="ftr" sz="quarter" idx="10"/>
          </p:nvPr>
        </p:nvSpPr>
        <p:spPr/>
        <p:txBody>
          <a:bodyPr/>
          <a:lstStyle/>
          <a:p>
            <a:pPr>
              <a:defRPr/>
            </a:pPr>
            <a:r>
              <a:rPr lang="en-US"/>
              <a:t>Art of Multiprocessor Programming</a:t>
            </a:r>
          </a:p>
        </p:txBody>
      </p:sp>
      <p:sp>
        <p:nvSpPr>
          <p:cNvPr id="63" name="Slide Number Placeholder 4"/>
          <p:cNvSpPr>
            <a:spLocks noGrp="1"/>
          </p:cNvSpPr>
          <p:nvPr>
            <p:ph type="sldNum" sz="quarter" idx="11"/>
          </p:nvPr>
        </p:nvSpPr>
        <p:spPr/>
        <p:txBody>
          <a:bodyPr/>
          <a:lstStyle/>
          <a:p>
            <a:pPr>
              <a:defRPr/>
            </a:pPr>
            <a:fld id="{5DC2FD14-830A-49D3-B0A4-80BEB73459C2}" type="slidenum">
              <a:rPr lang="x-none"/>
              <a:pPr>
                <a:defRPr/>
              </a:pPr>
              <a:t>208</a:t>
            </a:fld>
            <a:endParaRPr lang="en-US"/>
          </a:p>
        </p:txBody>
      </p:sp>
      <p:sp>
        <p:nvSpPr>
          <p:cNvPr id="198660" name="Rectangle 2"/>
          <p:cNvSpPr>
            <a:spLocks noGrp="1" noChangeArrowheads="1"/>
          </p:cNvSpPr>
          <p:nvPr>
            <p:ph type="title"/>
          </p:nvPr>
        </p:nvSpPr>
        <p:spPr/>
        <p:txBody>
          <a:bodyPr/>
          <a:lstStyle/>
          <a:p>
            <a:r>
              <a:rPr lang="en-US" smtClean="0"/>
              <a:t>Business as Usual</a:t>
            </a:r>
          </a:p>
        </p:txBody>
      </p:sp>
      <p:sp>
        <p:nvSpPr>
          <p:cNvPr id="198661"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98662" name="Group 4"/>
          <p:cNvGrpSpPr>
            <a:grpSpLocks/>
          </p:cNvGrpSpPr>
          <p:nvPr/>
        </p:nvGrpSpPr>
        <p:grpSpPr bwMode="auto">
          <a:xfrm>
            <a:off x="946150" y="2771775"/>
            <a:ext cx="866775" cy="582613"/>
            <a:chOff x="596" y="1599"/>
            <a:chExt cx="546" cy="367"/>
          </a:xfrm>
        </p:grpSpPr>
        <p:sp>
          <p:nvSpPr>
            <p:cNvPr id="198717"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8718"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8719"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198663" name="Line 8"/>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98664" name="Group 9"/>
          <p:cNvGrpSpPr>
            <a:grpSpLocks/>
          </p:cNvGrpSpPr>
          <p:nvPr/>
        </p:nvGrpSpPr>
        <p:grpSpPr bwMode="auto">
          <a:xfrm>
            <a:off x="3862388" y="5026025"/>
            <a:ext cx="1447800" cy="1295400"/>
            <a:chOff x="1584" y="816"/>
            <a:chExt cx="912" cy="816"/>
          </a:xfrm>
        </p:grpSpPr>
        <p:sp>
          <p:nvSpPr>
            <p:cNvPr id="198708"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8709"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8710" name="Freeform 1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8711"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8712"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8713"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8714" name="Freeform 1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8715" name="Freeform 1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8716" name="Freeform 1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grpSp>
        <p:nvGrpSpPr>
          <p:cNvPr id="198665" name="Group 19"/>
          <p:cNvGrpSpPr>
            <a:grpSpLocks/>
          </p:cNvGrpSpPr>
          <p:nvPr/>
        </p:nvGrpSpPr>
        <p:grpSpPr bwMode="auto">
          <a:xfrm>
            <a:off x="2543175" y="2765425"/>
            <a:ext cx="942975" cy="582613"/>
            <a:chOff x="1602" y="1746"/>
            <a:chExt cx="594" cy="367"/>
          </a:xfrm>
        </p:grpSpPr>
        <p:sp>
          <p:nvSpPr>
            <p:cNvPr id="198704" name="AutoShape 20"/>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8705" name="Line 21"/>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8706" name="Text Box 22"/>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8707" name="Text Box 23"/>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8666" name="Group 24"/>
          <p:cNvGrpSpPr>
            <a:grpSpLocks/>
          </p:cNvGrpSpPr>
          <p:nvPr/>
        </p:nvGrpSpPr>
        <p:grpSpPr bwMode="auto">
          <a:xfrm>
            <a:off x="4143375" y="2765425"/>
            <a:ext cx="955675" cy="582613"/>
            <a:chOff x="2610" y="1738"/>
            <a:chExt cx="602" cy="367"/>
          </a:xfrm>
        </p:grpSpPr>
        <p:sp>
          <p:nvSpPr>
            <p:cNvPr id="198700" name="AutoShape 25"/>
            <p:cNvSpPr>
              <a:spLocks noChangeArrowheads="1"/>
            </p:cNvSpPr>
            <p:nvPr/>
          </p:nvSpPr>
          <p:spPr bwMode="auto">
            <a:xfrm>
              <a:off x="2618"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8701" name="Line 26"/>
            <p:cNvSpPr>
              <a:spLocks noChangeShapeType="1"/>
            </p:cNvSpPr>
            <p:nvPr/>
          </p:nvSpPr>
          <p:spPr bwMode="auto">
            <a:xfrm>
              <a:off x="2896"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8702" name="Text Box 27"/>
            <p:cNvSpPr txBox="1">
              <a:spLocks noChangeArrowheads="1"/>
            </p:cNvSpPr>
            <p:nvPr/>
          </p:nvSpPr>
          <p:spPr bwMode="auto">
            <a:xfrm>
              <a:off x="2610" y="1758"/>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8703" name="Text Box 28"/>
            <p:cNvSpPr txBox="1">
              <a:spLocks noChangeArrowheads="1"/>
            </p:cNvSpPr>
            <p:nvPr/>
          </p:nvSpPr>
          <p:spPr bwMode="auto">
            <a:xfrm>
              <a:off x="2889"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grpSp>
        <p:nvGrpSpPr>
          <p:cNvPr id="198667" name="Group 29"/>
          <p:cNvGrpSpPr>
            <a:grpSpLocks/>
          </p:cNvGrpSpPr>
          <p:nvPr/>
        </p:nvGrpSpPr>
        <p:grpSpPr bwMode="auto">
          <a:xfrm>
            <a:off x="5819775" y="2765425"/>
            <a:ext cx="942975" cy="582613"/>
            <a:chOff x="3666" y="1738"/>
            <a:chExt cx="594" cy="367"/>
          </a:xfrm>
        </p:grpSpPr>
        <p:sp>
          <p:nvSpPr>
            <p:cNvPr id="198696" name="AutoShape 30"/>
            <p:cNvSpPr>
              <a:spLocks noChangeArrowheads="1"/>
            </p:cNvSpPr>
            <p:nvPr/>
          </p:nvSpPr>
          <p:spPr bwMode="auto">
            <a:xfrm>
              <a:off x="3666" y="1743"/>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8697" name="Line 31"/>
            <p:cNvSpPr>
              <a:spLocks noChangeShapeType="1"/>
            </p:cNvSpPr>
            <p:nvPr/>
          </p:nvSpPr>
          <p:spPr bwMode="auto">
            <a:xfrm>
              <a:off x="3944" y="1738"/>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8698" name="Text Box 32"/>
            <p:cNvSpPr txBox="1">
              <a:spLocks noChangeArrowheads="1"/>
            </p:cNvSpPr>
            <p:nvPr/>
          </p:nvSpPr>
          <p:spPr bwMode="auto">
            <a:xfrm>
              <a:off x="3670" y="1758"/>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98699" name="Text Box 33"/>
            <p:cNvSpPr txBox="1">
              <a:spLocks noChangeArrowheads="1"/>
            </p:cNvSpPr>
            <p:nvPr/>
          </p:nvSpPr>
          <p:spPr bwMode="auto">
            <a:xfrm>
              <a:off x="3937" y="1746"/>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198668" name="Line 34"/>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8669" name="Line 35"/>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8670" name="Line 36"/>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8671" name="AutoShape 37"/>
          <p:cNvSpPr>
            <a:spLocks noChangeArrowheads="1"/>
          </p:cNvSpPr>
          <p:nvPr/>
        </p:nvSpPr>
        <p:spPr bwMode="auto">
          <a:xfrm>
            <a:off x="2347913" y="2698750"/>
            <a:ext cx="1293812" cy="814388"/>
          </a:xfrm>
          <a:prstGeom prst="wedgeRoundRectCallout">
            <a:avLst>
              <a:gd name="adj1" fmla="val 72824"/>
              <a:gd name="adj2" fmla="val 201852"/>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98672" name="AutoShape 38"/>
          <p:cNvSpPr>
            <a:spLocks noChangeArrowheads="1"/>
          </p:cNvSpPr>
          <p:nvPr/>
        </p:nvSpPr>
        <p:spPr bwMode="auto">
          <a:xfrm>
            <a:off x="3903663" y="2678113"/>
            <a:ext cx="1293812" cy="814387"/>
          </a:xfrm>
          <a:prstGeom prst="wedgeRoundRectCallout">
            <a:avLst>
              <a:gd name="adj1" fmla="val -30616"/>
              <a:gd name="adj2" fmla="val 222514"/>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grpSp>
        <p:nvGrpSpPr>
          <p:cNvPr id="198673" name="Group 39"/>
          <p:cNvGrpSpPr>
            <a:grpSpLocks/>
          </p:cNvGrpSpPr>
          <p:nvPr/>
        </p:nvGrpSpPr>
        <p:grpSpPr bwMode="auto">
          <a:xfrm>
            <a:off x="4421188" y="1922463"/>
            <a:ext cx="427037" cy="622300"/>
            <a:chOff x="2208" y="1920"/>
            <a:chExt cx="1152" cy="1680"/>
          </a:xfrm>
        </p:grpSpPr>
        <p:sp>
          <p:nvSpPr>
            <p:cNvPr id="198692" name="Oval 40"/>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8693"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8694"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8695"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198674" name="Group 44"/>
          <p:cNvGrpSpPr>
            <a:grpSpLocks/>
          </p:cNvGrpSpPr>
          <p:nvPr/>
        </p:nvGrpSpPr>
        <p:grpSpPr bwMode="auto">
          <a:xfrm>
            <a:off x="2846388" y="1884363"/>
            <a:ext cx="427037" cy="622300"/>
            <a:chOff x="2208" y="1920"/>
            <a:chExt cx="1152" cy="1680"/>
          </a:xfrm>
        </p:grpSpPr>
        <p:sp>
          <p:nvSpPr>
            <p:cNvPr id="198688" name="Oval 45"/>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8689" name="Oval 4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8690" name="AutoShape 4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8691" name="AutoShape 4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198675" name="AutoShape 50"/>
          <p:cNvSpPr>
            <a:spLocks noChangeArrowheads="1"/>
          </p:cNvSpPr>
          <p:nvPr/>
        </p:nvSpPr>
        <p:spPr bwMode="auto">
          <a:xfrm>
            <a:off x="4033838" y="2716213"/>
            <a:ext cx="1293812" cy="814387"/>
          </a:xfrm>
          <a:prstGeom prst="wedgeRoundRectCallout">
            <a:avLst>
              <a:gd name="adj1" fmla="val 95153"/>
              <a:gd name="adj2" fmla="val 247074"/>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198676" name="Group 51"/>
          <p:cNvGrpSpPr>
            <a:grpSpLocks/>
          </p:cNvGrpSpPr>
          <p:nvPr/>
        </p:nvGrpSpPr>
        <p:grpSpPr bwMode="auto">
          <a:xfrm>
            <a:off x="5680075" y="5141913"/>
            <a:ext cx="1447800" cy="1295400"/>
            <a:chOff x="1584" y="816"/>
            <a:chExt cx="912" cy="816"/>
          </a:xfrm>
        </p:grpSpPr>
        <p:sp>
          <p:nvSpPr>
            <p:cNvPr id="198679" name="Freeform 5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8680" name="Freeform 5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8681" name="Freeform 5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8682" name="Freeform 5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8683" name="Freeform 5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8684" name="Freeform 5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8685" name="Freeform 5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8686" name="Freeform 5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8687" name="Freeform 6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98677" name="AutoShape 62"/>
          <p:cNvSpPr>
            <a:spLocks noChangeArrowheads="1"/>
          </p:cNvSpPr>
          <p:nvPr/>
        </p:nvSpPr>
        <p:spPr bwMode="auto">
          <a:xfrm>
            <a:off x="6951663" y="3940175"/>
            <a:ext cx="2081212" cy="1514475"/>
          </a:xfrm>
          <a:prstGeom prst="cloudCallout">
            <a:avLst>
              <a:gd name="adj1" fmla="val -62662"/>
              <a:gd name="adj2" fmla="val 39097"/>
            </a:avLst>
          </a:prstGeom>
          <a:solidFill>
            <a:schemeClr val="bg1">
              <a:alpha val="87057"/>
            </a:schemeClr>
          </a:solidFill>
          <a:ln w="38100">
            <a:solidFill>
              <a:srgbClr val="FF7C80"/>
            </a:solidFill>
            <a:round/>
            <a:headEnd/>
            <a:tailEnd/>
          </a:ln>
        </p:spPr>
        <p:txBody>
          <a:bodyPr anchor="ctr"/>
          <a:lstStyle/>
          <a:p>
            <a:pPr algn="ctr"/>
            <a:r>
              <a:rPr lang="en-US" b="1" dirty="0">
                <a:solidFill>
                  <a:schemeClr val="tx1"/>
                </a:solidFill>
                <a:latin typeface="Arial" pitchFamily="34" charset="0"/>
              </a:rPr>
              <a:t>a</a:t>
            </a:r>
            <a:r>
              <a:rPr lang="en-US" b="1" dirty="0">
                <a:solidFill>
                  <a:srgbClr val="FF7C80"/>
                </a:solidFill>
                <a:latin typeface="Arial" pitchFamily="34" charset="0"/>
              </a:rPr>
              <a:t> still points to </a:t>
            </a:r>
            <a:r>
              <a:rPr lang="en-US" b="1" dirty="0">
                <a:solidFill>
                  <a:schemeClr val="tx1"/>
                </a:solidFill>
                <a:latin typeface="Arial" pitchFamily="34" charset="0"/>
              </a:rPr>
              <a:t>b</a:t>
            </a:r>
          </a:p>
        </p:txBody>
      </p:sp>
      <p:sp>
        <p:nvSpPr>
          <p:cNvPr id="198678" name="AutoShape 63"/>
          <p:cNvSpPr>
            <a:spLocks noChangeArrowheads="1"/>
          </p:cNvSpPr>
          <p:nvPr/>
        </p:nvSpPr>
        <p:spPr bwMode="auto">
          <a:xfrm>
            <a:off x="2443163" y="2736850"/>
            <a:ext cx="1293812" cy="814388"/>
          </a:xfrm>
          <a:prstGeom prst="wedgeRoundRectCallout">
            <a:avLst>
              <a:gd name="adj1" fmla="val 210736"/>
              <a:gd name="adj2" fmla="val 248634"/>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3"/>
          <p:cNvSpPr>
            <a:spLocks noGrp="1"/>
          </p:cNvSpPr>
          <p:nvPr>
            <p:ph type="ftr" sz="quarter" idx="10"/>
          </p:nvPr>
        </p:nvSpPr>
        <p:spPr/>
        <p:txBody>
          <a:bodyPr/>
          <a:lstStyle/>
          <a:p>
            <a:pPr>
              <a:defRPr/>
            </a:pPr>
            <a:r>
              <a:rPr lang="en-US"/>
              <a:t>Art of Multiprocessor Programming</a:t>
            </a:r>
          </a:p>
        </p:txBody>
      </p:sp>
      <p:sp>
        <p:nvSpPr>
          <p:cNvPr id="60" name="Slide Number Placeholder 4"/>
          <p:cNvSpPr>
            <a:spLocks noGrp="1"/>
          </p:cNvSpPr>
          <p:nvPr>
            <p:ph type="sldNum" sz="quarter" idx="11"/>
          </p:nvPr>
        </p:nvSpPr>
        <p:spPr/>
        <p:txBody>
          <a:bodyPr/>
          <a:lstStyle/>
          <a:p>
            <a:pPr>
              <a:defRPr/>
            </a:pPr>
            <a:fld id="{52BE9B4C-2051-402D-A833-B7ED91AAAF44}" type="slidenum">
              <a:rPr lang="x-none"/>
              <a:pPr>
                <a:defRPr/>
              </a:pPr>
              <a:t>209</a:t>
            </a:fld>
            <a:endParaRPr lang="en-US"/>
          </a:p>
        </p:txBody>
      </p:sp>
      <p:sp>
        <p:nvSpPr>
          <p:cNvPr id="199684" name="AutoShape 38"/>
          <p:cNvSpPr>
            <a:spLocks noChangeArrowheads="1"/>
          </p:cNvSpPr>
          <p:nvPr/>
        </p:nvSpPr>
        <p:spPr bwMode="auto">
          <a:xfrm>
            <a:off x="3903663" y="2678113"/>
            <a:ext cx="1293812" cy="814387"/>
          </a:xfrm>
          <a:prstGeom prst="wedgeRoundRectCallout">
            <a:avLst>
              <a:gd name="adj1" fmla="val -30616"/>
              <a:gd name="adj2" fmla="val 222514"/>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199685" name="Rectangle 2"/>
          <p:cNvSpPr>
            <a:spLocks noGrp="1" noChangeArrowheads="1"/>
          </p:cNvSpPr>
          <p:nvPr>
            <p:ph type="title"/>
          </p:nvPr>
        </p:nvSpPr>
        <p:spPr/>
        <p:txBody>
          <a:bodyPr/>
          <a:lstStyle/>
          <a:p>
            <a:r>
              <a:rPr lang="en-US" smtClean="0"/>
              <a:t>Business as Usual</a:t>
            </a:r>
          </a:p>
        </p:txBody>
      </p:sp>
      <p:sp>
        <p:nvSpPr>
          <p:cNvPr id="199686"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199687" name="Group 4"/>
          <p:cNvGrpSpPr>
            <a:grpSpLocks/>
          </p:cNvGrpSpPr>
          <p:nvPr/>
        </p:nvGrpSpPr>
        <p:grpSpPr bwMode="auto">
          <a:xfrm>
            <a:off x="946150" y="2771775"/>
            <a:ext cx="866775" cy="582613"/>
            <a:chOff x="596" y="1599"/>
            <a:chExt cx="546" cy="367"/>
          </a:xfrm>
        </p:grpSpPr>
        <p:sp>
          <p:nvSpPr>
            <p:cNvPr id="199738"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199739"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9740"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199688" name="Line 8"/>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199689" name="Group 9"/>
          <p:cNvGrpSpPr>
            <a:grpSpLocks/>
          </p:cNvGrpSpPr>
          <p:nvPr/>
        </p:nvGrpSpPr>
        <p:grpSpPr bwMode="auto">
          <a:xfrm>
            <a:off x="3862388" y="5026025"/>
            <a:ext cx="1447800" cy="1295400"/>
            <a:chOff x="1584" y="816"/>
            <a:chExt cx="912" cy="816"/>
          </a:xfrm>
        </p:grpSpPr>
        <p:sp>
          <p:nvSpPr>
            <p:cNvPr id="199729"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9730"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9731" name="Freeform 1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9732"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9733"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9734"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199735" name="Freeform 1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9736" name="Freeform 1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199737" name="Freeform 1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grpSp>
        <p:nvGrpSpPr>
          <p:cNvPr id="199690" name="Group 19"/>
          <p:cNvGrpSpPr>
            <a:grpSpLocks/>
          </p:cNvGrpSpPr>
          <p:nvPr/>
        </p:nvGrpSpPr>
        <p:grpSpPr bwMode="auto">
          <a:xfrm>
            <a:off x="2543175" y="2765425"/>
            <a:ext cx="942975" cy="582613"/>
            <a:chOff x="1602" y="1746"/>
            <a:chExt cx="594" cy="367"/>
          </a:xfrm>
        </p:grpSpPr>
        <p:sp>
          <p:nvSpPr>
            <p:cNvPr id="199725" name="AutoShape 20"/>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9726" name="Line 21"/>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9727" name="Text Box 22"/>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199728" name="Text Box 23"/>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199691" name="AutoShape 25"/>
          <p:cNvSpPr>
            <a:spLocks noChangeArrowheads="1"/>
          </p:cNvSpPr>
          <p:nvPr/>
        </p:nvSpPr>
        <p:spPr bwMode="auto">
          <a:xfrm>
            <a:off x="4143375" y="2773363"/>
            <a:ext cx="9429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9692" name="Line 26"/>
          <p:cNvSpPr>
            <a:spLocks noChangeShapeType="1"/>
          </p:cNvSpPr>
          <p:nvPr/>
        </p:nvSpPr>
        <p:spPr bwMode="auto">
          <a:xfrm>
            <a:off x="4584700" y="276542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9693" name="Text Box 27"/>
          <p:cNvSpPr txBox="1">
            <a:spLocks noChangeArrowheads="1"/>
          </p:cNvSpPr>
          <p:nvPr/>
        </p:nvSpPr>
        <p:spPr bwMode="auto">
          <a:xfrm>
            <a:off x="4131210" y="27971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199694" name="Text Box 28"/>
          <p:cNvSpPr txBox="1">
            <a:spLocks noChangeArrowheads="1"/>
          </p:cNvSpPr>
          <p:nvPr/>
        </p:nvSpPr>
        <p:spPr bwMode="auto">
          <a:xfrm>
            <a:off x="4573588" y="2778125"/>
            <a:ext cx="158750" cy="544513"/>
          </a:xfrm>
          <a:prstGeom prst="rect">
            <a:avLst/>
          </a:prstGeom>
          <a:solidFill>
            <a:srgbClr val="FF0066"/>
          </a:solidFill>
          <a:ln w="38100">
            <a:solidFill>
              <a:schemeClr val="tx1"/>
            </a:solidFill>
            <a:miter lim="800000"/>
            <a:headEnd/>
            <a:tailEnd/>
          </a:ln>
        </p:spPr>
        <p:txBody>
          <a:bodyPr wrap="none"/>
          <a:lstStyle/>
          <a:p>
            <a:endParaRPr lang="en-US" sz="2800" b="1" dirty="0">
              <a:latin typeface="Arial" pitchFamily="34" charset="0"/>
            </a:endParaRPr>
          </a:p>
        </p:txBody>
      </p:sp>
      <p:sp>
        <p:nvSpPr>
          <p:cNvPr id="199695" name="AutoShape 30"/>
          <p:cNvSpPr>
            <a:spLocks noChangeArrowheads="1"/>
          </p:cNvSpPr>
          <p:nvPr/>
        </p:nvSpPr>
        <p:spPr bwMode="auto">
          <a:xfrm>
            <a:off x="5819775" y="2773363"/>
            <a:ext cx="9429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199696" name="Line 31"/>
          <p:cNvSpPr>
            <a:spLocks noChangeShapeType="1"/>
          </p:cNvSpPr>
          <p:nvPr/>
        </p:nvSpPr>
        <p:spPr bwMode="auto">
          <a:xfrm>
            <a:off x="6261100" y="276542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199697" name="Text Box 32"/>
          <p:cNvSpPr txBox="1">
            <a:spLocks noChangeArrowheads="1"/>
          </p:cNvSpPr>
          <p:nvPr/>
        </p:nvSpPr>
        <p:spPr bwMode="auto">
          <a:xfrm>
            <a:off x="5826846" y="279717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199698" name="Text Box 33"/>
          <p:cNvSpPr txBox="1">
            <a:spLocks noChangeArrowheads="1"/>
          </p:cNvSpPr>
          <p:nvPr/>
        </p:nvSpPr>
        <p:spPr bwMode="auto">
          <a:xfrm>
            <a:off x="6249988" y="2778125"/>
            <a:ext cx="158750" cy="5445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199699" name="Line 34"/>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9700" name="Line 35"/>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9701" name="Line 36"/>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99702" name="AutoShape 37"/>
          <p:cNvSpPr>
            <a:spLocks noChangeArrowheads="1"/>
          </p:cNvSpPr>
          <p:nvPr/>
        </p:nvSpPr>
        <p:spPr bwMode="auto">
          <a:xfrm>
            <a:off x="2347913" y="2698750"/>
            <a:ext cx="1293812" cy="814388"/>
          </a:xfrm>
          <a:prstGeom prst="wedgeRoundRectCallout">
            <a:avLst>
              <a:gd name="adj1" fmla="val 72824"/>
              <a:gd name="adj2" fmla="val 201852"/>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grpSp>
        <p:nvGrpSpPr>
          <p:cNvPr id="199703" name="Group 39"/>
          <p:cNvGrpSpPr>
            <a:grpSpLocks/>
          </p:cNvGrpSpPr>
          <p:nvPr/>
        </p:nvGrpSpPr>
        <p:grpSpPr bwMode="auto">
          <a:xfrm>
            <a:off x="4421188" y="1941513"/>
            <a:ext cx="427037" cy="622300"/>
            <a:chOff x="2208" y="1920"/>
            <a:chExt cx="1152" cy="1680"/>
          </a:xfrm>
        </p:grpSpPr>
        <p:sp>
          <p:nvSpPr>
            <p:cNvPr id="199721" name="Oval 40"/>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9722"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9723"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9724"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199704" name="Group 44"/>
          <p:cNvGrpSpPr>
            <a:grpSpLocks/>
          </p:cNvGrpSpPr>
          <p:nvPr/>
        </p:nvGrpSpPr>
        <p:grpSpPr bwMode="auto">
          <a:xfrm>
            <a:off x="2846388" y="1941513"/>
            <a:ext cx="427037" cy="622300"/>
            <a:chOff x="2208" y="1920"/>
            <a:chExt cx="1152" cy="1680"/>
          </a:xfrm>
        </p:grpSpPr>
        <p:sp>
          <p:nvSpPr>
            <p:cNvPr id="199717" name="Oval 45"/>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199718" name="Oval 4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199719" name="AutoShape 4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199720" name="AutoShape 4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199705" name="AutoShape 49"/>
          <p:cNvSpPr>
            <a:spLocks noChangeArrowheads="1"/>
          </p:cNvSpPr>
          <p:nvPr/>
        </p:nvSpPr>
        <p:spPr bwMode="auto">
          <a:xfrm>
            <a:off x="4017963" y="2724150"/>
            <a:ext cx="1293812" cy="814388"/>
          </a:xfrm>
          <a:prstGeom prst="wedgeRoundRectCallout">
            <a:avLst>
              <a:gd name="adj1" fmla="val 93926"/>
              <a:gd name="adj2" fmla="val 243958"/>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199706" name="Group 51"/>
          <p:cNvGrpSpPr>
            <a:grpSpLocks/>
          </p:cNvGrpSpPr>
          <p:nvPr/>
        </p:nvGrpSpPr>
        <p:grpSpPr bwMode="auto">
          <a:xfrm>
            <a:off x="5680075" y="5141913"/>
            <a:ext cx="1447800" cy="1295400"/>
            <a:chOff x="1584" y="816"/>
            <a:chExt cx="912" cy="816"/>
          </a:xfrm>
        </p:grpSpPr>
        <p:sp>
          <p:nvSpPr>
            <p:cNvPr id="199708" name="Freeform 5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9709" name="Freeform 5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9710" name="Freeform 5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9711" name="Freeform 5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9712" name="Freeform 5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9713" name="Freeform 5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199714" name="Freeform 5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9715" name="Freeform 5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199716" name="Freeform 6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199707" name="AutoShape 61"/>
          <p:cNvSpPr>
            <a:spLocks noChangeArrowheads="1"/>
          </p:cNvSpPr>
          <p:nvPr/>
        </p:nvSpPr>
        <p:spPr bwMode="auto">
          <a:xfrm>
            <a:off x="6951663" y="3940175"/>
            <a:ext cx="2081212" cy="1514475"/>
          </a:xfrm>
          <a:prstGeom prst="cloudCallout">
            <a:avLst>
              <a:gd name="adj1" fmla="val -62662"/>
              <a:gd name="adj2" fmla="val 39097"/>
            </a:avLst>
          </a:prstGeom>
          <a:solidFill>
            <a:schemeClr val="bg1">
              <a:alpha val="87057"/>
            </a:schemeClr>
          </a:solidFill>
          <a:ln w="38100">
            <a:solidFill>
              <a:srgbClr val="FF7C80"/>
            </a:solidFill>
            <a:round/>
            <a:headEnd/>
            <a:tailEnd/>
          </a:ln>
        </p:spPr>
        <p:txBody>
          <a:bodyPr anchor="ctr"/>
          <a:lstStyle/>
          <a:p>
            <a:pPr algn="ctr"/>
            <a:r>
              <a:rPr lang="en-US" b="1" dirty="0">
                <a:solidFill>
                  <a:srgbClr val="FF7C80"/>
                </a:solidFill>
                <a:latin typeface="Arial" pitchFamily="34" charset="0"/>
              </a:rPr>
              <a:t>Logical delete</a:t>
            </a:r>
            <a:endParaRPr lang="en-US" b="1"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EB8667B-A1B2-4124-9C94-38584A360385}" type="slidenum">
              <a:rPr lang="x-none"/>
              <a:pPr>
                <a:defRPr/>
              </a:pPr>
              <a:t>21</a:t>
            </a:fld>
            <a:endParaRPr lang="en-US"/>
          </a:p>
        </p:txBody>
      </p:sp>
      <p:sp>
        <p:nvSpPr>
          <p:cNvPr id="16388" name="Rectangle 2"/>
          <p:cNvSpPr>
            <a:spLocks noGrp="1" noChangeArrowheads="1"/>
          </p:cNvSpPr>
          <p:nvPr>
            <p:ph type="title"/>
          </p:nvPr>
        </p:nvSpPr>
        <p:spPr/>
        <p:txBody>
          <a:bodyPr/>
          <a:lstStyle/>
          <a:p>
            <a:r>
              <a:rPr lang="en-US" sz="4000" smtClean="0"/>
              <a:t>Third:</a:t>
            </a:r>
            <a:br>
              <a:rPr lang="en-US" sz="4000" smtClean="0"/>
            </a:br>
            <a:r>
              <a:rPr lang="en-US" sz="4000" smtClean="0"/>
              <a:t>Lazy Synchronization</a:t>
            </a:r>
          </a:p>
        </p:txBody>
      </p:sp>
      <p:sp>
        <p:nvSpPr>
          <p:cNvPr id="16389" name="Rectangle 3"/>
          <p:cNvSpPr>
            <a:spLocks noGrp="1" noChangeArrowheads="1"/>
          </p:cNvSpPr>
          <p:nvPr>
            <p:ph type="body" idx="1"/>
          </p:nvPr>
        </p:nvSpPr>
        <p:spPr/>
        <p:txBody>
          <a:bodyPr/>
          <a:lstStyle/>
          <a:p>
            <a:r>
              <a:rPr lang="en-US" dirty="0" smtClean="0"/>
              <a:t>Postpone hard work</a:t>
            </a:r>
          </a:p>
          <a:p>
            <a:r>
              <a:rPr lang="en-US" dirty="0" smtClean="0">
                <a:solidFill>
                  <a:schemeClr val="tx1"/>
                </a:solidFill>
              </a:rPr>
              <a:t>Removing</a:t>
            </a:r>
            <a:r>
              <a:rPr lang="en-US" dirty="0" smtClean="0"/>
              <a:t> components is tricky</a:t>
            </a:r>
          </a:p>
          <a:p>
            <a:pPr lvl="1"/>
            <a:r>
              <a:rPr lang="en-US" dirty="0" smtClean="0">
                <a:solidFill>
                  <a:schemeClr val="tx1"/>
                </a:solidFill>
              </a:rPr>
              <a:t>Logical</a:t>
            </a:r>
            <a:r>
              <a:rPr lang="en-US" dirty="0" smtClean="0"/>
              <a:t> removal</a:t>
            </a:r>
          </a:p>
          <a:p>
            <a:pPr lvl="2"/>
            <a:r>
              <a:rPr lang="en-US" dirty="0" smtClean="0"/>
              <a:t>Mark component to be deleted</a:t>
            </a:r>
          </a:p>
          <a:p>
            <a:pPr lvl="1"/>
            <a:endParaRPr lang="en-US" dirty="0" smtClean="0"/>
          </a:p>
        </p:txBody>
      </p:sp>
    </p:spTree>
    <p:extLst>
      <p:ext uri="{BB962C8B-B14F-4D97-AF65-F5344CB8AC3E}">
        <p14:creationId xmlns:p14="http://schemas.microsoft.com/office/powerpoint/2010/main" val="407359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3"/>
          <p:cNvSpPr>
            <a:spLocks noGrp="1"/>
          </p:cNvSpPr>
          <p:nvPr>
            <p:ph type="ftr" sz="quarter" idx="10"/>
          </p:nvPr>
        </p:nvSpPr>
        <p:spPr/>
        <p:txBody>
          <a:bodyPr/>
          <a:lstStyle/>
          <a:p>
            <a:pPr>
              <a:defRPr/>
            </a:pPr>
            <a:r>
              <a:rPr lang="en-US"/>
              <a:t>Art of Multiprocessor Programming</a:t>
            </a:r>
          </a:p>
        </p:txBody>
      </p:sp>
      <p:sp>
        <p:nvSpPr>
          <p:cNvPr id="61" name="Slide Number Placeholder 4"/>
          <p:cNvSpPr>
            <a:spLocks noGrp="1"/>
          </p:cNvSpPr>
          <p:nvPr>
            <p:ph type="sldNum" sz="quarter" idx="11"/>
          </p:nvPr>
        </p:nvSpPr>
        <p:spPr/>
        <p:txBody>
          <a:bodyPr/>
          <a:lstStyle/>
          <a:p>
            <a:pPr>
              <a:defRPr/>
            </a:pPr>
            <a:fld id="{6EAC5D2F-C591-4299-A3C0-CE6A89D2F1AA}" type="slidenum">
              <a:rPr lang="x-none"/>
              <a:pPr>
                <a:defRPr/>
              </a:pPr>
              <a:t>210</a:t>
            </a:fld>
            <a:endParaRPr lang="en-US"/>
          </a:p>
        </p:txBody>
      </p:sp>
      <p:sp>
        <p:nvSpPr>
          <p:cNvPr id="200708" name="AutoShape 2"/>
          <p:cNvSpPr>
            <a:spLocks noChangeArrowheads="1"/>
          </p:cNvSpPr>
          <p:nvPr/>
        </p:nvSpPr>
        <p:spPr bwMode="auto">
          <a:xfrm>
            <a:off x="3903663" y="2678113"/>
            <a:ext cx="1293812" cy="814387"/>
          </a:xfrm>
          <a:prstGeom prst="wedgeRoundRectCallout">
            <a:avLst>
              <a:gd name="adj1" fmla="val -30616"/>
              <a:gd name="adj2" fmla="val 222514"/>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sp>
        <p:nvSpPr>
          <p:cNvPr id="200709" name="Rectangle 3"/>
          <p:cNvSpPr>
            <a:spLocks noGrp="1" noChangeArrowheads="1"/>
          </p:cNvSpPr>
          <p:nvPr>
            <p:ph type="title"/>
          </p:nvPr>
        </p:nvSpPr>
        <p:spPr/>
        <p:txBody>
          <a:bodyPr/>
          <a:lstStyle/>
          <a:p>
            <a:r>
              <a:rPr lang="en-US" smtClean="0"/>
              <a:t>Business as Usual</a:t>
            </a:r>
          </a:p>
        </p:txBody>
      </p:sp>
      <p:sp>
        <p:nvSpPr>
          <p:cNvPr id="200710" name="Oval 4"/>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200711" name="Group 5"/>
          <p:cNvGrpSpPr>
            <a:grpSpLocks/>
          </p:cNvGrpSpPr>
          <p:nvPr/>
        </p:nvGrpSpPr>
        <p:grpSpPr bwMode="auto">
          <a:xfrm>
            <a:off x="946150" y="2771775"/>
            <a:ext cx="866775" cy="582613"/>
            <a:chOff x="596" y="1599"/>
            <a:chExt cx="546" cy="367"/>
          </a:xfrm>
        </p:grpSpPr>
        <p:sp>
          <p:nvSpPr>
            <p:cNvPr id="200763" name="AutoShape 6"/>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00764" name="Line 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0765" name="Text Box 8"/>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200712" name="Line 9"/>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00713" name="Group 10"/>
          <p:cNvGrpSpPr>
            <a:grpSpLocks/>
          </p:cNvGrpSpPr>
          <p:nvPr/>
        </p:nvGrpSpPr>
        <p:grpSpPr bwMode="auto">
          <a:xfrm>
            <a:off x="3862388" y="5026025"/>
            <a:ext cx="1447800" cy="1295400"/>
            <a:chOff x="1584" y="816"/>
            <a:chExt cx="912" cy="816"/>
          </a:xfrm>
        </p:grpSpPr>
        <p:sp>
          <p:nvSpPr>
            <p:cNvPr id="200754" name="Freeform 1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200755" name="Freeform 1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200756" name="Freeform 13"/>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200757" name="Freeform 1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200758" name="Freeform 1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200759" name="Freeform 1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folHlink"/>
              </a:solidFill>
              <a:round/>
              <a:headEnd/>
              <a:tailEnd/>
            </a:ln>
          </p:spPr>
          <p:txBody>
            <a:bodyPr wrap="none" anchor="ctr"/>
            <a:lstStyle/>
            <a:p>
              <a:endParaRPr lang="en-US" dirty="0">
                <a:latin typeface="Courier New" pitchFamily="49" charset="0"/>
              </a:endParaRPr>
            </a:p>
          </p:txBody>
        </p:sp>
        <p:sp>
          <p:nvSpPr>
            <p:cNvPr id="200760" name="Freeform 17"/>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200761" name="Freeform 18"/>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sp>
          <p:nvSpPr>
            <p:cNvPr id="200762" name="Freeform 19"/>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folHlink"/>
              </a:solidFill>
              <a:round/>
              <a:headEnd/>
              <a:tailEnd/>
            </a:ln>
          </p:spPr>
          <p:txBody>
            <a:bodyPr wrap="none" anchor="ctr"/>
            <a:lstStyle/>
            <a:p>
              <a:endParaRPr lang="en-US" dirty="0">
                <a:latin typeface="Courier New" pitchFamily="49" charset="0"/>
              </a:endParaRPr>
            </a:p>
          </p:txBody>
        </p:sp>
      </p:grpSp>
      <p:grpSp>
        <p:nvGrpSpPr>
          <p:cNvPr id="200714" name="Group 20"/>
          <p:cNvGrpSpPr>
            <a:grpSpLocks/>
          </p:cNvGrpSpPr>
          <p:nvPr/>
        </p:nvGrpSpPr>
        <p:grpSpPr bwMode="auto">
          <a:xfrm>
            <a:off x="2543175" y="2765425"/>
            <a:ext cx="942975" cy="582613"/>
            <a:chOff x="1602" y="1746"/>
            <a:chExt cx="594" cy="367"/>
          </a:xfrm>
        </p:grpSpPr>
        <p:sp>
          <p:nvSpPr>
            <p:cNvPr id="200750" name="AutoShape 21"/>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00751" name="Line 22"/>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0752" name="Text Box 23"/>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00753" name="Text Box 24"/>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200715" name="AutoShape 25"/>
          <p:cNvSpPr>
            <a:spLocks noChangeArrowheads="1"/>
          </p:cNvSpPr>
          <p:nvPr/>
        </p:nvSpPr>
        <p:spPr bwMode="auto">
          <a:xfrm>
            <a:off x="4143375" y="2773363"/>
            <a:ext cx="9429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00716" name="Line 26"/>
          <p:cNvSpPr>
            <a:spLocks noChangeShapeType="1"/>
          </p:cNvSpPr>
          <p:nvPr/>
        </p:nvSpPr>
        <p:spPr bwMode="auto">
          <a:xfrm>
            <a:off x="4584700" y="276542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0717" name="Text Box 27"/>
          <p:cNvSpPr txBox="1">
            <a:spLocks noChangeArrowheads="1"/>
          </p:cNvSpPr>
          <p:nvPr/>
        </p:nvSpPr>
        <p:spPr bwMode="auto">
          <a:xfrm>
            <a:off x="4131210" y="27971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200718" name="Text Box 28"/>
          <p:cNvSpPr txBox="1">
            <a:spLocks noChangeArrowheads="1"/>
          </p:cNvSpPr>
          <p:nvPr/>
        </p:nvSpPr>
        <p:spPr bwMode="auto">
          <a:xfrm>
            <a:off x="4573588" y="2778125"/>
            <a:ext cx="158750" cy="544513"/>
          </a:xfrm>
          <a:prstGeom prst="rect">
            <a:avLst/>
          </a:prstGeom>
          <a:solidFill>
            <a:srgbClr val="FF0066"/>
          </a:solidFill>
          <a:ln w="38100">
            <a:solidFill>
              <a:schemeClr val="tx1"/>
            </a:solidFill>
            <a:miter lim="800000"/>
            <a:headEnd/>
            <a:tailEnd/>
          </a:ln>
        </p:spPr>
        <p:txBody>
          <a:bodyPr wrap="none"/>
          <a:lstStyle/>
          <a:p>
            <a:endParaRPr lang="en-US" sz="2800" b="1" dirty="0">
              <a:latin typeface="Arial" pitchFamily="34" charset="0"/>
            </a:endParaRPr>
          </a:p>
        </p:txBody>
      </p:sp>
      <p:sp>
        <p:nvSpPr>
          <p:cNvPr id="200719" name="AutoShape 29"/>
          <p:cNvSpPr>
            <a:spLocks noChangeArrowheads="1"/>
          </p:cNvSpPr>
          <p:nvPr/>
        </p:nvSpPr>
        <p:spPr bwMode="auto">
          <a:xfrm>
            <a:off x="5819775" y="2773363"/>
            <a:ext cx="9429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00720" name="Line 30"/>
          <p:cNvSpPr>
            <a:spLocks noChangeShapeType="1"/>
          </p:cNvSpPr>
          <p:nvPr/>
        </p:nvSpPr>
        <p:spPr bwMode="auto">
          <a:xfrm>
            <a:off x="6261100" y="276542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0721" name="Text Box 31"/>
          <p:cNvSpPr txBox="1">
            <a:spLocks noChangeArrowheads="1"/>
          </p:cNvSpPr>
          <p:nvPr/>
        </p:nvSpPr>
        <p:spPr bwMode="auto">
          <a:xfrm>
            <a:off x="5826846" y="279717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200722" name="Text Box 32"/>
          <p:cNvSpPr txBox="1">
            <a:spLocks noChangeArrowheads="1"/>
          </p:cNvSpPr>
          <p:nvPr/>
        </p:nvSpPr>
        <p:spPr bwMode="auto">
          <a:xfrm>
            <a:off x="6249988" y="2778125"/>
            <a:ext cx="158750" cy="5445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200723" name="Line 34"/>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00724" name="Line 35"/>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00725" name="AutoShape 36"/>
          <p:cNvSpPr>
            <a:spLocks noChangeArrowheads="1"/>
          </p:cNvSpPr>
          <p:nvPr/>
        </p:nvSpPr>
        <p:spPr bwMode="auto">
          <a:xfrm>
            <a:off x="2347913" y="2698750"/>
            <a:ext cx="1293812" cy="814388"/>
          </a:xfrm>
          <a:prstGeom prst="wedgeRoundRectCallout">
            <a:avLst>
              <a:gd name="adj1" fmla="val 72824"/>
              <a:gd name="adj2" fmla="val 201852"/>
              <a:gd name="adj3" fmla="val 16667"/>
            </a:avLst>
          </a:prstGeom>
          <a:noFill/>
          <a:ln w="38100">
            <a:solidFill>
              <a:schemeClr val="folHlink"/>
            </a:solidFill>
            <a:miter lim="800000"/>
            <a:headEnd/>
            <a:tailEnd/>
          </a:ln>
        </p:spPr>
        <p:txBody>
          <a:bodyPr anchor="ctr"/>
          <a:lstStyle/>
          <a:p>
            <a:pPr algn="ctr"/>
            <a:endParaRPr lang="en-US" sz="4400" dirty="0">
              <a:latin typeface="Arial" pitchFamily="34" charset="0"/>
            </a:endParaRPr>
          </a:p>
        </p:txBody>
      </p:sp>
      <p:grpSp>
        <p:nvGrpSpPr>
          <p:cNvPr id="200726" name="Group 37"/>
          <p:cNvGrpSpPr>
            <a:grpSpLocks/>
          </p:cNvGrpSpPr>
          <p:nvPr/>
        </p:nvGrpSpPr>
        <p:grpSpPr bwMode="auto">
          <a:xfrm>
            <a:off x="4421188" y="1941513"/>
            <a:ext cx="427037" cy="622300"/>
            <a:chOff x="2208" y="1920"/>
            <a:chExt cx="1152" cy="1680"/>
          </a:xfrm>
        </p:grpSpPr>
        <p:sp>
          <p:nvSpPr>
            <p:cNvPr id="200746" name="Oval 38"/>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200747" name="Oval 3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200748" name="AutoShape 4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00749" name="AutoShape 4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200727" name="Group 42"/>
          <p:cNvGrpSpPr>
            <a:grpSpLocks/>
          </p:cNvGrpSpPr>
          <p:nvPr/>
        </p:nvGrpSpPr>
        <p:grpSpPr bwMode="auto">
          <a:xfrm>
            <a:off x="2846388" y="1941513"/>
            <a:ext cx="427037" cy="622300"/>
            <a:chOff x="2208" y="1920"/>
            <a:chExt cx="1152" cy="1680"/>
          </a:xfrm>
        </p:grpSpPr>
        <p:sp>
          <p:nvSpPr>
            <p:cNvPr id="200742" name="Oval 43"/>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200743" name="Oval 4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200744" name="AutoShape 4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00745" name="AutoShape 4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200728" name="AutoShape 47"/>
          <p:cNvSpPr>
            <a:spLocks noChangeArrowheads="1"/>
          </p:cNvSpPr>
          <p:nvPr/>
        </p:nvSpPr>
        <p:spPr bwMode="auto">
          <a:xfrm>
            <a:off x="4017963" y="2724150"/>
            <a:ext cx="1293812" cy="814388"/>
          </a:xfrm>
          <a:prstGeom prst="wedgeRoundRectCallout">
            <a:avLst>
              <a:gd name="adj1" fmla="val 93926"/>
              <a:gd name="adj2" fmla="val 243958"/>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grpSp>
        <p:nvGrpSpPr>
          <p:cNvPr id="200729" name="Group 48"/>
          <p:cNvGrpSpPr>
            <a:grpSpLocks/>
          </p:cNvGrpSpPr>
          <p:nvPr/>
        </p:nvGrpSpPr>
        <p:grpSpPr bwMode="auto">
          <a:xfrm>
            <a:off x="5680075" y="5141913"/>
            <a:ext cx="1447800" cy="1295400"/>
            <a:chOff x="1584" y="816"/>
            <a:chExt cx="912" cy="816"/>
          </a:xfrm>
        </p:grpSpPr>
        <p:sp>
          <p:nvSpPr>
            <p:cNvPr id="200733" name="Freeform 4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0734" name="Freeform 5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0735" name="Freeform 5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0736" name="Freeform 5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00737" name="Freeform 5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00738" name="Freeform 5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00739" name="Freeform 5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0740" name="Freeform 5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0741" name="Freeform 5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200730" name="AutoShape 58"/>
          <p:cNvSpPr>
            <a:spLocks noChangeArrowheads="1"/>
          </p:cNvSpPr>
          <p:nvPr/>
        </p:nvSpPr>
        <p:spPr bwMode="auto">
          <a:xfrm>
            <a:off x="6786880" y="3990975"/>
            <a:ext cx="2357120" cy="1514475"/>
          </a:xfrm>
          <a:prstGeom prst="cloudCallout">
            <a:avLst>
              <a:gd name="adj1" fmla="val -62662"/>
              <a:gd name="adj2" fmla="val 39097"/>
            </a:avLst>
          </a:prstGeom>
          <a:solidFill>
            <a:schemeClr val="bg1">
              <a:alpha val="87057"/>
            </a:schemeClr>
          </a:solidFill>
          <a:ln w="38100">
            <a:solidFill>
              <a:srgbClr val="FF7C80"/>
            </a:solidFill>
            <a:round/>
            <a:headEnd/>
            <a:tailEnd/>
          </a:ln>
        </p:spPr>
        <p:txBody>
          <a:bodyPr anchor="ctr"/>
          <a:lstStyle/>
          <a:p>
            <a:pPr algn="ctr"/>
            <a:r>
              <a:rPr lang="en-US" b="1" dirty="0">
                <a:solidFill>
                  <a:srgbClr val="FF7C80"/>
                </a:solidFill>
                <a:latin typeface="Arial" pitchFamily="34" charset="0"/>
              </a:rPr>
              <a:t>physical delete</a:t>
            </a:r>
            <a:endParaRPr lang="en-US" b="1" dirty="0">
              <a:solidFill>
                <a:schemeClr val="tx1"/>
              </a:solidFill>
              <a:latin typeface="Arial" pitchFamily="34" charset="0"/>
            </a:endParaRPr>
          </a:p>
        </p:txBody>
      </p:sp>
      <p:sp>
        <p:nvSpPr>
          <p:cNvPr id="1855547" name="Line 59"/>
          <p:cNvSpPr>
            <a:spLocks noChangeShapeType="1"/>
          </p:cNvSpPr>
          <p:nvPr/>
        </p:nvSpPr>
        <p:spPr bwMode="auto">
          <a:xfrm>
            <a:off x="3282950" y="3057525"/>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1855548" name="Freeform 60"/>
          <p:cNvSpPr>
            <a:spLocks/>
          </p:cNvSpPr>
          <p:nvPr/>
        </p:nvSpPr>
        <p:spPr bwMode="auto">
          <a:xfrm>
            <a:off x="3254375" y="30972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855547"/>
                                        </p:tgtEl>
                                      </p:cBhvr>
                                    </p:animEffect>
                                    <p:set>
                                      <p:cBhvr>
                                        <p:cTn id="7" dur="1" fill="hold">
                                          <p:stCondLst>
                                            <p:cond delay="499"/>
                                          </p:stCondLst>
                                        </p:cTn>
                                        <p:tgtEl>
                                          <p:spTgt spid="1855547"/>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55548"/>
                                        </p:tgtEl>
                                        <p:attrNameLst>
                                          <p:attrName>style.visibility</p:attrName>
                                        </p:attrNameLst>
                                      </p:cBhvr>
                                      <p:to>
                                        <p:strVal val="visible"/>
                                      </p:to>
                                    </p:set>
                                    <p:animEffect transition="in" filter="blinds(horizontal)">
                                      <p:cBhvr>
                                        <p:cTn id="11" dur="500"/>
                                        <p:tgtEl>
                                          <p:spTgt spid="185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547" grpId="0" animBg="1"/>
      <p:bldP spid="1855548"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3"/>
          <p:cNvSpPr>
            <a:spLocks noGrp="1"/>
          </p:cNvSpPr>
          <p:nvPr>
            <p:ph type="ftr" sz="quarter" idx="10"/>
          </p:nvPr>
        </p:nvSpPr>
        <p:spPr/>
        <p:txBody>
          <a:bodyPr/>
          <a:lstStyle/>
          <a:p>
            <a:pPr>
              <a:defRPr/>
            </a:pPr>
            <a:r>
              <a:rPr lang="en-US"/>
              <a:t>Art of Multiprocessor Programming</a:t>
            </a:r>
          </a:p>
        </p:txBody>
      </p:sp>
      <p:sp>
        <p:nvSpPr>
          <p:cNvPr id="38" name="Slide Number Placeholder 4"/>
          <p:cNvSpPr>
            <a:spLocks noGrp="1"/>
          </p:cNvSpPr>
          <p:nvPr>
            <p:ph type="sldNum" sz="quarter" idx="11"/>
          </p:nvPr>
        </p:nvSpPr>
        <p:spPr/>
        <p:txBody>
          <a:bodyPr/>
          <a:lstStyle/>
          <a:p>
            <a:pPr>
              <a:defRPr/>
            </a:pPr>
            <a:fld id="{FF380316-1D4C-40D6-891B-5DCC72487131}" type="slidenum">
              <a:rPr lang="x-none"/>
              <a:pPr>
                <a:defRPr/>
              </a:pPr>
              <a:t>211</a:t>
            </a:fld>
            <a:endParaRPr lang="en-US"/>
          </a:p>
        </p:txBody>
      </p:sp>
      <p:sp>
        <p:nvSpPr>
          <p:cNvPr id="201732" name="AutoShape 2"/>
          <p:cNvSpPr>
            <a:spLocks noChangeArrowheads="1"/>
          </p:cNvSpPr>
          <p:nvPr/>
        </p:nvSpPr>
        <p:spPr bwMode="auto">
          <a:xfrm>
            <a:off x="3903663" y="2678113"/>
            <a:ext cx="1293812" cy="814387"/>
          </a:xfrm>
          <a:prstGeom prst="wedgeRoundRectCallout">
            <a:avLst>
              <a:gd name="adj1" fmla="val -30616"/>
              <a:gd name="adj2" fmla="val 22251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201733" name="Rectangle 3"/>
          <p:cNvSpPr>
            <a:spLocks noGrp="1" noChangeArrowheads="1"/>
          </p:cNvSpPr>
          <p:nvPr>
            <p:ph type="title"/>
          </p:nvPr>
        </p:nvSpPr>
        <p:spPr/>
        <p:txBody>
          <a:bodyPr/>
          <a:lstStyle/>
          <a:p>
            <a:r>
              <a:rPr lang="en-US" smtClean="0"/>
              <a:t>Business as Usual</a:t>
            </a:r>
          </a:p>
        </p:txBody>
      </p:sp>
      <p:sp>
        <p:nvSpPr>
          <p:cNvPr id="201734" name="Oval 4"/>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201735" name="Group 5"/>
          <p:cNvGrpSpPr>
            <a:grpSpLocks/>
          </p:cNvGrpSpPr>
          <p:nvPr/>
        </p:nvGrpSpPr>
        <p:grpSpPr bwMode="auto">
          <a:xfrm>
            <a:off x="946150" y="2771775"/>
            <a:ext cx="866775" cy="582613"/>
            <a:chOff x="596" y="1599"/>
            <a:chExt cx="546" cy="367"/>
          </a:xfrm>
        </p:grpSpPr>
        <p:sp>
          <p:nvSpPr>
            <p:cNvPr id="201764" name="AutoShape 6"/>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01765" name="Line 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1766" name="Text Box 8"/>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201736" name="Line 9"/>
          <p:cNvSpPr>
            <a:spLocks noChangeShapeType="1"/>
          </p:cNvSpPr>
          <p:nvPr/>
        </p:nvSpPr>
        <p:spPr bwMode="auto">
          <a:xfrm>
            <a:off x="1592263" y="30575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01737" name="Group 20"/>
          <p:cNvGrpSpPr>
            <a:grpSpLocks/>
          </p:cNvGrpSpPr>
          <p:nvPr/>
        </p:nvGrpSpPr>
        <p:grpSpPr bwMode="auto">
          <a:xfrm>
            <a:off x="2543175" y="2765425"/>
            <a:ext cx="942975" cy="582613"/>
            <a:chOff x="1602" y="1746"/>
            <a:chExt cx="594" cy="367"/>
          </a:xfrm>
        </p:grpSpPr>
        <p:sp>
          <p:nvSpPr>
            <p:cNvPr id="201760" name="AutoShape 21"/>
            <p:cNvSpPr>
              <a:spLocks noChangeArrowheads="1"/>
            </p:cNvSpPr>
            <p:nvPr/>
          </p:nvSpPr>
          <p:spPr bwMode="auto">
            <a:xfrm>
              <a:off x="1602" y="1751"/>
              <a:ext cx="594"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01761" name="Line 22"/>
            <p:cNvSpPr>
              <a:spLocks noChangeShapeType="1"/>
            </p:cNvSpPr>
            <p:nvPr/>
          </p:nvSpPr>
          <p:spPr bwMode="auto">
            <a:xfrm>
              <a:off x="1880" y="1746"/>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1762" name="Text Box 23"/>
            <p:cNvSpPr txBox="1">
              <a:spLocks noChangeArrowheads="1"/>
            </p:cNvSpPr>
            <p:nvPr/>
          </p:nvSpPr>
          <p:spPr bwMode="auto">
            <a:xfrm>
              <a:off x="1606" y="176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01763" name="Text Box 24"/>
            <p:cNvSpPr txBox="1">
              <a:spLocks noChangeArrowheads="1"/>
            </p:cNvSpPr>
            <p:nvPr/>
          </p:nvSpPr>
          <p:spPr bwMode="auto">
            <a:xfrm>
              <a:off x="1873" y="1754"/>
              <a:ext cx="100" cy="34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grpSp>
      <p:sp>
        <p:nvSpPr>
          <p:cNvPr id="201738" name="AutoShape 25"/>
          <p:cNvSpPr>
            <a:spLocks noChangeArrowheads="1"/>
          </p:cNvSpPr>
          <p:nvPr/>
        </p:nvSpPr>
        <p:spPr bwMode="auto">
          <a:xfrm>
            <a:off x="4143375" y="2773363"/>
            <a:ext cx="9429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01739" name="Line 26"/>
          <p:cNvSpPr>
            <a:spLocks noChangeShapeType="1"/>
          </p:cNvSpPr>
          <p:nvPr/>
        </p:nvSpPr>
        <p:spPr bwMode="auto">
          <a:xfrm>
            <a:off x="4584700" y="276542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1740" name="Text Box 27"/>
          <p:cNvSpPr txBox="1">
            <a:spLocks noChangeArrowheads="1"/>
          </p:cNvSpPr>
          <p:nvPr/>
        </p:nvSpPr>
        <p:spPr bwMode="auto">
          <a:xfrm>
            <a:off x="4131210" y="27971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201741" name="Text Box 28"/>
          <p:cNvSpPr txBox="1">
            <a:spLocks noChangeArrowheads="1"/>
          </p:cNvSpPr>
          <p:nvPr/>
        </p:nvSpPr>
        <p:spPr bwMode="auto">
          <a:xfrm>
            <a:off x="4573588" y="2778125"/>
            <a:ext cx="158750" cy="544513"/>
          </a:xfrm>
          <a:prstGeom prst="rect">
            <a:avLst/>
          </a:prstGeom>
          <a:solidFill>
            <a:srgbClr val="FF0066"/>
          </a:solidFill>
          <a:ln w="38100">
            <a:solidFill>
              <a:schemeClr val="tx1"/>
            </a:solidFill>
            <a:miter lim="800000"/>
            <a:headEnd/>
            <a:tailEnd/>
          </a:ln>
        </p:spPr>
        <p:txBody>
          <a:bodyPr wrap="none"/>
          <a:lstStyle/>
          <a:p>
            <a:endParaRPr lang="en-US" sz="2800" b="1" dirty="0">
              <a:latin typeface="Arial" pitchFamily="34" charset="0"/>
            </a:endParaRPr>
          </a:p>
        </p:txBody>
      </p:sp>
      <p:sp>
        <p:nvSpPr>
          <p:cNvPr id="201742" name="AutoShape 29"/>
          <p:cNvSpPr>
            <a:spLocks noChangeArrowheads="1"/>
          </p:cNvSpPr>
          <p:nvPr/>
        </p:nvSpPr>
        <p:spPr bwMode="auto">
          <a:xfrm>
            <a:off x="5819775" y="2773363"/>
            <a:ext cx="9429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01743" name="Line 30"/>
          <p:cNvSpPr>
            <a:spLocks noChangeShapeType="1"/>
          </p:cNvSpPr>
          <p:nvPr/>
        </p:nvSpPr>
        <p:spPr bwMode="auto">
          <a:xfrm>
            <a:off x="6261100" y="276542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01744" name="Text Box 31"/>
          <p:cNvSpPr txBox="1">
            <a:spLocks noChangeArrowheads="1"/>
          </p:cNvSpPr>
          <p:nvPr/>
        </p:nvSpPr>
        <p:spPr bwMode="auto">
          <a:xfrm>
            <a:off x="5826846" y="279717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201745" name="Text Box 32"/>
          <p:cNvSpPr txBox="1">
            <a:spLocks noChangeArrowheads="1"/>
          </p:cNvSpPr>
          <p:nvPr/>
        </p:nvSpPr>
        <p:spPr bwMode="auto">
          <a:xfrm>
            <a:off x="6249988" y="2778125"/>
            <a:ext cx="158750" cy="544513"/>
          </a:xfrm>
          <a:prstGeom prst="rect">
            <a:avLst/>
          </a:prstGeom>
          <a:solidFill>
            <a:schemeClr val="accent1"/>
          </a:solidFill>
          <a:ln w="38100">
            <a:solidFill>
              <a:schemeClr val="tx1"/>
            </a:solidFill>
            <a:miter lim="800000"/>
            <a:headEnd/>
            <a:tailEnd/>
          </a:ln>
        </p:spPr>
        <p:txBody>
          <a:bodyPr wrap="none"/>
          <a:lstStyle/>
          <a:p>
            <a:endParaRPr lang="en-US" sz="2800" b="1" dirty="0">
              <a:latin typeface="Arial" pitchFamily="34" charset="0"/>
            </a:endParaRPr>
          </a:p>
        </p:txBody>
      </p:sp>
      <p:sp>
        <p:nvSpPr>
          <p:cNvPr id="201746" name="Line 34"/>
          <p:cNvSpPr>
            <a:spLocks noChangeShapeType="1"/>
          </p:cNvSpPr>
          <p:nvPr/>
        </p:nvSpPr>
        <p:spPr bwMode="auto">
          <a:xfrm>
            <a:off x="4895850" y="30559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01747" name="Line 35"/>
          <p:cNvSpPr>
            <a:spLocks noChangeShapeType="1"/>
          </p:cNvSpPr>
          <p:nvPr/>
        </p:nvSpPr>
        <p:spPr bwMode="auto">
          <a:xfrm>
            <a:off x="6635750" y="3043238"/>
            <a:ext cx="7905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01748" name="AutoShape 36"/>
          <p:cNvSpPr>
            <a:spLocks noChangeArrowheads="1"/>
          </p:cNvSpPr>
          <p:nvPr/>
        </p:nvSpPr>
        <p:spPr bwMode="auto">
          <a:xfrm>
            <a:off x="2373313" y="2698750"/>
            <a:ext cx="1293812" cy="814388"/>
          </a:xfrm>
          <a:prstGeom prst="wedgeRoundRectCallout">
            <a:avLst>
              <a:gd name="adj1" fmla="val 72824"/>
              <a:gd name="adj2" fmla="val 201852"/>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201749" name="Freeform 59"/>
          <p:cNvSpPr>
            <a:spLocks/>
          </p:cNvSpPr>
          <p:nvPr/>
        </p:nvSpPr>
        <p:spPr bwMode="auto">
          <a:xfrm>
            <a:off x="3254375" y="30972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01750" name="Group 60"/>
          <p:cNvGrpSpPr>
            <a:grpSpLocks/>
          </p:cNvGrpSpPr>
          <p:nvPr/>
        </p:nvGrpSpPr>
        <p:grpSpPr bwMode="auto">
          <a:xfrm>
            <a:off x="3862388" y="5026025"/>
            <a:ext cx="1447800" cy="1295400"/>
            <a:chOff x="1584" y="816"/>
            <a:chExt cx="912" cy="816"/>
          </a:xfrm>
        </p:grpSpPr>
        <p:sp>
          <p:nvSpPr>
            <p:cNvPr id="201751" name="Freeform 6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1752" name="Freeform 6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1753" name="Freeform 63"/>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1754" name="Freeform 6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01755" name="Freeform 6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01756" name="Freeform 6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01757" name="Freeform 67"/>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1758" name="Freeform 68"/>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01759" name="Freeform 69"/>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BC510251-462A-46A5-9939-B91F2916A356}" type="slidenum">
              <a:rPr lang="x-none"/>
              <a:pPr>
                <a:defRPr/>
              </a:pPr>
              <a:t>212</a:t>
            </a:fld>
            <a:endParaRPr lang="en-US"/>
          </a:p>
        </p:txBody>
      </p:sp>
      <p:sp>
        <p:nvSpPr>
          <p:cNvPr id="202756" name="Rectangle 2"/>
          <p:cNvSpPr>
            <a:spLocks noGrp="1" noChangeArrowheads="1"/>
          </p:cNvSpPr>
          <p:nvPr>
            <p:ph type="title"/>
          </p:nvPr>
        </p:nvSpPr>
        <p:spPr/>
        <p:txBody>
          <a:bodyPr/>
          <a:lstStyle/>
          <a:p>
            <a:r>
              <a:rPr lang="en-US" smtClean="0"/>
              <a:t>New Abstraction Map</a:t>
            </a:r>
          </a:p>
        </p:txBody>
      </p:sp>
      <p:sp>
        <p:nvSpPr>
          <p:cNvPr id="202757" name="Rectangle 3"/>
          <p:cNvSpPr>
            <a:spLocks noGrp="1" noChangeArrowheads="1"/>
          </p:cNvSpPr>
          <p:nvPr>
            <p:ph type="body" idx="1"/>
          </p:nvPr>
        </p:nvSpPr>
        <p:spPr/>
        <p:txBody>
          <a:bodyPr/>
          <a:lstStyle/>
          <a:p>
            <a:r>
              <a:rPr lang="en-US" sz="3600" dirty="0" smtClean="0"/>
              <a:t>S(</a:t>
            </a:r>
            <a:r>
              <a:rPr lang="en-US" sz="3600" dirty="0" smtClean="0">
                <a:solidFill>
                  <a:schemeClr val="tx1"/>
                </a:solidFill>
              </a:rPr>
              <a:t>head</a:t>
            </a:r>
            <a:r>
              <a:rPr lang="en-US" sz="3600" dirty="0" smtClean="0"/>
              <a:t>) =</a:t>
            </a:r>
          </a:p>
          <a:p>
            <a:pPr marL="457200" lvl="1" indent="0">
              <a:buNone/>
            </a:pPr>
            <a:r>
              <a:rPr lang="en-US" sz="3200" dirty="0" smtClean="0"/>
              <a:t>{ </a:t>
            </a:r>
            <a:r>
              <a:rPr lang="en-US" sz="3200" dirty="0" smtClean="0">
                <a:solidFill>
                  <a:schemeClr val="tx1"/>
                </a:solidFill>
              </a:rPr>
              <a:t>x</a:t>
            </a:r>
            <a:r>
              <a:rPr lang="en-US" sz="3200" dirty="0" smtClean="0"/>
              <a:t> | there exists node </a:t>
            </a:r>
            <a:r>
              <a:rPr lang="en-US" sz="3200" dirty="0" smtClean="0">
                <a:solidFill>
                  <a:schemeClr val="tx1"/>
                </a:solidFill>
              </a:rPr>
              <a:t>a</a:t>
            </a:r>
            <a:r>
              <a:rPr lang="en-US" sz="3200" dirty="0" smtClean="0"/>
              <a:t> such that</a:t>
            </a:r>
          </a:p>
          <a:p>
            <a:pPr lvl="2"/>
            <a:r>
              <a:rPr lang="en-US" sz="2800" dirty="0" smtClean="0">
                <a:solidFill>
                  <a:schemeClr val="tx1"/>
                </a:solidFill>
              </a:rPr>
              <a:t>a </a:t>
            </a:r>
            <a:r>
              <a:rPr lang="en-US" sz="2800" dirty="0" smtClean="0"/>
              <a:t>reachable from</a:t>
            </a:r>
            <a:r>
              <a:rPr lang="en-US" sz="2800" dirty="0" smtClean="0">
                <a:solidFill>
                  <a:schemeClr val="tx1"/>
                </a:solidFill>
              </a:rPr>
              <a:t> head </a:t>
            </a:r>
            <a:r>
              <a:rPr lang="en-US" sz="2800" dirty="0" smtClean="0"/>
              <a:t>and</a:t>
            </a:r>
          </a:p>
          <a:p>
            <a:pPr lvl="2"/>
            <a:r>
              <a:rPr lang="en-US" sz="2800" dirty="0" err="1" smtClean="0">
                <a:solidFill>
                  <a:schemeClr val="tx1"/>
                </a:solidFill>
              </a:rPr>
              <a:t>a.item</a:t>
            </a:r>
            <a:r>
              <a:rPr lang="en-US" sz="2800" dirty="0" smtClean="0">
                <a:solidFill>
                  <a:schemeClr val="tx1"/>
                </a:solidFill>
              </a:rPr>
              <a:t>  = x </a:t>
            </a:r>
            <a:r>
              <a:rPr lang="en-US" sz="2800" dirty="0" smtClean="0"/>
              <a:t>and</a:t>
            </a:r>
          </a:p>
          <a:p>
            <a:pPr lvl="2"/>
            <a:r>
              <a:rPr lang="en-US" sz="2800" dirty="0" smtClean="0">
                <a:solidFill>
                  <a:schemeClr val="tx1"/>
                </a:solidFill>
              </a:rPr>
              <a:t>a</a:t>
            </a:r>
            <a:r>
              <a:rPr lang="en-US" sz="2800" dirty="0" smtClean="0"/>
              <a:t> </a:t>
            </a:r>
            <a:r>
              <a:rPr lang="en-US" sz="2800" dirty="0" smtClean="0">
                <a:solidFill>
                  <a:srgbClr val="FF0000"/>
                </a:solidFill>
              </a:rPr>
              <a:t>is unmarked</a:t>
            </a:r>
          </a:p>
          <a:p>
            <a:pPr marL="457200" lvl="1" indent="0">
              <a:buNone/>
            </a:pPr>
            <a:r>
              <a:rPr lang="en-US" sz="32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01A2311C-F33F-40ED-8C11-006A4B0EE548}" type="slidenum">
              <a:rPr lang="x-none"/>
              <a:pPr>
                <a:defRPr/>
              </a:pPr>
              <a:t>213</a:t>
            </a:fld>
            <a:endParaRPr lang="en-US"/>
          </a:p>
        </p:txBody>
      </p:sp>
      <p:sp>
        <p:nvSpPr>
          <p:cNvPr id="203780" name="Rectangle 2"/>
          <p:cNvSpPr>
            <a:spLocks noGrp="1" noChangeArrowheads="1"/>
          </p:cNvSpPr>
          <p:nvPr>
            <p:ph type="title"/>
          </p:nvPr>
        </p:nvSpPr>
        <p:spPr/>
        <p:txBody>
          <a:bodyPr/>
          <a:lstStyle/>
          <a:p>
            <a:r>
              <a:rPr lang="en-US" smtClean="0"/>
              <a:t>Invariant</a:t>
            </a:r>
          </a:p>
        </p:txBody>
      </p:sp>
      <p:sp>
        <p:nvSpPr>
          <p:cNvPr id="203781" name="Rectangle 3"/>
          <p:cNvSpPr>
            <a:spLocks noGrp="1" noChangeArrowheads="1"/>
          </p:cNvSpPr>
          <p:nvPr>
            <p:ph type="body" idx="1"/>
          </p:nvPr>
        </p:nvSpPr>
        <p:spPr/>
        <p:txBody>
          <a:bodyPr/>
          <a:lstStyle/>
          <a:p>
            <a:r>
              <a:rPr lang="en-US" smtClean="0"/>
              <a:t>If not marked then item in the set</a:t>
            </a:r>
          </a:p>
          <a:p>
            <a:r>
              <a:rPr lang="en-US" smtClean="0"/>
              <a:t>and reachable from </a:t>
            </a:r>
            <a:r>
              <a:rPr lang="en-US" smtClean="0">
                <a:solidFill>
                  <a:schemeClr val="tx1"/>
                </a:solidFill>
              </a:rPr>
              <a:t>head</a:t>
            </a:r>
            <a:r>
              <a:rPr lang="en-US" smtClean="0"/>
              <a:t> </a:t>
            </a:r>
          </a:p>
          <a:p>
            <a:r>
              <a:rPr lang="en-US" smtClean="0"/>
              <a:t>and if not yet traversed it is reachable from </a:t>
            </a:r>
            <a:r>
              <a:rPr lang="en-US" smtClean="0">
                <a:solidFill>
                  <a:schemeClr val="tx1"/>
                </a:solidFill>
              </a:rPr>
              <a:t>pred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C5ECDAEC-5406-4914-B16B-32B7BB474BC7}" type="slidenum">
              <a:rPr lang="x-none"/>
              <a:pPr>
                <a:defRPr/>
              </a:pPr>
              <a:t>214</a:t>
            </a:fld>
            <a:endParaRPr lang="en-US"/>
          </a:p>
        </p:txBody>
      </p:sp>
      <p:sp>
        <p:nvSpPr>
          <p:cNvPr id="204804" name="Rectangle 3"/>
          <p:cNvSpPr>
            <a:spLocks noGrp="1" noChangeArrowheads="1"/>
          </p:cNvSpPr>
          <p:nvPr>
            <p:ph type="title"/>
          </p:nvPr>
        </p:nvSpPr>
        <p:spPr/>
        <p:txBody>
          <a:bodyPr/>
          <a:lstStyle/>
          <a:p>
            <a:r>
              <a:rPr lang="en-US" smtClean="0"/>
              <a:t>Validation</a:t>
            </a:r>
          </a:p>
        </p:txBody>
      </p:sp>
      <p:sp>
        <p:nvSpPr>
          <p:cNvPr id="204805" name="Text Box 4"/>
          <p:cNvSpPr txBox="1">
            <a:spLocks noChangeArrowheads="1"/>
          </p:cNvSpPr>
          <p:nvPr/>
        </p:nvSpPr>
        <p:spPr bwMode="auto">
          <a:xfrm>
            <a:off x="868363" y="1654175"/>
            <a:ext cx="7445375" cy="2677656"/>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private</a:t>
            </a:r>
            <a:r>
              <a:rPr lang="en-US" b="1" dirty="0">
                <a:latin typeface="Courier New" pitchFamily="49" charset="0"/>
              </a:rPr>
              <a:t> </a:t>
            </a:r>
            <a:r>
              <a:rPr lang="en-US" b="1" dirty="0" err="1">
                <a:solidFill>
                  <a:schemeClr val="tx1"/>
                </a:solidFill>
                <a:latin typeface="Courier New" pitchFamily="49" charset="0"/>
              </a:rPr>
              <a:t>boolean</a:t>
            </a:r>
            <a:endParaRPr lang="en-US" b="1" dirty="0">
              <a:solidFill>
                <a:schemeClr val="tx1"/>
              </a:solidFill>
              <a:latin typeface="Courier New" pitchFamily="49" charset="0"/>
            </a:endParaRPr>
          </a:p>
          <a:p>
            <a:pPr algn="l"/>
            <a:r>
              <a:rPr lang="en-US" b="1" dirty="0">
                <a:latin typeface="Courier New" pitchFamily="49" charset="0"/>
              </a:rPr>
              <a:t>  validate(Node </a:t>
            </a:r>
            <a:r>
              <a:rPr lang="en-US" b="1" dirty="0" err="1">
                <a:latin typeface="Courier New" pitchFamily="49" charset="0"/>
              </a:rPr>
              <a:t>pred</a:t>
            </a:r>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pred.marked</a:t>
            </a:r>
            <a:r>
              <a:rPr lang="en-US" b="1" dirty="0">
                <a:latin typeface="Courier New" pitchFamily="49" charset="0"/>
              </a:rPr>
              <a:t> &amp;&amp;   </a:t>
            </a:r>
          </a:p>
          <a:p>
            <a:pPr algn="l"/>
            <a:r>
              <a:rPr lang="en-US" b="1" dirty="0">
                <a:latin typeface="Courier New" pitchFamily="49" charset="0"/>
              </a:rPr>
              <a:t>  !</a:t>
            </a:r>
            <a:r>
              <a:rPr lang="en-US" b="1" dirty="0" err="1">
                <a:latin typeface="Courier New" pitchFamily="49" charset="0"/>
              </a:rPr>
              <a:t>curr.marked</a:t>
            </a:r>
            <a:r>
              <a:rPr lang="en-US" b="1" dirty="0">
                <a:latin typeface="Courier New" pitchFamily="49" charset="0"/>
              </a:rPr>
              <a:t> &amp;&amp;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8D758DF1-1A02-40C4-85B3-4FD06C42A60C}" type="slidenum">
              <a:rPr lang="x-none"/>
              <a:pPr>
                <a:defRPr/>
              </a:pPr>
              <a:t>215</a:t>
            </a:fld>
            <a:endParaRPr lang="en-US"/>
          </a:p>
        </p:txBody>
      </p:sp>
      <p:sp>
        <p:nvSpPr>
          <p:cNvPr id="205828" name="Text Box 7"/>
          <p:cNvSpPr txBox="1">
            <a:spLocks noChangeArrowheads="1"/>
          </p:cNvSpPr>
          <p:nvPr/>
        </p:nvSpPr>
        <p:spPr bwMode="auto">
          <a:xfrm>
            <a:off x="868363" y="1654175"/>
            <a:ext cx="7445375" cy="2677656"/>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pred.marked</a:t>
            </a:r>
            <a:r>
              <a:rPr lang="en-US" b="1" dirty="0">
                <a:latin typeface="Courier New" pitchFamily="49" charset="0"/>
              </a:rPr>
              <a:t> </a:t>
            </a:r>
            <a:r>
              <a:rPr lang="en-US" b="1" dirty="0">
                <a:solidFill>
                  <a:schemeClr val="tx1"/>
                </a:solidFill>
                <a:latin typeface="Courier New" pitchFamily="49" charset="0"/>
              </a:rPr>
              <a:t>&amp;&amp; </a:t>
            </a:r>
            <a:r>
              <a:rPr lang="en-US" b="1" dirty="0">
                <a:latin typeface="Courier New" pitchFamily="49" charset="0"/>
              </a:rPr>
              <a:t>  </a:t>
            </a:r>
          </a:p>
          <a:p>
            <a:pPr algn="l"/>
            <a:r>
              <a:rPr lang="en-US" b="1" dirty="0">
                <a:latin typeface="Courier New" pitchFamily="49" charset="0"/>
              </a:rPr>
              <a:t>  </a:t>
            </a:r>
            <a:r>
              <a:rPr lang="en-US" b="1" dirty="0">
                <a:solidFill>
                  <a:schemeClr val="folHlink"/>
                </a:solidFill>
                <a:latin typeface="Courier New" pitchFamily="49" charset="0"/>
              </a:rPr>
              <a:t>!</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 &amp;&amp;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205829" name="Rectangle 3"/>
          <p:cNvSpPr>
            <a:spLocks noGrp="1" noChangeArrowheads="1"/>
          </p:cNvSpPr>
          <p:nvPr>
            <p:ph type="title"/>
          </p:nvPr>
        </p:nvSpPr>
        <p:spPr/>
        <p:txBody>
          <a:bodyPr/>
          <a:lstStyle/>
          <a:p>
            <a:r>
              <a:rPr lang="en-US" smtClean="0"/>
              <a:t>List Validate Method</a:t>
            </a:r>
          </a:p>
        </p:txBody>
      </p:sp>
      <p:sp>
        <p:nvSpPr>
          <p:cNvPr id="205830" name="AutoShape 5"/>
          <p:cNvSpPr>
            <a:spLocks noChangeArrowheads="1"/>
          </p:cNvSpPr>
          <p:nvPr/>
        </p:nvSpPr>
        <p:spPr bwMode="auto">
          <a:xfrm>
            <a:off x="1195388" y="2674938"/>
            <a:ext cx="3430587" cy="546100"/>
          </a:xfrm>
          <a:prstGeom prst="wedgeRoundRectCallout">
            <a:avLst>
              <a:gd name="adj1" fmla="val 50648"/>
              <a:gd name="adj2" fmla="val 37732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05831" name="Text Box 6"/>
          <p:cNvSpPr txBox="1">
            <a:spLocks noChangeArrowheads="1"/>
          </p:cNvSpPr>
          <p:nvPr/>
        </p:nvSpPr>
        <p:spPr bwMode="auto">
          <a:xfrm>
            <a:off x="3262313" y="4965700"/>
            <a:ext cx="4722812"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Predecessor not </a:t>
            </a:r>
          </a:p>
          <a:p>
            <a:pPr algn="ctr"/>
            <a:r>
              <a:rPr lang="en-US" sz="2800" b="1" dirty="0">
                <a:solidFill>
                  <a:srgbClr val="FF0000"/>
                </a:solidFill>
                <a:latin typeface="Arial" pitchFamily="34" charset="0"/>
              </a:rPr>
              <a:t>Logically removed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3A8C6EC3-3958-4595-BDCD-879F32BE8DD0}" type="slidenum">
              <a:rPr lang="x-none"/>
              <a:pPr>
                <a:defRPr/>
              </a:pPr>
              <a:t>216</a:t>
            </a:fld>
            <a:endParaRPr lang="en-US"/>
          </a:p>
        </p:txBody>
      </p:sp>
      <p:sp>
        <p:nvSpPr>
          <p:cNvPr id="206852" name="Text Box 2"/>
          <p:cNvSpPr txBox="1">
            <a:spLocks noChangeArrowheads="1"/>
          </p:cNvSpPr>
          <p:nvPr/>
        </p:nvSpPr>
        <p:spPr bwMode="auto">
          <a:xfrm>
            <a:off x="868363" y="1654175"/>
            <a:ext cx="7445375" cy="2677656"/>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pred.marked</a:t>
            </a:r>
            <a:r>
              <a:rPr lang="en-US" b="1" dirty="0">
                <a:solidFill>
                  <a:schemeClr val="folHlink"/>
                </a:solidFill>
                <a:latin typeface="Courier New" pitchFamily="49" charset="0"/>
              </a:rPr>
              <a:t> &amp;&amp;</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curr.marked</a:t>
            </a:r>
            <a:r>
              <a:rPr lang="en-US" b="1" dirty="0">
                <a:latin typeface="Courier New" pitchFamily="49" charset="0"/>
              </a:rPr>
              <a:t> </a:t>
            </a:r>
            <a:r>
              <a:rPr lang="en-US" b="1" dirty="0">
                <a:solidFill>
                  <a:schemeClr val="tx1"/>
                </a:solidFill>
                <a:latin typeface="Courier New" pitchFamily="49" charset="0"/>
              </a:rPr>
              <a:t>&amp;&amp;</a:t>
            </a:r>
            <a:r>
              <a:rPr lang="en-US" b="1" dirty="0">
                <a:solidFill>
                  <a:schemeClr val="folHlink"/>
                </a:solidFill>
                <a:latin typeface="Courier New" pitchFamily="49" charset="0"/>
              </a:rPr>
              <a:t> </a:t>
            </a:r>
            <a:r>
              <a:rPr lang="en-US" b="1" dirty="0">
                <a:latin typeface="Courier New" pitchFamily="49" charset="0"/>
              </a:rPr>
              <a:t> </a:t>
            </a:r>
          </a:p>
          <a:p>
            <a:pPr algn="l"/>
            <a:r>
              <a:rPr lang="en-US" b="1" dirty="0">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206853" name="Rectangle 4"/>
          <p:cNvSpPr>
            <a:spLocks noGrp="1" noChangeArrowheads="1"/>
          </p:cNvSpPr>
          <p:nvPr>
            <p:ph type="title"/>
          </p:nvPr>
        </p:nvSpPr>
        <p:spPr/>
        <p:txBody>
          <a:bodyPr/>
          <a:lstStyle/>
          <a:p>
            <a:r>
              <a:rPr lang="en-US" smtClean="0"/>
              <a:t>List Validate Method</a:t>
            </a:r>
          </a:p>
        </p:txBody>
      </p:sp>
      <p:sp>
        <p:nvSpPr>
          <p:cNvPr id="206854" name="AutoShape 5"/>
          <p:cNvSpPr>
            <a:spLocks noChangeArrowheads="1"/>
          </p:cNvSpPr>
          <p:nvPr/>
        </p:nvSpPr>
        <p:spPr bwMode="auto">
          <a:xfrm>
            <a:off x="1231900" y="3108325"/>
            <a:ext cx="3430588" cy="546100"/>
          </a:xfrm>
          <a:prstGeom prst="wedgeRoundRectCallout">
            <a:avLst>
              <a:gd name="adj1" fmla="val 67028"/>
              <a:gd name="adj2" fmla="val 31308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06855" name="Text Box 6"/>
          <p:cNvSpPr txBox="1">
            <a:spLocks noChangeArrowheads="1"/>
          </p:cNvSpPr>
          <p:nvPr/>
        </p:nvSpPr>
        <p:spPr bwMode="auto">
          <a:xfrm>
            <a:off x="4037013" y="4767263"/>
            <a:ext cx="4722812"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Current not </a:t>
            </a:r>
          </a:p>
          <a:p>
            <a:pPr algn="ctr"/>
            <a:r>
              <a:rPr lang="en-US" sz="2800" b="1" dirty="0">
                <a:solidFill>
                  <a:srgbClr val="FF0000"/>
                </a:solidFill>
                <a:latin typeface="Arial" pitchFamily="34" charset="0"/>
              </a:rPr>
              <a:t>Logically removed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BFAA016C-0F69-4833-8FB2-86065C23EC73}" type="slidenum">
              <a:rPr lang="x-none"/>
              <a:pPr>
                <a:defRPr/>
              </a:pPr>
              <a:t>217</a:t>
            </a:fld>
            <a:endParaRPr lang="en-US"/>
          </a:p>
        </p:txBody>
      </p:sp>
      <p:sp>
        <p:nvSpPr>
          <p:cNvPr id="207876" name="Text Box 2"/>
          <p:cNvSpPr txBox="1">
            <a:spLocks noChangeArrowheads="1"/>
          </p:cNvSpPr>
          <p:nvPr/>
        </p:nvSpPr>
        <p:spPr bwMode="auto">
          <a:xfrm>
            <a:off x="868363" y="1654175"/>
            <a:ext cx="7445375" cy="2677656"/>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private </a:t>
            </a:r>
            <a:r>
              <a:rPr lang="en-US" b="1" dirty="0" err="1">
                <a:solidFill>
                  <a:schemeClr val="folHlink"/>
                </a:solidFill>
                <a:latin typeface="Courier New" pitchFamily="49" charset="0"/>
              </a:rPr>
              <a:t>boolean</a:t>
            </a:r>
            <a:endParaRPr lang="en-US" b="1" dirty="0">
              <a:solidFill>
                <a:schemeClr val="folHlink"/>
              </a:solidFill>
              <a:latin typeface="Courier New" pitchFamily="49" charset="0"/>
            </a:endParaRPr>
          </a:p>
          <a:p>
            <a:pPr algn="l"/>
            <a:r>
              <a:rPr lang="en-US" b="1" dirty="0">
                <a:solidFill>
                  <a:schemeClr val="folHlink"/>
                </a:solidFill>
                <a:latin typeface="Courier New" pitchFamily="49" charset="0"/>
              </a:rPr>
              <a:t>  validate(Node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pred.marked</a:t>
            </a:r>
            <a:r>
              <a:rPr lang="en-US" b="1" dirty="0">
                <a:solidFill>
                  <a:schemeClr val="folHlink"/>
                </a:solidFill>
                <a:latin typeface="Courier New" pitchFamily="49" charset="0"/>
              </a:rPr>
              <a:t> &amp;&amp;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 &amp;&amp;</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p:txBody>
      </p:sp>
      <p:sp>
        <p:nvSpPr>
          <p:cNvPr id="207877" name="Rectangle 4"/>
          <p:cNvSpPr>
            <a:spLocks noGrp="1" noChangeArrowheads="1"/>
          </p:cNvSpPr>
          <p:nvPr>
            <p:ph type="title"/>
          </p:nvPr>
        </p:nvSpPr>
        <p:spPr/>
        <p:txBody>
          <a:bodyPr/>
          <a:lstStyle/>
          <a:p>
            <a:r>
              <a:rPr lang="en-US" smtClean="0"/>
              <a:t>List Validate Method</a:t>
            </a:r>
          </a:p>
        </p:txBody>
      </p:sp>
      <p:sp>
        <p:nvSpPr>
          <p:cNvPr id="207878" name="AutoShape 5"/>
          <p:cNvSpPr>
            <a:spLocks noChangeArrowheads="1"/>
          </p:cNvSpPr>
          <p:nvPr/>
        </p:nvSpPr>
        <p:spPr bwMode="auto">
          <a:xfrm>
            <a:off x="1162050" y="3482975"/>
            <a:ext cx="3765550" cy="546100"/>
          </a:xfrm>
          <a:prstGeom prst="wedgeRoundRectCallout">
            <a:avLst>
              <a:gd name="adj1" fmla="val 25801"/>
              <a:gd name="adj2" fmla="val 23779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07879" name="Text Box 6"/>
          <p:cNvSpPr txBox="1">
            <a:spLocks noChangeArrowheads="1"/>
          </p:cNvSpPr>
          <p:nvPr/>
        </p:nvSpPr>
        <p:spPr bwMode="auto">
          <a:xfrm>
            <a:off x="1400175" y="4989513"/>
            <a:ext cx="4722813"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Predecessor still</a:t>
            </a:r>
          </a:p>
          <a:p>
            <a:pPr algn="ctr"/>
            <a:r>
              <a:rPr lang="en-US" sz="2800" b="1" dirty="0">
                <a:solidFill>
                  <a:srgbClr val="FF0000"/>
                </a:solidFill>
                <a:latin typeface="Arial" pitchFamily="34" charset="0"/>
              </a:rPr>
              <a:t>Points to current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6A1F951C-88ED-4B59-99D7-C1CA9144D660}" type="slidenum">
              <a:rPr lang="x-none"/>
              <a:pPr>
                <a:defRPr/>
              </a:pPr>
              <a:t>218</a:t>
            </a:fld>
            <a:endParaRPr lang="en-US"/>
          </a:p>
        </p:txBody>
      </p:sp>
      <p:sp>
        <p:nvSpPr>
          <p:cNvPr id="208900" name="Rectangle 2"/>
          <p:cNvSpPr>
            <a:spLocks noGrp="1" noChangeArrowheads="1"/>
          </p:cNvSpPr>
          <p:nvPr>
            <p:ph type="title"/>
          </p:nvPr>
        </p:nvSpPr>
        <p:spPr/>
        <p:txBody>
          <a:bodyPr/>
          <a:lstStyle/>
          <a:p>
            <a:r>
              <a:rPr lang="en-US" smtClean="0"/>
              <a:t>Remove</a:t>
            </a:r>
          </a:p>
        </p:txBody>
      </p:sp>
      <p:sp>
        <p:nvSpPr>
          <p:cNvPr id="208901" name="Text Box 3"/>
          <p:cNvSpPr txBox="1">
            <a:spLocks noChangeArrowheads="1"/>
          </p:cNvSpPr>
          <p:nvPr/>
        </p:nvSpPr>
        <p:spPr bwMode="auto">
          <a:xfrm>
            <a:off x="868363" y="1654175"/>
            <a:ext cx="7445375" cy="4893647"/>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try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pred.lock</a:t>
            </a:r>
            <a:r>
              <a:rPr lang="en-US" b="1" dirty="0">
                <a:latin typeface="Courier New" pitchFamily="49" charset="0"/>
              </a:rPr>
              <a:t>(); </a:t>
            </a:r>
            <a:r>
              <a:rPr lang="en-US" b="1" dirty="0" err="1">
                <a:latin typeface="Courier New" pitchFamily="49" charset="0"/>
              </a:rPr>
              <a:t>curr.lock</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(validate(</a:t>
            </a:r>
            <a:r>
              <a:rPr lang="en-US" b="1" dirty="0" err="1">
                <a:latin typeface="Courier New" pitchFamily="49" charset="0"/>
              </a:rPr>
              <a:t>pred,curr</a:t>
            </a:r>
            <a:r>
              <a:rPr lang="en-US" b="1" dirty="0">
                <a:latin typeface="Courier New" pitchFamily="49" charset="0"/>
              </a:rPr>
              <a:t>) {</a:t>
            </a:r>
          </a:p>
          <a:p>
            <a:pPr algn="l"/>
            <a:r>
              <a:rPr lang="en-US" b="1" dirty="0">
                <a:solidFill>
                  <a:schemeClr val="tx1"/>
                </a:solidFill>
                <a:latin typeface="Courier New" pitchFamily="49" charset="0"/>
              </a:rPr>
              <a:t>   if</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 key) {</a:t>
            </a:r>
          </a:p>
          <a:p>
            <a:pPr algn="l"/>
            <a:r>
              <a:rPr lang="en-US" b="1" dirty="0">
                <a:latin typeface="Courier New" pitchFamily="49" charset="0"/>
              </a:rPr>
              <a:t>    </a:t>
            </a:r>
            <a:r>
              <a:rPr lang="en-US" b="1" dirty="0" err="1">
                <a:latin typeface="Courier New" pitchFamily="49" charset="0"/>
              </a:rPr>
              <a:t>curr.marked</a:t>
            </a:r>
            <a:r>
              <a:rPr lang="en-US" b="1" dirty="0">
                <a:latin typeface="Courier New" pitchFamily="49" charset="0"/>
              </a:rPr>
              <a:t> = </a:t>
            </a:r>
            <a:r>
              <a:rPr lang="en-US" b="1" dirty="0">
                <a:solidFill>
                  <a:schemeClr val="tx1"/>
                </a:solidFill>
                <a:latin typeface="Courier New" pitchFamily="49" charset="0"/>
              </a:rPr>
              <a:t>true</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return true</a:t>
            </a:r>
            <a:r>
              <a:rPr lang="en-US" b="1" dirty="0">
                <a:latin typeface="Courier New" pitchFamily="49" charset="0"/>
              </a:rPr>
              <a:t>;</a:t>
            </a:r>
          </a:p>
          <a:p>
            <a:pPr algn="l"/>
            <a:r>
              <a:rPr lang="en-US" b="1" dirty="0">
                <a:latin typeface="Courier New" pitchFamily="49" charset="0"/>
              </a:rPr>
              <a:t>   } else {</a:t>
            </a:r>
          </a:p>
          <a:p>
            <a:pPr algn="l"/>
            <a:r>
              <a:rPr lang="en-US" b="1" dirty="0">
                <a:latin typeface="Courier New" pitchFamily="49" charset="0"/>
              </a:rPr>
              <a:t>    </a:t>
            </a:r>
            <a:r>
              <a:rPr lang="en-US" b="1" dirty="0">
                <a:solidFill>
                  <a:schemeClr val="tx1"/>
                </a:solidFill>
                <a:latin typeface="Courier New" pitchFamily="49" charset="0"/>
              </a:rPr>
              <a:t>return false</a:t>
            </a:r>
            <a:r>
              <a:rPr lang="en-US" b="1" dirty="0">
                <a:latin typeface="Courier New" pitchFamily="49" charset="0"/>
              </a:rPr>
              <a:t>;</a:t>
            </a:r>
          </a:p>
          <a:p>
            <a:pPr algn="l"/>
            <a:r>
              <a:rPr lang="en-US" b="1" dirty="0">
                <a:latin typeface="Courier New" pitchFamily="49" charset="0"/>
              </a:rPr>
              <a:t>   }}} </a:t>
            </a:r>
            <a:r>
              <a:rPr lang="en-US" b="1" dirty="0">
                <a:solidFill>
                  <a:schemeClr val="tx1"/>
                </a:solidFill>
                <a:latin typeface="Courier New" pitchFamily="49" charset="0"/>
              </a:rPr>
              <a:t>finally</a:t>
            </a:r>
            <a:r>
              <a:rPr lang="en-US" b="1" dirty="0">
                <a:latin typeface="Courier New" pitchFamily="49" charset="0"/>
              </a:rPr>
              <a:t> {</a:t>
            </a:r>
          </a:p>
          <a:p>
            <a:pPr algn="l"/>
            <a:r>
              <a:rPr lang="en-US" b="1" dirty="0">
                <a:latin typeface="Courier New" pitchFamily="49" charset="0"/>
              </a:rPr>
              <a:t>	</a:t>
            </a:r>
            <a:r>
              <a:rPr lang="en-US" b="1" dirty="0" err="1">
                <a:latin typeface="Courier New" pitchFamily="49" charset="0"/>
              </a:rPr>
              <a:t>pred.unlock</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curr.unlock</a:t>
            </a:r>
            <a:r>
              <a:rPr lang="en-US" b="1" dirty="0">
                <a:latin typeface="Courier New" pitchFamily="49" charset="0"/>
              </a:rPr>
              <a:t>();</a:t>
            </a:r>
          </a:p>
          <a:p>
            <a:pPr algn="l"/>
            <a:r>
              <a:rPr lang="en-US" b="1"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6BE68A3B-3D5A-49A2-996F-7F4799FFB052}" type="slidenum">
              <a:rPr lang="x-none"/>
              <a:pPr>
                <a:defRPr/>
              </a:pPr>
              <a:t>219</a:t>
            </a:fld>
            <a:endParaRPr lang="en-US"/>
          </a:p>
        </p:txBody>
      </p:sp>
      <p:sp>
        <p:nvSpPr>
          <p:cNvPr id="209924" name="Rectangle 2"/>
          <p:cNvSpPr>
            <a:spLocks noGrp="1" noChangeArrowheads="1"/>
          </p:cNvSpPr>
          <p:nvPr>
            <p:ph type="title"/>
          </p:nvPr>
        </p:nvSpPr>
        <p:spPr/>
        <p:txBody>
          <a:bodyPr/>
          <a:lstStyle/>
          <a:p>
            <a:r>
              <a:rPr lang="en-US" smtClean="0"/>
              <a:t>Remove</a:t>
            </a:r>
          </a:p>
        </p:txBody>
      </p:sp>
      <p:sp>
        <p:nvSpPr>
          <p:cNvPr id="209925" name="Text Box 6"/>
          <p:cNvSpPr txBox="1">
            <a:spLocks noChangeArrowheads="1"/>
          </p:cNvSpPr>
          <p:nvPr/>
        </p:nvSpPr>
        <p:spPr bwMode="auto">
          <a:xfrm>
            <a:off x="868363" y="1654175"/>
            <a:ext cx="7445375" cy="4893647"/>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if</a:t>
            </a:r>
            <a:r>
              <a:rPr lang="en-US" b="1" dirty="0">
                <a:latin typeface="Courier New" pitchFamily="49" charset="0"/>
              </a:rPr>
              <a:t> (validate(</a:t>
            </a:r>
            <a:r>
              <a:rPr lang="en-US" b="1" dirty="0" err="1">
                <a:latin typeface="Courier New" pitchFamily="49" charset="0"/>
              </a:rPr>
              <a:t>pred,curr</a:t>
            </a:r>
            <a:r>
              <a:rPr lang="en-US" b="1" dirty="0">
                <a:latin typeface="Courier New" pitchFamily="49" charset="0"/>
              </a:rPr>
              <a:t>) {</a:t>
            </a:r>
          </a:p>
          <a:p>
            <a:pPr algn="l"/>
            <a:r>
              <a:rPr lang="en-US" b="1" dirty="0">
                <a:solidFill>
                  <a:schemeClr val="tx1"/>
                </a:solidFill>
                <a:latin typeface="Courier New" pitchFamily="49" charset="0"/>
              </a:rPr>
              <a:t>   </a:t>
            </a:r>
            <a:r>
              <a:rPr lang="en-US" b="1" dirty="0">
                <a:solidFill>
                  <a:schemeClr val="folHlink"/>
                </a:solidFill>
                <a:latin typeface="Courier New" pitchFamily="49" charset="0"/>
              </a:rPr>
              <a:t>if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 key)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 = true;</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 else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209926" name="AutoShape 7"/>
          <p:cNvSpPr>
            <a:spLocks noChangeArrowheads="1"/>
          </p:cNvSpPr>
          <p:nvPr/>
        </p:nvSpPr>
        <p:spPr bwMode="auto">
          <a:xfrm>
            <a:off x="1085850" y="2336800"/>
            <a:ext cx="5167313" cy="546100"/>
          </a:xfrm>
          <a:prstGeom prst="wedgeRoundRectCallout">
            <a:avLst>
              <a:gd name="adj1" fmla="val 46097"/>
              <a:gd name="adj2" fmla="val 28517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09927" name="Text Box 8"/>
          <p:cNvSpPr txBox="1">
            <a:spLocks noChangeArrowheads="1"/>
          </p:cNvSpPr>
          <p:nvPr/>
        </p:nvSpPr>
        <p:spPr bwMode="auto">
          <a:xfrm>
            <a:off x="4421188" y="4121150"/>
            <a:ext cx="472281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Validate as before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EB8667B-A1B2-4124-9C94-38584A360385}" type="slidenum">
              <a:rPr lang="x-none"/>
              <a:pPr>
                <a:defRPr/>
              </a:pPr>
              <a:t>22</a:t>
            </a:fld>
            <a:endParaRPr lang="en-US"/>
          </a:p>
        </p:txBody>
      </p:sp>
      <p:sp>
        <p:nvSpPr>
          <p:cNvPr id="16388" name="Rectangle 2"/>
          <p:cNvSpPr>
            <a:spLocks noGrp="1" noChangeArrowheads="1"/>
          </p:cNvSpPr>
          <p:nvPr>
            <p:ph type="title"/>
          </p:nvPr>
        </p:nvSpPr>
        <p:spPr/>
        <p:txBody>
          <a:bodyPr/>
          <a:lstStyle/>
          <a:p>
            <a:r>
              <a:rPr lang="en-US" sz="4000" smtClean="0"/>
              <a:t>Third:</a:t>
            </a:r>
            <a:br>
              <a:rPr lang="en-US" sz="4000" smtClean="0"/>
            </a:br>
            <a:r>
              <a:rPr lang="en-US" sz="4000" smtClean="0"/>
              <a:t>Lazy Synchronization</a:t>
            </a:r>
          </a:p>
        </p:txBody>
      </p:sp>
      <p:sp>
        <p:nvSpPr>
          <p:cNvPr id="16389" name="Rectangle 3"/>
          <p:cNvSpPr>
            <a:spLocks noGrp="1" noChangeArrowheads="1"/>
          </p:cNvSpPr>
          <p:nvPr>
            <p:ph type="body" idx="1"/>
          </p:nvPr>
        </p:nvSpPr>
        <p:spPr/>
        <p:txBody>
          <a:bodyPr/>
          <a:lstStyle/>
          <a:p>
            <a:r>
              <a:rPr lang="en-US" dirty="0" smtClean="0"/>
              <a:t>Postpone hard work</a:t>
            </a:r>
          </a:p>
          <a:p>
            <a:r>
              <a:rPr lang="en-US" dirty="0" smtClean="0">
                <a:solidFill>
                  <a:schemeClr val="tx1"/>
                </a:solidFill>
              </a:rPr>
              <a:t>Removing</a:t>
            </a:r>
            <a:r>
              <a:rPr lang="en-US" dirty="0" smtClean="0"/>
              <a:t> components is tricky</a:t>
            </a:r>
          </a:p>
          <a:p>
            <a:pPr lvl="1"/>
            <a:r>
              <a:rPr lang="en-US" dirty="0" smtClean="0">
                <a:solidFill>
                  <a:schemeClr val="tx1"/>
                </a:solidFill>
              </a:rPr>
              <a:t>Logical</a:t>
            </a:r>
            <a:r>
              <a:rPr lang="en-US" dirty="0" smtClean="0"/>
              <a:t> removal</a:t>
            </a:r>
          </a:p>
          <a:p>
            <a:pPr lvl="2"/>
            <a:r>
              <a:rPr lang="en-US" dirty="0" smtClean="0"/>
              <a:t>Mark component to be deleted</a:t>
            </a:r>
          </a:p>
          <a:p>
            <a:pPr lvl="1"/>
            <a:r>
              <a:rPr lang="en-US" dirty="0" smtClean="0">
                <a:solidFill>
                  <a:schemeClr val="tx1"/>
                </a:solidFill>
              </a:rPr>
              <a:t>Physical</a:t>
            </a:r>
            <a:r>
              <a:rPr lang="en-US" dirty="0" smtClean="0"/>
              <a:t> removal</a:t>
            </a:r>
          </a:p>
          <a:p>
            <a:pPr lvl="2"/>
            <a:r>
              <a:rPr lang="en-US" dirty="0" smtClean="0"/>
              <a:t>Do what needs to be done</a:t>
            </a:r>
          </a:p>
        </p:txBody>
      </p:sp>
    </p:spTree>
    <p:extLst>
      <p:ext uri="{BB962C8B-B14F-4D97-AF65-F5344CB8AC3E}">
        <p14:creationId xmlns:p14="http://schemas.microsoft.com/office/powerpoint/2010/main" val="160768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3C455503-B91D-4EAD-BD70-3B896E1B8947}" type="slidenum">
              <a:rPr lang="x-none"/>
              <a:pPr>
                <a:defRPr/>
              </a:pPr>
              <a:t>220</a:t>
            </a:fld>
            <a:endParaRPr lang="en-US"/>
          </a:p>
        </p:txBody>
      </p:sp>
      <p:sp>
        <p:nvSpPr>
          <p:cNvPr id="210948" name="Rectangle 2"/>
          <p:cNvSpPr>
            <a:spLocks noGrp="1" noChangeArrowheads="1"/>
          </p:cNvSpPr>
          <p:nvPr>
            <p:ph type="title"/>
          </p:nvPr>
        </p:nvSpPr>
        <p:spPr/>
        <p:txBody>
          <a:bodyPr/>
          <a:lstStyle/>
          <a:p>
            <a:r>
              <a:rPr lang="en-US" smtClean="0"/>
              <a:t>Remove</a:t>
            </a:r>
          </a:p>
        </p:txBody>
      </p:sp>
      <p:sp>
        <p:nvSpPr>
          <p:cNvPr id="210949" name="Text Box 3"/>
          <p:cNvSpPr txBox="1">
            <a:spLocks noChangeArrowheads="1"/>
          </p:cNvSpPr>
          <p:nvPr/>
        </p:nvSpPr>
        <p:spPr bwMode="auto">
          <a:xfrm>
            <a:off x="868363" y="1654175"/>
            <a:ext cx="7445375" cy="4893647"/>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if (validate(</a:t>
            </a:r>
            <a:r>
              <a:rPr lang="en-US" b="1" dirty="0" err="1">
                <a:solidFill>
                  <a:schemeClr val="folHlink"/>
                </a:solidFill>
                <a:latin typeface="Courier New" pitchFamily="49" charset="0"/>
              </a:rPr>
              <a:t>pred,curr</a:t>
            </a:r>
            <a:r>
              <a:rPr lang="en-US" b="1" dirty="0">
                <a:solidFill>
                  <a:schemeClr val="folHlink"/>
                </a:solidFill>
                <a:latin typeface="Courier New" pitchFamily="49" charset="0"/>
              </a:rPr>
              <a:t>) {</a:t>
            </a:r>
          </a:p>
          <a:p>
            <a:pPr algn="l"/>
            <a:r>
              <a:rPr lang="en-US" b="1" dirty="0">
                <a:solidFill>
                  <a:schemeClr val="tx1"/>
                </a:solidFill>
                <a:latin typeface="Courier New" pitchFamily="49" charset="0"/>
              </a:rPr>
              <a:t>   if</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 key) {</a:t>
            </a:r>
          </a:p>
          <a:p>
            <a:pPr algn="l"/>
            <a:r>
              <a:rPr lang="en-US" b="1" dirty="0">
                <a:latin typeface="Courier New" pitchFamily="49" charset="0"/>
              </a:rPr>
              <a:t>    </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 = true;</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 else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210950" name="AutoShape 4"/>
          <p:cNvSpPr>
            <a:spLocks noChangeArrowheads="1"/>
          </p:cNvSpPr>
          <p:nvPr/>
        </p:nvSpPr>
        <p:spPr bwMode="auto">
          <a:xfrm>
            <a:off x="1309688" y="2743200"/>
            <a:ext cx="4519612" cy="546100"/>
          </a:xfrm>
          <a:prstGeom prst="wedgeRoundRectCallout">
            <a:avLst>
              <a:gd name="adj1" fmla="val 54532"/>
              <a:gd name="adj2" fmla="val 331685"/>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0951" name="Text Box 5"/>
          <p:cNvSpPr txBox="1">
            <a:spLocks noChangeArrowheads="1"/>
          </p:cNvSpPr>
          <p:nvPr/>
        </p:nvSpPr>
        <p:spPr bwMode="auto">
          <a:xfrm>
            <a:off x="3978275" y="4792663"/>
            <a:ext cx="4722813"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Key found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748A02D4-D8C0-4627-B625-F2C0FF8E0C8A}" type="slidenum">
              <a:rPr lang="x-none"/>
              <a:pPr>
                <a:defRPr/>
              </a:pPr>
              <a:t>221</a:t>
            </a:fld>
            <a:endParaRPr lang="en-US"/>
          </a:p>
        </p:txBody>
      </p:sp>
      <p:sp>
        <p:nvSpPr>
          <p:cNvPr id="211972" name="Rectangle 2"/>
          <p:cNvSpPr>
            <a:spLocks noGrp="1" noChangeArrowheads="1"/>
          </p:cNvSpPr>
          <p:nvPr>
            <p:ph type="title"/>
          </p:nvPr>
        </p:nvSpPr>
        <p:spPr/>
        <p:txBody>
          <a:bodyPr/>
          <a:lstStyle/>
          <a:p>
            <a:r>
              <a:rPr lang="en-US" smtClean="0"/>
              <a:t>Remove</a:t>
            </a:r>
          </a:p>
        </p:txBody>
      </p:sp>
      <p:sp>
        <p:nvSpPr>
          <p:cNvPr id="211973" name="Text Box 3"/>
          <p:cNvSpPr txBox="1">
            <a:spLocks noChangeArrowheads="1"/>
          </p:cNvSpPr>
          <p:nvPr/>
        </p:nvSpPr>
        <p:spPr bwMode="auto">
          <a:xfrm>
            <a:off x="868363" y="1654175"/>
            <a:ext cx="7445375" cy="4893647"/>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if (validate(</a:t>
            </a:r>
            <a:r>
              <a:rPr lang="en-US" b="1" dirty="0" err="1">
                <a:solidFill>
                  <a:schemeClr val="folHlink"/>
                </a:solidFill>
                <a:latin typeface="Courier New" pitchFamily="49" charset="0"/>
              </a:rPr>
              <a:t>pred,curr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 key) {</a:t>
            </a:r>
          </a:p>
          <a:p>
            <a:pPr algn="l"/>
            <a:r>
              <a:rPr lang="en-US" b="1" dirty="0">
                <a:latin typeface="Courier New" pitchFamily="49" charset="0"/>
              </a:rPr>
              <a:t>    </a:t>
            </a:r>
            <a:r>
              <a:rPr lang="en-US" b="1" dirty="0" err="1">
                <a:latin typeface="Courier New" pitchFamily="49" charset="0"/>
              </a:rPr>
              <a:t>curr.marked</a:t>
            </a:r>
            <a:r>
              <a:rPr lang="en-US" b="1" dirty="0">
                <a:latin typeface="Courier New" pitchFamily="49" charset="0"/>
              </a:rPr>
              <a:t> = </a:t>
            </a:r>
            <a:r>
              <a:rPr lang="en-US" b="1" dirty="0">
                <a:solidFill>
                  <a:schemeClr val="tx1"/>
                </a:solidFill>
                <a:latin typeface="Courier New" pitchFamily="49" charset="0"/>
              </a:rPr>
              <a:t>true</a:t>
            </a:r>
            <a:r>
              <a:rPr lang="en-US" b="1" dirty="0">
                <a:latin typeface="Courier New" pitchFamily="49" charset="0"/>
              </a:rPr>
              <a:t>;</a:t>
            </a:r>
          </a:p>
          <a:p>
            <a:pPr algn="l"/>
            <a:r>
              <a:rPr lang="en-US" b="1" dirty="0">
                <a:latin typeface="Courier New" pitchFamily="49" charset="0"/>
              </a:rPr>
              <a:t>    </a:t>
            </a:r>
            <a:r>
              <a:rPr lang="en-US" b="1" dirty="0" err="1">
                <a:solidFill>
                  <a:schemeClr val="folHlink"/>
                </a:solidFill>
                <a:latin typeface="Courier New" pitchFamily="49" charset="0"/>
              </a:rPr>
              <a:t>pred.next</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true;</a:t>
            </a:r>
          </a:p>
          <a:p>
            <a:pPr algn="l"/>
            <a:r>
              <a:rPr lang="en-US" b="1" dirty="0">
                <a:solidFill>
                  <a:schemeClr val="folHlink"/>
                </a:solidFill>
                <a:latin typeface="Courier New" pitchFamily="49" charset="0"/>
              </a:rPr>
              <a:t>   } else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211974" name="AutoShape 4"/>
          <p:cNvSpPr>
            <a:spLocks noChangeArrowheads="1"/>
          </p:cNvSpPr>
          <p:nvPr/>
        </p:nvSpPr>
        <p:spPr bwMode="auto">
          <a:xfrm>
            <a:off x="1538288" y="3176588"/>
            <a:ext cx="3786187" cy="393700"/>
          </a:xfrm>
          <a:prstGeom prst="wedgeRoundRectCallout">
            <a:avLst>
              <a:gd name="adj1" fmla="val 55324"/>
              <a:gd name="adj2" fmla="val 41492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1975" name="Text Box 5"/>
          <p:cNvSpPr txBox="1">
            <a:spLocks noChangeArrowheads="1"/>
          </p:cNvSpPr>
          <p:nvPr/>
        </p:nvSpPr>
        <p:spPr bwMode="auto">
          <a:xfrm>
            <a:off x="3763963" y="5235575"/>
            <a:ext cx="472281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Logical remove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BDD77B7D-6705-47D3-A62D-7CE06DE9459E}" type="slidenum">
              <a:rPr lang="x-none"/>
              <a:pPr>
                <a:defRPr/>
              </a:pPr>
              <a:t>222</a:t>
            </a:fld>
            <a:endParaRPr lang="en-US"/>
          </a:p>
        </p:txBody>
      </p:sp>
      <p:sp>
        <p:nvSpPr>
          <p:cNvPr id="212996" name="Rectangle 2"/>
          <p:cNvSpPr>
            <a:spLocks noGrp="1" noChangeArrowheads="1"/>
          </p:cNvSpPr>
          <p:nvPr>
            <p:ph type="title"/>
          </p:nvPr>
        </p:nvSpPr>
        <p:spPr/>
        <p:txBody>
          <a:bodyPr/>
          <a:lstStyle/>
          <a:p>
            <a:r>
              <a:rPr lang="en-US" smtClean="0"/>
              <a:t>Remove</a:t>
            </a:r>
          </a:p>
        </p:txBody>
      </p:sp>
      <p:sp>
        <p:nvSpPr>
          <p:cNvPr id="212997" name="Text Box 3"/>
          <p:cNvSpPr txBox="1">
            <a:spLocks noChangeArrowheads="1"/>
          </p:cNvSpPr>
          <p:nvPr/>
        </p:nvSpPr>
        <p:spPr bwMode="auto">
          <a:xfrm>
            <a:off x="868363" y="1654175"/>
            <a:ext cx="7445375" cy="4893647"/>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try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pred.lock</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if (validate(</a:t>
            </a:r>
            <a:r>
              <a:rPr lang="en-US" b="1" dirty="0" err="1">
                <a:solidFill>
                  <a:schemeClr val="folHlink"/>
                </a:solidFill>
                <a:latin typeface="Courier New" pitchFamily="49" charset="0"/>
              </a:rPr>
              <a:t>pred,curr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if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 key)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 = true;</a:t>
            </a:r>
          </a:p>
          <a:p>
            <a:pPr algn="l"/>
            <a:r>
              <a:rPr lang="en-US" b="1" dirty="0">
                <a:latin typeface="Courier New" pitchFamily="49" charset="0"/>
              </a:rPr>
              <a:t>    </a:t>
            </a:r>
            <a:r>
              <a:rPr lang="en-US" b="1" dirty="0" err="1">
                <a:latin typeface="Courier New" pitchFamily="49" charset="0"/>
              </a:rPr>
              <a:t>pred.next</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return true;</a:t>
            </a:r>
          </a:p>
          <a:p>
            <a:pPr algn="l"/>
            <a:r>
              <a:rPr lang="en-US" b="1" dirty="0">
                <a:solidFill>
                  <a:schemeClr val="folHlink"/>
                </a:solidFill>
                <a:latin typeface="Courier New" pitchFamily="49" charset="0"/>
              </a:rPr>
              <a:t>   } else {</a:t>
            </a:r>
          </a:p>
          <a:p>
            <a:pPr algn="l"/>
            <a:r>
              <a:rPr lang="en-US" b="1" dirty="0">
                <a:solidFill>
                  <a:schemeClr val="folHlink"/>
                </a:solidFill>
                <a:latin typeface="Courier New" pitchFamily="49" charset="0"/>
              </a:rPr>
              <a:t>    return false;</a:t>
            </a:r>
          </a:p>
          <a:p>
            <a:pPr algn="l"/>
            <a:r>
              <a:rPr lang="en-US" b="1" dirty="0">
                <a:solidFill>
                  <a:schemeClr val="folHlink"/>
                </a:solidFill>
                <a:latin typeface="Courier New" pitchFamily="49" charset="0"/>
              </a:rPr>
              <a:t>   }}} finally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pred.unlock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curr.unlock</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p:txBody>
      </p:sp>
      <p:sp>
        <p:nvSpPr>
          <p:cNvPr id="212998" name="AutoShape 4"/>
          <p:cNvSpPr>
            <a:spLocks noChangeArrowheads="1"/>
          </p:cNvSpPr>
          <p:nvPr/>
        </p:nvSpPr>
        <p:spPr bwMode="auto">
          <a:xfrm>
            <a:off x="1527175" y="3451225"/>
            <a:ext cx="4383088" cy="546100"/>
          </a:xfrm>
          <a:prstGeom prst="wedgeRoundRectCallout">
            <a:avLst>
              <a:gd name="adj1" fmla="val 45037"/>
              <a:gd name="adj2" fmla="val 28517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2999" name="Text Box 5"/>
          <p:cNvSpPr txBox="1">
            <a:spLocks noChangeArrowheads="1"/>
          </p:cNvSpPr>
          <p:nvPr/>
        </p:nvSpPr>
        <p:spPr bwMode="auto">
          <a:xfrm>
            <a:off x="3763963" y="5235575"/>
            <a:ext cx="472281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physical remove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1E130C4B-12F0-451A-BBE7-7B3C3EFD6215}" type="slidenum">
              <a:rPr lang="x-none"/>
              <a:pPr>
                <a:defRPr/>
              </a:pPr>
              <a:t>223</a:t>
            </a:fld>
            <a:endParaRPr lang="en-US"/>
          </a:p>
        </p:txBody>
      </p:sp>
      <p:sp>
        <p:nvSpPr>
          <p:cNvPr id="214020" name="Rectangle 2"/>
          <p:cNvSpPr>
            <a:spLocks noGrp="1" noChangeArrowheads="1"/>
          </p:cNvSpPr>
          <p:nvPr>
            <p:ph type="title"/>
          </p:nvPr>
        </p:nvSpPr>
        <p:spPr/>
        <p:txBody>
          <a:bodyPr/>
          <a:lstStyle/>
          <a:p>
            <a:r>
              <a:rPr lang="en-US" smtClean="0"/>
              <a:t>Contains</a:t>
            </a:r>
          </a:p>
        </p:txBody>
      </p:sp>
      <p:sp>
        <p:nvSpPr>
          <p:cNvPr id="214021" name="Text Box 3"/>
          <p:cNvSpPr txBox="1">
            <a:spLocks noChangeArrowheads="1"/>
          </p:cNvSpPr>
          <p:nvPr/>
        </p:nvSpPr>
        <p:spPr bwMode="auto">
          <a:xfrm>
            <a:off x="868363" y="1654175"/>
            <a:ext cx="7856537" cy="3046988"/>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public </a:t>
            </a:r>
            <a:r>
              <a:rPr lang="en-US" b="1" dirty="0" err="1">
                <a:solidFill>
                  <a:schemeClr val="tx1"/>
                </a:solidFill>
                <a:latin typeface="Courier New" pitchFamily="49" charset="0"/>
              </a:rPr>
              <a:t>boolean</a:t>
            </a:r>
            <a:r>
              <a:rPr lang="en-US" b="1" dirty="0">
                <a:solidFill>
                  <a:schemeClr val="tx1"/>
                </a:solidFill>
                <a:latin typeface="Courier New" pitchFamily="49" charset="0"/>
              </a:rPr>
              <a:t> </a:t>
            </a:r>
            <a:r>
              <a:rPr lang="en-US" b="1" dirty="0" smtClean="0">
                <a:latin typeface="Courier New" pitchFamily="49" charset="0"/>
              </a:rPr>
              <a:t>contains(T item) </a:t>
            </a:r>
            <a:r>
              <a:rPr lang="en-US" b="1" dirty="0">
                <a:latin typeface="Courier New" pitchFamily="49" charset="0"/>
              </a:rPr>
              <a:t>{</a:t>
            </a:r>
          </a:p>
          <a:p>
            <a:pPr algn="l"/>
            <a:r>
              <a:rPr lang="en-US" b="1" dirty="0">
                <a:latin typeface="Courier New" pitchFamily="49" charset="0"/>
              </a:rPr>
              <a:t>  </a:t>
            </a:r>
            <a:r>
              <a:rPr lang="en-US" b="1" dirty="0" err="1">
                <a:solidFill>
                  <a:schemeClr val="tx1"/>
                </a:solidFill>
                <a:latin typeface="Courier New" pitchFamily="49" charset="0"/>
              </a:rPr>
              <a:t>int</a:t>
            </a:r>
            <a:r>
              <a:rPr lang="en-US" b="1" dirty="0">
                <a:latin typeface="Courier New" pitchFamily="49" charset="0"/>
              </a:rPr>
              <a:t> key = </a:t>
            </a:r>
            <a:r>
              <a:rPr lang="en-US" b="1" dirty="0" err="1">
                <a:latin typeface="Courier New" pitchFamily="49" charset="0"/>
              </a:rPr>
              <a:t>item.hashCode</a:t>
            </a:r>
            <a:r>
              <a:rPr lang="en-US" b="1" dirty="0">
                <a:latin typeface="Courier New" pitchFamily="49" charset="0"/>
              </a:rPr>
              <a:t>();</a:t>
            </a:r>
          </a:p>
          <a:p>
            <a:pPr algn="l"/>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 </a:t>
            </a:r>
            <a:r>
              <a:rPr lang="en-US" b="1" dirty="0" smtClean="0">
                <a:latin typeface="Courier New" pitchFamily="49" charset="0"/>
              </a:rPr>
              <a:t>head</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 {</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 key &amp;&amp; !</a:t>
            </a:r>
            <a:r>
              <a:rPr lang="en-US" b="1" dirty="0" err="1">
                <a:latin typeface="Courier New" pitchFamily="49" charset="0"/>
              </a:rPr>
              <a:t>curr.marked</a:t>
            </a:r>
            <a:r>
              <a:rPr lang="en-US" b="1" dirty="0">
                <a:latin typeface="Courier New" pitchFamily="49" charset="0"/>
              </a:rPr>
              <a:t>;</a:t>
            </a:r>
          </a:p>
          <a:p>
            <a:pPr algn="l"/>
            <a:r>
              <a:rPr lang="en-US" b="1" dirty="0">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CF2F3D65-ACED-4B7E-9BA2-FC9596E46B54}" type="slidenum">
              <a:rPr lang="x-none"/>
              <a:pPr>
                <a:defRPr/>
              </a:pPr>
              <a:t>224</a:t>
            </a:fld>
            <a:endParaRPr lang="en-US"/>
          </a:p>
        </p:txBody>
      </p:sp>
      <p:sp>
        <p:nvSpPr>
          <p:cNvPr id="215044" name="Rectangle 2"/>
          <p:cNvSpPr>
            <a:spLocks noGrp="1" noChangeArrowheads="1"/>
          </p:cNvSpPr>
          <p:nvPr>
            <p:ph type="title"/>
          </p:nvPr>
        </p:nvSpPr>
        <p:spPr/>
        <p:txBody>
          <a:bodyPr/>
          <a:lstStyle/>
          <a:p>
            <a:r>
              <a:rPr lang="en-US" smtClean="0"/>
              <a:t>Contains</a:t>
            </a:r>
          </a:p>
        </p:txBody>
      </p:sp>
      <p:sp>
        <p:nvSpPr>
          <p:cNvPr id="215045" name="Text Box 3"/>
          <p:cNvSpPr txBox="1">
            <a:spLocks noChangeArrowheads="1"/>
          </p:cNvSpPr>
          <p:nvPr/>
        </p:nvSpPr>
        <p:spPr bwMode="auto">
          <a:xfrm>
            <a:off x="868363" y="1654175"/>
            <a:ext cx="7856537" cy="3046988"/>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contains(T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 </a:t>
            </a:r>
            <a:r>
              <a:rPr lang="en-US" b="1" dirty="0" smtClean="0">
                <a:latin typeface="Courier New" pitchFamily="49" charset="0"/>
              </a:rPr>
              <a:t>head</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 key &amp;&amp; !</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a:t>
            </a:r>
          </a:p>
        </p:txBody>
      </p:sp>
      <p:sp>
        <p:nvSpPr>
          <p:cNvPr id="215046" name="AutoShape 4"/>
          <p:cNvSpPr>
            <a:spLocks noChangeArrowheads="1"/>
          </p:cNvSpPr>
          <p:nvPr/>
        </p:nvSpPr>
        <p:spPr bwMode="auto">
          <a:xfrm>
            <a:off x="1222375" y="2370138"/>
            <a:ext cx="4292600" cy="546100"/>
          </a:xfrm>
          <a:prstGeom prst="wedgeRoundRectCallout">
            <a:avLst>
              <a:gd name="adj1" fmla="val 50296"/>
              <a:gd name="adj2" fmla="val 47354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5047" name="Text Box 5"/>
          <p:cNvSpPr txBox="1">
            <a:spLocks noChangeArrowheads="1"/>
          </p:cNvSpPr>
          <p:nvPr/>
        </p:nvSpPr>
        <p:spPr bwMode="auto">
          <a:xfrm>
            <a:off x="3763963" y="5235575"/>
            <a:ext cx="472281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Start at the head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2FB1FC55-FB48-49F4-9275-0CD87E6D080E}" type="slidenum">
              <a:rPr lang="x-none"/>
              <a:pPr>
                <a:defRPr/>
              </a:pPr>
              <a:t>225</a:t>
            </a:fld>
            <a:endParaRPr lang="en-US"/>
          </a:p>
        </p:txBody>
      </p:sp>
      <p:sp>
        <p:nvSpPr>
          <p:cNvPr id="216068" name="Rectangle 2"/>
          <p:cNvSpPr>
            <a:spLocks noGrp="1" noChangeArrowheads="1"/>
          </p:cNvSpPr>
          <p:nvPr>
            <p:ph type="title"/>
          </p:nvPr>
        </p:nvSpPr>
        <p:spPr/>
        <p:txBody>
          <a:bodyPr/>
          <a:lstStyle/>
          <a:p>
            <a:r>
              <a:rPr lang="en-US" smtClean="0"/>
              <a:t>Contains</a:t>
            </a:r>
          </a:p>
        </p:txBody>
      </p:sp>
      <p:sp>
        <p:nvSpPr>
          <p:cNvPr id="216069" name="Text Box 3"/>
          <p:cNvSpPr txBox="1">
            <a:spLocks noChangeArrowheads="1"/>
          </p:cNvSpPr>
          <p:nvPr/>
        </p:nvSpPr>
        <p:spPr bwMode="auto">
          <a:xfrm>
            <a:off x="868363" y="1654175"/>
            <a:ext cx="7856537" cy="3046988"/>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contains(T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 {</a:t>
            </a:r>
          </a:p>
          <a:p>
            <a:pPr algn="l"/>
            <a:r>
              <a:rPr lang="en-US" b="1" dirty="0">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 key &amp;&amp; !</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a:t>
            </a:r>
          </a:p>
        </p:txBody>
      </p:sp>
      <p:sp>
        <p:nvSpPr>
          <p:cNvPr id="216070" name="AutoShape 4"/>
          <p:cNvSpPr>
            <a:spLocks noChangeArrowheads="1"/>
          </p:cNvSpPr>
          <p:nvPr/>
        </p:nvSpPr>
        <p:spPr bwMode="auto">
          <a:xfrm>
            <a:off x="1230313" y="2733675"/>
            <a:ext cx="4711700" cy="546100"/>
          </a:xfrm>
          <a:prstGeom prst="wedgeRoundRectCallout">
            <a:avLst>
              <a:gd name="adj1" fmla="val 28708"/>
              <a:gd name="adj2" fmla="val 42470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6071" name="Text Box 5"/>
          <p:cNvSpPr txBox="1">
            <a:spLocks noChangeArrowheads="1"/>
          </p:cNvSpPr>
          <p:nvPr/>
        </p:nvSpPr>
        <p:spPr bwMode="auto">
          <a:xfrm>
            <a:off x="2865438" y="5464175"/>
            <a:ext cx="472281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Search key range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4A2B497C-9EC2-4BAF-8E62-23E226833FFC}" type="slidenum">
              <a:rPr lang="x-none"/>
              <a:pPr>
                <a:defRPr/>
              </a:pPr>
              <a:t>226</a:t>
            </a:fld>
            <a:endParaRPr lang="en-US"/>
          </a:p>
        </p:txBody>
      </p:sp>
      <p:sp>
        <p:nvSpPr>
          <p:cNvPr id="217092" name="Rectangle 2"/>
          <p:cNvSpPr>
            <a:spLocks noGrp="1" noChangeArrowheads="1"/>
          </p:cNvSpPr>
          <p:nvPr>
            <p:ph type="title"/>
          </p:nvPr>
        </p:nvSpPr>
        <p:spPr/>
        <p:txBody>
          <a:bodyPr/>
          <a:lstStyle/>
          <a:p>
            <a:r>
              <a:rPr lang="en-US" smtClean="0"/>
              <a:t>Contains</a:t>
            </a:r>
          </a:p>
        </p:txBody>
      </p:sp>
      <p:sp>
        <p:nvSpPr>
          <p:cNvPr id="217093" name="Text Box 3"/>
          <p:cNvSpPr txBox="1">
            <a:spLocks noChangeArrowheads="1"/>
          </p:cNvSpPr>
          <p:nvPr/>
        </p:nvSpPr>
        <p:spPr bwMode="auto">
          <a:xfrm>
            <a:off x="868363" y="1654175"/>
            <a:ext cx="7856537" cy="3046988"/>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contains(T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return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 key &amp;&amp; !</a:t>
            </a:r>
            <a:r>
              <a:rPr lang="en-US" b="1" dirty="0" err="1">
                <a:solidFill>
                  <a:schemeClr val="folHlink"/>
                </a:solidFill>
                <a:latin typeface="Courier New" pitchFamily="49" charset="0"/>
              </a:rPr>
              <a:t>curr.marked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a:t>
            </a:r>
          </a:p>
        </p:txBody>
      </p:sp>
      <p:sp>
        <p:nvSpPr>
          <p:cNvPr id="217094" name="AutoShape 4"/>
          <p:cNvSpPr>
            <a:spLocks noChangeArrowheads="1"/>
          </p:cNvSpPr>
          <p:nvPr/>
        </p:nvSpPr>
        <p:spPr bwMode="auto">
          <a:xfrm>
            <a:off x="1539875" y="3132138"/>
            <a:ext cx="3511550" cy="444500"/>
          </a:xfrm>
          <a:prstGeom prst="wedgeRoundRectCallout">
            <a:avLst>
              <a:gd name="adj1" fmla="val 57958"/>
              <a:gd name="adj2" fmla="val 37321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7095" name="Text Box 5"/>
          <p:cNvSpPr txBox="1">
            <a:spLocks noChangeArrowheads="1"/>
          </p:cNvSpPr>
          <p:nvPr/>
        </p:nvSpPr>
        <p:spPr bwMode="auto">
          <a:xfrm>
            <a:off x="2238375" y="5040313"/>
            <a:ext cx="5980113"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Traverse </a:t>
            </a:r>
            <a:r>
              <a:rPr lang="en-US" sz="2800" b="1" i="1" dirty="0">
                <a:solidFill>
                  <a:srgbClr val="FF0000"/>
                </a:solidFill>
                <a:latin typeface="Arial" pitchFamily="34" charset="0"/>
              </a:rPr>
              <a:t>without locking</a:t>
            </a:r>
          </a:p>
          <a:p>
            <a:pPr algn="ctr"/>
            <a:r>
              <a:rPr lang="en-US" sz="2800" b="1" dirty="0">
                <a:solidFill>
                  <a:srgbClr val="FF0000"/>
                </a:solidFill>
                <a:latin typeface="Arial" pitchFamily="34" charset="0"/>
              </a:rPr>
              <a:t>(nodes may have been removed)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Art of Multiprocessor Programming</a:t>
            </a:r>
          </a:p>
        </p:txBody>
      </p:sp>
      <p:sp>
        <p:nvSpPr>
          <p:cNvPr id="7" name="Slide Number Placeholder 4"/>
          <p:cNvSpPr>
            <a:spLocks noGrp="1"/>
          </p:cNvSpPr>
          <p:nvPr>
            <p:ph type="sldNum" sz="quarter" idx="11"/>
          </p:nvPr>
        </p:nvSpPr>
        <p:spPr/>
        <p:txBody>
          <a:bodyPr/>
          <a:lstStyle/>
          <a:p>
            <a:pPr>
              <a:defRPr/>
            </a:pPr>
            <a:fld id="{467BB391-5003-427B-9DA5-04D53C189D08}" type="slidenum">
              <a:rPr lang="x-none"/>
              <a:pPr>
                <a:defRPr/>
              </a:pPr>
              <a:t>227</a:t>
            </a:fld>
            <a:endParaRPr lang="en-US"/>
          </a:p>
        </p:txBody>
      </p:sp>
      <p:sp>
        <p:nvSpPr>
          <p:cNvPr id="218116" name="Rectangle 2"/>
          <p:cNvSpPr>
            <a:spLocks noGrp="1" noChangeArrowheads="1"/>
          </p:cNvSpPr>
          <p:nvPr>
            <p:ph type="title"/>
          </p:nvPr>
        </p:nvSpPr>
        <p:spPr/>
        <p:txBody>
          <a:bodyPr/>
          <a:lstStyle/>
          <a:p>
            <a:r>
              <a:rPr lang="en-US" smtClean="0"/>
              <a:t>Contains</a:t>
            </a:r>
          </a:p>
        </p:txBody>
      </p:sp>
      <p:sp>
        <p:nvSpPr>
          <p:cNvPr id="218117" name="Text Box 3"/>
          <p:cNvSpPr txBox="1">
            <a:spLocks noChangeArrowheads="1"/>
          </p:cNvSpPr>
          <p:nvPr/>
        </p:nvSpPr>
        <p:spPr bwMode="auto">
          <a:xfrm>
            <a:off x="868363" y="1654175"/>
            <a:ext cx="7856537" cy="3046988"/>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t>
            </a:r>
            <a:r>
              <a:rPr lang="en-US" b="1" dirty="0" smtClean="0">
                <a:solidFill>
                  <a:schemeClr val="folHlink"/>
                </a:solidFill>
                <a:latin typeface="Courier New" pitchFamily="49" charset="0"/>
              </a:rPr>
              <a:t>contains(T item) </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latin typeface="Courier New" pitchFamily="49" charset="0"/>
              </a:rPr>
              <a:t>  </a:t>
            </a:r>
            <a:r>
              <a:rPr lang="en-US" b="1" dirty="0">
                <a:solidFill>
                  <a:schemeClr val="tx1"/>
                </a:solidFill>
                <a:latin typeface="Courier New" pitchFamily="49" charset="0"/>
              </a:rPr>
              <a:t>return</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 key &amp;&amp; !</a:t>
            </a:r>
            <a:r>
              <a:rPr lang="en-US" b="1" dirty="0" err="1">
                <a:latin typeface="Courier New" pitchFamily="49" charset="0"/>
              </a:rPr>
              <a:t>curr.marked</a:t>
            </a:r>
            <a:r>
              <a:rPr lang="en-US" b="1" dirty="0">
                <a:latin typeface="Courier New" pitchFamily="49" charset="0"/>
              </a:rPr>
              <a:t>;</a:t>
            </a:r>
          </a:p>
          <a:p>
            <a:pPr algn="l"/>
            <a:r>
              <a:rPr lang="en-US" b="1" dirty="0">
                <a:solidFill>
                  <a:schemeClr val="folHlink"/>
                </a:solidFill>
                <a:latin typeface="Courier New" pitchFamily="49" charset="0"/>
              </a:rPr>
              <a:t>}</a:t>
            </a:r>
          </a:p>
        </p:txBody>
      </p:sp>
      <p:sp>
        <p:nvSpPr>
          <p:cNvPr id="218118" name="AutoShape 4"/>
          <p:cNvSpPr>
            <a:spLocks noChangeArrowheads="1"/>
          </p:cNvSpPr>
          <p:nvPr/>
        </p:nvSpPr>
        <p:spPr bwMode="auto">
          <a:xfrm>
            <a:off x="1162050" y="3741738"/>
            <a:ext cx="7472363" cy="609600"/>
          </a:xfrm>
          <a:prstGeom prst="wedgeRoundRectCallout">
            <a:avLst>
              <a:gd name="adj1" fmla="val -9551"/>
              <a:gd name="adj2" fmla="val 21770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8119" name="Text Box 5"/>
          <p:cNvSpPr txBox="1">
            <a:spLocks noChangeArrowheads="1"/>
          </p:cNvSpPr>
          <p:nvPr/>
        </p:nvSpPr>
        <p:spPr bwMode="auto">
          <a:xfrm>
            <a:off x="2865438" y="5464175"/>
            <a:ext cx="472281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Present and undeleted?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3"/>
          <p:cNvSpPr>
            <a:spLocks noGrp="1"/>
          </p:cNvSpPr>
          <p:nvPr>
            <p:ph type="ftr" sz="quarter" idx="10"/>
          </p:nvPr>
        </p:nvSpPr>
        <p:spPr/>
        <p:txBody>
          <a:bodyPr/>
          <a:lstStyle/>
          <a:p>
            <a:pPr>
              <a:defRPr/>
            </a:pPr>
            <a:r>
              <a:rPr lang="en-US"/>
              <a:t>Art of Multiprocessor Programming</a:t>
            </a:r>
          </a:p>
        </p:txBody>
      </p:sp>
      <p:sp>
        <p:nvSpPr>
          <p:cNvPr id="62" name="Slide Number Placeholder 4"/>
          <p:cNvSpPr>
            <a:spLocks noGrp="1"/>
          </p:cNvSpPr>
          <p:nvPr>
            <p:ph type="sldNum" sz="quarter" idx="11"/>
          </p:nvPr>
        </p:nvSpPr>
        <p:spPr/>
        <p:txBody>
          <a:bodyPr/>
          <a:lstStyle/>
          <a:p>
            <a:pPr>
              <a:defRPr/>
            </a:pPr>
            <a:fld id="{A9A47D09-1762-4515-8364-6141AB2769B2}" type="slidenum">
              <a:rPr lang="x-none"/>
              <a:pPr>
                <a:defRPr/>
              </a:pPr>
              <a:t>228</a:t>
            </a:fld>
            <a:endParaRPr lang="en-US"/>
          </a:p>
        </p:txBody>
      </p:sp>
      <p:sp>
        <p:nvSpPr>
          <p:cNvPr id="219140" name="Rectangle 2"/>
          <p:cNvSpPr>
            <a:spLocks noGrp="1" noChangeArrowheads="1"/>
          </p:cNvSpPr>
          <p:nvPr>
            <p:ph type="title"/>
          </p:nvPr>
        </p:nvSpPr>
        <p:spPr>
          <a:xfrm>
            <a:off x="685800" y="349250"/>
            <a:ext cx="7772400" cy="1143000"/>
          </a:xfrm>
        </p:spPr>
        <p:txBody>
          <a:bodyPr/>
          <a:lstStyle/>
          <a:p>
            <a:r>
              <a:rPr lang="en-US" sz="4000" smtClean="0"/>
              <a:t>Summary: Wait-free Contains</a:t>
            </a:r>
          </a:p>
        </p:txBody>
      </p:sp>
      <p:grpSp>
        <p:nvGrpSpPr>
          <p:cNvPr id="219141" name="Group 28"/>
          <p:cNvGrpSpPr>
            <a:grpSpLocks/>
          </p:cNvGrpSpPr>
          <p:nvPr/>
        </p:nvGrpSpPr>
        <p:grpSpPr bwMode="auto">
          <a:xfrm>
            <a:off x="557213" y="2781300"/>
            <a:ext cx="1609725" cy="398463"/>
            <a:chOff x="486" y="1644"/>
            <a:chExt cx="1014" cy="251"/>
          </a:xfrm>
        </p:grpSpPr>
        <p:sp>
          <p:nvSpPr>
            <p:cNvPr id="219195" name="AutoShape 29"/>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19196" name="Line 30"/>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97" name="Line 31"/>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19198" name="Line 32"/>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grpSp>
        <p:nvGrpSpPr>
          <p:cNvPr id="219142" name="Group 33"/>
          <p:cNvGrpSpPr>
            <a:grpSpLocks/>
          </p:cNvGrpSpPr>
          <p:nvPr/>
        </p:nvGrpSpPr>
        <p:grpSpPr bwMode="auto">
          <a:xfrm>
            <a:off x="2182813" y="2689227"/>
            <a:ext cx="1647826" cy="530226"/>
            <a:chOff x="1375" y="1586"/>
            <a:chExt cx="1038" cy="334"/>
          </a:xfrm>
        </p:grpSpPr>
        <p:sp>
          <p:nvSpPr>
            <p:cNvPr id="219189" name="Text Box 34"/>
            <p:cNvSpPr txBox="1">
              <a:spLocks noChangeArrowheads="1"/>
            </p:cNvSpPr>
            <p:nvPr/>
          </p:nvSpPr>
          <p:spPr bwMode="auto">
            <a:xfrm>
              <a:off x="1375" y="158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19190" name="AutoShape 35"/>
            <p:cNvSpPr>
              <a:spLocks noChangeArrowheads="1"/>
            </p:cNvSpPr>
            <p:nvPr/>
          </p:nvSpPr>
          <p:spPr bwMode="auto">
            <a:xfrm>
              <a:off x="1379"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19191" name="Line 36"/>
            <p:cNvSpPr>
              <a:spLocks noChangeShapeType="1"/>
            </p:cNvSpPr>
            <p:nvPr/>
          </p:nvSpPr>
          <p:spPr bwMode="auto">
            <a:xfrm>
              <a:off x="1630"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92" name="Line 37"/>
            <p:cNvSpPr>
              <a:spLocks noChangeShapeType="1"/>
            </p:cNvSpPr>
            <p:nvPr/>
          </p:nvSpPr>
          <p:spPr bwMode="auto">
            <a:xfrm>
              <a:off x="1979"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19193" name="Line 38"/>
            <p:cNvSpPr>
              <a:spLocks noChangeShapeType="1"/>
            </p:cNvSpPr>
            <p:nvPr/>
          </p:nvSpPr>
          <p:spPr bwMode="auto">
            <a:xfrm>
              <a:off x="1855"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94" name="Text Box 39"/>
            <p:cNvSpPr txBox="1">
              <a:spLocks noChangeArrowheads="1"/>
            </p:cNvSpPr>
            <p:nvPr/>
          </p:nvSpPr>
          <p:spPr bwMode="auto">
            <a:xfrm>
              <a:off x="1618"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grpSp>
        <p:nvGrpSpPr>
          <p:cNvPr id="219143" name="Group 40"/>
          <p:cNvGrpSpPr>
            <a:grpSpLocks/>
          </p:cNvGrpSpPr>
          <p:nvPr/>
        </p:nvGrpSpPr>
        <p:grpSpPr bwMode="auto">
          <a:xfrm>
            <a:off x="3849688" y="2703511"/>
            <a:ext cx="1641475" cy="523874"/>
            <a:chOff x="1514" y="1590"/>
            <a:chExt cx="1034" cy="330"/>
          </a:xfrm>
        </p:grpSpPr>
        <p:sp>
          <p:nvSpPr>
            <p:cNvPr id="219184" name="AutoShape 41"/>
            <p:cNvSpPr>
              <a:spLocks noChangeArrowheads="1"/>
            </p:cNvSpPr>
            <p:nvPr/>
          </p:nvSpPr>
          <p:spPr bwMode="auto">
            <a:xfrm>
              <a:off x="1514"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19185" name="Line 42"/>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86" name="Line 43"/>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19187" name="Line 44"/>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88" name="Text Box 45"/>
            <p:cNvSpPr txBox="1">
              <a:spLocks noChangeArrowheads="1"/>
            </p:cNvSpPr>
            <p:nvPr/>
          </p:nvSpPr>
          <p:spPr bwMode="auto">
            <a:xfrm>
              <a:off x="1880" y="1590"/>
              <a:ext cx="116" cy="330"/>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19144" name="Group 46"/>
          <p:cNvGrpSpPr>
            <a:grpSpLocks/>
          </p:cNvGrpSpPr>
          <p:nvPr/>
        </p:nvGrpSpPr>
        <p:grpSpPr bwMode="auto">
          <a:xfrm>
            <a:off x="5497513" y="2695577"/>
            <a:ext cx="1641475" cy="523876"/>
            <a:chOff x="1514" y="1590"/>
            <a:chExt cx="1034" cy="330"/>
          </a:xfrm>
        </p:grpSpPr>
        <p:sp>
          <p:nvSpPr>
            <p:cNvPr id="219179" name="AutoShape 47"/>
            <p:cNvSpPr>
              <a:spLocks noChangeArrowheads="1"/>
            </p:cNvSpPr>
            <p:nvPr/>
          </p:nvSpPr>
          <p:spPr bwMode="auto">
            <a:xfrm>
              <a:off x="1514"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19180" name="Line 48"/>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81" name="Line 49"/>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19182" name="Line 50"/>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83" name="Text Box 51"/>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sp>
        <p:nvSpPr>
          <p:cNvPr id="219145" name="Text Box 52"/>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19146" name="Text Box 53"/>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219147" name="Text Box 54"/>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nvGrpSpPr>
          <p:cNvPr id="219148" name="Group 55"/>
          <p:cNvGrpSpPr>
            <a:grpSpLocks/>
          </p:cNvGrpSpPr>
          <p:nvPr/>
        </p:nvGrpSpPr>
        <p:grpSpPr bwMode="auto">
          <a:xfrm>
            <a:off x="7100888" y="2684466"/>
            <a:ext cx="1168400" cy="528638"/>
            <a:chOff x="4473" y="1691"/>
            <a:chExt cx="736" cy="333"/>
          </a:xfrm>
        </p:grpSpPr>
        <p:sp>
          <p:nvSpPr>
            <p:cNvPr id="219174" name="AutoShape 56"/>
            <p:cNvSpPr>
              <a:spLocks noChangeArrowheads="1"/>
            </p:cNvSpPr>
            <p:nvPr/>
          </p:nvSpPr>
          <p:spPr bwMode="auto">
            <a:xfrm>
              <a:off x="4473" y="1736"/>
              <a:ext cx="736" cy="258"/>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19175" name="Line 57"/>
            <p:cNvSpPr>
              <a:spLocks noChangeShapeType="1"/>
            </p:cNvSpPr>
            <p:nvPr/>
          </p:nvSpPr>
          <p:spPr bwMode="auto">
            <a:xfrm>
              <a:off x="4724" y="1735"/>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76" name="Line 58"/>
            <p:cNvSpPr>
              <a:spLocks noChangeShapeType="1"/>
            </p:cNvSpPr>
            <p:nvPr/>
          </p:nvSpPr>
          <p:spPr bwMode="auto">
            <a:xfrm>
              <a:off x="4949" y="1740"/>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77" name="Text Box 59"/>
            <p:cNvSpPr txBox="1">
              <a:spLocks noChangeArrowheads="1"/>
            </p:cNvSpPr>
            <p:nvPr/>
          </p:nvSpPr>
          <p:spPr bwMode="auto">
            <a:xfrm>
              <a:off x="4839" y="1694"/>
              <a:ext cx="116" cy="330"/>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219178" name="Text Box 60"/>
            <p:cNvSpPr txBox="1">
              <a:spLocks noChangeArrowheads="1"/>
            </p:cNvSpPr>
            <p:nvPr/>
          </p:nvSpPr>
          <p:spPr bwMode="auto">
            <a:xfrm>
              <a:off x="4483" y="1691"/>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grpSp>
        <p:nvGrpSpPr>
          <p:cNvPr id="219149" name="Group 61"/>
          <p:cNvGrpSpPr>
            <a:grpSpLocks/>
          </p:cNvGrpSpPr>
          <p:nvPr/>
        </p:nvGrpSpPr>
        <p:grpSpPr bwMode="auto">
          <a:xfrm>
            <a:off x="5445124" y="2674940"/>
            <a:ext cx="1685924" cy="541338"/>
            <a:chOff x="3430" y="1685"/>
            <a:chExt cx="1062" cy="341"/>
          </a:xfrm>
        </p:grpSpPr>
        <p:grpSp>
          <p:nvGrpSpPr>
            <p:cNvPr id="219167" name="Group 62"/>
            <p:cNvGrpSpPr>
              <a:grpSpLocks/>
            </p:cNvGrpSpPr>
            <p:nvPr/>
          </p:nvGrpSpPr>
          <p:grpSpPr bwMode="auto">
            <a:xfrm>
              <a:off x="3458" y="1696"/>
              <a:ext cx="1034" cy="330"/>
              <a:chOff x="1514" y="1590"/>
              <a:chExt cx="1034" cy="330"/>
            </a:xfrm>
          </p:grpSpPr>
          <p:sp>
            <p:nvSpPr>
              <p:cNvPr id="219169" name="AutoShape 63"/>
              <p:cNvSpPr>
                <a:spLocks noChangeArrowheads="1"/>
              </p:cNvSpPr>
              <p:nvPr/>
            </p:nvSpPr>
            <p:spPr bwMode="auto">
              <a:xfrm>
                <a:off x="1514" y="1640"/>
                <a:ext cx="736" cy="252"/>
              </a:xfrm>
              <a:prstGeom prst="roundRect">
                <a:avLst>
                  <a:gd name="adj" fmla="val 16667"/>
                </a:avLst>
              </a:prstGeom>
              <a:solidFill>
                <a:schemeClr val="folHlink"/>
              </a:solidFill>
              <a:ln w="38100">
                <a:solidFill>
                  <a:schemeClr val="tx1"/>
                </a:solidFill>
                <a:round/>
                <a:headEnd/>
                <a:tailEnd/>
              </a:ln>
            </p:spPr>
            <p:txBody>
              <a:bodyPr wrap="none" anchor="ctr"/>
              <a:lstStyle/>
              <a:p>
                <a:endParaRPr lang="en-US" dirty="0">
                  <a:latin typeface="Courier New" pitchFamily="49" charset="0"/>
                </a:endParaRPr>
              </a:p>
            </p:txBody>
          </p:sp>
          <p:sp>
            <p:nvSpPr>
              <p:cNvPr id="219170" name="Line 64"/>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71" name="Line 65"/>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19172" name="Line 66"/>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19173" name="Text Box 67"/>
              <p:cNvSpPr txBox="1">
                <a:spLocks noChangeArrowheads="1"/>
              </p:cNvSpPr>
              <p:nvPr/>
            </p:nvSpPr>
            <p:spPr bwMode="auto">
              <a:xfrm>
                <a:off x="1880" y="1590"/>
                <a:ext cx="116" cy="330"/>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219168" name="Text Box 68"/>
            <p:cNvSpPr txBox="1">
              <a:spLocks noChangeArrowheads="1"/>
            </p:cNvSpPr>
            <p:nvPr/>
          </p:nvSpPr>
          <p:spPr bwMode="auto">
            <a:xfrm>
              <a:off x="3430" y="1685"/>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219150" name="Text Box 69"/>
          <p:cNvSpPr txBox="1">
            <a:spLocks noChangeArrowheads="1"/>
          </p:cNvSpPr>
          <p:nvPr/>
        </p:nvSpPr>
        <p:spPr bwMode="auto">
          <a:xfrm>
            <a:off x="449263" y="3946525"/>
            <a:ext cx="8332787" cy="1373188"/>
          </a:xfrm>
          <a:prstGeom prst="rect">
            <a:avLst/>
          </a:prstGeom>
          <a:noFill/>
          <a:ln w="9525" algn="ctr">
            <a:noFill/>
            <a:miter lim="800000"/>
            <a:headEnd/>
            <a:tailEnd/>
          </a:ln>
        </p:spPr>
        <p:txBody>
          <a:bodyPr>
            <a:spAutoFit/>
          </a:bodyPr>
          <a:lstStyle/>
          <a:p>
            <a:pPr marL="457200" indent="-457200" algn="l"/>
            <a:r>
              <a:rPr lang="en-US" sz="2800" dirty="0">
                <a:latin typeface="Arial" pitchFamily="34" charset="0"/>
              </a:rPr>
              <a:t>Use Mark bit + list ordering </a:t>
            </a:r>
          </a:p>
          <a:p>
            <a:pPr marL="457200" indent="-457200" algn="l">
              <a:buFontTx/>
              <a:buAutoNum type="arabicPeriod"/>
            </a:pPr>
            <a:r>
              <a:rPr lang="en-US" sz="2800" dirty="0">
                <a:latin typeface="Arial" pitchFamily="34" charset="0"/>
              </a:rPr>
              <a:t>Not marked </a:t>
            </a:r>
            <a:r>
              <a:rPr lang="en-US" sz="2800" dirty="0">
                <a:latin typeface="Arial" pitchFamily="34" charset="0"/>
                <a:sym typeface="Wingdings" pitchFamily="2" charset="2"/>
              </a:rPr>
              <a:t> </a:t>
            </a:r>
            <a:r>
              <a:rPr lang="en-US" sz="2800" dirty="0">
                <a:latin typeface="Arial" pitchFamily="34" charset="0"/>
              </a:rPr>
              <a:t>in the set</a:t>
            </a:r>
          </a:p>
          <a:p>
            <a:pPr marL="457200" indent="-457200" algn="l">
              <a:buFontTx/>
              <a:buAutoNum type="arabicPeriod"/>
            </a:pPr>
            <a:r>
              <a:rPr lang="en-US" sz="2800" dirty="0">
                <a:latin typeface="Arial" pitchFamily="34" charset="0"/>
              </a:rPr>
              <a:t>Marked or missing </a:t>
            </a:r>
            <a:r>
              <a:rPr lang="en-US" sz="2800" dirty="0">
                <a:latin typeface="Arial" pitchFamily="34" charset="0"/>
                <a:sym typeface="Wingdings" pitchFamily="2" charset="2"/>
              </a:rPr>
              <a:t></a:t>
            </a:r>
            <a:r>
              <a:rPr lang="en-US" sz="2800" dirty="0">
                <a:latin typeface="Arial" pitchFamily="34" charset="0"/>
              </a:rPr>
              <a:t> not in the set </a:t>
            </a:r>
          </a:p>
        </p:txBody>
      </p:sp>
      <p:grpSp>
        <p:nvGrpSpPr>
          <p:cNvPr id="219151" name="Group 70"/>
          <p:cNvGrpSpPr>
            <a:grpSpLocks/>
          </p:cNvGrpSpPr>
          <p:nvPr/>
        </p:nvGrpSpPr>
        <p:grpSpPr bwMode="auto">
          <a:xfrm>
            <a:off x="877888" y="1681163"/>
            <a:ext cx="6684962" cy="466725"/>
            <a:chOff x="689" y="1009"/>
            <a:chExt cx="3326" cy="294"/>
          </a:xfrm>
        </p:grpSpPr>
        <p:sp>
          <p:nvSpPr>
            <p:cNvPr id="219156" name="Freeform 71"/>
            <p:cNvSpPr>
              <a:spLocks/>
            </p:cNvSpPr>
            <p:nvPr/>
          </p:nvSpPr>
          <p:spPr bwMode="auto">
            <a:xfrm>
              <a:off x="689" y="1012"/>
              <a:ext cx="2888" cy="291"/>
            </a:xfrm>
            <a:custGeom>
              <a:avLst/>
              <a:gdLst>
                <a:gd name="T0" fmla="*/ 0 w 1070"/>
                <a:gd name="T1" fmla="*/ 388 h 216"/>
                <a:gd name="T2" fmla="*/ 23517 w 1070"/>
                <a:gd name="T3" fmla="*/ 11 h 216"/>
                <a:gd name="T4" fmla="*/ 48408 w 1070"/>
                <a:gd name="T5" fmla="*/ 324 h 216"/>
                <a:gd name="T6" fmla="*/ 74621 w 1070"/>
                <a:gd name="T7" fmla="*/ 78 h 216"/>
                <a:gd name="T8" fmla="*/ 89110 w 1070"/>
                <a:gd name="T9" fmla="*/ 273 h 216"/>
                <a:gd name="T10" fmla="*/ 111293 w 1070"/>
                <a:gd name="T11" fmla="*/ 143 h 216"/>
                <a:gd name="T12" fmla="*/ 128316 w 1070"/>
                <a:gd name="T13" fmla="*/ 226 h 216"/>
                <a:gd name="T14" fmla="*/ 153269 w 1070"/>
                <a:gd name="T15" fmla="*/ 159 h 216"/>
                <a:gd name="T16" fmla="*/ 0 60000 65536"/>
                <a:gd name="T17" fmla="*/ 0 60000 65536"/>
                <a:gd name="T18" fmla="*/ 0 60000 65536"/>
                <a:gd name="T19" fmla="*/ 0 60000 65536"/>
                <a:gd name="T20" fmla="*/ 0 60000 65536"/>
                <a:gd name="T21" fmla="*/ 0 60000 65536"/>
                <a:gd name="T22" fmla="*/ 0 60000 65536"/>
                <a:gd name="T23" fmla="*/ 0 60000 65536"/>
                <a:gd name="T24" fmla="*/ 0 w 1070"/>
                <a:gd name="T25" fmla="*/ 0 h 216"/>
                <a:gd name="T26" fmla="*/ 1070 w 1070"/>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0" h="216">
                  <a:moveTo>
                    <a:pt x="0" y="216"/>
                  </a:moveTo>
                  <a:cubicBezTo>
                    <a:pt x="54" y="114"/>
                    <a:pt x="108" y="12"/>
                    <a:pt x="164" y="6"/>
                  </a:cubicBezTo>
                  <a:cubicBezTo>
                    <a:pt x="220" y="0"/>
                    <a:pt x="279" y="174"/>
                    <a:pt x="338" y="180"/>
                  </a:cubicBezTo>
                  <a:cubicBezTo>
                    <a:pt x="397" y="186"/>
                    <a:pt x="474" y="48"/>
                    <a:pt x="521" y="43"/>
                  </a:cubicBezTo>
                  <a:cubicBezTo>
                    <a:pt x="568" y="38"/>
                    <a:pt x="579" y="146"/>
                    <a:pt x="622" y="152"/>
                  </a:cubicBezTo>
                  <a:cubicBezTo>
                    <a:pt x="665" y="158"/>
                    <a:pt x="731" y="83"/>
                    <a:pt x="777" y="79"/>
                  </a:cubicBezTo>
                  <a:cubicBezTo>
                    <a:pt x="823" y="75"/>
                    <a:pt x="847" y="124"/>
                    <a:pt x="896" y="125"/>
                  </a:cubicBezTo>
                  <a:cubicBezTo>
                    <a:pt x="945" y="126"/>
                    <a:pt x="1007" y="107"/>
                    <a:pt x="1070" y="88"/>
                  </a:cubicBezTo>
                </a:path>
              </a:pathLst>
            </a:custGeom>
            <a:noFill/>
            <a:ln w="38100">
              <a:solidFill>
                <a:schemeClr val="accent1"/>
              </a:solidFill>
              <a:round/>
              <a:headEnd/>
              <a:tailEnd type="triangle" w="med" len="med"/>
            </a:ln>
          </p:spPr>
          <p:txBody>
            <a:bodyPr>
              <a:spAutoFit/>
            </a:bodyPr>
            <a:lstStyle/>
            <a:p>
              <a:endParaRPr lang="en-US" dirty="0">
                <a:latin typeface="Courier New" pitchFamily="49" charset="0"/>
              </a:endParaRPr>
            </a:p>
          </p:txBody>
        </p:sp>
        <p:grpSp>
          <p:nvGrpSpPr>
            <p:cNvPr id="219157" name="Group 72"/>
            <p:cNvGrpSpPr>
              <a:grpSpLocks/>
            </p:cNvGrpSpPr>
            <p:nvPr/>
          </p:nvGrpSpPr>
          <p:grpSpPr bwMode="auto">
            <a:xfrm>
              <a:off x="3624" y="1009"/>
              <a:ext cx="391" cy="268"/>
              <a:chOff x="1584" y="816"/>
              <a:chExt cx="912" cy="816"/>
            </a:xfrm>
          </p:grpSpPr>
          <p:sp>
            <p:nvSpPr>
              <p:cNvPr id="219158" name="Freeform 7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19159" name="Freeform 7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19160" name="Freeform 7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19161" name="Freeform 7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19162" name="Freeform 7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19163" name="Freeform 7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19164" name="Freeform 7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19165" name="Freeform 8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19166" name="Freeform 8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sp>
        <p:nvSpPr>
          <p:cNvPr id="219152" name="Rectangle 89"/>
          <p:cNvSpPr>
            <a:spLocks noChangeArrowheads="1"/>
          </p:cNvSpPr>
          <p:nvPr/>
        </p:nvSpPr>
        <p:spPr bwMode="auto">
          <a:xfrm>
            <a:off x="2603500" y="2763837"/>
            <a:ext cx="304800" cy="457200"/>
          </a:xfrm>
          <a:prstGeom prst="rect">
            <a:avLst/>
          </a:prstGeom>
          <a:solidFill>
            <a:schemeClr val="accent1"/>
          </a:solidFill>
          <a:ln w="9525" algn="ctr">
            <a:noFill/>
            <a:miter lim="800000"/>
            <a:headEnd/>
            <a:tailEnd/>
          </a:ln>
        </p:spPr>
        <p:txBody>
          <a:bodyPr anchor="ctr">
            <a:spAutoFit/>
          </a:bodyPr>
          <a:lstStyle/>
          <a:p>
            <a:pPr algn="ctr"/>
            <a:endParaRPr lang="en-US" dirty="0">
              <a:latin typeface="Courier New" pitchFamily="49" charset="0"/>
            </a:endParaRPr>
          </a:p>
        </p:txBody>
      </p:sp>
      <p:sp>
        <p:nvSpPr>
          <p:cNvPr id="63" name="Rectangle 89"/>
          <p:cNvSpPr>
            <a:spLocks noChangeArrowheads="1"/>
          </p:cNvSpPr>
          <p:nvPr/>
        </p:nvSpPr>
        <p:spPr bwMode="auto">
          <a:xfrm>
            <a:off x="4300538" y="2763837"/>
            <a:ext cx="304800" cy="457200"/>
          </a:xfrm>
          <a:prstGeom prst="rect">
            <a:avLst/>
          </a:prstGeom>
          <a:solidFill>
            <a:schemeClr val="accent1"/>
          </a:solidFill>
          <a:ln w="9525" algn="ctr">
            <a:noFill/>
            <a:miter lim="800000"/>
            <a:headEnd/>
            <a:tailEnd/>
          </a:ln>
        </p:spPr>
        <p:txBody>
          <a:bodyPr anchor="ctr">
            <a:spAutoFit/>
          </a:bodyPr>
          <a:lstStyle/>
          <a:p>
            <a:pPr algn="ctr"/>
            <a:endParaRPr lang="en-US" dirty="0">
              <a:latin typeface="Courier New" pitchFamily="49" charset="0"/>
            </a:endParaRPr>
          </a:p>
        </p:txBody>
      </p:sp>
      <p:sp>
        <p:nvSpPr>
          <p:cNvPr id="64" name="Rectangle 89"/>
          <p:cNvSpPr>
            <a:spLocks noChangeArrowheads="1"/>
          </p:cNvSpPr>
          <p:nvPr/>
        </p:nvSpPr>
        <p:spPr bwMode="auto">
          <a:xfrm>
            <a:off x="5903912" y="2763837"/>
            <a:ext cx="304800" cy="457200"/>
          </a:xfrm>
          <a:prstGeom prst="rect">
            <a:avLst/>
          </a:prstGeom>
          <a:solidFill>
            <a:srgbClr val="FF0066"/>
          </a:solidFill>
          <a:ln w="9525" algn="ctr">
            <a:noFill/>
            <a:miter lim="800000"/>
            <a:headEnd/>
            <a:tailEnd/>
          </a:ln>
        </p:spPr>
        <p:txBody>
          <a:bodyPr anchor="ctr">
            <a:spAutoFit/>
          </a:bodyPr>
          <a:lstStyle/>
          <a:p>
            <a:pPr algn="ctr"/>
            <a:endParaRPr lang="en-US" dirty="0">
              <a:latin typeface="Courier New" pitchFamily="49" charset="0"/>
            </a:endParaRPr>
          </a:p>
        </p:txBody>
      </p:sp>
      <p:sp>
        <p:nvSpPr>
          <p:cNvPr id="65" name="Rectangle 89"/>
          <p:cNvSpPr>
            <a:spLocks noChangeArrowheads="1"/>
          </p:cNvSpPr>
          <p:nvPr/>
        </p:nvSpPr>
        <p:spPr bwMode="auto">
          <a:xfrm>
            <a:off x="7551738" y="2763837"/>
            <a:ext cx="304800" cy="457200"/>
          </a:xfrm>
          <a:prstGeom prst="rect">
            <a:avLst/>
          </a:prstGeom>
          <a:solidFill>
            <a:schemeClr val="accent1"/>
          </a:solidFill>
          <a:ln w="9525" algn="ctr">
            <a:noFill/>
            <a:miter lim="800000"/>
            <a:headEnd/>
            <a:tailEnd/>
          </a:ln>
        </p:spPr>
        <p:txBody>
          <a:bodyPr anchor="ctr">
            <a:spAutoFit/>
          </a:bodyPr>
          <a:lstStyle/>
          <a:p>
            <a:pPr algn="ctr"/>
            <a:endParaRPr lang="en-US" dirty="0">
              <a:latin typeface="Courier New" pitchFamily="49" charset="0"/>
            </a:endParaRPr>
          </a:p>
        </p:txBody>
      </p:sp>
      <p:sp>
        <p:nvSpPr>
          <p:cNvPr id="66" name="Line 35"/>
          <p:cNvSpPr>
            <a:spLocks noChangeShapeType="1"/>
          </p:cNvSpPr>
          <p:nvPr/>
        </p:nvSpPr>
        <p:spPr bwMode="auto">
          <a:xfrm>
            <a:off x="8008937" y="29892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3"/>
          <p:cNvSpPr>
            <a:spLocks noGrp="1"/>
          </p:cNvSpPr>
          <p:nvPr>
            <p:ph type="ftr" sz="quarter" idx="10"/>
          </p:nvPr>
        </p:nvSpPr>
        <p:spPr/>
        <p:txBody>
          <a:bodyPr/>
          <a:lstStyle/>
          <a:p>
            <a:pPr>
              <a:defRPr/>
            </a:pPr>
            <a:r>
              <a:rPr lang="en-US"/>
              <a:t>Art of Multiprocessor Programming</a:t>
            </a:r>
          </a:p>
        </p:txBody>
      </p:sp>
      <p:sp>
        <p:nvSpPr>
          <p:cNvPr id="83" name="Slide Number Placeholder 4"/>
          <p:cNvSpPr>
            <a:spLocks noGrp="1"/>
          </p:cNvSpPr>
          <p:nvPr>
            <p:ph type="sldNum" sz="quarter" idx="11"/>
          </p:nvPr>
        </p:nvSpPr>
        <p:spPr/>
        <p:txBody>
          <a:bodyPr/>
          <a:lstStyle/>
          <a:p>
            <a:pPr>
              <a:defRPr/>
            </a:pPr>
            <a:fld id="{CEAB583D-1FBB-406D-AE0F-603E4FCCCD18}" type="slidenum">
              <a:rPr lang="x-none"/>
              <a:pPr>
                <a:defRPr/>
              </a:pPr>
              <a:t>229</a:t>
            </a:fld>
            <a:endParaRPr lang="en-US"/>
          </a:p>
        </p:txBody>
      </p:sp>
      <p:sp>
        <p:nvSpPr>
          <p:cNvPr id="220164" name="Rectangle 2"/>
          <p:cNvSpPr>
            <a:spLocks noGrp="1" noChangeArrowheads="1"/>
          </p:cNvSpPr>
          <p:nvPr>
            <p:ph type="title"/>
          </p:nvPr>
        </p:nvSpPr>
        <p:spPr>
          <a:xfrm>
            <a:off x="685800" y="349250"/>
            <a:ext cx="7772400" cy="1143000"/>
          </a:xfrm>
        </p:spPr>
        <p:txBody>
          <a:bodyPr/>
          <a:lstStyle/>
          <a:p>
            <a:r>
              <a:rPr lang="en-US" smtClean="0"/>
              <a:t>Lazy List</a:t>
            </a:r>
          </a:p>
        </p:txBody>
      </p:sp>
      <p:grpSp>
        <p:nvGrpSpPr>
          <p:cNvPr id="220165" name="Group 3"/>
          <p:cNvGrpSpPr>
            <a:grpSpLocks/>
          </p:cNvGrpSpPr>
          <p:nvPr/>
        </p:nvGrpSpPr>
        <p:grpSpPr bwMode="auto">
          <a:xfrm>
            <a:off x="585788" y="2157413"/>
            <a:ext cx="471487" cy="476250"/>
            <a:chOff x="369" y="1305"/>
            <a:chExt cx="297" cy="300"/>
          </a:xfrm>
        </p:grpSpPr>
        <p:sp>
          <p:nvSpPr>
            <p:cNvPr id="220244" name="Oval 4"/>
            <p:cNvSpPr>
              <a:spLocks noChangeArrowheads="1"/>
            </p:cNvSpPr>
            <p:nvPr/>
          </p:nvSpPr>
          <p:spPr bwMode="auto">
            <a:xfrm>
              <a:off x="369" y="1399"/>
              <a:ext cx="297" cy="206"/>
            </a:xfrm>
            <a:prstGeom prst="ellipse">
              <a:avLst/>
            </a:prstGeom>
            <a:solidFill>
              <a:schemeClr val="tx2"/>
            </a:solidFill>
            <a:ln w="9525" algn="ctr">
              <a:noFill/>
              <a:round/>
              <a:headEnd/>
              <a:tailEnd/>
            </a:ln>
          </p:spPr>
          <p:txBody>
            <a:bodyPr wrap="none" anchor="ctr"/>
            <a:lstStyle/>
            <a:p>
              <a:endParaRPr lang="en-US" dirty="0">
                <a:latin typeface="Courier New" pitchFamily="49" charset="0"/>
              </a:endParaRPr>
            </a:p>
          </p:txBody>
        </p:sp>
        <p:sp>
          <p:nvSpPr>
            <p:cNvPr id="220245" name="Oval 5"/>
            <p:cNvSpPr>
              <a:spLocks noChangeArrowheads="1"/>
            </p:cNvSpPr>
            <p:nvPr/>
          </p:nvSpPr>
          <p:spPr bwMode="auto">
            <a:xfrm>
              <a:off x="480" y="1442"/>
              <a:ext cx="75" cy="52"/>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220246" name="AutoShape 6"/>
            <p:cNvSpPr>
              <a:spLocks noChangeArrowheads="1"/>
            </p:cNvSpPr>
            <p:nvPr/>
          </p:nvSpPr>
          <p:spPr bwMode="auto">
            <a:xfrm flipV="1">
              <a:off x="474" y="1476"/>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20247" name="AutoShape 7"/>
            <p:cNvSpPr>
              <a:spLocks noChangeArrowheads="1"/>
            </p:cNvSpPr>
            <p:nvPr/>
          </p:nvSpPr>
          <p:spPr bwMode="auto">
            <a:xfrm>
              <a:off x="431" y="1305"/>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2"/>
            </a:solidFill>
            <a:ln w="9525" algn="ctr">
              <a:noFill/>
              <a:miter lim="800000"/>
              <a:headEnd/>
              <a:tailEnd/>
            </a:ln>
          </p:spPr>
          <p:txBody>
            <a:bodyPr wrap="none" anchor="ctr"/>
            <a:lstStyle/>
            <a:p>
              <a:endParaRPr lang="en-US" dirty="0">
                <a:latin typeface="Courier New" pitchFamily="49" charset="0"/>
              </a:endParaRPr>
            </a:p>
          </p:txBody>
        </p:sp>
      </p:grpSp>
      <p:grpSp>
        <p:nvGrpSpPr>
          <p:cNvPr id="220166" name="Group 8"/>
          <p:cNvGrpSpPr>
            <a:grpSpLocks/>
          </p:cNvGrpSpPr>
          <p:nvPr/>
        </p:nvGrpSpPr>
        <p:grpSpPr bwMode="auto">
          <a:xfrm>
            <a:off x="2357438" y="2157413"/>
            <a:ext cx="471487" cy="476250"/>
            <a:chOff x="1485" y="1305"/>
            <a:chExt cx="297" cy="300"/>
          </a:xfrm>
        </p:grpSpPr>
        <p:sp>
          <p:nvSpPr>
            <p:cNvPr id="220240" name="Oval 9"/>
            <p:cNvSpPr>
              <a:spLocks noChangeArrowheads="1"/>
            </p:cNvSpPr>
            <p:nvPr/>
          </p:nvSpPr>
          <p:spPr bwMode="auto">
            <a:xfrm>
              <a:off x="1485" y="1399"/>
              <a:ext cx="297" cy="206"/>
            </a:xfrm>
            <a:prstGeom prst="ellipse">
              <a:avLst/>
            </a:prstGeom>
            <a:solidFill>
              <a:schemeClr val="tx2"/>
            </a:solidFill>
            <a:ln w="9525" algn="ctr">
              <a:noFill/>
              <a:round/>
              <a:headEnd/>
              <a:tailEnd/>
            </a:ln>
          </p:spPr>
          <p:txBody>
            <a:bodyPr wrap="none" anchor="ctr"/>
            <a:lstStyle/>
            <a:p>
              <a:endParaRPr lang="en-US" dirty="0">
                <a:latin typeface="Courier New" pitchFamily="49" charset="0"/>
              </a:endParaRPr>
            </a:p>
          </p:txBody>
        </p:sp>
        <p:sp>
          <p:nvSpPr>
            <p:cNvPr id="220241" name="Oval 10"/>
            <p:cNvSpPr>
              <a:spLocks noChangeArrowheads="1"/>
            </p:cNvSpPr>
            <p:nvPr/>
          </p:nvSpPr>
          <p:spPr bwMode="auto">
            <a:xfrm>
              <a:off x="1596" y="1442"/>
              <a:ext cx="75" cy="52"/>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220242" name="AutoShape 11"/>
            <p:cNvSpPr>
              <a:spLocks noChangeArrowheads="1"/>
            </p:cNvSpPr>
            <p:nvPr/>
          </p:nvSpPr>
          <p:spPr bwMode="auto">
            <a:xfrm flipV="1">
              <a:off x="1590" y="1476"/>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20243" name="AutoShape 12"/>
            <p:cNvSpPr>
              <a:spLocks noChangeArrowheads="1"/>
            </p:cNvSpPr>
            <p:nvPr/>
          </p:nvSpPr>
          <p:spPr bwMode="auto">
            <a:xfrm>
              <a:off x="1547" y="1305"/>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2"/>
            </a:solidFill>
            <a:ln w="9525" algn="ctr">
              <a:noFill/>
              <a:miter lim="800000"/>
              <a:headEnd/>
              <a:tailEnd/>
            </a:ln>
          </p:spPr>
          <p:txBody>
            <a:bodyPr wrap="none" anchor="ctr"/>
            <a:lstStyle/>
            <a:p>
              <a:endParaRPr lang="en-US" dirty="0">
                <a:latin typeface="Courier New" pitchFamily="49" charset="0"/>
              </a:endParaRPr>
            </a:p>
          </p:txBody>
        </p:sp>
      </p:grpSp>
      <p:grpSp>
        <p:nvGrpSpPr>
          <p:cNvPr id="220167" name="Group 13"/>
          <p:cNvGrpSpPr>
            <a:grpSpLocks/>
          </p:cNvGrpSpPr>
          <p:nvPr/>
        </p:nvGrpSpPr>
        <p:grpSpPr bwMode="auto">
          <a:xfrm>
            <a:off x="4033838" y="2171700"/>
            <a:ext cx="471487" cy="476250"/>
            <a:chOff x="2541" y="1314"/>
            <a:chExt cx="297" cy="300"/>
          </a:xfrm>
        </p:grpSpPr>
        <p:sp>
          <p:nvSpPr>
            <p:cNvPr id="220236" name="Oval 14"/>
            <p:cNvSpPr>
              <a:spLocks noChangeArrowheads="1"/>
            </p:cNvSpPr>
            <p:nvPr/>
          </p:nvSpPr>
          <p:spPr bwMode="auto">
            <a:xfrm>
              <a:off x="2541" y="1408"/>
              <a:ext cx="297" cy="206"/>
            </a:xfrm>
            <a:prstGeom prst="ellipse">
              <a:avLst/>
            </a:prstGeom>
            <a:solidFill>
              <a:schemeClr val="tx2"/>
            </a:solidFill>
            <a:ln w="9525" algn="ctr">
              <a:noFill/>
              <a:round/>
              <a:headEnd/>
              <a:tailEnd/>
            </a:ln>
          </p:spPr>
          <p:txBody>
            <a:bodyPr wrap="none" anchor="ctr"/>
            <a:lstStyle/>
            <a:p>
              <a:endParaRPr lang="en-US" dirty="0">
                <a:latin typeface="Courier New" pitchFamily="49" charset="0"/>
              </a:endParaRPr>
            </a:p>
          </p:txBody>
        </p:sp>
        <p:sp>
          <p:nvSpPr>
            <p:cNvPr id="220237" name="Oval 15"/>
            <p:cNvSpPr>
              <a:spLocks noChangeArrowheads="1"/>
            </p:cNvSpPr>
            <p:nvPr/>
          </p:nvSpPr>
          <p:spPr bwMode="auto">
            <a:xfrm>
              <a:off x="2652" y="1451"/>
              <a:ext cx="75" cy="52"/>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220238" name="AutoShape 16"/>
            <p:cNvSpPr>
              <a:spLocks noChangeArrowheads="1"/>
            </p:cNvSpPr>
            <p:nvPr/>
          </p:nvSpPr>
          <p:spPr bwMode="auto">
            <a:xfrm flipV="1">
              <a:off x="2646" y="1485"/>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20239" name="AutoShape 17"/>
            <p:cNvSpPr>
              <a:spLocks noChangeArrowheads="1"/>
            </p:cNvSpPr>
            <p:nvPr/>
          </p:nvSpPr>
          <p:spPr bwMode="auto">
            <a:xfrm>
              <a:off x="2603" y="1314"/>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2"/>
            </a:solidFill>
            <a:ln w="9525" algn="ctr">
              <a:noFill/>
              <a:miter lim="800000"/>
              <a:headEnd/>
              <a:tailEnd/>
            </a:ln>
          </p:spPr>
          <p:txBody>
            <a:bodyPr wrap="none" anchor="ctr"/>
            <a:lstStyle/>
            <a:p>
              <a:endParaRPr lang="en-US" dirty="0">
                <a:latin typeface="Courier New" pitchFamily="49" charset="0"/>
              </a:endParaRPr>
            </a:p>
          </p:txBody>
        </p:sp>
      </p:grpSp>
      <p:grpSp>
        <p:nvGrpSpPr>
          <p:cNvPr id="220168" name="Group 18"/>
          <p:cNvGrpSpPr>
            <a:grpSpLocks/>
          </p:cNvGrpSpPr>
          <p:nvPr/>
        </p:nvGrpSpPr>
        <p:grpSpPr bwMode="auto">
          <a:xfrm>
            <a:off x="5667375" y="2185988"/>
            <a:ext cx="471488" cy="476250"/>
            <a:chOff x="3570" y="1323"/>
            <a:chExt cx="297" cy="300"/>
          </a:xfrm>
        </p:grpSpPr>
        <p:sp>
          <p:nvSpPr>
            <p:cNvPr id="220232" name="Oval 19"/>
            <p:cNvSpPr>
              <a:spLocks noChangeArrowheads="1"/>
            </p:cNvSpPr>
            <p:nvPr/>
          </p:nvSpPr>
          <p:spPr bwMode="auto">
            <a:xfrm>
              <a:off x="3570" y="1417"/>
              <a:ext cx="297" cy="206"/>
            </a:xfrm>
            <a:prstGeom prst="ellipse">
              <a:avLst/>
            </a:prstGeom>
            <a:solidFill>
              <a:schemeClr val="tx2"/>
            </a:solidFill>
            <a:ln w="9525" algn="ctr">
              <a:noFill/>
              <a:round/>
              <a:headEnd/>
              <a:tailEnd/>
            </a:ln>
          </p:spPr>
          <p:txBody>
            <a:bodyPr wrap="none" anchor="ctr"/>
            <a:lstStyle/>
            <a:p>
              <a:endParaRPr lang="en-US" dirty="0">
                <a:latin typeface="Courier New" pitchFamily="49" charset="0"/>
              </a:endParaRPr>
            </a:p>
          </p:txBody>
        </p:sp>
        <p:sp>
          <p:nvSpPr>
            <p:cNvPr id="220233" name="Oval 20"/>
            <p:cNvSpPr>
              <a:spLocks noChangeArrowheads="1"/>
            </p:cNvSpPr>
            <p:nvPr/>
          </p:nvSpPr>
          <p:spPr bwMode="auto">
            <a:xfrm>
              <a:off x="3681" y="1460"/>
              <a:ext cx="75" cy="52"/>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220234" name="AutoShape 21"/>
            <p:cNvSpPr>
              <a:spLocks noChangeArrowheads="1"/>
            </p:cNvSpPr>
            <p:nvPr/>
          </p:nvSpPr>
          <p:spPr bwMode="auto">
            <a:xfrm flipV="1">
              <a:off x="3675" y="1494"/>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20235" name="AutoShape 22"/>
            <p:cNvSpPr>
              <a:spLocks noChangeArrowheads="1"/>
            </p:cNvSpPr>
            <p:nvPr/>
          </p:nvSpPr>
          <p:spPr bwMode="auto">
            <a:xfrm>
              <a:off x="3632" y="1323"/>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2"/>
            </a:solidFill>
            <a:ln w="9525" algn="ctr">
              <a:noFill/>
              <a:miter lim="800000"/>
              <a:headEnd/>
              <a:tailEnd/>
            </a:ln>
          </p:spPr>
          <p:txBody>
            <a:bodyPr wrap="none" anchor="ctr"/>
            <a:lstStyle/>
            <a:p>
              <a:endParaRPr lang="en-US" dirty="0">
                <a:latin typeface="Courier New" pitchFamily="49" charset="0"/>
              </a:endParaRPr>
            </a:p>
          </p:txBody>
        </p:sp>
      </p:grpSp>
      <p:grpSp>
        <p:nvGrpSpPr>
          <p:cNvPr id="220169" name="Group 23"/>
          <p:cNvGrpSpPr>
            <a:grpSpLocks/>
          </p:cNvGrpSpPr>
          <p:nvPr/>
        </p:nvGrpSpPr>
        <p:grpSpPr bwMode="auto">
          <a:xfrm>
            <a:off x="7270750" y="2200275"/>
            <a:ext cx="471488" cy="476250"/>
            <a:chOff x="4580" y="1332"/>
            <a:chExt cx="297" cy="300"/>
          </a:xfrm>
        </p:grpSpPr>
        <p:sp>
          <p:nvSpPr>
            <p:cNvPr id="220228" name="Oval 24"/>
            <p:cNvSpPr>
              <a:spLocks noChangeArrowheads="1"/>
            </p:cNvSpPr>
            <p:nvPr/>
          </p:nvSpPr>
          <p:spPr bwMode="auto">
            <a:xfrm>
              <a:off x="4580" y="1426"/>
              <a:ext cx="297" cy="206"/>
            </a:xfrm>
            <a:prstGeom prst="ellipse">
              <a:avLst/>
            </a:prstGeom>
            <a:solidFill>
              <a:schemeClr val="tx2"/>
            </a:solidFill>
            <a:ln w="9525" algn="ctr">
              <a:noFill/>
              <a:round/>
              <a:headEnd/>
              <a:tailEnd/>
            </a:ln>
          </p:spPr>
          <p:txBody>
            <a:bodyPr wrap="none" anchor="ctr"/>
            <a:lstStyle/>
            <a:p>
              <a:endParaRPr lang="en-US" dirty="0">
                <a:latin typeface="Courier New" pitchFamily="49" charset="0"/>
              </a:endParaRPr>
            </a:p>
          </p:txBody>
        </p:sp>
        <p:sp>
          <p:nvSpPr>
            <p:cNvPr id="220229" name="Oval 25"/>
            <p:cNvSpPr>
              <a:spLocks noChangeArrowheads="1"/>
            </p:cNvSpPr>
            <p:nvPr/>
          </p:nvSpPr>
          <p:spPr bwMode="auto">
            <a:xfrm>
              <a:off x="4691" y="1469"/>
              <a:ext cx="75" cy="52"/>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220230" name="AutoShape 26"/>
            <p:cNvSpPr>
              <a:spLocks noChangeArrowheads="1"/>
            </p:cNvSpPr>
            <p:nvPr/>
          </p:nvSpPr>
          <p:spPr bwMode="auto">
            <a:xfrm flipV="1">
              <a:off x="4685" y="1503"/>
              <a:ext cx="87"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31 h 21600"/>
                <a:gd name="T14" fmla="*/ 17131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20231" name="AutoShape 27"/>
            <p:cNvSpPr>
              <a:spLocks noChangeArrowheads="1"/>
            </p:cNvSpPr>
            <p:nvPr/>
          </p:nvSpPr>
          <p:spPr bwMode="auto">
            <a:xfrm>
              <a:off x="4642" y="1332"/>
              <a:ext cx="161"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2"/>
            </a:solidFill>
            <a:ln w="9525" algn="ctr">
              <a:noFill/>
              <a:miter lim="800000"/>
              <a:headEnd/>
              <a:tailEnd/>
            </a:ln>
          </p:spPr>
          <p:txBody>
            <a:bodyPr wrap="none" anchor="ctr"/>
            <a:lstStyle/>
            <a:p>
              <a:endParaRPr lang="en-US" dirty="0">
                <a:latin typeface="Courier New" pitchFamily="49" charset="0"/>
              </a:endParaRPr>
            </a:p>
          </p:txBody>
        </p:sp>
      </p:grpSp>
      <p:grpSp>
        <p:nvGrpSpPr>
          <p:cNvPr id="220170" name="Group 28"/>
          <p:cNvGrpSpPr>
            <a:grpSpLocks/>
          </p:cNvGrpSpPr>
          <p:nvPr/>
        </p:nvGrpSpPr>
        <p:grpSpPr bwMode="auto">
          <a:xfrm>
            <a:off x="557213" y="2781300"/>
            <a:ext cx="1609725" cy="398463"/>
            <a:chOff x="486" y="1644"/>
            <a:chExt cx="1014" cy="251"/>
          </a:xfrm>
        </p:grpSpPr>
        <p:sp>
          <p:nvSpPr>
            <p:cNvPr id="220224" name="AutoShape 29"/>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20225" name="Line 30"/>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26" name="Line 31"/>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0227" name="Line 32"/>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grpSp>
        <p:nvGrpSpPr>
          <p:cNvPr id="220171" name="Group 33"/>
          <p:cNvGrpSpPr>
            <a:grpSpLocks/>
          </p:cNvGrpSpPr>
          <p:nvPr/>
        </p:nvGrpSpPr>
        <p:grpSpPr bwMode="auto">
          <a:xfrm>
            <a:off x="2182813" y="2689227"/>
            <a:ext cx="1647826" cy="530226"/>
            <a:chOff x="1375" y="1586"/>
            <a:chExt cx="1038" cy="334"/>
          </a:xfrm>
        </p:grpSpPr>
        <p:sp>
          <p:nvSpPr>
            <p:cNvPr id="220218" name="Text Box 34"/>
            <p:cNvSpPr txBox="1">
              <a:spLocks noChangeArrowheads="1"/>
            </p:cNvSpPr>
            <p:nvPr/>
          </p:nvSpPr>
          <p:spPr bwMode="auto">
            <a:xfrm>
              <a:off x="1375" y="158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0219" name="AutoShape 35"/>
            <p:cNvSpPr>
              <a:spLocks noChangeArrowheads="1"/>
            </p:cNvSpPr>
            <p:nvPr/>
          </p:nvSpPr>
          <p:spPr bwMode="auto">
            <a:xfrm>
              <a:off x="1379"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0220" name="Line 36"/>
            <p:cNvSpPr>
              <a:spLocks noChangeShapeType="1"/>
            </p:cNvSpPr>
            <p:nvPr/>
          </p:nvSpPr>
          <p:spPr bwMode="auto">
            <a:xfrm>
              <a:off x="1630"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21" name="Line 37"/>
            <p:cNvSpPr>
              <a:spLocks noChangeShapeType="1"/>
            </p:cNvSpPr>
            <p:nvPr/>
          </p:nvSpPr>
          <p:spPr bwMode="auto">
            <a:xfrm>
              <a:off x="1979"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0222" name="Line 38"/>
            <p:cNvSpPr>
              <a:spLocks noChangeShapeType="1"/>
            </p:cNvSpPr>
            <p:nvPr/>
          </p:nvSpPr>
          <p:spPr bwMode="auto">
            <a:xfrm>
              <a:off x="1855"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23" name="Text Box 39"/>
            <p:cNvSpPr txBox="1">
              <a:spLocks noChangeArrowheads="1"/>
            </p:cNvSpPr>
            <p:nvPr/>
          </p:nvSpPr>
          <p:spPr bwMode="auto">
            <a:xfrm>
              <a:off x="1618"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grpSp>
        <p:nvGrpSpPr>
          <p:cNvPr id="220172" name="Group 40"/>
          <p:cNvGrpSpPr>
            <a:grpSpLocks/>
          </p:cNvGrpSpPr>
          <p:nvPr/>
        </p:nvGrpSpPr>
        <p:grpSpPr bwMode="auto">
          <a:xfrm>
            <a:off x="3849688" y="2703511"/>
            <a:ext cx="1641475" cy="523874"/>
            <a:chOff x="1514" y="1590"/>
            <a:chExt cx="1034" cy="330"/>
          </a:xfrm>
        </p:grpSpPr>
        <p:sp>
          <p:nvSpPr>
            <p:cNvPr id="220213" name="AutoShape 41"/>
            <p:cNvSpPr>
              <a:spLocks noChangeArrowheads="1"/>
            </p:cNvSpPr>
            <p:nvPr/>
          </p:nvSpPr>
          <p:spPr bwMode="auto">
            <a:xfrm>
              <a:off x="1514"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0214" name="Line 42"/>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15" name="Line 43"/>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0216" name="Line 44"/>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17" name="Text Box 45"/>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grpSp>
        <p:nvGrpSpPr>
          <p:cNvPr id="220173" name="Group 46"/>
          <p:cNvGrpSpPr>
            <a:grpSpLocks/>
          </p:cNvGrpSpPr>
          <p:nvPr/>
        </p:nvGrpSpPr>
        <p:grpSpPr bwMode="auto">
          <a:xfrm>
            <a:off x="5497513" y="2695577"/>
            <a:ext cx="1641475" cy="523876"/>
            <a:chOff x="1514" y="1590"/>
            <a:chExt cx="1034" cy="330"/>
          </a:xfrm>
        </p:grpSpPr>
        <p:sp>
          <p:nvSpPr>
            <p:cNvPr id="220208" name="AutoShape 47"/>
            <p:cNvSpPr>
              <a:spLocks noChangeArrowheads="1"/>
            </p:cNvSpPr>
            <p:nvPr/>
          </p:nvSpPr>
          <p:spPr bwMode="auto">
            <a:xfrm>
              <a:off x="1514"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0209" name="Line 48"/>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10" name="Line 49"/>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0211" name="Line 50"/>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12" name="Text Box 51"/>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sp>
        <p:nvSpPr>
          <p:cNvPr id="220174" name="Text Box 52"/>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0175" name="Text Box 53"/>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220176" name="Text Box 54"/>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nvGrpSpPr>
          <p:cNvPr id="220177" name="Group 55"/>
          <p:cNvGrpSpPr>
            <a:grpSpLocks/>
          </p:cNvGrpSpPr>
          <p:nvPr/>
        </p:nvGrpSpPr>
        <p:grpSpPr bwMode="auto">
          <a:xfrm>
            <a:off x="7100888" y="2684466"/>
            <a:ext cx="1168400" cy="528638"/>
            <a:chOff x="4473" y="1691"/>
            <a:chExt cx="736" cy="333"/>
          </a:xfrm>
        </p:grpSpPr>
        <p:sp>
          <p:nvSpPr>
            <p:cNvPr id="220203" name="AutoShape 56"/>
            <p:cNvSpPr>
              <a:spLocks noChangeArrowheads="1"/>
            </p:cNvSpPr>
            <p:nvPr/>
          </p:nvSpPr>
          <p:spPr bwMode="auto">
            <a:xfrm>
              <a:off x="4473" y="1736"/>
              <a:ext cx="736" cy="258"/>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0204" name="Line 57"/>
            <p:cNvSpPr>
              <a:spLocks noChangeShapeType="1"/>
            </p:cNvSpPr>
            <p:nvPr/>
          </p:nvSpPr>
          <p:spPr bwMode="auto">
            <a:xfrm>
              <a:off x="4724" y="1735"/>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05" name="Line 58"/>
            <p:cNvSpPr>
              <a:spLocks noChangeShapeType="1"/>
            </p:cNvSpPr>
            <p:nvPr/>
          </p:nvSpPr>
          <p:spPr bwMode="auto">
            <a:xfrm>
              <a:off x="4949" y="1740"/>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06" name="Text Box 59"/>
            <p:cNvSpPr txBox="1">
              <a:spLocks noChangeArrowheads="1"/>
            </p:cNvSpPr>
            <p:nvPr/>
          </p:nvSpPr>
          <p:spPr bwMode="auto">
            <a:xfrm>
              <a:off x="4712" y="1694"/>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0207" name="Text Box 60"/>
            <p:cNvSpPr txBox="1">
              <a:spLocks noChangeArrowheads="1"/>
            </p:cNvSpPr>
            <p:nvPr/>
          </p:nvSpPr>
          <p:spPr bwMode="auto">
            <a:xfrm>
              <a:off x="4483" y="1691"/>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grpSp>
        <p:nvGrpSpPr>
          <p:cNvPr id="220178" name="Group 61"/>
          <p:cNvGrpSpPr>
            <a:grpSpLocks/>
          </p:cNvGrpSpPr>
          <p:nvPr/>
        </p:nvGrpSpPr>
        <p:grpSpPr bwMode="auto">
          <a:xfrm>
            <a:off x="5445124" y="2674940"/>
            <a:ext cx="1685924" cy="541338"/>
            <a:chOff x="3430" y="1685"/>
            <a:chExt cx="1062" cy="341"/>
          </a:xfrm>
        </p:grpSpPr>
        <p:grpSp>
          <p:nvGrpSpPr>
            <p:cNvPr id="220196" name="Group 62"/>
            <p:cNvGrpSpPr>
              <a:grpSpLocks/>
            </p:cNvGrpSpPr>
            <p:nvPr/>
          </p:nvGrpSpPr>
          <p:grpSpPr bwMode="auto">
            <a:xfrm>
              <a:off x="3458" y="1696"/>
              <a:ext cx="1034" cy="330"/>
              <a:chOff x="1514" y="1590"/>
              <a:chExt cx="1034" cy="330"/>
            </a:xfrm>
          </p:grpSpPr>
          <p:sp>
            <p:nvSpPr>
              <p:cNvPr id="220198" name="AutoShape 63"/>
              <p:cNvSpPr>
                <a:spLocks noChangeArrowheads="1"/>
              </p:cNvSpPr>
              <p:nvPr/>
            </p:nvSpPr>
            <p:spPr bwMode="auto">
              <a:xfrm>
                <a:off x="1514" y="1640"/>
                <a:ext cx="736" cy="252"/>
              </a:xfrm>
              <a:prstGeom prst="roundRect">
                <a:avLst>
                  <a:gd name="adj" fmla="val 16667"/>
                </a:avLst>
              </a:prstGeom>
              <a:solidFill>
                <a:schemeClr val="folHlink"/>
              </a:solidFill>
              <a:ln w="38100">
                <a:solidFill>
                  <a:schemeClr val="tx1"/>
                </a:solidFill>
                <a:round/>
                <a:headEnd/>
                <a:tailEnd/>
              </a:ln>
            </p:spPr>
            <p:txBody>
              <a:bodyPr wrap="none" anchor="ctr"/>
              <a:lstStyle/>
              <a:p>
                <a:endParaRPr lang="en-US" dirty="0">
                  <a:latin typeface="Courier New" pitchFamily="49" charset="0"/>
                </a:endParaRPr>
              </a:p>
            </p:txBody>
          </p:sp>
          <p:sp>
            <p:nvSpPr>
              <p:cNvPr id="220199" name="Line 64"/>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00" name="Line 65"/>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0201" name="Line 66"/>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0202" name="Text Box 67"/>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1</a:t>
                </a:r>
              </a:p>
            </p:txBody>
          </p:sp>
        </p:grpSp>
        <p:sp>
          <p:nvSpPr>
            <p:cNvPr id="220197" name="Text Box 68"/>
            <p:cNvSpPr txBox="1">
              <a:spLocks noChangeArrowheads="1"/>
            </p:cNvSpPr>
            <p:nvPr/>
          </p:nvSpPr>
          <p:spPr bwMode="auto">
            <a:xfrm>
              <a:off x="3430" y="1685"/>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220179" name="Text Box 69"/>
          <p:cNvSpPr txBox="1">
            <a:spLocks noChangeArrowheads="1"/>
          </p:cNvSpPr>
          <p:nvPr/>
        </p:nvSpPr>
        <p:spPr bwMode="auto">
          <a:xfrm>
            <a:off x="385763" y="3946525"/>
            <a:ext cx="8593137" cy="523220"/>
          </a:xfrm>
          <a:prstGeom prst="rect">
            <a:avLst/>
          </a:prstGeom>
          <a:noFill/>
          <a:ln w="9525" algn="ctr">
            <a:noFill/>
            <a:miter lim="800000"/>
            <a:headEnd/>
            <a:tailEnd/>
          </a:ln>
        </p:spPr>
        <p:txBody>
          <a:bodyPr wrap="square">
            <a:spAutoFit/>
          </a:bodyPr>
          <a:lstStyle/>
          <a:p>
            <a:pPr marL="457200" indent="-457200" algn="l"/>
            <a:r>
              <a:rPr lang="en-US" sz="2800" dirty="0">
                <a:latin typeface="Arial" pitchFamily="34" charset="0"/>
              </a:rPr>
              <a:t>Lazy </a:t>
            </a:r>
            <a:r>
              <a:rPr lang="en-US" sz="2800" b="1" dirty="0">
                <a:solidFill>
                  <a:schemeClr val="tx1"/>
                </a:solidFill>
                <a:latin typeface="Courier New" pitchFamily="49" charset="0"/>
                <a:cs typeface="Courier New" pitchFamily="49" charset="0"/>
              </a:rPr>
              <a:t>add</a:t>
            </a:r>
            <a:r>
              <a:rPr lang="en-US" sz="2800" b="1" dirty="0" smtClean="0">
                <a:solidFill>
                  <a:schemeClr val="tx1"/>
                </a:solidFill>
                <a:latin typeface="Courier New" pitchFamily="49" charset="0"/>
                <a:cs typeface="Courier New" pitchFamily="49" charset="0"/>
              </a:rPr>
              <a:t>()</a:t>
            </a:r>
            <a:r>
              <a:rPr lang="en-US" sz="2800" dirty="0" smtClean="0">
                <a:latin typeface="Arial" pitchFamily="34" charset="0"/>
              </a:rPr>
              <a:t>and </a:t>
            </a:r>
            <a:r>
              <a:rPr lang="en-US" sz="2800" b="1" dirty="0">
                <a:solidFill>
                  <a:schemeClr val="tx1"/>
                </a:solidFill>
                <a:latin typeface="Courier New" pitchFamily="49" charset="0"/>
                <a:cs typeface="Courier New" pitchFamily="49" charset="0"/>
              </a:rPr>
              <a:t>remove()</a:t>
            </a:r>
            <a:r>
              <a:rPr lang="en-US" sz="2800" dirty="0">
                <a:latin typeface="Arial" pitchFamily="34" charset="0"/>
              </a:rPr>
              <a:t> + Wait-free </a:t>
            </a:r>
            <a:r>
              <a:rPr lang="en-US" sz="2800" b="1" dirty="0">
                <a:solidFill>
                  <a:schemeClr val="tx1"/>
                </a:solidFill>
                <a:latin typeface="Courier New" pitchFamily="49" charset="0"/>
                <a:cs typeface="Courier New" pitchFamily="49" charset="0"/>
              </a:rPr>
              <a:t>contains()</a:t>
            </a:r>
          </a:p>
        </p:txBody>
      </p:sp>
      <p:grpSp>
        <p:nvGrpSpPr>
          <p:cNvPr id="220180" name="Group 70"/>
          <p:cNvGrpSpPr>
            <a:grpSpLocks/>
          </p:cNvGrpSpPr>
          <p:nvPr/>
        </p:nvGrpSpPr>
        <p:grpSpPr bwMode="auto">
          <a:xfrm>
            <a:off x="877888" y="1681163"/>
            <a:ext cx="6684962" cy="466725"/>
            <a:chOff x="689" y="1009"/>
            <a:chExt cx="3326" cy="294"/>
          </a:xfrm>
        </p:grpSpPr>
        <p:sp>
          <p:nvSpPr>
            <p:cNvPr id="220185" name="Freeform 71"/>
            <p:cNvSpPr>
              <a:spLocks/>
            </p:cNvSpPr>
            <p:nvPr/>
          </p:nvSpPr>
          <p:spPr bwMode="auto">
            <a:xfrm>
              <a:off x="689" y="1012"/>
              <a:ext cx="2888" cy="291"/>
            </a:xfrm>
            <a:custGeom>
              <a:avLst/>
              <a:gdLst>
                <a:gd name="T0" fmla="*/ 0 w 1070"/>
                <a:gd name="T1" fmla="*/ 388 h 216"/>
                <a:gd name="T2" fmla="*/ 23517 w 1070"/>
                <a:gd name="T3" fmla="*/ 11 h 216"/>
                <a:gd name="T4" fmla="*/ 48408 w 1070"/>
                <a:gd name="T5" fmla="*/ 324 h 216"/>
                <a:gd name="T6" fmla="*/ 74621 w 1070"/>
                <a:gd name="T7" fmla="*/ 78 h 216"/>
                <a:gd name="T8" fmla="*/ 89110 w 1070"/>
                <a:gd name="T9" fmla="*/ 273 h 216"/>
                <a:gd name="T10" fmla="*/ 111293 w 1070"/>
                <a:gd name="T11" fmla="*/ 143 h 216"/>
                <a:gd name="T12" fmla="*/ 128316 w 1070"/>
                <a:gd name="T13" fmla="*/ 226 h 216"/>
                <a:gd name="T14" fmla="*/ 153269 w 1070"/>
                <a:gd name="T15" fmla="*/ 159 h 216"/>
                <a:gd name="T16" fmla="*/ 0 60000 65536"/>
                <a:gd name="T17" fmla="*/ 0 60000 65536"/>
                <a:gd name="T18" fmla="*/ 0 60000 65536"/>
                <a:gd name="T19" fmla="*/ 0 60000 65536"/>
                <a:gd name="T20" fmla="*/ 0 60000 65536"/>
                <a:gd name="T21" fmla="*/ 0 60000 65536"/>
                <a:gd name="T22" fmla="*/ 0 60000 65536"/>
                <a:gd name="T23" fmla="*/ 0 60000 65536"/>
                <a:gd name="T24" fmla="*/ 0 w 1070"/>
                <a:gd name="T25" fmla="*/ 0 h 216"/>
                <a:gd name="T26" fmla="*/ 1070 w 1070"/>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0" h="216">
                  <a:moveTo>
                    <a:pt x="0" y="216"/>
                  </a:moveTo>
                  <a:cubicBezTo>
                    <a:pt x="54" y="114"/>
                    <a:pt x="108" y="12"/>
                    <a:pt x="164" y="6"/>
                  </a:cubicBezTo>
                  <a:cubicBezTo>
                    <a:pt x="220" y="0"/>
                    <a:pt x="279" y="174"/>
                    <a:pt x="338" y="180"/>
                  </a:cubicBezTo>
                  <a:cubicBezTo>
                    <a:pt x="397" y="186"/>
                    <a:pt x="474" y="48"/>
                    <a:pt x="521" y="43"/>
                  </a:cubicBezTo>
                  <a:cubicBezTo>
                    <a:pt x="568" y="38"/>
                    <a:pt x="579" y="146"/>
                    <a:pt x="622" y="152"/>
                  </a:cubicBezTo>
                  <a:cubicBezTo>
                    <a:pt x="665" y="158"/>
                    <a:pt x="731" y="83"/>
                    <a:pt x="777" y="79"/>
                  </a:cubicBezTo>
                  <a:cubicBezTo>
                    <a:pt x="823" y="75"/>
                    <a:pt x="847" y="124"/>
                    <a:pt x="896" y="125"/>
                  </a:cubicBezTo>
                  <a:cubicBezTo>
                    <a:pt x="945" y="126"/>
                    <a:pt x="1007" y="107"/>
                    <a:pt x="1070" y="88"/>
                  </a:cubicBezTo>
                </a:path>
              </a:pathLst>
            </a:custGeom>
            <a:noFill/>
            <a:ln w="38100">
              <a:solidFill>
                <a:schemeClr val="accent1"/>
              </a:solidFill>
              <a:round/>
              <a:headEnd/>
              <a:tailEnd type="triangle" w="med" len="med"/>
            </a:ln>
          </p:spPr>
          <p:txBody>
            <a:bodyPr>
              <a:spAutoFit/>
            </a:bodyPr>
            <a:lstStyle/>
            <a:p>
              <a:endParaRPr lang="en-US" dirty="0">
                <a:latin typeface="Courier New" pitchFamily="49" charset="0"/>
              </a:endParaRPr>
            </a:p>
          </p:txBody>
        </p:sp>
        <p:grpSp>
          <p:nvGrpSpPr>
            <p:cNvPr id="220186" name="Group 72"/>
            <p:cNvGrpSpPr>
              <a:grpSpLocks/>
            </p:cNvGrpSpPr>
            <p:nvPr/>
          </p:nvGrpSpPr>
          <p:grpSpPr bwMode="auto">
            <a:xfrm>
              <a:off x="3624" y="1009"/>
              <a:ext cx="391" cy="268"/>
              <a:chOff x="1584" y="816"/>
              <a:chExt cx="912" cy="816"/>
            </a:xfrm>
          </p:grpSpPr>
          <p:sp>
            <p:nvSpPr>
              <p:cNvPr id="220187" name="Freeform 7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20188" name="Freeform 7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20189" name="Freeform 7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20190" name="Freeform 7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20191" name="Freeform 7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20192" name="Freeform 7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20193" name="Freeform 7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20194" name="Freeform 8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20195" name="Freeform 8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sp>
        <p:nvSpPr>
          <p:cNvPr id="220181" name="Rectangle 85"/>
          <p:cNvSpPr>
            <a:spLocks noChangeArrowheads="1"/>
          </p:cNvSpPr>
          <p:nvPr/>
        </p:nvSpPr>
        <p:spPr bwMode="auto">
          <a:xfrm>
            <a:off x="2590800" y="27473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0182" name="Rectangle 86"/>
          <p:cNvSpPr>
            <a:spLocks noChangeArrowheads="1"/>
          </p:cNvSpPr>
          <p:nvPr/>
        </p:nvSpPr>
        <p:spPr bwMode="auto">
          <a:xfrm>
            <a:off x="4267200" y="27600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0183" name="Rectangle 87"/>
          <p:cNvSpPr>
            <a:spLocks noChangeArrowheads="1"/>
          </p:cNvSpPr>
          <p:nvPr/>
        </p:nvSpPr>
        <p:spPr bwMode="auto">
          <a:xfrm>
            <a:off x="5905500" y="2734618"/>
            <a:ext cx="330200" cy="461665"/>
          </a:xfrm>
          <a:prstGeom prst="rect">
            <a:avLst/>
          </a:prstGeom>
          <a:solidFill>
            <a:srgbClr val="FF0066"/>
          </a:solidFill>
          <a:ln w="9525" algn="ctr">
            <a:noFill/>
            <a:miter lim="800000"/>
            <a:headEnd/>
            <a:tailEnd/>
          </a:ln>
        </p:spPr>
        <p:txBody>
          <a:bodyPr anchor="ctr">
            <a:spAutoFit/>
          </a:bodyPr>
          <a:lstStyle/>
          <a:p>
            <a:endParaRPr lang="en-US" dirty="0">
              <a:latin typeface="Courier New" pitchFamily="49" charset="0"/>
            </a:endParaRPr>
          </a:p>
        </p:txBody>
      </p:sp>
      <p:sp>
        <p:nvSpPr>
          <p:cNvPr id="220184" name="Rectangle 88"/>
          <p:cNvSpPr>
            <a:spLocks noChangeArrowheads="1"/>
          </p:cNvSpPr>
          <p:nvPr/>
        </p:nvSpPr>
        <p:spPr bwMode="auto">
          <a:xfrm>
            <a:off x="7518400" y="27346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88" name="Line 35"/>
          <p:cNvSpPr>
            <a:spLocks noChangeShapeType="1"/>
          </p:cNvSpPr>
          <p:nvPr/>
        </p:nvSpPr>
        <p:spPr bwMode="auto">
          <a:xfrm>
            <a:off x="8008937" y="29892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3E8F5203-17A9-4B29-A4B3-C1FD9FF1E1E2}" type="slidenum">
              <a:rPr lang="x-none"/>
              <a:pPr>
                <a:defRPr/>
              </a:pPr>
              <a:t>23</a:t>
            </a:fld>
            <a:endParaRPr lang="en-US"/>
          </a:p>
        </p:txBody>
      </p:sp>
      <p:sp>
        <p:nvSpPr>
          <p:cNvPr id="17412" name="Rectangle 2"/>
          <p:cNvSpPr>
            <a:spLocks noGrp="1" noChangeArrowheads="1"/>
          </p:cNvSpPr>
          <p:nvPr>
            <p:ph type="title"/>
          </p:nvPr>
        </p:nvSpPr>
        <p:spPr/>
        <p:txBody>
          <a:bodyPr/>
          <a:lstStyle/>
          <a:p>
            <a:r>
              <a:rPr lang="en-US" sz="4000" smtClean="0"/>
              <a:t>Fourth:</a:t>
            </a:r>
            <a:br>
              <a:rPr lang="en-US" sz="4000" smtClean="0"/>
            </a:br>
            <a:r>
              <a:rPr lang="en-US" sz="4000" smtClean="0"/>
              <a:t>Lock-Free Synchronization</a:t>
            </a:r>
          </a:p>
        </p:txBody>
      </p:sp>
      <p:sp>
        <p:nvSpPr>
          <p:cNvPr id="17413" name="Rectangle 3"/>
          <p:cNvSpPr>
            <a:spLocks noGrp="1" noChangeArrowheads="1"/>
          </p:cNvSpPr>
          <p:nvPr>
            <p:ph type="body" idx="1"/>
          </p:nvPr>
        </p:nvSpPr>
        <p:spPr/>
        <p:txBody>
          <a:bodyPr/>
          <a:lstStyle/>
          <a:p>
            <a:r>
              <a:rPr lang="en-US" dirty="0" smtClean="0"/>
              <a:t>Don’t use locks at all</a:t>
            </a:r>
          </a:p>
          <a:p>
            <a:pPr lvl="1"/>
            <a:r>
              <a:rPr lang="en-US" dirty="0" smtClean="0"/>
              <a:t>Use </a:t>
            </a:r>
            <a:r>
              <a:rPr lang="en-US" dirty="0" err="1" smtClean="0">
                <a:solidFill>
                  <a:schemeClr val="tx1"/>
                </a:solidFill>
              </a:rPr>
              <a:t>compareAndSet</a:t>
            </a:r>
            <a:r>
              <a:rPr lang="en-US" dirty="0" smtClean="0">
                <a:solidFill>
                  <a:schemeClr val="tx1"/>
                </a:solidFill>
              </a:rPr>
              <a:t>()</a:t>
            </a:r>
            <a:r>
              <a:rPr lang="en-US" dirty="0" smtClean="0"/>
              <a:t> &amp; relatives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601B54A-7C48-431C-A507-B4816D3E5E56}" type="slidenum">
              <a:rPr lang="x-none"/>
              <a:pPr>
                <a:defRPr/>
              </a:pPr>
              <a:t>230</a:t>
            </a:fld>
            <a:endParaRPr lang="en-US"/>
          </a:p>
        </p:txBody>
      </p:sp>
      <p:sp>
        <p:nvSpPr>
          <p:cNvPr id="221188" name="Rectangle 2"/>
          <p:cNvSpPr>
            <a:spLocks noGrp="1" noChangeArrowheads="1"/>
          </p:cNvSpPr>
          <p:nvPr>
            <p:ph type="title"/>
          </p:nvPr>
        </p:nvSpPr>
        <p:spPr/>
        <p:txBody>
          <a:bodyPr/>
          <a:lstStyle/>
          <a:p>
            <a:r>
              <a:rPr lang="en-US" smtClean="0"/>
              <a:t>Evaluation</a:t>
            </a:r>
          </a:p>
        </p:txBody>
      </p:sp>
      <p:sp>
        <p:nvSpPr>
          <p:cNvPr id="221189" name="Rectangle 3"/>
          <p:cNvSpPr>
            <a:spLocks noGrp="1" noChangeArrowheads="1"/>
          </p:cNvSpPr>
          <p:nvPr>
            <p:ph type="body" idx="1"/>
          </p:nvPr>
        </p:nvSpPr>
        <p:spPr/>
        <p:txBody>
          <a:bodyPr/>
          <a:lstStyle/>
          <a:p>
            <a:pPr>
              <a:lnSpc>
                <a:spcPct val="90000"/>
              </a:lnSpc>
            </a:pPr>
            <a:r>
              <a:rPr lang="en-US" dirty="0" smtClean="0"/>
              <a:t>Good:</a:t>
            </a:r>
          </a:p>
          <a:p>
            <a:pPr lvl="1">
              <a:lnSpc>
                <a:spcPct val="90000"/>
              </a:lnSpc>
            </a:pPr>
            <a:r>
              <a:rPr lang="en-US" b="1" dirty="0" smtClean="0">
                <a:solidFill>
                  <a:schemeClr val="tx1"/>
                </a:solidFill>
                <a:latin typeface="Courier New" pitchFamily="49" charset="0"/>
                <a:cs typeface="Courier New" pitchFamily="49" charset="0"/>
              </a:rPr>
              <a:t>contains()</a:t>
            </a:r>
            <a:r>
              <a:rPr lang="en-US" dirty="0" smtClean="0"/>
              <a:t> doesn’t lock</a:t>
            </a:r>
          </a:p>
          <a:p>
            <a:pPr lvl="1">
              <a:lnSpc>
                <a:spcPct val="90000"/>
              </a:lnSpc>
            </a:pPr>
            <a:r>
              <a:rPr lang="en-US" dirty="0" smtClean="0"/>
              <a:t>In fact, its wait-free! </a:t>
            </a:r>
          </a:p>
          <a:p>
            <a:pPr lvl="1">
              <a:lnSpc>
                <a:spcPct val="90000"/>
              </a:lnSpc>
            </a:pPr>
            <a:r>
              <a:rPr lang="en-US" dirty="0" smtClean="0"/>
              <a:t>Good because typically high % contains()</a:t>
            </a:r>
          </a:p>
          <a:p>
            <a:pPr lvl="1">
              <a:lnSpc>
                <a:spcPct val="90000"/>
              </a:lnSpc>
            </a:pPr>
            <a:r>
              <a:rPr lang="en-US" dirty="0" smtClean="0"/>
              <a:t>Uncontended calls don’t re-traverse</a:t>
            </a:r>
          </a:p>
          <a:p>
            <a:pPr>
              <a:lnSpc>
                <a:spcPct val="90000"/>
              </a:lnSpc>
            </a:pPr>
            <a:r>
              <a:rPr lang="en-US" dirty="0" smtClean="0"/>
              <a:t>Bad</a:t>
            </a:r>
          </a:p>
          <a:p>
            <a:pPr lvl="1">
              <a:lnSpc>
                <a:spcPct val="90000"/>
              </a:lnSpc>
            </a:pPr>
            <a:r>
              <a:rPr lang="en-US" dirty="0" smtClean="0"/>
              <a:t>Contended </a:t>
            </a:r>
            <a:r>
              <a:rPr lang="en-US" b="1" dirty="0" smtClean="0">
                <a:solidFill>
                  <a:schemeClr val="tx1"/>
                </a:solidFill>
                <a:latin typeface="Courier New" pitchFamily="49" charset="0"/>
                <a:cs typeface="Courier New" pitchFamily="49" charset="0"/>
              </a:rPr>
              <a:t>add()</a:t>
            </a:r>
            <a:r>
              <a:rPr lang="en-US" dirty="0" smtClean="0">
                <a:solidFill>
                  <a:schemeClr val="tx1"/>
                </a:solidFill>
              </a:rPr>
              <a:t> </a:t>
            </a:r>
            <a:r>
              <a:rPr lang="en-US" dirty="0" smtClean="0"/>
              <a:t>and </a:t>
            </a:r>
            <a:r>
              <a:rPr lang="en-US" b="1" dirty="0" smtClean="0">
                <a:solidFill>
                  <a:schemeClr val="tx1"/>
                </a:solidFill>
                <a:latin typeface="Courier New" pitchFamily="49" charset="0"/>
                <a:cs typeface="Courier New" pitchFamily="49" charset="0"/>
              </a:rPr>
              <a:t>remove()</a:t>
            </a:r>
            <a:r>
              <a:rPr lang="en-US" dirty="0" smtClean="0">
                <a:solidFill>
                  <a:schemeClr val="tx1"/>
                </a:solidFill>
              </a:rPr>
              <a:t> </a:t>
            </a:r>
            <a:r>
              <a:rPr lang="en-US" dirty="0" smtClean="0"/>
              <a:t>calls must re-traverse</a:t>
            </a:r>
          </a:p>
          <a:p>
            <a:pPr lvl="1">
              <a:lnSpc>
                <a:spcPct val="90000"/>
              </a:lnSpc>
            </a:pPr>
            <a:r>
              <a:rPr lang="en-US" dirty="0" smtClean="0"/>
              <a:t>Traffic jam if one thread delays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AE9AC34E-10FF-4A0B-8CFC-BAC25BC55877}" type="slidenum">
              <a:rPr lang="x-none"/>
              <a:pPr>
                <a:defRPr/>
              </a:pPr>
              <a:t>231</a:t>
            </a:fld>
            <a:endParaRPr lang="en-US"/>
          </a:p>
        </p:txBody>
      </p:sp>
      <p:sp>
        <p:nvSpPr>
          <p:cNvPr id="222212" name="Rectangle 2"/>
          <p:cNvSpPr>
            <a:spLocks noGrp="1" noChangeArrowheads="1"/>
          </p:cNvSpPr>
          <p:nvPr>
            <p:ph type="title"/>
          </p:nvPr>
        </p:nvSpPr>
        <p:spPr/>
        <p:txBody>
          <a:bodyPr/>
          <a:lstStyle/>
          <a:p>
            <a:r>
              <a:rPr lang="en-US" smtClean="0"/>
              <a:t>Traffic Jam</a:t>
            </a:r>
          </a:p>
        </p:txBody>
      </p:sp>
      <p:sp>
        <p:nvSpPr>
          <p:cNvPr id="222213" name="Rectangle 3"/>
          <p:cNvSpPr>
            <a:spLocks noGrp="1" noChangeArrowheads="1"/>
          </p:cNvSpPr>
          <p:nvPr>
            <p:ph type="body" idx="1"/>
          </p:nvPr>
        </p:nvSpPr>
        <p:spPr/>
        <p:txBody>
          <a:bodyPr/>
          <a:lstStyle/>
          <a:p>
            <a:r>
              <a:rPr lang="en-US" smtClean="0"/>
              <a:t>Any concurrent data structure based on mutual exclusion has a weakness</a:t>
            </a:r>
          </a:p>
          <a:p>
            <a:r>
              <a:rPr lang="en-US" smtClean="0"/>
              <a:t>If one thread</a:t>
            </a:r>
          </a:p>
          <a:p>
            <a:pPr lvl="1"/>
            <a:r>
              <a:rPr lang="en-US" smtClean="0"/>
              <a:t>Enters critical section</a:t>
            </a:r>
          </a:p>
          <a:p>
            <a:pPr lvl="1"/>
            <a:r>
              <a:rPr lang="en-US" smtClean="0"/>
              <a:t>And “eats the big muffin”</a:t>
            </a:r>
            <a:endParaRPr lang="en-US" sz="2000" smtClean="0"/>
          </a:p>
          <a:p>
            <a:pPr lvl="2"/>
            <a:r>
              <a:rPr lang="en-US" smtClean="0"/>
              <a:t>Cache miss, page fault, descheduled …</a:t>
            </a:r>
          </a:p>
          <a:p>
            <a:pPr lvl="1"/>
            <a:r>
              <a:rPr lang="en-US" smtClean="0"/>
              <a:t>Everyone else using that lock is stuck!</a:t>
            </a:r>
          </a:p>
          <a:p>
            <a:pPr lvl="1"/>
            <a:r>
              <a:rPr lang="en-US" smtClean="0"/>
              <a:t>Need to trust the scheduler….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pPr>
              <a:defRPr/>
            </a:pPr>
            <a:r>
              <a:rPr lang="en-US"/>
              <a:t>Art of Multiprocessor Programming</a:t>
            </a:r>
          </a:p>
        </p:txBody>
      </p:sp>
      <p:sp>
        <p:nvSpPr>
          <p:cNvPr id="14" name="Slide Number Placeholder 4"/>
          <p:cNvSpPr>
            <a:spLocks noGrp="1"/>
          </p:cNvSpPr>
          <p:nvPr>
            <p:ph type="sldNum" sz="quarter" idx="11"/>
          </p:nvPr>
        </p:nvSpPr>
        <p:spPr/>
        <p:txBody>
          <a:bodyPr/>
          <a:lstStyle/>
          <a:p>
            <a:pPr>
              <a:defRPr/>
            </a:pPr>
            <a:fld id="{B1797096-83DB-41AE-B4C8-1A22C92AC09F}" type="slidenum">
              <a:rPr lang="x-none"/>
              <a:pPr>
                <a:defRPr/>
              </a:pPr>
              <a:t>232</a:t>
            </a:fld>
            <a:endParaRPr lang="en-US"/>
          </a:p>
        </p:txBody>
      </p:sp>
      <p:sp>
        <p:nvSpPr>
          <p:cNvPr id="223236" name="Rectangle 2"/>
          <p:cNvSpPr>
            <a:spLocks noGrp="1" noChangeArrowheads="1"/>
          </p:cNvSpPr>
          <p:nvPr>
            <p:ph type="title"/>
          </p:nvPr>
        </p:nvSpPr>
        <p:spPr/>
        <p:txBody>
          <a:bodyPr/>
          <a:lstStyle/>
          <a:p>
            <a:r>
              <a:rPr lang="en-US" sz="4000" smtClean="0"/>
              <a:t>Reminder: Lock-Free Data Structures</a:t>
            </a:r>
          </a:p>
        </p:txBody>
      </p:sp>
      <p:sp>
        <p:nvSpPr>
          <p:cNvPr id="223237" name="Rectangle 3"/>
          <p:cNvSpPr>
            <a:spLocks noGrp="1" noChangeArrowheads="1"/>
          </p:cNvSpPr>
          <p:nvPr>
            <p:ph type="body" idx="1"/>
          </p:nvPr>
        </p:nvSpPr>
        <p:spPr/>
        <p:txBody>
          <a:bodyPr/>
          <a:lstStyle/>
          <a:p>
            <a:r>
              <a:rPr lang="en-US" smtClean="0"/>
              <a:t>No matter what …</a:t>
            </a:r>
          </a:p>
          <a:p>
            <a:pPr lvl="1"/>
            <a:r>
              <a:rPr lang="en-US" smtClean="0"/>
              <a:t>Guarantees minimal progress in any execution</a:t>
            </a:r>
          </a:p>
          <a:p>
            <a:pPr lvl="1"/>
            <a:r>
              <a:rPr lang="en-US" smtClean="0"/>
              <a:t>i.e. Some thread will always complete a method call</a:t>
            </a:r>
          </a:p>
          <a:p>
            <a:pPr lvl="1"/>
            <a:r>
              <a:rPr lang="en-US" smtClean="0"/>
              <a:t>Even if others halt at malicious times</a:t>
            </a:r>
          </a:p>
          <a:p>
            <a:pPr lvl="1"/>
            <a:r>
              <a:rPr lang="en-US" smtClean="0"/>
              <a:t>Implies that implementation can’t use locks</a:t>
            </a:r>
          </a:p>
        </p:txBody>
      </p:sp>
      <p:grpSp>
        <p:nvGrpSpPr>
          <p:cNvPr id="2" name="Group 4"/>
          <p:cNvGrpSpPr>
            <a:grpSpLocks/>
          </p:cNvGrpSpPr>
          <p:nvPr/>
        </p:nvGrpSpPr>
        <p:grpSpPr bwMode="auto">
          <a:xfrm>
            <a:off x="6518275" y="1490663"/>
            <a:ext cx="863600" cy="900112"/>
            <a:chOff x="1968" y="1984"/>
            <a:chExt cx="1584" cy="1680"/>
          </a:xfrm>
        </p:grpSpPr>
        <p:grpSp>
          <p:nvGrpSpPr>
            <p:cNvPr id="223239" name="Group 5"/>
            <p:cNvGrpSpPr>
              <a:grpSpLocks/>
            </p:cNvGrpSpPr>
            <p:nvPr/>
          </p:nvGrpSpPr>
          <p:grpSpPr bwMode="auto">
            <a:xfrm>
              <a:off x="2201" y="1984"/>
              <a:ext cx="1152" cy="1680"/>
              <a:chOff x="2208" y="1920"/>
              <a:chExt cx="1152" cy="1680"/>
            </a:xfrm>
          </p:grpSpPr>
          <p:sp>
            <p:nvSpPr>
              <p:cNvPr id="223243" name="Oval 6"/>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p>
                <a:endParaRPr lang="en-US" dirty="0">
                  <a:latin typeface="Courier New" pitchFamily="49" charset="0"/>
                </a:endParaRPr>
              </a:p>
            </p:txBody>
          </p:sp>
          <p:sp>
            <p:nvSpPr>
              <p:cNvPr id="223244" name="Oval 7"/>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p>
                <a:endParaRPr lang="en-US" dirty="0">
                  <a:latin typeface="Courier New" pitchFamily="49" charset="0"/>
                </a:endParaRPr>
              </a:p>
            </p:txBody>
          </p:sp>
          <p:sp>
            <p:nvSpPr>
              <p:cNvPr id="223245" name="AutoShape 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23246" name="AutoShape 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en-US" dirty="0">
                  <a:latin typeface="Courier New" pitchFamily="49" charset="0"/>
                </a:endParaRPr>
              </a:p>
            </p:txBody>
          </p:sp>
        </p:grpSp>
        <p:grpSp>
          <p:nvGrpSpPr>
            <p:cNvPr id="223240" name="Group 10"/>
            <p:cNvGrpSpPr>
              <a:grpSpLocks/>
            </p:cNvGrpSpPr>
            <p:nvPr/>
          </p:nvGrpSpPr>
          <p:grpSpPr bwMode="auto">
            <a:xfrm>
              <a:off x="1968" y="2112"/>
              <a:ext cx="1584" cy="1493"/>
              <a:chOff x="1296" y="1824"/>
              <a:chExt cx="2496" cy="2352"/>
            </a:xfrm>
          </p:grpSpPr>
          <p:sp>
            <p:nvSpPr>
              <p:cNvPr id="223241" name="AutoShape 11"/>
              <p:cNvSpPr>
                <a:spLocks noChangeArrowheads="1"/>
              </p:cNvSpPr>
              <p:nvPr/>
            </p:nvSpPr>
            <p:spPr bwMode="auto">
              <a:xfrm>
                <a:off x="1296" y="1824"/>
                <a:ext cx="2496" cy="23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81 h 21600"/>
                </a:gdLst>
                <a:ahLst/>
                <a:cxnLst>
                  <a:cxn ang="T8">
                    <a:pos x="T0" y="T1"/>
                  </a:cxn>
                  <a:cxn ang="T9">
                    <a:pos x="T2" y="T3"/>
                  </a:cxn>
                  <a:cxn ang="T10">
                    <a:pos x="T4" y="T5"/>
                  </a:cxn>
                  <a:cxn ang="T11">
                    <a:pos x="T6" y="T7"/>
                  </a:cxn>
                </a:cxnLst>
                <a:rect l="T12" t="T13" r="T14" b="T15"/>
                <a:pathLst>
                  <a:path w="21600" h="21600">
                    <a:moveTo>
                      <a:pt x="10783" y="18688"/>
                    </a:moveTo>
                    <a:cubicBezTo>
                      <a:pt x="6432" y="18679"/>
                      <a:pt x="2911" y="15150"/>
                      <a:pt x="2911" y="10800"/>
                    </a:cubicBezTo>
                    <a:cubicBezTo>
                      <a:pt x="2911" y="6443"/>
                      <a:pt x="6443" y="2911"/>
                      <a:pt x="10800" y="2911"/>
                    </a:cubicBezTo>
                    <a:cubicBezTo>
                      <a:pt x="15156" y="2911"/>
                      <a:pt x="18689" y="6443"/>
                      <a:pt x="18689" y="10800"/>
                    </a:cubicBezTo>
                    <a:cubicBezTo>
                      <a:pt x="18689" y="15150"/>
                      <a:pt x="15167" y="18679"/>
                      <a:pt x="10816" y="18688"/>
                    </a:cubicBezTo>
                    <a:lnTo>
                      <a:pt x="10823" y="21599"/>
                    </a:lnTo>
                    <a:cubicBezTo>
                      <a:pt x="16778" y="21587"/>
                      <a:pt x="21600" y="16755"/>
                      <a:pt x="21600" y="10800"/>
                    </a:cubicBezTo>
                    <a:cubicBezTo>
                      <a:pt x="21600" y="4835"/>
                      <a:pt x="16764" y="0"/>
                      <a:pt x="10800" y="0"/>
                    </a:cubicBezTo>
                    <a:cubicBezTo>
                      <a:pt x="4835" y="0"/>
                      <a:pt x="0" y="4835"/>
                      <a:pt x="0" y="10800"/>
                    </a:cubicBezTo>
                    <a:cubicBezTo>
                      <a:pt x="-1" y="16755"/>
                      <a:pt x="4821" y="21587"/>
                      <a:pt x="10776" y="21599"/>
                    </a:cubicBezTo>
                    <a:close/>
                  </a:path>
                </a:pathLst>
              </a:custGeom>
              <a:solidFill>
                <a:srgbClr val="FF0000"/>
              </a:solidFill>
              <a:ln w="9525" algn="ctr">
                <a:noFill/>
                <a:miter lim="800000"/>
                <a:headEnd/>
                <a:tailEnd/>
              </a:ln>
            </p:spPr>
            <p:txBody>
              <a:bodyPr wrap="none" anchor="ctr"/>
              <a:lstStyle/>
              <a:p>
                <a:endParaRPr lang="en-US" dirty="0">
                  <a:latin typeface="Courier New" pitchFamily="49" charset="0"/>
                </a:endParaRPr>
              </a:p>
            </p:txBody>
          </p:sp>
          <p:sp>
            <p:nvSpPr>
              <p:cNvPr id="223242" name="Rectangle 12"/>
              <p:cNvSpPr>
                <a:spLocks noChangeArrowheads="1"/>
              </p:cNvSpPr>
              <p:nvPr/>
            </p:nvSpPr>
            <p:spPr bwMode="auto">
              <a:xfrm rot="-2826042">
                <a:off x="2400" y="1824"/>
                <a:ext cx="288" cy="2352"/>
              </a:xfrm>
              <a:prstGeom prst="rect">
                <a:avLst/>
              </a:prstGeom>
              <a:solidFill>
                <a:srgbClr val="FF0000"/>
              </a:solidFill>
              <a:ln w="9525" algn="ctr">
                <a:noFill/>
                <a:miter lim="800000"/>
                <a:headEnd/>
                <a:tailEnd/>
              </a:ln>
            </p:spPr>
            <p:txBody>
              <a:bodyPr wrap="none" anchor="ctr"/>
              <a:lstStyle/>
              <a:p>
                <a:endParaRPr lang="en-US" dirty="0">
                  <a:latin typeface="Courier New" pitchFamily="49"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F1F20F66-C8FC-4811-B4AD-1F1C7BDF39A0}" type="slidenum">
              <a:rPr lang="x-none"/>
              <a:pPr>
                <a:defRPr/>
              </a:pPr>
              <a:t>233</a:t>
            </a:fld>
            <a:endParaRPr lang="en-US"/>
          </a:p>
        </p:txBody>
      </p:sp>
      <p:sp>
        <p:nvSpPr>
          <p:cNvPr id="224260" name="Rectangle 2"/>
          <p:cNvSpPr>
            <a:spLocks noGrp="1" noChangeArrowheads="1"/>
          </p:cNvSpPr>
          <p:nvPr>
            <p:ph type="title"/>
          </p:nvPr>
        </p:nvSpPr>
        <p:spPr/>
        <p:txBody>
          <a:bodyPr/>
          <a:lstStyle/>
          <a:p>
            <a:r>
              <a:rPr lang="en-US" smtClean="0"/>
              <a:t>Lock-free Lists</a:t>
            </a:r>
          </a:p>
        </p:txBody>
      </p:sp>
      <p:sp>
        <p:nvSpPr>
          <p:cNvPr id="224261" name="Rectangle 3"/>
          <p:cNvSpPr>
            <a:spLocks noGrp="1" noChangeArrowheads="1"/>
          </p:cNvSpPr>
          <p:nvPr>
            <p:ph type="body" idx="1"/>
          </p:nvPr>
        </p:nvSpPr>
        <p:spPr/>
        <p:txBody>
          <a:bodyPr/>
          <a:lstStyle/>
          <a:p>
            <a:r>
              <a:rPr lang="en-US" dirty="0" smtClean="0"/>
              <a:t>Next logical step</a:t>
            </a:r>
          </a:p>
          <a:p>
            <a:pPr lvl="1"/>
            <a:r>
              <a:rPr lang="en-US" dirty="0" smtClean="0"/>
              <a:t>Wait-free </a:t>
            </a:r>
            <a:r>
              <a:rPr lang="en-US" b="1" dirty="0" smtClean="0">
                <a:solidFill>
                  <a:schemeClr val="tx1"/>
                </a:solidFill>
                <a:latin typeface="Courier New" pitchFamily="49" charset="0"/>
                <a:cs typeface="Courier New" pitchFamily="49" charset="0"/>
              </a:rPr>
              <a:t>contains()</a:t>
            </a:r>
            <a:endParaRPr lang="en-US" b="1" dirty="0" smtClean="0">
              <a:latin typeface="Courier New" pitchFamily="49" charset="0"/>
              <a:cs typeface="Courier New" pitchFamily="49" charset="0"/>
            </a:endParaRPr>
          </a:p>
          <a:p>
            <a:pPr lvl="1"/>
            <a:r>
              <a:rPr lang="en-US" dirty="0" smtClean="0"/>
              <a:t>lock-free </a:t>
            </a:r>
            <a:r>
              <a:rPr lang="en-US" b="1" dirty="0" smtClean="0">
                <a:solidFill>
                  <a:schemeClr val="tx1"/>
                </a:solidFill>
                <a:latin typeface="Courier New" pitchFamily="49" charset="0"/>
                <a:cs typeface="Courier New" pitchFamily="49" charset="0"/>
              </a:rPr>
              <a:t>add()</a:t>
            </a:r>
            <a:r>
              <a:rPr lang="en-US" dirty="0" smtClean="0"/>
              <a:t> and </a:t>
            </a:r>
            <a:r>
              <a:rPr lang="en-US" b="1" dirty="0" smtClean="0">
                <a:solidFill>
                  <a:schemeClr val="tx1"/>
                </a:solidFill>
                <a:latin typeface="Courier New" pitchFamily="49" charset="0"/>
                <a:cs typeface="Courier New" pitchFamily="49" charset="0"/>
              </a:rPr>
              <a:t>remove()</a:t>
            </a:r>
            <a:endParaRPr lang="en-US" b="1" dirty="0" smtClean="0">
              <a:latin typeface="Courier New" pitchFamily="49" charset="0"/>
              <a:cs typeface="Courier New" pitchFamily="49" charset="0"/>
            </a:endParaRPr>
          </a:p>
          <a:p>
            <a:r>
              <a:rPr lang="en-US" dirty="0" smtClean="0"/>
              <a:t>Use only </a:t>
            </a:r>
            <a:r>
              <a:rPr lang="en-US" b="1" dirty="0" err="1" smtClean="0">
                <a:solidFill>
                  <a:schemeClr val="tx1"/>
                </a:solidFill>
                <a:latin typeface="Courier New" pitchFamily="49" charset="0"/>
                <a:cs typeface="Courier New" pitchFamily="49" charset="0"/>
              </a:rPr>
              <a:t>compareAndSet</a:t>
            </a:r>
            <a:r>
              <a:rPr lang="en-US" b="1" dirty="0" smtClean="0">
                <a:solidFill>
                  <a:schemeClr val="tx1"/>
                </a:solidFill>
                <a:latin typeface="Courier New" pitchFamily="49" charset="0"/>
                <a:cs typeface="Courier New" pitchFamily="49" charset="0"/>
              </a:rPr>
              <a:t>()</a:t>
            </a:r>
          </a:p>
          <a:p>
            <a:pPr lvl="1"/>
            <a:r>
              <a:rPr lang="en-US" dirty="0" smtClean="0"/>
              <a:t>What could go wrong?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Slide Number Placeholder 4"/>
          <p:cNvSpPr>
            <a:spLocks noGrp="1"/>
          </p:cNvSpPr>
          <p:nvPr>
            <p:ph type="sldNum" sz="quarter" idx="10"/>
          </p:nvPr>
        </p:nvSpPr>
        <p:spPr>
          <a:noFill/>
        </p:spPr>
        <p:txBody>
          <a:bodyPr/>
          <a:lstStyle/>
          <a:p>
            <a:fld id="{A5A8DE0A-7086-4F8D-A22A-D28407B5164A}" type="slidenum">
              <a:rPr lang="x-none" smtClean="0">
                <a:cs typeface="Arial" pitchFamily="34" charset="0"/>
              </a:rPr>
              <a:pPr/>
              <a:t>234</a:t>
            </a:fld>
            <a:endParaRPr lang="en-US" smtClean="0">
              <a:cs typeface="Arial" pitchFamily="34" charset="0"/>
            </a:endParaRPr>
          </a:p>
        </p:txBody>
      </p:sp>
      <p:sp>
        <p:nvSpPr>
          <p:cNvPr id="156676" name="Rectangle 3"/>
          <p:cNvSpPr>
            <a:spLocks noChangeArrowheads="1"/>
          </p:cNvSpPr>
          <p:nvPr/>
        </p:nvSpPr>
        <p:spPr bwMode="auto">
          <a:xfrm>
            <a:off x="838200" y="1752600"/>
            <a:ext cx="7620000" cy="3785652"/>
          </a:xfrm>
          <a:prstGeom prst="rect">
            <a:avLst/>
          </a:prstGeom>
          <a:solidFill>
            <a:srgbClr val="FFFFCC"/>
          </a:solidFill>
          <a:ln w="9525">
            <a:noFill/>
            <a:miter lim="800000"/>
            <a:headEnd/>
            <a:tailEnd/>
          </a:ln>
        </p:spPr>
        <p:txBody>
          <a:bodyPr>
            <a:spAutoFit/>
          </a:bodyPr>
          <a:lstStyle/>
          <a:p>
            <a:pPr algn="l"/>
            <a:r>
              <a:rPr lang="en-US" sz="2400" b="1" dirty="0">
                <a:solidFill>
                  <a:schemeClr val="tx1"/>
                </a:solidFill>
                <a:latin typeface="Courier New" pitchFamily="49" charset="0"/>
              </a:rPr>
              <a:t>public abstract class</a:t>
            </a:r>
            <a:r>
              <a:rPr lang="en-US" sz="2400" b="1" dirty="0">
                <a:latin typeface="Courier New" pitchFamily="49" charset="0"/>
              </a:rPr>
              <a:t> </a:t>
            </a:r>
            <a:r>
              <a:rPr lang="en-US" sz="2400" b="1" dirty="0" err="1" smtClean="0">
                <a:latin typeface="Courier New" pitchFamily="49" charset="0"/>
              </a:rPr>
              <a:t>CASObject</a:t>
            </a:r>
            <a:r>
              <a:rPr lang="en-US" sz="2400" b="1" dirty="0" smtClean="0">
                <a:latin typeface="Courier New" pitchFamily="49" charset="0"/>
              </a:rPr>
              <a:t> {</a:t>
            </a:r>
            <a:endParaRPr lang="en-US" sz="2400" b="1" dirty="0">
              <a:latin typeface="Courier New" pitchFamily="49" charset="0"/>
            </a:endParaRPr>
          </a:p>
          <a:p>
            <a:pPr algn="l"/>
            <a:r>
              <a:rPr lang="en-US" sz="2400" b="1" dirty="0">
                <a:solidFill>
                  <a:schemeClr val="tx1"/>
                </a:solidFill>
                <a:latin typeface="Courier New" pitchFamily="49" charset="0"/>
              </a:rPr>
              <a:t> private </a:t>
            </a:r>
            <a:r>
              <a:rPr lang="en-US" sz="2400" b="1" dirty="0" err="1">
                <a:solidFill>
                  <a:schemeClr val="tx1"/>
                </a:solidFill>
                <a:latin typeface="Courier New" pitchFamily="49" charset="0"/>
              </a:rPr>
              <a:t>int</a:t>
            </a:r>
            <a:r>
              <a:rPr lang="en-US" sz="2400" b="1" dirty="0">
                <a:latin typeface="Courier New" pitchFamily="49" charset="0"/>
              </a:rPr>
              <a:t> value;</a:t>
            </a:r>
          </a:p>
          <a:p>
            <a:pPr algn="l"/>
            <a:r>
              <a:rPr lang="en-US" sz="2400" b="1" dirty="0">
                <a:solidFill>
                  <a:schemeClr val="tx1"/>
                </a:solidFill>
                <a:latin typeface="Courier New" pitchFamily="49" charset="0"/>
              </a:rPr>
              <a:t> public </a:t>
            </a:r>
            <a:r>
              <a:rPr lang="en-US" sz="2400" b="1" dirty="0" err="1">
                <a:solidFill>
                  <a:schemeClr val="tx1"/>
                </a:solidFill>
                <a:latin typeface="Courier New" pitchFamily="49" charset="0"/>
              </a:rPr>
              <a:t>boolean</a:t>
            </a:r>
            <a:r>
              <a:rPr lang="en-US" sz="2400" b="1" dirty="0">
                <a:solidFill>
                  <a:schemeClr val="tx1"/>
                </a:solidFill>
                <a:latin typeface="Courier New" pitchFamily="49" charset="0"/>
              </a:rPr>
              <a:t> synchronized</a:t>
            </a:r>
            <a:endParaRPr lang="en-US" sz="2400" b="1" dirty="0">
              <a:latin typeface="Courier New" pitchFamily="49" charset="0"/>
            </a:endParaRPr>
          </a:p>
          <a:p>
            <a:pPr algn="l"/>
            <a:r>
              <a:rPr lang="en-US" sz="2400" b="1" dirty="0">
                <a:latin typeface="Courier New" pitchFamily="49" charset="0"/>
              </a:rPr>
              <a:t>   </a:t>
            </a:r>
            <a:r>
              <a:rPr lang="en-US" sz="2400" b="1" dirty="0" err="1">
                <a:latin typeface="Courier New" pitchFamily="49" charset="0"/>
              </a:rPr>
              <a:t>compareAndSet</a:t>
            </a:r>
            <a:r>
              <a:rPr lang="en-US" sz="2400" b="1" dirty="0">
                <a:latin typeface="Courier New" pitchFamily="49" charset="0"/>
              </a:rPr>
              <a:t>(</a:t>
            </a:r>
            <a:r>
              <a:rPr lang="en-US" sz="2400" b="1" dirty="0" err="1">
                <a:solidFill>
                  <a:schemeClr val="tx1"/>
                </a:solidFill>
                <a:latin typeface="Courier New" pitchFamily="49" charset="0"/>
              </a:rPr>
              <a:t>int</a:t>
            </a:r>
            <a:r>
              <a:rPr lang="en-US" sz="2400" b="1" dirty="0">
                <a:latin typeface="Courier New" pitchFamily="49" charset="0"/>
              </a:rPr>
              <a:t> expected, </a:t>
            </a:r>
          </a:p>
          <a:p>
            <a:pPr algn="l"/>
            <a:r>
              <a:rPr lang="en-US" sz="2400" b="1" dirty="0">
                <a:latin typeface="Courier New" pitchFamily="49" charset="0"/>
              </a:rPr>
              <a:t>                 </a:t>
            </a:r>
            <a:r>
              <a:rPr lang="en-US" sz="2400" b="1" dirty="0" err="1">
                <a:solidFill>
                  <a:schemeClr val="tx1"/>
                </a:solidFill>
                <a:latin typeface="Courier New" pitchFamily="49" charset="0"/>
              </a:rPr>
              <a:t>int</a:t>
            </a:r>
            <a:r>
              <a:rPr lang="en-US" sz="2400" b="1" dirty="0">
                <a:latin typeface="Courier New" pitchFamily="49" charset="0"/>
              </a:rPr>
              <a:t> update) {</a:t>
            </a:r>
          </a:p>
          <a:p>
            <a:pPr algn="l"/>
            <a:r>
              <a:rPr lang="en-US" sz="2400" b="1" dirty="0" smtClean="0">
                <a:solidFill>
                  <a:schemeClr val="tx1"/>
                </a:solidFill>
                <a:latin typeface="Courier New" pitchFamily="49" charset="0"/>
              </a:rPr>
              <a:t>  if</a:t>
            </a:r>
            <a:r>
              <a:rPr lang="en-US" sz="2400" b="1" dirty="0" smtClean="0">
                <a:latin typeface="Courier New" pitchFamily="49" charset="0"/>
              </a:rPr>
              <a:t> (value</a:t>
            </a:r>
            <a:r>
              <a:rPr lang="en-US" sz="2400" b="1" dirty="0">
                <a:latin typeface="Courier New" pitchFamily="49" charset="0"/>
              </a:rPr>
              <a:t>==expected) {</a:t>
            </a:r>
          </a:p>
          <a:p>
            <a:pPr algn="l"/>
            <a:r>
              <a:rPr lang="en-US" sz="2400" b="1" dirty="0">
                <a:latin typeface="Courier New" pitchFamily="49" charset="0"/>
              </a:rPr>
              <a:t>   </a:t>
            </a:r>
            <a:r>
              <a:rPr lang="en-US" sz="2400" b="1" dirty="0" smtClean="0">
                <a:latin typeface="Courier New" pitchFamily="49" charset="0"/>
              </a:rPr>
              <a:t>value </a:t>
            </a:r>
            <a:r>
              <a:rPr lang="en-US" sz="2400" b="1" dirty="0">
                <a:latin typeface="Courier New" pitchFamily="49" charset="0"/>
              </a:rPr>
              <a:t>= update; </a:t>
            </a:r>
            <a:r>
              <a:rPr lang="en-US" sz="2400" b="1" dirty="0">
                <a:solidFill>
                  <a:schemeClr val="tx1"/>
                </a:solidFill>
                <a:latin typeface="Courier New" pitchFamily="49" charset="0"/>
              </a:rPr>
              <a:t>return true</a:t>
            </a:r>
            <a:r>
              <a:rPr lang="en-US" sz="2400" b="1" dirty="0">
                <a:latin typeface="Courier New" pitchFamily="49" charset="0"/>
              </a:rPr>
              <a:t>;</a:t>
            </a:r>
          </a:p>
          <a:p>
            <a:pPr algn="l"/>
            <a:r>
              <a:rPr lang="en-US" sz="2400" b="1" dirty="0">
                <a:latin typeface="Courier New" pitchFamily="49" charset="0"/>
              </a:rPr>
              <a:t>  }</a:t>
            </a:r>
          </a:p>
          <a:p>
            <a:pPr algn="l"/>
            <a:r>
              <a:rPr lang="en-US" sz="2400" b="1" dirty="0">
                <a:latin typeface="Courier New" pitchFamily="49" charset="0"/>
              </a:rPr>
              <a:t>  </a:t>
            </a:r>
            <a:r>
              <a:rPr lang="en-US" sz="2400" b="1" dirty="0">
                <a:solidFill>
                  <a:schemeClr val="tx1"/>
                </a:solidFill>
                <a:latin typeface="Courier New" pitchFamily="49" charset="0"/>
              </a:rPr>
              <a:t>return</a:t>
            </a:r>
            <a:r>
              <a:rPr lang="en-US" sz="2400" b="1" dirty="0">
                <a:latin typeface="Courier New" pitchFamily="49" charset="0"/>
              </a:rPr>
              <a:t> </a:t>
            </a:r>
            <a:r>
              <a:rPr lang="en-US" sz="2400" b="1" dirty="0">
                <a:solidFill>
                  <a:schemeClr val="tx1"/>
                </a:solidFill>
                <a:latin typeface="Courier New" pitchFamily="49" charset="0"/>
              </a:rPr>
              <a:t>false</a:t>
            </a:r>
            <a:r>
              <a:rPr lang="en-US" sz="2400" b="1" dirty="0">
                <a:latin typeface="Courier New" pitchFamily="49" charset="0"/>
              </a:rPr>
              <a:t>;</a:t>
            </a:r>
          </a:p>
          <a:p>
            <a:pPr algn="l"/>
            <a:r>
              <a:rPr lang="en-US" sz="2400" b="1" dirty="0">
                <a:latin typeface="Courier New" pitchFamily="49" charset="0"/>
              </a:rPr>
              <a:t>  } … }</a:t>
            </a:r>
          </a:p>
        </p:txBody>
      </p:sp>
      <p:sp>
        <p:nvSpPr>
          <p:cNvPr id="156677" name="Rectangle 4"/>
          <p:cNvSpPr>
            <a:spLocks noGrp="1" noChangeArrowheads="1"/>
          </p:cNvSpPr>
          <p:nvPr>
            <p:ph type="title"/>
          </p:nvPr>
        </p:nvSpPr>
        <p:spPr/>
        <p:txBody>
          <a:bodyPr/>
          <a:lstStyle/>
          <a:p>
            <a:r>
              <a:rPr lang="en-US" smtClean="0"/>
              <a:t>compareAndSet</a:t>
            </a:r>
          </a:p>
        </p:txBody>
      </p:sp>
      <p:sp>
        <p:nvSpPr>
          <p:cNvPr id="6" name="Footer Placeholder 3"/>
          <p:cNvSpPr txBox="1">
            <a:spLocks/>
          </p:cNvSpPr>
          <p:nvPr/>
        </p:nvSpPr>
        <p:spPr bwMode="auto">
          <a:xfrm>
            <a:off x="3124200" y="6248400"/>
            <a:ext cx="2895600" cy="457200"/>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Art of Multiprocessor Programming</a:t>
            </a: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2847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r>
              <a:rPr lang="en-US" sz="1400">
                <a:solidFill>
                  <a:schemeClr val="tx1"/>
                </a:solidFill>
                <a:latin typeface="Arial" pitchFamily="34" charset="0"/>
                <a:cs typeface="Arial" pitchFamily="34" charset="0"/>
              </a:rPr>
              <a:t>Art of Multiprocessor Programming</a:t>
            </a:r>
          </a:p>
        </p:txBody>
      </p:sp>
      <p:sp>
        <p:nvSpPr>
          <p:cNvPr id="157699" name="Slide Number Placeholder 4"/>
          <p:cNvSpPr>
            <a:spLocks noGrp="1"/>
          </p:cNvSpPr>
          <p:nvPr>
            <p:ph type="sldNum" sz="quarter" idx="10"/>
          </p:nvPr>
        </p:nvSpPr>
        <p:spPr>
          <a:noFill/>
        </p:spPr>
        <p:txBody>
          <a:bodyPr/>
          <a:lstStyle/>
          <a:p>
            <a:fld id="{E63886FD-F264-4ABA-8276-B4BF2FD8BEE2}" type="slidenum">
              <a:rPr lang="x-none" smtClean="0">
                <a:cs typeface="Arial" pitchFamily="34" charset="0"/>
              </a:rPr>
              <a:pPr/>
              <a:t>235</a:t>
            </a:fld>
            <a:endParaRPr lang="en-US" smtClean="0">
              <a:cs typeface="Arial" pitchFamily="34" charset="0"/>
            </a:endParaRPr>
          </a:p>
        </p:txBody>
      </p:sp>
      <p:sp>
        <p:nvSpPr>
          <p:cNvPr id="157700" name="Rectangle 3"/>
          <p:cNvSpPr>
            <a:spLocks noChangeArrowheads="1"/>
          </p:cNvSpPr>
          <p:nvPr/>
        </p:nvSpPr>
        <p:spPr bwMode="auto">
          <a:xfrm>
            <a:off x="838200" y="1752600"/>
            <a:ext cx="7620000" cy="3785652"/>
          </a:xfrm>
          <a:prstGeom prst="rect">
            <a:avLst/>
          </a:prstGeom>
          <a:solidFill>
            <a:srgbClr val="FFFFCC"/>
          </a:solidFill>
          <a:ln w="9525">
            <a:noFill/>
            <a:miter lim="800000"/>
            <a:headEnd/>
            <a:tailEnd/>
          </a:ln>
        </p:spPr>
        <p:txBody>
          <a:bodyPr>
            <a:spAutoFit/>
          </a:bodyPr>
          <a:lstStyle/>
          <a:p>
            <a:pPr algn="l"/>
            <a:r>
              <a:rPr lang="en-US" sz="2400" b="1" dirty="0">
                <a:solidFill>
                  <a:schemeClr val="folHlink"/>
                </a:solidFill>
                <a:latin typeface="Courier New" pitchFamily="49" charset="0"/>
              </a:rPr>
              <a:t>public abstract class </a:t>
            </a:r>
            <a:r>
              <a:rPr lang="en-US" sz="2400" b="1" dirty="0" err="1" smtClean="0">
                <a:solidFill>
                  <a:schemeClr val="folHlink"/>
                </a:solidFill>
                <a:latin typeface="Courier New" pitchFamily="49" charset="0"/>
              </a:rPr>
              <a:t>CASObject</a:t>
            </a:r>
            <a:r>
              <a:rPr lang="en-US" sz="2400" b="1" dirty="0" smtClean="0">
                <a:solidFill>
                  <a:schemeClr val="folHlink"/>
                </a:solidFill>
                <a:latin typeface="Courier New" pitchFamily="49" charset="0"/>
              </a:rPr>
              <a:t> {</a:t>
            </a:r>
            <a:endParaRPr lang="en-US" sz="2400" b="1" dirty="0">
              <a:solidFill>
                <a:schemeClr val="folHlink"/>
              </a:solidFill>
              <a:latin typeface="Courier New" pitchFamily="49" charset="0"/>
            </a:endParaRPr>
          </a:p>
          <a:p>
            <a:pPr algn="l"/>
            <a:r>
              <a:rPr lang="en-US" sz="2400" b="1" dirty="0">
                <a:solidFill>
                  <a:schemeClr val="folHlink"/>
                </a:solidFill>
                <a:latin typeface="Courier New" pitchFamily="49" charset="0"/>
              </a:rPr>
              <a:t> private </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value;</a:t>
            </a:r>
          </a:p>
          <a:p>
            <a:pPr algn="l"/>
            <a:r>
              <a:rPr lang="en-US" sz="2400" b="1" dirty="0">
                <a:solidFill>
                  <a:schemeClr val="folHlink"/>
                </a:solidFill>
                <a:latin typeface="Courier New" pitchFamily="49" charset="0"/>
              </a:rPr>
              <a:t> public </a:t>
            </a:r>
            <a:r>
              <a:rPr lang="en-US" sz="2400" b="1" dirty="0" err="1">
                <a:solidFill>
                  <a:schemeClr val="folHlink"/>
                </a:solidFill>
                <a:latin typeface="Courier New" pitchFamily="49" charset="0"/>
              </a:rPr>
              <a:t>boolean</a:t>
            </a:r>
            <a:r>
              <a:rPr lang="en-US" sz="2400" b="1" dirty="0">
                <a:solidFill>
                  <a:schemeClr val="folHlink"/>
                </a:solidFill>
                <a:latin typeface="Courier New" pitchFamily="49" charset="0"/>
              </a:rPr>
              <a:t> synchronized</a:t>
            </a:r>
          </a:p>
          <a:p>
            <a:pPr algn="l"/>
            <a:r>
              <a:rPr lang="en-US" sz="2400" b="1" dirty="0">
                <a:solidFill>
                  <a:schemeClr val="folHlink"/>
                </a:solidFill>
                <a:latin typeface="Courier New" pitchFamily="49" charset="0"/>
              </a:rPr>
              <a:t>   </a:t>
            </a:r>
            <a:r>
              <a:rPr lang="en-US" sz="2400" b="1" dirty="0" err="1">
                <a:solidFill>
                  <a:schemeClr val="folHlink"/>
                </a:solidFill>
                <a:latin typeface="Courier New" pitchFamily="49" charset="0"/>
              </a:rPr>
              <a:t>compareAndSet</a:t>
            </a:r>
            <a:r>
              <a:rPr lang="en-US" sz="2400" b="1" dirty="0">
                <a:solidFill>
                  <a:schemeClr val="folHlink"/>
                </a:solidFill>
                <a:latin typeface="Courier New" pitchFamily="49" charset="0"/>
              </a:rPr>
              <a:t>(</a:t>
            </a:r>
            <a:r>
              <a:rPr lang="en-US" sz="2400" b="1" dirty="0" err="1">
                <a:solidFill>
                  <a:schemeClr val="folHlink"/>
                </a:solidFill>
                <a:latin typeface="Courier New" pitchFamily="49" charset="0"/>
              </a:rPr>
              <a:t>int</a:t>
            </a:r>
            <a:r>
              <a:rPr lang="en-US" sz="2400" b="1" dirty="0">
                <a:latin typeface="Courier New" pitchFamily="49" charset="0"/>
              </a:rPr>
              <a:t> expected</a:t>
            </a:r>
            <a:r>
              <a:rPr lang="en-US" sz="2400" b="1" dirty="0">
                <a:solidFill>
                  <a:schemeClr val="bg1">
                    <a:lumMod val="75000"/>
                  </a:schemeClr>
                </a:solidFill>
                <a:latin typeface="Courier New" pitchFamily="49" charset="0"/>
              </a:rPr>
              <a:t>,</a:t>
            </a:r>
            <a:r>
              <a:rPr lang="en-US" sz="2400" b="1" dirty="0">
                <a:latin typeface="Courier New" pitchFamily="49" charset="0"/>
              </a:rPr>
              <a:t> </a:t>
            </a:r>
          </a:p>
          <a:p>
            <a:pPr algn="l"/>
            <a:r>
              <a:rPr lang="en-US" sz="2400" b="1" dirty="0">
                <a:latin typeface="Courier New" pitchFamily="49" charset="0"/>
              </a:rPr>
              <a:t>                 </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update) {</a:t>
            </a:r>
          </a:p>
          <a:p>
            <a:pPr algn="l"/>
            <a:r>
              <a:rPr lang="en-US" sz="2400" b="1" dirty="0" smtClean="0">
                <a:solidFill>
                  <a:schemeClr val="folHlink"/>
                </a:solidFill>
                <a:latin typeface="Courier New" pitchFamily="49" charset="0"/>
              </a:rPr>
              <a:t>  if</a:t>
            </a:r>
            <a:r>
              <a:rPr lang="en-US" sz="2400" b="1" dirty="0" smtClean="0">
                <a:latin typeface="Courier New" pitchFamily="49" charset="0"/>
              </a:rPr>
              <a:t> </a:t>
            </a:r>
            <a:r>
              <a:rPr lang="en-US" sz="2400" b="1" dirty="0" smtClean="0">
                <a:solidFill>
                  <a:schemeClr val="folHlink"/>
                </a:solidFill>
                <a:latin typeface="Courier New" pitchFamily="49" charset="0"/>
              </a:rPr>
              <a:t>(</a:t>
            </a:r>
            <a:r>
              <a:rPr lang="en-US" sz="2400" b="1" dirty="0" smtClean="0">
                <a:latin typeface="Courier New" pitchFamily="49" charset="0"/>
              </a:rPr>
              <a:t>value</a:t>
            </a:r>
            <a:r>
              <a:rPr lang="en-US" sz="2400" b="1" dirty="0">
                <a:latin typeface="Courier New" pitchFamily="49" charset="0"/>
              </a:rPr>
              <a:t>==expected</a:t>
            </a:r>
            <a:r>
              <a:rPr lang="en-US" sz="2400" b="1" dirty="0">
                <a:solidFill>
                  <a:schemeClr val="folHlink"/>
                </a:solidFill>
                <a:latin typeface="Courier New" pitchFamily="49" charset="0"/>
              </a:rPr>
              <a:t>)</a:t>
            </a:r>
            <a:r>
              <a:rPr lang="en-US" sz="2400" b="1" dirty="0">
                <a:latin typeface="Courier New" pitchFamily="49" charset="0"/>
              </a:rPr>
              <a:t> </a:t>
            </a:r>
            <a:r>
              <a:rPr lang="en-US" sz="2400" b="1" dirty="0">
                <a:solidFill>
                  <a:schemeClr val="folHlink"/>
                </a:solidFill>
                <a:latin typeface="Courier New" pitchFamily="49" charset="0"/>
              </a:rPr>
              <a:t>{</a:t>
            </a:r>
          </a:p>
          <a:p>
            <a:pPr algn="l"/>
            <a:r>
              <a:rPr lang="en-US" sz="2400" b="1" dirty="0">
                <a:solidFill>
                  <a:schemeClr val="folHlink"/>
                </a:solidFill>
                <a:latin typeface="Courier New" pitchFamily="49" charset="0"/>
              </a:rPr>
              <a:t>  </a:t>
            </a:r>
            <a:r>
              <a:rPr lang="en-US" sz="2400" b="1" dirty="0" smtClean="0">
                <a:solidFill>
                  <a:schemeClr val="folHlink"/>
                </a:solidFill>
                <a:latin typeface="Courier New" pitchFamily="49" charset="0"/>
              </a:rPr>
              <a:t>value </a:t>
            </a:r>
            <a:r>
              <a:rPr lang="en-US" sz="2400" b="1" dirty="0">
                <a:solidFill>
                  <a:schemeClr val="folHlink"/>
                </a:solidFill>
                <a:latin typeface="Courier New" pitchFamily="49" charset="0"/>
              </a:rPr>
              <a:t>= update; return true;</a:t>
            </a:r>
          </a:p>
          <a:p>
            <a:pPr algn="l"/>
            <a:r>
              <a:rPr lang="en-US" sz="2400" b="1" dirty="0">
                <a:solidFill>
                  <a:schemeClr val="folHlink"/>
                </a:solidFill>
                <a:latin typeface="Courier New" pitchFamily="49" charset="0"/>
              </a:rPr>
              <a:t>  }</a:t>
            </a:r>
          </a:p>
          <a:p>
            <a:pPr algn="l"/>
            <a:r>
              <a:rPr lang="en-US" sz="2400" b="1" dirty="0">
                <a:solidFill>
                  <a:schemeClr val="folHlink"/>
                </a:solidFill>
                <a:latin typeface="Courier New" pitchFamily="49" charset="0"/>
              </a:rPr>
              <a:t> return false;</a:t>
            </a:r>
          </a:p>
          <a:p>
            <a:pPr algn="l"/>
            <a:r>
              <a:rPr lang="en-US" sz="2400" b="1" dirty="0">
                <a:solidFill>
                  <a:schemeClr val="folHlink"/>
                </a:solidFill>
                <a:latin typeface="Courier New" pitchFamily="49" charset="0"/>
              </a:rPr>
              <a:t> } … }</a:t>
            </a:r>
          </a:p>
        </p:txBody>
      </p:sp>
      <p:sp>
        <p:nvSpPr>
          <p:cNvPr id="157701" name="Rectangle 4"/>
          <p:cNvSpPr>
            <a:spLocks noGrp="1" noChangeArrowheads="1"/>
          </p:cNvSpPr>
          <p:nvPr>
            <p:ph type="title"/>
          </p:nvPr>
        </p:nvSpPr>
        <p:spPr/>
        <p:txBody>
          <a:bodyPr/>
          <a:lstStyle/>
          <a:p>
            <a:r>
              <a:rPr lang="en-US" smtClean="0"/>
              <a:t>compareAndSet</a:t>
            </a:r>
          </a:p>
        </p:txBody>
      </p:sp>
      <p:sp>
        <p:nvSpPr>
          <p:cNvPr id="157702" name="AutoShape 6"/>
          <p:cNvSpPr>
            <a:spLocks noChangeArrowheads="1"/>
          </p:cNvSpPr>
          <p:nvPr/>
        </p:nvSpPr>
        <p:spPr bwMode="auto">
          <a:xfrm>
            <a:off x="4694239" y="2873375"/>
            <a:ext cx="1706562" cy="473075"/>
          </a:xfrm>
          <a:prstGeom prst="wedgeRoundRectCallout">
            <a:avLst>
              <a:gd name="adj1" fmla="val 21755"/>
              <a:gd name="adj2" fmla="val 452685"/>
              <a:gd name="adj3" fmla="val 16667"/>
            </a:avLst>
          </a:prstGeom>
          <a:noFill/>
          <a:ln w="38100">
            <a:solidFill>
              <a:srgbClr val="FF0000"/>
            </a:solidFill>
            <a:miter lim="800000"/>
            <a:headEnd/>
            <a:tailEnd/>
          </a:ln>
        </p:spPr>
        <p:txBody>
          <a:bodyPr anchor="ctr"/>
          <a:lstStyle/>
          <a:p>
            <a:endParaRPr lang="en-US" sz="2400" b="1" dirty="0">
              <a:latin typeface="Courier New" pitchFamily="49" charset="0"/>
            </a:endParaRPr>
          </a:p>
        </p:txBody>
      </p:sp>
      <p:sp>
        <p:nvSpPr>
          <p:cNvPr id="157703" name="Text Box 7"/>
          <p:cNvSpPr txBox="1">
            <a:spLocks noChangeArrowheads="1"/>
          </p:cNvSpPr>
          <p:nvPr/>
        </p:nvSpPr>
        <p:spPr bwMode="auto">
          <a:xfrm>
            <a:off x="3332480" y="5314950"/>
            <a:ext cx="5054283" cy="523220"/>
          </a:xfrm>
          <a:prstGeom prst="rect">
            <a:avLst/>
          </a:prstGeom>
          <a:noFill/>
          <a:ln w="9525">
            <a:noFill/>
            <a:miter lim="800000"/>
            <a:headEnd/>
            <a:tailEnd/>
          </a:ln>
        </p:spPr>
        <p:txBody>
          <a:bodyPr wrap="square">
            <a:spAutoFit/>
          </a:bodyPr>
          <a:lstStyle/>
          <a:p>
            <a:r>
              <a:rPr lang="en-US" b="1" dirty="0">
                <a:solidFill>
                  <a:srgbClr val="FF0000"/>
                </a:solidFill>
                <a:latin typeface="Arial" pitchFamily="34" charset="0"/>
                <a:cs typeface="Arial" pitchFamily="34" charset="0"/>
              </a:rPr>
              <a:t>If value is </a:t>
            </a:r>
            <a:r>
              <a:rPr lang="en-US" b="1" dirty="0" smtClean="0">
                <a:solidFill>
                  <a:srgbClr val="FF0000"/>
                </a:solidFill>
                <a:latin typeface="Arial" pitchFamily="34" charset="0"/>
                <a:cs typeface="Arial" pitchFamily="34" charset="0"/>
              </a:rPr>
              <a:t>as expected</a:t>
            </a:r>
            <a:r>
              <a:rPr lang="en-US" b="1" dirty="0">
                <a:solidFill>
                  <a:srgbClr val="FF0000"/>
                </a:solidFill>
                <a:latin typeface="Arial" pitchFamily="34" charset="0"/>
                <a:cs typeface="Arial" pitchFamily="34" charset="0"/>
              </a:rPr>
              <a:t>, …</a:t>
            </a:r>
          </a:p>
        </p:txBody>
      </p:sp>
      <p:sp>
        <p:nvSpPr>
          <p:cNvPr id="157704" name="AutoShape 8"/>
          <p:cNvSpPr>
            <a:spLocks noChangeArrowheads="1"/>
          </p:cNvSpPr>
          <p:nvPr/>
        </p:nvSpPr>
        <p:spPr bwMode="auto">
          <a:xfrm>
            <a:off x="1880657" y="3680361"/>
            <a:ext cx="2992755" cy="427037"/>
          </a:xfrm>
          <a:prstGeom prst="wedgeRoundRectCallout">
            <a:avLst>
              <a:gd name="adj1" fmla="val 60133"/>
              <a:gd name="adj2" fmla="val 317410"/>
              <a:gd name="adj3" fmla="val 16667"/>
            </a:avLst>
          </a:prstGeom>
          <a:noFill/>
          <a:ln w="38100">
            <a:solidFill>
              <a:srgbClr val="FF0000"/>
            </a:solidFill>
            <a:miter lim="800000"/>
            <a:headEnd/>
            <a:tailEnd/>
          </a:ln>
        </p:spPr>
        <p:txBody>
          <a:bodyPr anchor="ctr"/>
          <a:lstStyle/>
          <a:p>
            <a:endParaRPr lang="en-US" sz="2400" b="1" dirty="0">
              <a:latin typeface="Courier New" pitchFamily="49" charset="0"/>
            </a:endParaRPr>
          </a:p>
        </p:txBody>
      </p:sp>
    </p:spTree>
    <p:extLst>
      <p:ext uri="{BB962C8B-B14F-4D97-AF65-F5344CB8AC3E}">
        <p14:creationId xmlns:p14="http://schemas.microsoft.com/office/powerpoint/2010/main" val="240879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3"/>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r>
              <a:rPr lang="en-US" sz="1400">
                <a:solidFill>
                  <a:schemeClr val="tx1"/>
                </a:solidFill>
                <a:latin typeface="Arial" pitchFamily="34" charset="0"/>
                <a:cs typeface="Arial" pitchFamily="34" charset="0"/>
              </a:rPr>
              <a:t>Art of Multiprocessor Programming</a:t>
            </a:r>
          </a:p>
        </p:txBody>
      </p:sp>
      <p:sp>
        <p:nvSpPr>
          <p:cNvPr id="158723" name="Slide Number Placeholder 4"/>
          <p:cNvSpPr>
            <a:spLocks noGrp="1"/>
          </p:cNvSpPr>
          <p:nvPr>
            <p:ph type="sldNum" sz="quarter" idx="10"/>
          </p:nvPr>
        </p:nvSpPr>
        <p:spPr>
          <a:noFill/>
        </p:spPr>
        <p:txBody>
          <a:bodyPr/>
          <a:lstStyle/>
          <a:p>
            <a:fld id="{D6E943F6-95C8-4E83-8F1F-57C1F33BF603}" type="slidenum">
              <a:rPr lang="x-none" smtClean="0">
                <a:cs typeface="Arial" pitchFamily="34" charset="0"/>
              </a:rPr>
              <a:pPr/>
              <a:t>236</a:t>
            </a:fld>
            <a:endParaRPr lang="en-US" smtClean="0">
              <a:cs typeface="Arial" pitchFamily="34" charset="0"/>
            </a:endParaRPr>
          </a:p>
        </p:txBody>
      </p:sp>
      <p:sp>
        <p:nvSpPr>
          <p:cNvPr id="158724" name="Rectangle 3"/>
          <p:cNvSpPr>
            <a:spLocks noChangeArrowheads="1"/>
          </p:cNvSpPr>
          <p:nvPr/>
        </p:nvSpPr>
        <p:spPr bwMode="auto">
          <a:xfrm>
            <a:off x="838200" y="1752600"/>
            <a:ext cx="7620000" cy="3785652"/>
          </a:xfrm>
          <a:prstGeom prst="rect">
            <a:avLst/>
          </a:prstGeom>
          <a:solidFill>
            <a:srgbClr val="FFFFCC"/>
          </a:solidFill>
          <a:ln w="9525">
            <a:noFill/>
            <a:miter lim="800000"/>
            <a:headEnd/>
            <a:tailEnd/>
          </a:ln>
        </p:spPr>
        <p:txBody>
          <a:bodyPr>
            <a:spAutoFit/>
          </a:bodyPr>
          <a:lstStyle/>
          <a:p>
            <a:pPr algn="l"/>
            <a:r>
              <a:rPr lang="en-US" sz="2400" b="1" dirty="0">
                <a:solidFill>
                  <a:schemeClr val="folHlink"/>
                </a:solidFill>
                <a:latin typeface="Courier New" pitchFamily="49" charset="0"/>
              </a:rPr>
              <a:t>public abstract class </a:t>
            </a:r>
            <a:r>
              <a:rPr lang="en-US" sz="2400" b="1" dirty="0" smtClean="0">
                <a:solidFill>
                  <a:schemeClr val="folHlink"/>
                </a:solidFill>
                <a:latin typeface="Courier New" pitchFamily="49" charset="0"/>
              </a:rPr>
              <a:t>CASOBJECT{</a:t>
            </a:r>
            <a:endParaRPr lang="en-US" sz="2400" b="1" dirty="0">
              <a:solidFill>
                <a:schemeClr val="folHlink"/>
              </a:solidFill>
              <a:latin typeface="Courier New" pitchFamily="49" charset="0"/>
            </a:endParaRPr>
          </a:p>
          <a:p>
            <a:pPr algn="l"/>
            <a:r>
              <a:rPr lang="en-US" sz="2400" b="1" dirty="0">
                <a:solidFill>
                  <a:schemeClr val="folHlink"/>
                </a:solidFill>
                <a:latin typeface="Courier New" pitchFamily="49" charset="0"/>
              </a:rPr>
              <a:t> private </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value;</a:t>
            </a:r>
          </a:p>
          <a:p>
            <a:pPr algn="l"/>
            <a:r>
              <a:rPr lang="en-US" sz="2400" b="1" dirty="0">
                <a:solidFill>
                  <a:schemeClr val="folHlink"/>
                </a:solidFill>
                <a:latin typeface="Courier New" pitchFamily="49" charset="0"/>
              </a:rPr>
              <a:t> public </a:t>
            </a:r>
            <a:r>
              <a:rPr lang="en-US" sz="2400" b="1" dirty="0" err="1">
                <a:solidFill>
                  <a:schemeClr val="folHlink"/>
                </a:solidFill>
                <a:latin typeface="Courier New" pitchFamily="49" charset="0"/>
              </a:rPr>
              <a:t>boolean</a:t>
            </a:r>
            <a:r>
              <a:rPr lang="en-US" sz="2400" b="1" dirty="0">
                <a:solidFill>
                  <a:schemeClr val="folHlink"/>
                </a:solidFill>
                <a:latin typeface="Courier New" pitchFamily="49" charset="0"/>
              </a:rPr>
              <a:t> synchronized</a:t>
            </a:r>
          </a:p>
          <a:p>
            <a:pPr algn="l"/>
            <a:r>
              <a:rPr lang="en-US" sz="2400" b="1" dirty="0">
                <a:solidFill>
                  <a:schemeClr val="folHlink"/>
                </a:solidFill>
                <a:latin typeface="Courier New" pitchFamily="49" charset="0"/>
              </a:rPr>
              <a:t>   </a:t>
            </a:r>
            <a:r>
              <a:rPr lang="en-US" sz="2400" b="1" dirty="0" err="1">
                <a:solidFill>
                  <a:schemeClr val="folHlink"/>
                </a:solidFill>
                <a:latin typeface="Courier New" pitchFamily="49" charset="0"/>
              </a:rPr>
              <a:t>compareAndSet</a:t>
            </a:r>
            <a:r>
              <a:rPr lang="en-US" sz="2400" b="1" dirty="0">
                <a:solidFill>
                  <a:schemeClr val="folHlink"/>
                </a:solidFill>
                <a:latin typeface="Courier New" pitchFamily="49" charset="0"/>
              </a:rPr>
              <a:t>(</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expected, </a:t>
            </a:r>
          </a:p>
          <a:p>
            <a:pPr algn="l"/>
            <a:r>
              <a:rPr lang="en-US" sz="2400" b="1" dirty="0">
                <a:solidFill>
                  <a:schemeClr val="folHlink"/>
                </a:solidFill>
                <a:latin typeface="Courier New" pitchFamily="49" charset="0"/>
              </a:rPr>
              <a:t>                 </a:t>
            </a:r>
            <a:r>
              <a:rPr lang="en-US" sz="2400" b="1" dirty="0" err="1">
                <a:solidFill>
                  <a:schemeClr val="folHlink"/>
                </a:solidFill>
                <a:latin typeface="Courier New" pitchFamily="49" charset="0"/>
              </a:rPr>
              <a:t>int</a:t>
            </a:r>
            <a:r>
              <a:rPr lang="en-US" sz="2400" b="1" dirty="0">
                <a:latin typeface="Courier New" pitchFamily="49" charset="0"/>
              </a:rPr>
              <a:t> update</a:t>
            </a:r>
            <a:r>
              <a:rPr lang="en-US" sz="2400" b="1" dirty="0">
                <a:solidFill>
                  <a:schemeClr val="folHlink"/>
                </a:solidFill>
                <a:latin typeface="Courier New" pitchFamily="49" charset="0"/>
              </a:rPr>
              <a:t>) {</a:t>
            </a:r>
          </a:p>
          <a:p>
            <a:pPr algn="l"/>
            <a:r>
              <a:rPr lang="en-US" sz="2400" b="1" dirty="0" smtClean="0">
                <a:solidFill>
                  <a:schemeClr val="folHlink"/>
                </a:solidFill>
                <a:latin typeface="Courier New" pitchFamily="49" charset="0"/>
              </a:rPr>
              <a:t> if (value</a:t>
            </a:r>
            <a:r>
              <a:rPr lang="en-US" sz="2400" b="1" dirty="0">
                <a:solidFill>
                  <a:schemeClr val="folHlink"/>
                </a:solidFill>
                <a:latin typeface="Courier New" pitchFamily="49" charset="0"/>
              </a:rPr>
              <a:t>==expected) {</a:t>
            </a:r>
          </a:p>
          <a:p>
            <a:pPr algn="l"/>
            <a:r>
              <a:rPr lang="en-US" sz="2400" b="1" dirty="0">
                <a:latin typeface="Courier New" pitchFamily="49" charset="0"/>
              </a:rPr>
              <a:t>  </a:t>
            </a:r>
            <a:r>
              <a:rPr lang="en-US" sz="2400" b="1" dirty="0" smtClean="0">
                <a:latin typeface="Courier New" pitchFamily="49" charset="0"/>
              </a:rPr>
              <a:t>value </a:t>
            </a:r>
            <a:r>
              <a:rPr lang="en-US" sz="2400" b="1" dirty="0">
                <a:latin typeface="Courier New" pitchFamily="49" charset="0"/>
              </a:rPr>
              <a:t>= update; </a:t>
            </a:r>
            <a:r>
              <a:rPr lang="en-US" sz="2400" b="1" dirty="0">
                <a:solidFill>
                  <a:schemeClr val="folHlink"/>
                </a:solidFill>
                <a:latin typeface="Courier New" pitchFamily="49" charset="0"/>
              </a:rPr>
              <a:t>return true;</a:t>
            </a:r>
          </a:p>
          <a:p>
            <a:pPr algn="l"/>
            <a:r>
              <a:rPr lang="en-US" sz="2400" b="1" dirty="0">
                <a:solidFill>
                  <a:schemeClr val="folHlink"/>
                </a:solidFill>
                <a:latin typeface="Courier New" pitchFamily="49" charset="0"/>
              </a:rPr>
              <a:t>  }</a:t>
            </a:r>
          </a:p>
          <a:p>
            <a:pPr algn="l"/>
            <a:r>
              <a:rPr lang="en-US" sz="2400" b="1" dirty="0">
                <a:solidFill>
                  <a:schemeClr val="folHlink"/>
                </a:solidFill>
                <a:latin typeface="Courier New" pitchFamily="49" charset="0"/>
              </a:rPr>
              <a:t> return false;</a:t>
            </a:r>
          </a:p>
          <a:p>
            <a:pPr algn="l"/>
            <a:r>
              <a:rPr lang="en-US" sz="2400" b="1" dirty="0">
                <a:solidFill>
                  <a:schemeClr val="folHlink"/>
                </a:solidFill>
                <a:latin typeface="Courier New" pitchFamily="49" charset="0"/>
              </a:rPr>
              <a:t> } … }</a:t>
            </a:r>
          </a:p>
        </p:txBody>
      </p:sp>
      <p:sp>
        <p:nvSpPr>
          <p:cNvPr id="158725" name="Rectangle 4"/>
          <p:cNvSpPr>
            <a:spLocks noGrp="1" noChangeArrowheads="1"/>
          </p:cNvSpPr>
          <p:nvPr>
            <p:ph type="title"/>
          </p:nvPr>
        </p:nvSpPr>
        <p:spPr/>
        <p:txBody>
          <a:bodyPr/>
          <a:lstStyle/>
          <a:p>
            <a:r>
              <a:rPr lang="en-US" smtClean="0"/>
              <a:t>compareAndSet</a:t>
            </a:r>
          </a:p>
        </p:txBody>
      </p:sp>
      <p:sp>
        <p:nvSpPr>
          <p:cNvPr id="158726" name="AutoShape 10"/>
          <p:cNvSpPr>
            <a:spLocks noChangeArrowheads="1"/>
          </p:cNvSpPr>
          <p:nvPr/>
        </p:nvSpPr>
        <p:spPr bwMode="auto">
          <a:xfrm>
            <a:off x="4708525" y="3252788"/>
            <a:ext cx="1265238" cy="473075"/>
          </a:xfrm>
          <a:prstGeom prst="wedgeRoundRectCallout">
            <a:avLst>
              <a:gd name="adj1" fmla="val 21972"/>
              <a:gd name="adj2" fmla="val 331676"/>
              <a:gd name="adj3" fmla="val 16667"/>
            </a:avLst>
          </a:prstGeom>
          <a:noFill/>
          <a:ln w="38100">
            <a:solidFill>
              <a:srgbClr val="FF0000"/>
            </a:solidFill>
            <a:miter lim="800000"/>
            <a:headEnd/>
            <a:tailEnd/>
          </a:ln>
        </p:spPr>
        <p:txBody>
          <a:bodyPr anchor="ctr"/>
          <a:lstStyle/>
          <a:p>
            <a:endParaRPr lang="en-US" sz="2400" b="1" dirty="0">
              <a:latin typeface="Courier New" pitchFamily="49" charset="0"/>
            </a:endParaRPr>
          </a:p>
        </p:txBody>
      </p:sp>
      <p:sp>
        <p:nvSpPr>
          <p:cNvPr id="158727" name="Text Box 11"/>
          <p:cNvSpPr txBox="1">
            <a:spLocks noChangeArrowheads="1"/>
          </p:cNvSpPr>
          <p:nvPr/>
        </p:nvSpPr>
        <p:spPr bwMode="auto">
          <a:xfrm>
            <a:off x="2072640" y="5215890"/>
            <a:ext cx="4368800" cy="519113"/>
          </a:xfrm>
          <a:prstGeom prst="rect">
            <a:avLst/>
          </a:prstGeom>
          <a:noFill/>
          <a:ln w="9525">
            <a:noFill/>
            <a:miter lim="800000"/>
            <a:headEnd/>
            <a:tailEnd/>
          </a:ln>
        </p:spPr>
        <p:txBody>
          <a:bodyPr>
            <a:spAutoFit/>
          </a:bodyPr>
          <a:lstStyle/>
          <a:p>
            <a:r>
              <a:rPr lang="en-US" b="1" dirty="0">
                <a:solidFill>
                  <a:srgbClr val="FF0000"/>
                </a:solidFill>
                <a:latin typeface="Arial" pitchFamily="34" charset="0"/>
                <a:cs typeface="Arial" pitchFamily="34" charset="0"/>
              </a:rPr>
              <a:t>… replace it</a:t>
            </a:r>
          </a:p>
        </p:txBody>
      </p:sp>
      <p:sp>
        <p:nvSpPr>
          <p:cNvPr id="158728" name="AutoShape 12"/>
          <p:cNvSpPr>
            <a:spLocks noChangeArrowheads="1"/>
          </p:cNvSpPr>
          <p:nvPr/>
        </p:nvSpPr>
        <p:spPr bwMode="auto">
          <a:xfrm>
            <a:off x="1263650" y="4017969"/>
            <a:ext cx="2688590" cy="427037"/>
          </a:xfrm>
          <a:prstGeom prst="wedgeRoundRectCallout">
            <a:avLst>
              <a:gd name="adj1" fmla="val 75706"/>
              <a:gd name="adj2" fmla="val 238352"/>
              <a:gd name="adj3" fmla="val 16667"/>
            </a:avLst>
          </a:prstGeom>
          <a:noFill/>
          <a:ln w="38100">
            <a:solidFill>
              <a:srgbClr val="FF0000"/>
            </a:solidFill>
            <a:miter lim="800000"/>
            <a:headEnd/>
            <a:tailEnd/>
          </a:ln>
        </p:spPr>
        <p:txBody>
          <a:bodyPr anchor="ctr"/>
          <a:lstStyle/>
          <a:p>
            <a:endParaRPr lang="en-US" sz="2400" b="1" dirty="0">
              <a:latin typeface="Courier New" pitchFamily="49" charset="0"/>
            </a:endParaRPr>
          </a:p>
        </p:txBody>
      </p:sp>
    </p:spTree>
    <p:extLst>
      <p:ext uri="{BB962C8B-B14F-4D97-AF65-F5344CB8AC3E}">
        <p14:creationId xmlns:p14="http://schemas.microsoft.com/office/powerpoint/2010/main" val="168601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3"/>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r>
              <a:rPr lang="en-US" sz="1400">
                <a:solidFill>
                  <a:schemeClr val="tx1"/>
                </a:solidFill>
                <a:latin typeface="Arial" pitchFamily="34" charset="0"/>
                <a:cs typeface="Arial" pitchFamily="34" charset="0"/>
              </a:rPr>
              <a:t>Art of Multiprocessor Programming</a:t>
            </a:r>
          </a:p>
        </p:txBody>
      </p:sp>
      <p:sp>
        <p:nvSpPr>
          <p:cNvPr id="159747" name="Slide Number Placeholder 4"/>
          <p:cNvSpPr>
            <a:spLocks noGrp="1"/>
          </p:cNvSpPr>
          <p:nvPr>
            <p:ph type="sldNum" sz="quarter" idx="10"/>
          </p:nvPr>
        </p:nvSpPr>
        <p:spPr>
          <a:noFill/>
        </p:spPr>
        <p:txBody>
          <a:bodyPr/>
          <a:lstStyle/>
          <a:p>
            <a:fld id="{035A433B-88CD-4C9D-88F2-A9DFB6E7292E}" type="slidenum">
              <a:rPr lang="x-none" smtClean="0">
                <a:cs typeface="Arial" pitchFamily="34" charset="0"/>
              </a:rPr>
              <a:pPr/>
              <a:t>237</a:t>
            </a:fld>
            <a:endParaRPr lang="en-US" smtClean="0">
              <a:cs typeface="Arial" pitchFamily="34" charset="0"/>
            </a:endParaRPr>
          </a:p>
        </p:txBody>
      </p:sp>
      <p:sp>
        <p:nvSpPr>
          <p:cNvPr id="159748" name="Rectangle 3"/>
          <p:cNvSpPr>
            <a:spLocks noChangeArrowheads="1"/>
          </p:cNvSpPr>
          <p:nvPr/>
        </p:nvSpPr>
        <p:spPr bwMode="auto">
          <a:xfrm>
            <a:off x="838200" y="1752600"/>
            <a:ext cx="7620000" cy="3785652"/>
          </a:xfrm>
          <a:prstGeom prst="rect">
            <a:avLst/>
          </a:prstGeom>
          <a:solidFill>
            <a:srgbClr val="FFFFCC"/>
          </a:solidFill>
          <a:ln w="9525">
            <a:noFill/>
            <a:miter lim="800000"/>
            <a:headEnd/>
            <a:tailEnd/>
          </a:ln>
        </p:spPr>
        <p:txBody>
          <a:bodyPr>
            <a:spAutoFit/>
          </a:bodyPr>
          <a:lstStyle/>
          <a:p>
            <a:pPr algn="l"/>
            <a:r>
              <a:rPr lang="en-US" sz="2400" b="1" dirty="0">
                <a:solidFill>
                  <a:schemeClr val="folHlink"/>
                </a:solidFill>
                <a:latin typeface="Courier New" pitchFamily="49" charset="0"/>
              </a:rPr>
              <a:t>public abstract class </a:t>
            </a:r>
            <a:r>
              <a:rPr lang="en-US" sz="2400" b="1" dirty="0" err="1">
                <a:solidFill>
                  <a:schemeClr val="folHlink"/>
                </a:solidFill>
                <a:latin typeface="Courier New" pitchFamily="49" charset="0"/>
              </a:rPr>
              <a:t>RMWRegister</a:t>
            </a:r>
            <a:r>
              <a:rPr lang="en-US" sz="2400" b="1" dirty="0">
                <a:solidFill>
                  <a:schemeClr val="folHlink"/>
                </a:solidFill>
                <a:latin typeface="Courier New" pitchFamily="49" charset="0"/>
              </a:rPr>
              <a:t> {</a:t>
            </a:r>
          </a:p>
          <a:p>
            <a:pPr algn="l"/>
            <a:r>
              <a:rPr lang="en-US" sz="2400" b="1" dirty="0">
                <a:solidFill>
                  <a:schemeClr val="folHlink"/>
                </a:solidFill>
                <a:latin typeface="Courier New" pitchFamily="49" charset="0"/>
              </a:rPr>
              <a:t> private </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value;</a:t>
            </a:r>
          </a:p>
          <a:p>
            <a:pPr algn="l"/>
            <a:r>
              <a:rPr lang="en-US" sz="2400" b="1" dirty="0">
                <a:solidFill>
                  <a:schemeClr val="folHlink"/>
                </a:solidFill>
                <a:latin typeface="Courier New" pitchFamily="49" charset="0"/>
              </a:rPr>
              <a:t> public </a:t>
            </a:r>
            <a:r>
              <a:rPr lang="en-US" sz="2400" b="1" dirty="0" err="1">
                <a:solidFill>
                  <a:schemeClr val="folHlink"/>
                </a:solidFill>
                <a:latin typeface="Courier New" pitchFamily="49" charset="0"/>
              </a:rPr>
              <a:t>boolean</a:t>
            </a:r>
            <a:r>
              <a:rPr lang="en-US" sz="2400" b="1" dirty="0">
                <a:solidFill>
                  <a:schemeClr val="folHlink"/>
                </a:solidFill>
                <a:latin typeface="Courier New" pitchFamily="49" charset="0"/>
              </a:rPr>
              <a:t> synchronized</a:t>
            </a:r>
          </a:p>
          <a:p>
            <a:pPr algn="l"/>
            <a:r>
              <a:rPr lang="en-US" sz="2400" b="1" dirty="0">
                <a:solidFill>
                  <a:schemeClr val="folHlink"/>
                </a:solidFill>
                <a:latin typeface="Courier New" pitchFamily="49" charset="0"/>
              </a:rPr>
              <a:t>   </a:t>
            </a:r>
            <a:r>
              <a:rPr lang="en-US" sz="2400" b="1" dirty="0" err="1">
                <a:solidFill>
                  <a:schemeClr val="folHlink"/>
                </a:solidFill>
                <a:latin typeface="Courier New" pitchFamily="49" charset="0"/>
              </a:rPr>
              <a:t>compareAndSet</a:t>
            </a:r>
            <a:r>
              <a:rPr lang="en-US" sz="2400" b="1" dirty="0">
                <a:solidFill>
                  <a:schemeClr val="folHlink"/>
                </a:solidFill>
                <a:latin typeface="Courier New" pitchFamily="49" charset="0"/>
              </a:rPr>
              <a:t>(</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expected, </a:t>
            </a:r>
          </a:p>
          <a:p>
            <a:pPr algn="l"/>
            <a:r>
              <a:rPr lang="en-US" sz="2400" b="1" dirty="0">
                <a:solidFill>
                  <a:schemeClr val="folHlink"/>
                </a:solidFill>
                <a:latin typeface="Courier New" pitchFamily="49" charset="0"/>
              </a:rPr>
              <a:t>                 </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update) {</a:t>
            </a:r>
          </a:p>
          <a:p>
            <a:pPr algn="l"/>
            <a:r>
              <a:rPr lang="en-US" sz="2400" b="1" dirty="0" smtClean="0">
                <a:solidFill>
                  <a:schemeClr val="folHlink"/>
                </a:solidFill>
                <a:latin typeface="Courier New" pitchFamily="49" charset="0"/>
              </a:rPr>
              <a:t> if (value</a:t>
            </a:r>
            <a:r>
              <a:rPr lang="en-US" sz="2400" b="1" dirty="0">
                <a:solidFill>
                  <a:schemeClr val="folHlink"/>
                </a:solidFill>
                <a:latin typeface="Courier New" pitchFamily="49" charset="0"/>
              </a:rPr>
              <a:t>==expected) {</a:t>
            </a:r>
          </a:p>
          <a:p>
            <a:pPr algn="l"/>
            <a:r>
              <a:rPr lang="en-US" sz="2400" b="1" dirty="0">
                <a:solidFill>
                  <a:schemeClr val="folHlink"/>
                </a:solidFill>
                <a:latin typeface="Courier New" pitchFamily="49" charset="0"/>
              </a:rPr>
              <a:t>  </a:t>
            </a:r>
            <a:r>
              <a:rPr lang="en-US" sz="2400" b="1" dirty="0" smtClean="0">
                <a:solidFill>
                  <a:schemeClr val="folHlink"/>
                </a:solidFill>
                <a:latin typeface="Courier New" pitchFamily="49" charset="0"/>
              </a:rPr>
              <a:t>value </a:t>
            </a:r>
            <a:r>
              <a:rPr lang="en-US" sz="2400" b="1" dirty="0">
                <a:solidFill>
                  <a:schemeClr val="folHlink"/>
                </a:solidFill>
                <a:latin typeface="Courier New" pitchFamily="49" charset="0"/>
              </a:rPr>
              <a:t>= update;</a:t>
            </a:r>
            <a:r>
              <a:rPr lang="en-US" sz="2400" b="1" dirty="0">
                <a:latin typeface="Courier New" pitchFamily="49" charset="0"/>
              </a:rPr>
              <a:t> </a:t>
            </a:r>
            <a:r>
              <a:rPr lang="en-US" sz="2400" b="1" dirty="0">
                <a:solidFill>
                  <a:schemeClr val="tx1"/>
                </a:solidFill>
                <a:latin typeface="Courier New" pitchFamily="49" charset="0"/>
              </a:rPr>
              <a:t>return true</a:t>
            </a:r>
            <a:r>
              <a:rPr lang="en-US" sz="2400" b="1" dirty="0">
                <a:latin typeface="Courier New" pitchFamily="49" charset="0"/>
              </a:rPr>
              <a:t>;</a:t>
            </a:r>
          </a:p>
          <a:p>
            <a:pPr algn="l"/>
            <a:r>
              <a:rPr lang="en-US" sz="2400" b="1" dirty="0">
                <a:latin typeface="Courier New" pitchFamily="49" charset="0"/>
              </a:rPr>
              <a:t>  </a:t>
            </a:r>
            <a:r>
              <a:rPr lang="en-US" sz="2400" b="1" dirty="0">
                <a:solidFill>
                  <a:schemeClr val="folHlink"/>
                </a:solidFill>
                <a:latin typeface="Courier New" pitchFamily="49" charset="0"/>
              </a:rPr>
              <a:t>}</a:t>
            </a:r>
          </a:p>
          <a:p>
            <a:pPr algn="l"/>
            <a:r>
              <a:rPr lang="en-US" sz="2400" b="1" dirty="0">
                <a:solidFill>
                  <a:schemeClr val="folHlink"/>
                </a:solidFill>
                <a:latin typeface="Courier New" pitchFamily="49" charset="0"/>
              </a:rPr>
              <a:t> return false;</a:t>
            </a:r>
          </a:p>
          <a:p>
            <a:pPr algn="l"/>
            <a:r>
              <a:rPr lang="en-US" sz="2400" b="1" dirty="0">
                <a:solidFill>
                  <a:schemeClr val="folHlink"/>
                </a:solidFill>
                <a:latin typeface="Courier New" pitchFamily="49" charset="0"/>
              </a:rPr>
              <a:t> } … }</a:t>
            </a:r>
          </a:p>
        </p:txBody>
      </p:sp>
      <p:sp>
        <p:nvSpPr>
          <p:cNvPr id="159749" name="Rectangle 4"/>
          <p:cNvSpPr>
            <a:spLocks noGrp="1" noChangeArrowheads="1"/>
          </p:cNvSpPr>
          <p:nvPr>
            <p:ph type="title"/>
          </p:nvPr>
        </p:nvSpPr>
        <p:spPr/>
        <p:txBody>
          <a:bodyPr/>
          <a:lstStyle/>
          <a:p>
            <a:r>
              <a:rPr lang="en-US" smtClean="0"/>
              <a:t>compareAndSet</a:t>
            </a:r>
          </a:p>
        </p:txBody>
      </p:sp>
      <p:sp>
        <p:nvSpPr>
          <p:cNvPr id="159750" name="AutoShape 6"/>
          <p:cNvSpPr>
            <a:spLocks noChangeArrowheads="1"/>
          </p:cNvSpPr>
          <p:nvPr/>
        </p:nvSpPr>
        <p:spPr bwMode="auto">
          <a:xfrm>
            <a:off x="4135755" y="4028657"/>
            <a:ext cx="2376488" cy="473075"/>
          </a:xfrm>
          <a:prstGeom prst="wedgeRoundRectCallout">
            <a:avLst>
              <a:gd name="adj1" fmla="val -4690"/>
              <a:gd name="adj2" fmla="val 246981"/>
              <a:gd name="adj3" fmla="val 16667"/>
            </a:avLst>
          </a:prstGeom>
          <a:noFill/>
          <a:ln w="38100">
            <a:solidFill>
              <a:srgbClr val="FF0000"/>
            </a:solidFill>
            <a:miter lim="800000"/>
            <a:headEnd/>
            <a:tailEnd/>
          </a:ln>
        </p:spPr>
        <p:txBody>
          <a:bodyPr anchor="ctr"/>
          <a:lstStyle/>
          <a:p>
            <a:endParaRPr lang="en-US" sz="2400" b="1" dirty="0">
              <a:latin typeface="Courier New" pitchFamily="49" charset="0"/>
            </a:endParaRPr>
          </a:p>
        </p:txBody>
      </p:sp>
      <p:sp>
        <p:nvSpPr>
          <p:cNvPr id="159751" name="Text Box 7"/>
          <p:cNvSpPr txBox="1">
            <a:spLocks noChangeArrowheads="1"/>
          </p:cNvSpPr>
          <p:nvPr/>
        </p:nvSpPr>
        <p:spPr bwMode="auto">
          <a:xfrm>
            <a:off x="2240280" y="5388471"/>
            <a:ext cx="4368800" cy="519113"/>
          </a:xfrm>
          <a:prstGeom prst="rect">
            <a:avLst/>
          </a:prstGeom>
          <a:noFill/>
          <a:ln w="9525">
            <a:noFill/>
            <a:miter lim="800000"/>
            <a:headEnd/>
            <a:tailEnd/>
          </a:ln>
        </p:spPr>
        <p:txBody>
          <a:bodyPr>
            <a:spAutoFit/>
          </a:bodyPr>
          <a:lstStyle/>
          <a:p>
            <a:r>
              <a:rPr lang="en-US" b="1" dirty="0">
                <a:solidFill>
                  <a:srgbClr val="FF0000"/>
                </a:solidFill>
                <a:latin typeface="Arial" pitchFamily="34" charset="0"/>
                <a:cs typeface="Arial" pitchFamily="34" charset="0"/>
              </a:rPr>
              <a:t>Report success</a:t>
            </a:r>
          </a:p>
        </p:txBody>
      </p:sp>
    </p:spTree>
    <p:extLst>
      <p:ext uri="{BB962C8B-B14F-4D97-AF65-F5344CB8AC3E}">
        <p14:creationId xmlns:p14="http://schemas.microsoft.com/office/powerpoint/2010/main" val="27295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r>
              <a:rPr lang="en-US" sz="1400">
                <a:solidFill>
                  <a:schemeClr val="tx1"/>
                </a:solidFill>
                <a:latin typeface="Arial" pitchFamily="34" charset="0"/>
                <a:cs typeface="Arial" pitchFamily="34" charset="0"/>
              </a:rPr>
              <a:t>Art of Multiprocessor Programming</a:t>
            </a:r>
          </a:p>
        </p:txBody>
      </p:sp>
      <p:sp>
        <p:nvSpPr>
          <p:cNvPr id="160771" name="Slide Number Placeholder 4"/>
          <p:cNvSpPr>
            <a:spLocks noGrp="1"/>
          </p:cNvSpPr>
          <p:nvPr>
            <p:ph type="sldNum" sz="quarter" idx="10"/>
          </p:nvPr>
        </p:nvSpPr>
        <p:spPr>
          <a:noFill/>
        </p:spPr>
        <p:txBody>
          <a:bodyPr/>
          <a:lstStyle/>
          <a:p>
            <a:fld id="{2F8DFF56-FD3A-4D70-BE4E-787BC971CDFE}" type="slidenum">
              <a:rPr lang="x-none" smtClean="0">
                <a:cs typeface="Arial" pitchFamily="34" charset="0"/>
              </a:rPr>
              <a:pPr/>
              <a:t>238</a:t>
            </a:fld>
            <a:endParaRPr lang="en-US" smtClean="0">
              <a:cs typeface="Arial" pitchFamily="34" charset="0"/>
            </a:endParaRPr>
          </a:p>
        </p:txBody>
      </p:sp>
      <p:sp>
        <p:nvSpPr>
          <p:cNvPr id="160772" name="Rectangle 3"/>
          <p:cNvSpPr>
            <a:spLocks noChangeArrowheads="1"/>
          </p:cNvSpPr>
          <p:nvPr/>
        </p:nvSpPr>
        <p:spPr bwMode="auto">
          <a:xfrm>
            <a:off x="838200" y="1752600"/>
            <a:ext cx="7620000" cy="3785652"/>
          </a:xfrm>
          <a:prstGeom prst="rect">
            <a:avLst/>
          </a:prstGeom>
          <a:solidFill>
            <a:srgbClr val="FFFFCC"/>
          </a:solidFill>
          <a:ln w="9525">
            <a:noFill/>
            <a:miter lim="800000"/>
            <a:headEnd/>
            <a:tailEnd/>
          </a:ln>
        </p:spPr>
        <p:txBody>
          <a:bodyPr>
            <a:spAutoFit/>
          </a:bodyPr>
          <a:lstStyle/>
          <a:p>
            <a:pPr algn="l"/>
            <a:r>
              <a:rPr lang="en-US" sz="2400" b="1" dirty="0">
                <a:solidFill>
                  <a:schemeClr val="folHlink"/>
                </a:solidFill>
                <a:latin typeface="Courier New" pitchFamily="49" charset="0"/>
              </a:rPr>
              <a:t>public abstract class </a:t>
            </a:r>
            <a:r>
              <a:rPr lang="en-US" sz="2400" b="1" dirty="0" err="1">
                <a:solidFill>
                  <a:schemeClr val="folHlink"/>
                </a:solidFill>
                <a:latin typeface="Courier New" pitchFamily="49" charset="0"/>
              </a:rPr>
              <a:t>RMWRegister</a:t>
            </a:r>
            <a:r>
              <a:rPr lang="en-US" sz="2400" b="1" dirty="0">
                <a:solidFill>
                  <a:schemeClr val="folHlink"/>
                </a:solidFill>
                <a:latin typeface="Courier New" pitchFamily="49" charset="0"/>
              </a:rPr>
              <a:t> {</a:t>
            </a:r>
          </a:p>
          <a:p>
            <a:pPr algn="l"/>
            <a:r>
              <a:rPr lang="en-US" sz="2400" b="1" dirty="0">
                <a:solidFill>
                  <a:schemeClr val="folHlink"/>
                </a:solidFill>
                <a:latin typeface="Courier New" pitchFamily="49" charset="0"/>
              </a:rPr>
              <a:t> private </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value;</a:t>
            </a:r>
          </a:p>
          <a:p>
            <a:pPr algn="l"/>
            <a:r>
              <a:rPr lang="en-US" sz="2400" b="1" dirty="0">
                <a:solidFill>
                  <a:schemeClr val="folHlink"/>
                </a:solidFill>
                <a:latin typeface="Courier New" pitchFamily="49" charset="0"/>
              </a:rPr>
              <a:t> public </a:t>
            </a:r>
            <a:r>
              <a:rPr lang="en-US" sz="2400" b="1" dirty="0" err="1">
                <a:solidFill>
                  <a:schemeClr val="folHlink"/>
                </a:solidFill>
                <a:latin typeface="Courier New" pitchFamily="49" charset="0"/>
              </a:rPr>
              <a:t>boolean</a:t>
            </a:r>
            <a:r>
              <a:rPr lang="en-US" sz="2400" b="1" dirty="0">
                <a:solidFill>
                  <a:schemeClr val="folHlink"/>
                </a:solidFill>
                <a:latin typeface="Courier New" pitchFamily="49" charset="0"/>
              </a:rPr>
              <a:t> synchronized</a:t>
            </a:r>
          </a:p>
          <a:p>
            <a:pPr algn="l"/>
            <a:r>
              <a:rPr lang="en-US" sz="2400" b="1" dirty="0">
                <a:solidFill>
                  <a:schemeClr val="folHlink"/>
                </a:solidFill>
                <a:latin typeface="Courier New" pitchFamily="49" charset="0"/>
              </a:rPr>
              <a:t>   </a:t>
            </a:r>
            <a:r>
              <a:rPr lang="en-US" sz="2400" b="1" dirty="0" err="1">
                <a:solidFill>
                  <a:schemeClr val="folHlink"/>
                </a:solidFill>
                <a:latin typeface="Courier New" pitchFamily="49" charset="0"/>
              </a:rPr>
              <a:t>compareAndSet</a:t>
            </a:r>
            <a:r>
              <a:rPr lang="en-US" sz="2400" b="1" dirty="0">
                <a:solidFill>
                  <a:schemeClr val="folHlink"/>
                </a:solidFill>
                <a:latin typeface="Courier New" pitchFamily="49" charset="0"/>
              </a:rPr>
              <a:t>(</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expected, </a:t>
            </a:r>
          </a:p>
          <a:p>
            <a:pPr algn="l"/>
            <a:r>
              <a:rPr lang="en-US" sz="2400" b="1" dirty="0">
                <a:solidFill>
                  <a:schemeClr val="folHlink"/>
                </a:solidFill>
                <a:latin typeface="Courier New" pitchFamily="49" charset="0"/>
              </a:rPr>
              <a:t>                 </a:t>
            </a:r>
            <a:r>
              <a:rPr lang="en-US" sz="2400" b="1" dirty="0" err="1">
                <a:solidFill>
                  <a:schemeClr val="folHlink"/>
                </a:solidFill>
                <a:latin typeface="Courier New" pitchFamily="49" charset="0"/>
              </a:rPr>
              <a:t>int</a:t>
            </a:r>
            <a:r>
              <a:rPr lang="en-US" sz="2400" b="1" dirty="0">
                <a:solidFill>
                  <a:schemeClr val="folHlink"/>
                </a:solidFill>
                <a:latin typeface="Courier New" pitchFamily="49" charset="0"/>
              </a:rPr>
              <a:t> update) {</a:t>
            </a:r>
          </a:p>
          <a:p>
            <a:pPr algn="l"/>
            <a:r>
              <a:rPr lang="en-US" sz="2400" b="1" dirty="0" smtClean="0">
                <a:solidFill>
                  <a:schemeClr val="folHlink"/>
                </a:solidFill>
                <a:latin typeface="Courier New" pitchFamily="49" charset="0"/>
              </a:rPr>
              <a:t> if (value</a:t>
            </a:r>
            <a:r>
              <a:rPr lang="en-US" sz="2400" b="1" dirty="0">
                <a:solidFill>
                  <a:schemeClr val="folHlink"/>
                </a:solidFill>
                <a:latin typeface="Courier New" pitchFamily="49" charset="0"/>
              </a:rPr>
              <a:t>==expected) {</a:t>
            </a:r>
          </a:p>
          <a:p>
            <a:pPr algn="l"/>
            <a:r>
              <a:rPr lang="en-US" sz="2400" b="1" dirty="0">
                <a:solidFill>
                  <a:schemeClr val="folHlink"/>
                </a:solidFill>
                <a:latin typeface="Courier New" pitchFamily="49" charset="0"/>
              </a:rPr>
              <a:t>  </a:t>
            </a:r>
            <a:r>
              <a:rPr lang="en-US" sz="2400" b="1" dirty="0" smtClean="0">
                <a:solidFill>
                  <a:schemeClr val="folHlink"/>
                </a:solidFill>
                <a:latin typeface="Courier New" pitchFamily="49" charset="0"/>
              </a:rPr>
              <a:t>value </a:t>
            </a:r>
            <a:r>
              <a:rPr lang="en-US" sz="2400" b="1" dirty="0">
                <a:solidFill>
                  <a:schemeClr val="folHlink"/>
                </a:solidFill>
                <a:latin typeface="Courier New" pitchFamily="49" charset="0"/>
              </a:rPr>
              <a:t>= update; return true;</a:t>
            </a:r>
          </a:p>
          <a:p>
            <a:pPr algn="l"/>
            <a:r>
              <a:rPr lang="en-US" sz="2400" b="1" dirty="0">
                <a:solidFill>
                  <a:schemeClr val="folHlink"/>
                </a:solidFill>
                <a:latin typeface="Courier New" pitchFamily="49" charset="0"/>
              </a:rPr>
              <a:t>  }</a:t>
            </a:r>
          </a:p>
          <a:p>
            <a:pPr algn="l"/>
            <a:r>
              <a:rPr lang="en-US" sz="2400" b="1" dirty="0">
                <a:latin typeface="Courier New" pitchFamily="49" charset="0"/>
              </a:rPr>
              <a:t> </a:t>
            </a:r>
            <a:r>
              <a:rPr lang="en-US" sz="2400" b="1" dirty="0">
                <a:solidFill>
                  <a:schemeClr val="tx1"/>
                </a:solidFill>
                <a:latin typeface="Courier New" pitchFamily="49" charset="0"/>
              </a:rPr>
              <a:t>return</a:t>
            </a:r>
            <a:r>
              <a:rPr lang="en-US" sz="2400" b="1" dirty="0">
                <a:latin typeface="Courier New" pitchFamily="49" charset="0"/>
              </a:rPr>
              <a:t> </a:t>
            </a:r>
            <a:r>
              <a:rPr lang="en-US" sz="2400" b="1" dirty="0">
                <a:solidFill>
                  <a:schemeClr val="tx1"/>
                </a:solidFill>
                <a:latin typeface="Courier New" pitchFamily="49" charset="0"/>
              </a:rPr>
              <a:t>false</a:t>
            </a:r>
            <a:r>
              <a:rPr lang="en-US" sz="2400" b="1" dirty="0">
                <a:latin typeface="Courier New" pitchFamily="49" charset="0"/>
              </a:rPr>
              <a:t>;</a:t>
            </a:r>
          </a:p>
          <a:p>
            <a:pPr algn="l"/>
            <a:r>
              <a:rPr lang="en-US" sz="2400" b="1" dirty="0">
                <a:latin typeface="Courier New" pitchFamily="49" charset="0"/>
              </a:rPr>
              <a:t> </a:t>
            </a:r>
            <a:r>
              <a:rPr lang="en-US" sz="2400" b="1" dirty="0">
                <a:solidFill>
                  <a:schemeClr val="folHlink"/>
                </a:solidFill>
                <a:latin typeface="Courier New" pitchFamily="49" charset="0"/>
              </a:rPr>
              <a:t>} … }</a:t>
            </a:r>
          </a:p>
        </p:txBody>
      </p:sp>
      <p:sp>
        <p:nvSpPr>
          <p:cNvPr id="160773" name="Rectangle 4"/>
          <p:cNvSpPr>
            <a:spLocks noGrp="1" noChangeArrowheads="1"/>
          </p:cNvSpPr>
          <p:nvPr>
            <p:ph type="title"/>
          </p:nvPr>
        </p:nvSpPr>
        <p:spPr/>
        <p:txBody>
          <a:bodyPr/>
          <a:lstStyle/>
          <a:p>
            <a:r>
              <a:rPr lang="en-US" smtClean="0"/>
              <a:t>compareAndSet</a:t>
            </a:r>
          </a:p>
        </p:txBody>
      </p:sp>
      <p:sp>
        <p:nvSpPr>
          <p:cNvPr id="160774" name="Text Box 7"/>
          <p:cNvSpPr txBox="1">
            <a:spLocks noChangeArrowheads="1"/>
          </p:cNvSpPr>
          <p:nvPr/>
        </p:nvSpPr>
        <p:spPr bwMode="auto">
          <a:xfrm>
            <a:off x="4378325" y="4675722"/>
            <a:ext cx="4016375" cy="703262"/>
          </a:xfrm>
          <a:prstGeom prst="rect">
            <a:avLst/>
          </a:prstGeom>
          <a:noFill/>
          <a:ln w="9525">
            <a:noFill/>
            <a:miter lim="800000"/>
            <a:headEnd/>
            <a:tailEnd/>
          </a:ln>
        </p:spPr>
        <p:txBody>
          <a:bodyPr wrap="none">
            <a:noAutofit/>
          </a:bodyPr>
          <a:lstStyle/>
          <a:p>
            <a:r>
              <a:rPr lang="en-US" b="1" dirty="0">
                <a:solidFill>
                  <a:srgbClr val="FF0000"/>
                </a:solidFill>
                <a:latin typeface="Arial" pitchFamily="34" charset="0"/>
                <a:cs typeface="Arial" pitchFamily="34" charset="0"/>
              </a:rPr>
              <a:t>Otherwise report failure</a:t>
            </a:r>
          </a:p>
        </p:txBody>
      </p:sp>
      <p:sp>
        <p:nvSpPr>
          <p:cNvPr id="160775" name="AutoShape 8"/>
          <p:cNvSpPr>
            <a:spLocks noChangeArrowheads="1"/>
          </p:cNvSpPr>
          <p:nvPr/>
        </p:nvSpPr>
        <p:spPr bwMode="auto">
          <a:xfrm>
            <a:off x="974725" y="4771502"/>
            <a:ext cx="2733675" cy="427037"/>
          </a:xfrm>
          <a:prstGeom prst="wedgeRoundRectCallout">
            <a:avLst>
              <a:gd name="adj1" fmla="val 83102"/>
              <a:gd name="adj2" fmla="val -21375"/>
              <a:gd name="adj3" fmla="val 16667"/>
            </a:avLst>
          </a:prstGeom>
          <a:noFill/>
          <a:ln w="38100">
            <a:solidFill>
              <a:srgbClr val="FF0000"/>
            </a:solidFill>
            <a:miter lim="800000"/>
            <a:headEnd/>
            <a:tailEnd/>
          </a:ln>
        </p:spPr>
        <p:txBody>
          <a:bodyPr anchor="ctr"/>
          <a:lstStyle/>
          <a:p>
            <a:endParaRPr lang="en-US" sz="2400" b="1" dirty="0">
              <a:latin typeface="Courier New" pitchFamily="49" charset="0"/>
            </a:endParaRPr>
          </a:p>
        </p:txBody>
      </p:sp>
    </p:spTree>
    <p:extLst>
      <p:ext uri="{BB962C8B-B14F-4D97-AF65-F5344CB8AC3E}">
        <p14:creationId xmlns:p14="http://schemas.microsoft.com/office/powerpoint/2010/main" val="44501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4"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F3034C9A-38CE-4833-8CF8-0DED3CB2A6FC}" type="slidenum">
              <a:rPr lang="x-none" sz="1400">
                <a:solidFill>
                  <a:schemeClr val="tx1"/>
                </a:solidFill>
                <a:latin typeface="Arial" pitchFamily="34" charset="0"/>
                <a:cs typeface="Arial" charset="0"/>
              </a:rPr>
              <a:pPr>
                <a:defRPr/>
              </a:pPr>
              <a:t>239</a:t>
            </a:fld>
            <a:endParaRPr lang="en-US" sz="1400" dirty="0">
              <a:solidFill>
                <a:schemeClr val="tx1"/>
              </a:solidFill>
              <a:latin typeface="Arial" pitchFamily="34" charset="0"/>
              <a:cs typeface="Arial" charset="0"/>
            </a:endParaRPr>
          </a:p>
        </p:txBody>
      </p:sp>
      <p:grpSp>
        <p:nvGrpSpPr>
          <p:cNvPr id="2" name="Group 3"/>
          <p:cNvGrpSpPr>
            <a:grpSpLocks/>
          </p:cNvGrpSpPr>
          <p:nvPr/>
        </p:nvGrpSpPr>
        <p:grpSpPr bwMode="auto">
          <a:xfrm>
            <a:off x="557213" y="2781300"/>
            <a:ext cx="1609725" cy="398463"/>
            <a:chOff x="486" y="1644"/>
            <a:chExt cx="1014" cy="251"/>
          </a:xfrm>
        </p:grpSpPr>
        <p:sp>
          <p:nvSpPr>
            <p:cNvPr id="225336" name="AutoShape 4"/>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25337" name="Line 5"/>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38" name="Line 6"/>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5339" name="Line 7"/>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grpSp>
        <p:nvGrpSpPr>
          <p:cNvPr id="3" name="Group 8"/>
          <p:cNvGrpSpPr>
            <a:grpSpLocks/>
          </p:cNvGrpSpPr>
          <p:nvPr/>
        </p:nvGrpSpPr>
        <p:grpSpPr bwMode="auto">
          <a:xfrm>
            <a:off x="2182813" y="2689227"/>
            <a:ext cx="1647826" cy="530226"/>
            <a:chOff x="1375" y="1586"/>
            <a:chExt cx="1038" cy="334"/>
          </a:xfrm>
        </p:grpSpPr>
        <p:sp>
          <p:nvSpPr>
            <p:cNvPr id="225330" name="Text Box 9"/>
            <p:cNvSpPr txBox="1">
              <a:spLocks noChangeArrowheads="1"/>
            </p:cNvSpPr>
            <p:nvPr/>
          </p:nvSpPr>
          <p:spPr bwMode="auto">
            <a:xfrm>
              <a:off x="1375" y="158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5331" name="AutoShape 10"/>
            <p:cNvSpPr>
              <a:spLocks noChangeArrowheads="1"/>
            </p:cNvSpPr>
            <p:nvPr/>
          </p:nvSpPr>
          <p:spPr bwMode="auto">
            <a:xfrm>
              <a:off x="1379"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5332" name="Line 11"/>
            <p:cNvSpPr>
              <a:spLocks noChangeShapeType="1"/>
            </p:cNvSpPr>
            <p:nvPr/>
          </p:nvSpPr>
          <p:spPr bwMode="auto">
            <a:xfrm>
              <a:off x="1630"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33" name="Line 12"/>
            <p:cNvSpPr>
              <a:spLocks noChangeShapeType="1"/>
            </p:cNvSpPr>
            <p:nvPr/>
          </p:nvSpPr>
          <p:spPr bwMode="auto">
            <a:xfrm>
              <a:off x="1979"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5334" name="Line 13"/>
            <p:cNvSpPr>
              <a:spLocks noChangeShapeType="1"/>
            </p:cNvSpPr>
            <p:nvPr/>
          </p:nvSpPr>
          <p:spPr bwMode="auto">
            <a:xfrm>
              <a:off x="1855"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35" name="Text Box 14"/>
            <p:cNvSpPr txBox="1">
              <a:spLocks noChangeArrowheads="1"/>
            </p:cNvSpPr>
            <p:nvPr/>
          </p:nvSpPr>
          <p:spPr bwMode="auto">
            <a:xfrm>
              <a:off x="1618"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sp>
        <p:nvSpPr>
          <p:cNvPr id="225325" name="AutoShape 16"/>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5326" name="Line 17"/>
          <p:cNvSpPr>
            <a:spLocks noChangeShapeType="1"/>
          </p:cNvSpPr>
          <p:nvPr/>
        </p:nvSpPr>
        <p:spPr bwMode="auto">
          <a:xfrm>
            <a:off x="4248151"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27" name="Line 18"/>
          <p:cNvSpPr>
            <a:spLocks noChangeShapeType="1"/>
          </p:cNvSpPr>
          <p:nvPr/>
        </p:nvSpPr>
        <p:spPr bwMode="auto">
          <a:xfrm>
            <a:off x="4802188" y="29860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5328" name="Line 19"/>
          <p:cNvSpPr>
            <a:spLocks noChangeShapeType="1"/>
          </p:cNvSpPr>
          <p:nvPr/>
        </p:nvSpPr>
        <p:spPr bwMode="auto">
          <a:xfrm>
            <a:off x="4605338" y="27892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29" name="Text Box 20"/>
          <p:cNvSpPr txBox="1">
            <a:spLocks noChangeArrowheads="1"/>
          </p:cNvSpPr>
          <p:nvPr/>
        </p:nvSpPr>
        <p:spPr bwMode="auto">
          <a:xfrm>
            <a:off x="4229823" y="2703513"/>
            <a:ext cx="385041" cy="52322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nvGrpSpPr>
          <p:cNvPr id="4" name="Group 21"/>
          <p:cNvGrpSpPr>
            <a:grpSpLocks/>
          </p:cNvGrpSpPr>
          <p:nvPr/>
        </p:nvGrpSpPr>
        <p:grpSpPr bwMode="auto">
          <a:xfrm>
            <a:off x="5497513" y="2695577"/>
            <a:ext cx="1641475" cy="523876"/>
            <a:chOff x="1514" y="1590"/>
            <a:chExt cx="1034" cy="330"/>
          </a:xfrm>
        </p:grpSpPr>
        <p:sp>
          <p:nvSpPr>
            <p:cNvPr id="225320" name="AutoShape 22"/>
            <p:cNvSpPr>
              <a:spLocks noChangeArrowheads="1"/>
            </p:cNvSpPr>
            <p:nvPr/>
          </p:nvSpPr>
          <p:spPr bwMode="auto">
            <a:xfrm>
              <a:off x="1514"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5321" name="Line 23"/>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22" name="Line 24"/>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5323" name="Line 25"/>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24" name="Text Box 26"/>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sp>
        <p:nvSpPr>
          <p:cNvPr id="225288" name="Text Box 27"/>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5289" name="Text Box 28"/>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225290" name="Text Box 29"/>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nvGrpSpPr>
          <p:cNvPr id="5" name="Group 30"/>
          <p:cNvGrpSpPr>
            <a:grpSpLocks/>
          </p:cNvGrpSpPr>
          <p:nvPr/>
        </p:nvGrpSpPr>
        <p:grpSpPr bwMode="auto">
          <a:xfrm>
            <a:off x="7100888" y="2684466"/>
            <a:ext cx="1168400" cy="528638"/>
            <a:chOff x="4473" y="1691"/>
            <a:chExt cx="736" cy="333"/>
          </a:xfrm>
        </p:grpSpPr>
        <p:sp>
          <p:nvSpPr>
            <p:cNvPr id="225315" name="AutoShape 31"/>
            <p:cNvSpPr>
              <a:spLocks noChangeArrowheads="1"/>
            </p:cNvSpPr>
            <p:nvPr/>
          </p:nvSpPr>
          <p:spPr bwMode="auto">
            <a:xfrm>
              <a:off x="4473" y="1736"/>
              <a:ext cx="736" cy="258"/>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5316" name="Line 32"/>
            <p:cNvSpPr>
              <a:spLocks noChangeShapeType="1"/>
            </p:cNvSpPr>
            <p:nvPr/>
          </p:nvSpPr>
          <p:spPr bwMode="auto">
            <a:xfrm>
              <a:off x="4724" y="1735"/>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17" name="Line 33"/>
            <p:cNvSpPr>
              <a:spLocks noChangeShapeType="1"/>
            </p:cNvSpPr>
            <p:nvPr/>
          </p:nvSpPr>
          <p:spPr bwMode="auto">
            <a:xfrm>
              <a:off x="4949" y="1740"/>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18" name="Text Box 34"/>
            <p:cNvSpPr txBox="1">
              <a:spLocks noChangeArrowheads="1"/>
            </p:cNvSpPr>
            <p:nvPr/>
          </p:nvSpPr>
          <p:spPr bwMode="auto">
            <a:xfrm>
              <a:off x="4712" y="1694"/>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5319" name="Text Box 35"/>
            <p:cNvSpPr txBox="1">
              <a:spLocks noChangeArrowheads="1"/>
            </p:cNvSpPr>
            <p:nvPr/>
          </p:nvSpPr>
          <p:spPr bwMode="auto">
            <a:xfrm>
              <a:off x="4483" y="1691"/>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grpSp>
        <p:nvGrpSpPr>
          <p:cNvPr id="6" name="Group 36"/>
          <p:cNvGrpSpPr>
            <a:grpSpLocks/>
          </p:cNvGrpSpPr>
          <p:nvPr/>
        </p:nvGrpSpPr>
        <p:grpSpPr bwMode="auto">
          <a:xfrm>
            <a:off x="5464175" y="2674940"/>
            <a:ext cx="1666875" cy="541338"/>
            <a:chOff x="3442" y="1685"/>
            <a:chExt cx="1050" cy="341"/>
          </a:xfrm>
        </p:grpSpPr>
        <p:grpSp>
          <p:nvGrpSpPr>
            <p:cNvPr id="7" name="Group 37"/>
            <p:cNvGrpSpPr>
              <a:grpSpLocks/>
            </p:cNvGrpSpPr>
            <p:nvPr/>
          </p:nvGrpSpPr>
          <p:grpSpPr bwMode="auto">
            <a:xfrm>
              <a:off x="3458" y="1696"/>
              <a:ext cx="1034" cy="330"/>
              <a:chOff x="1514" y="1590"/>
              <a:chExt cx="1034" cy="330"/>
            </a:xfrm>
          </p:grpSpPr>
          <p:sp>
            <p:nvSpPr>
              <p:cNvPr id="225310" name="AutoShape 38"/>
              <p:cNvSpPr>
                <a:spLocks noChangeArrowheads="1"/>
              </p:cNvSpPr>
              <p:nvPr/>
            </p:nvSpPr>
            <p:spPr bwMode="auto">
              <a:xfrm>
                <a:off x="1514" y="1640"/>
                <a:ext cx="736" cy="252"/>
              </a:xfrm>
              <a:prstGeom prst="roundRect">
                <a:avLst>
                  <a:gd name="adj" fmla="val 16667"/>
                </a:avLst>
              </a:prstGeom>
              <a:solidFill>
                <a:schemeClr val="folHlink"/>
              </a:solidFill>
              <a:ln w="38100">
                <a:solidFill>
                  <a:schemeClr val="tx1"/>
                </a:solidFill>
                <a:round/>
                <a:headEnd/>
                <a:tailEnd/>
              </a:ln>
            </p:spPr>
            <p:txBody>
              <a:bodyPr wrap="none" anchor="ctr"/>
              <a:lstStyle/>
              <a:p>
                <a:endParaRPr lang="en-US" dirty="0">
                  <a:latin typeface="Courier New" pitchFamily="49" charset="0"/>
                </a:endParaRPr>
              </a:p>
            </p:txBody>
          </p:sp>
          <p:sp>
            <p:nvSpPr>
              <p:cNvPr id="225311" name="Line 39"/>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12" name="Line 40"/>
              <p:cNvSpPr>
                <a:spLocks noChangeShapeType="1"/>
              </p:cNvSpPr>
              <p:nvPr/>
            </p:nvSpPr>
            <p:spPr bwMode="auto">
              <a:xfrm>
                <a:off x="2114"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5313" name="Line 41"/>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5314" name="Text Box 42"/>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1</a:t>
                </a:r>
              </a:p>
            </p:txBody>
          </p:sp>
        </p:grpSp>
        <p:sp>
          <p:nvSpPr>
            <p:cNvPr id="225309" name="Text Box 43"/>
            <p:cNvSpPr txBox="1">
              <a:spLocks noChangeArrowheads="1"/>
            </p:cNvSpPr>
            <p:nvPr/>
          </p:nvSpPr>
          <p:spPr bwMode="auto">
            <a:xfrm>
              <a:off x="3442" y="1685"/>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1659948" name="Text Box 44"/>
          <p:cNvSpPr txBox="1">
            <a:spLocks noChangeArrowheads="1"/>
          </p:cNvSpPr>
          <p:nvPr/>
        </p:nvSpPr>
        <p:spPr bwMode="auto">
          <a:xfrm>
            <a:off x="5062538" y="1662113"/>
            <a:ext cx="3286125" cy="461665"/>
          </a:xfrm>
          <a:prstGeom prst="rect">
            <a:avLst/>
          </a:prstGeom>
          <a:noFill/>
          <a:ln w="9525" algn="ctr">
            <a:noFill/>
            <a:miter lim="800000"/>
            <a:headEnd/>
            <a:tailEnd/>
          </a:ln>
        </p:spPr>
        <p:txBody>
          <a:bodyPr>
            <a:spAutoFit/>
          </a:bodyPr>
          <a:lstStyle/>
          <a:p>
            <a:pPr marL="457200" indent="-457200" algn="ctr"/>
            <a:r>
              <a:rPr lang="en-US" dirty="0">
                <a:solidFill>
                  <a:schemeClr val="tx1"/>
                </a:solidFill>
                <a:latin typeface="Arial" pitchFamily="34" charset="0"/>
              </a:rPr>
              <a:t>Logical </a:t>
            </a:r>
            <a:r>
              <a:rPr lang="en-US" dirty="0" smtClean="0">
                <a:solidFill>
                  <a:schemeClr val="tx1"/>
                </a:solidFill>
                <a:latin typeface="Arial" pitchFamily="34" charset="0"/>
              </a:rPr>
              <a:t>Removal</a:t>
            </a:r>
            <a:endParaRPr lang="en-US" dirty="0">
              <a:solidFill>
                <a:schemeClr val="tx1"/>
              </a:solidFill>
              <a:latin typeface="Arial" pitchFamily="34" charset="0"/>
            </a:endParaRPr>
          </a:p>
        </p:txBody>
      </p:sp>
      <p:sp>
        <p:nvSpPr>
          <p:cNvPr id="1659949" name="Text Box 45"/>
          <p:cNvSpPr txBox="1">
            <a:spLocks noChangeArrowheads="1"/>
          </p:cNvSpPr>
          <p:nvPr/>
        </p:nvSpPr>
        <p:spPr bwMode="auto">
          <a:xfrm>
            <a:off x="5634038" y="4005263"/>
            <a:ext cx="2778125" cy="461665"/>
          </a:xfrm>
          <a:prstGeom prst="rect">
            <a:avLst/>
          </a:prstGeom>
          <a:noFill/>
          <a:ln w="9525" algn="ctr">
            <a:noFill/>
            <a:miter lim="800000"/>
            <a:headEnd/>
            <a:tailEnd/>
          </a:ln>
        </p:spPr>
        <p:txBody>
          <a:bodyPr>
            <a:spAutoFit/>
          </a:bodyPr>
          <a:lstStyle/>
          <a:p>
            <a:pPr marL="457200" indent="-457200" algn="l"/>
            <a:r>
              <a:rPr lang="en-US" dirty="0" smtClean="0">
                <a:solidFill>
                  <a:schemeClr val="tx1"/>
                </a:solidFill>
                <a:latin typeface="Arial" pitchFamily="34" charset="0"/>
              </a:rPr>
              <a:t>Physical Removal</a:t>
            </a:r>
            <a:endParaRPr lang="en-US" dirty="0">
              <a:solidFill>
                <a:schemeClr val="tx1"/>
              </a:solidFill>
              <a:latin typeface="Arial" pitchFamily="34" charset="0"/>
            </a:endParaRPr>
          </a:p>
        </p:txBody>
      </p:sp>
      <p:sp>
        <p:nvSpPr>
          <p:cNvPr id="1659950" name="AutoShape 46"/>
          <p:cNvSpPr>
            <a:spLocks noChangeArrowheads="1"/>
          </p:cNvSpPr>
          <p:nvPr/>
        </p:nvSpPr>
        <p:spPr bwMode="auto">
          <a:xfrm>
            <a:off x="4614863" y="2458542"/>
            <a:ext cx="434975" cy="1037630"/>
          </a:xfrm>
          <a:prstGeom prst="irregularSeal2">
            <a:avLst/>
          </a:prstGeom>
          <a:solidFill>
            <a:srgbClr val="FFFF00"/>
          </a:solidFill>
          <a:ln w="9525" algn="ctr">
            <a:solidFill>
              <a:srgbClr val="FF0066"/>
            </a:solidFill>
            <a:miter lim="800000"/>
            <a:headEnd/>
            <a:tailEnd/>
          </a:ln>
        </p:spPr>
        <p:txBody>
          <a:bodyPr anchor="ctr">
            <a:spAutoFit/>
          </a:bodyPr>
          <a:lstStyle/>
          <a:p>
            <a:endParaRPr lang="en-US" dirty="0">
              <a:latin typeface="Courier New" pitchFamily="49" charset="0"/>
            </a:endParaRPr>
          </a:p>
        </p:txBody>
      </p:sp>
      <p:sp>
        <p:nvSpPr>
          <p:cNvPr id="1659951" name="Freeform 47"/>
          <p:cNvSpPr>
            <a:spLocks/>
          </p:cNvSpPr>
          <p:nvPr/>
        </p:nvSpPr>
        <p:spPr bwMode="auto">
          <a:xfrm>
            <a:off x="4827588" y="3021013"/>
            <a:ext cx="2582862" cy="901700"/>
          </a:xfrm>
          <a:custGeom>
            <a:avLst/>
            <a:gdLst>
              <a:gd name="T0" fmla="*/ 2147483647 w 1819"/>
              <a:gd name="T1" fmla="*/ 0 h 531"/>
              <a:gd name="T2" fmla="*/ 2147483647 w 1819"/>
              <a:gd name="T3" fmla="*/ 2147483647 h 531"/>
              <a:gd name="T4" fmla="*/ 2147483647 w 1819"/>
              <a:gd name="T5" fmla="*/ 2147483647 h 531"/>
              <a:gd name="T6" fmla="*/ 2147483647 w 1819"/>
              <a:gd name="T7" fmla="*/ 2147483647 h 531"/>
              <a:gd name="T8" fmla="*/ 0 60000 65536"/>
              <a:gd name="T9" fmla="*/ 0 60000 65536"/>
              <a:gd name="T10" fmla="*/ 0 60000 65536"/>
              <a:gd name="T11" fmla="*/ 0 60000 65536"/>
              <a:gd name="T12" fmla="*/ 0 w 1819"/>
              <a:gd name="T13" fmla="*/ 0 h 531"/>
              <a:gd name="T14" fmla="*/ 1819 w 1819"/>
              <a:gd name="T15" fmla="*/ 531 h 531"/>
            </a:gdLst>
            <a:ahLst/>
            <a:cxnLst>
              <a:cxn ang="T8">
                <a:pos x="T0" y="T1"/>
              </a:cxn>
              <a:cxn ang="T9">
                <a:pos x="T2" y="T3"/>
              </a:cxn>
              <a:cxn ang="T10">
                <a:pos x="T4" y="T5"/>
              </a:cxn>
              <a:cxn ang="T11">
                <a:pos x="T6" y="T7"/>
              </a:cxn>
            </a:cxnLst>
            <a:rect l="T12" t="T13" r="T14" b="T15"/>
            <a:pathLst>
              <a:path w="1819" h="531">
                <a:moveTo>
                  <a:pt x="22" y="0"/>
                </a:moveTo>
                <a:cubicBezTo>
                  <a:pt x="11" y="174"/>
                  <a:pt x="0" y="348"/>
                  <a:pt x="230" y="427"/>
                </a:cubicBezTo>
                <a:cubicBezTo>
                  <a:pt x="460" y="506"/>
                  <a:pt x="1137" y="531"/>
                  <a:pt x="1402" y="476"/>
                </a:cubicBezTo>
                <a:cubicBezTo>
                  <a:pt x="1667" y="421"/>
                  <a:pt x="1743" y="260"/>
                  <a:pt x="1819" y="99"/>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225298" name="Text Box 51"/>
          <p:cNvSpPr txBox="1">
            <a:spLocks noChangeArrowheads="1"/>
          </p:cNvSpPr>
          <p:nvPr/>
        </p:nvSpPr>
        <p:spPr bwMode="auto">
          <a:xfrm>
            <a:off x="377825" y="4005263"/>
            <a:ext cx="4894263" cy="946150"/>
          </a:xfrm>
          <a:prstGeom prst="rect">
            <a:avLst/>
          </a:prstGeom>
          <a:noFill/>
          <a:ln w="9525" algn="ctr">
            <a:noFill/>
            <a:miter lim="800000"/>
            <a:headEnd/>
            <a:tailEnd/>
          </a:ln>
        </p:spPr>
        <p:txBody>
          <a:bodyPr>
            <a:spAutoFit/>
          </a:bodyPr>
          <a:lstStyle/>
          <a:p>
            <a:pPr marL="457200" indent="-457200" algn="l"/>
            <a:r>
              <a:rPr lang="en-US" sz="2800" dirty="0">
                <a:latin typeface="Arial" pitchFamily="34" charset="0"/>
              </a:rPr>
              <a:t>Use CAS to verify pointer </a:t>
            </a:r>
          </a:p>
          <a:p>
            <a:pPr marL="457200" indent="-457200" algn="l"/>
            <a:r>
              <a:rPr lang="en-US" sz="2800" dirty="0">
                <a:latin typeface="Arial" pitchFamily="34" charset="0"/>
              </a:rPr>
              <a:t>is correct </a:t>
            </a:r>
          </a:p>
        </p:txBody>
      </p:sp>
      <p:sp>
        <p:nvSpPr>
          <p:cNvPr id="1659956" name="Text Box 52"/>
          <p:cNvSpPr txBox="1">
            <a:spLocks noChangeArrowheads="1"/>
          </p:cNvSpPr>
          <p:nvPr/>
        </p:nvSpPr>
        <p:spPr bwMode="auto">
          <a:xfrm>
            <a:off x="371475" y="5100638"/>
            <a:ext cx="4894263" cy="519112"/>
          </a:xfrm>
          <a:prstGeom prst="rect">
            <a:avLst/>
          </a:prstGeom>
          <a:noFill/>
          <a:ln w="9525" algn="ctr">
            <a:noFill/>
            <a:miter lim="800000"/>
            <a:headEnd/>
            <a:tailEnd/>
          </a:ln>
        </p:spPr>
        <p:txBody>
          <a:bodyPr>
            <a:spAutoFit/>
          </a:bodyPr>
          <a:lstStyle/>
          <a:p>
            <a:pPr marL="457200" indent="-457200" algn="l"/>
            <a:r>
              <a:rPr lang="en-US" sz="2800" dirty="0">
                <a:solidFill>
                  <a:srgbClr val="FF3300"/>
                </a:solidFill>
                <a:latin typeface="Arial" pitchFamily="34" charset="0"/>
              </a:rPr>
              <a:t>Not enough! </a:t>
            </a:r>
          </a:p>
        </p:txBody>
      </p:sp>
      <p:sp>
        <p:nvSpPr>
          <p:cNvPr id="225300" name="Rectangle 55"/>
          <p:cNvSpPr>
            <a:spLocks noChangeArrowheads="1"/>
          </p:cNvSpPr>
          <p:nvPr/>
        </p:nvSpPr>
        <p:spPr bwMode="auto">
          <a:xfrm>
            <a:off x="4267200" y="27600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5301" name="Rectangle 56"/>
          <p:cNvSpPr>
            <a:spLocks noChangeArrowheads="1"/>
          </p:cNvSpPr>
          <p:nvPr/>
        </p:nvSpPr>
        <p:spPr bwMode="auto">
          <a:xfrm>
            <a:off x="2603500" y="27346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5302" name="Rectangle 57"/>
          <p:cNvSpPr>
            <a:spLocks noChangeArrowheads="1"/>
          </p:cNvSpPr>
          <p:nvPr/>
        </p:nvSpPr>
        <p:spPr bwMode="auto">
          <a:xfrm>
            <a:off x="7531100" y="27219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5304" name="Rectangle 57"/>
          <p:cNvSpPr>
            <a:spLocks noChangeArrowheads="1"/>
          </p:cNvSpPr>
          <p:nvPr/>
        </p:nvSpPr>
        <p:spPr bwMode="auto">
          <a:xfrm>
            <a:off x="5905500" y="27473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604218" name="Rectangle 58"/>
          <p:cNvSpPr>
            <a:spLocks noChangeArrowheads="1"/>
          </p:cNvSpPr>
          <p:nvPr/>
        </p:nvSpPr>
        <p:spPr bwMode="auto">
          <a:xfrm>
            <a:off x="5905500" y="2760018"/>
            <a:ext cx="330200" cy="461665"/>
          </a:xfrm>
          <a:prstGeom prst="rect">
            <a:avLst/>
          </a:prstGeom>
          <a:solidFill>
            <a:srgbClr val="FF0066"/>
          </a:solidFill>
          <a:ln w="9525" algn="ctr">
            <a:noFill/>
            <a:miter lim="800000"/>
            <a:headEnd/>
            <a:tailEnd/>
          </a:ln>
        </p:spPr>
        <p:txBody>
          <a:bodyPr anchor="ctr">
            <a:spAutoFit/>
          </a:bodyPr>
          <a:lstStyle/>
          <a:p>
            <a:endParaRPr lang="en-US" dirty="0">
              <a:latin typeface="Courier New" pitchFamily="49" charset="0"/>
            </a:endParaRPr>
          </a:p>
        </p:txBody>
      </p:sp>
      <p:sp>
        <p:nvSpPr>
          <p:cNvPr id="69" name="Title 68"/>
          <p:cNvSpPr>
            <a:spLocks noGrp="1"/>
          </p:cNvSpPr>
          <p:nvPr>
            <p:ph type="title"/>
          </p:nvPr>
        </p:nvSpPr>
        <p:spPr/>
        <p:txBody>
          <a:bodyPr/>
          <a:lstStyle/>
          <a:p>
            <a:pPr lvl="0"/>
            <a:r>
              <a:rPr lang="en-US" dirty="0" smtClean="0"/>
              <a:t>Lock-free Lists</a:t>
            </a:r>
            <a:endParaRPr lang="en-US" dirty="0"/>
          </a:p>
        </p:txBody>
      </p:sp>
      <p:sp>
        <p:nvSpPr>
          <p:cNvPr id="56" name="Line 35"/>
          <p:cNvSpPr>
            <a:spLocks noChangeShapeType="1"/>
          </p:cNvSpPr>
          <p:nvPr/>
        </p:nvSpPr>
        <p:spPr bwMode="auto">
          <a:xfrm>
            <a:off x="8008937" y="29892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9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59951"/>
                                        </p:tgtEl>
                                        <p:attrNameLst>
                                          <p:attrName>style.visibility</p:attrName>
                                        </p:attrNameLst>
                                      </p:cBhvr>
                                      <p:to>
                                        <p:strVal val="visible"/>
                                      </p:to>
                                    </p:set>
                                    <p:animEffect transition="in" filter="dissolve">
                                      <p:cBhvr>
                                        <p:cTn id="17" dur="500"/>
                                        <p:tgtEl>
                                          <p:spTgt spid="165995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59950"/>
                                        </p:tgtEl>
                                        <p:attrNameLst>
                                          <p:attrName>style.visibility</p:attrName>
                                        </p:attrNameLst>
                                      </p:cBhvr>
                                      <p:to>
                                        <p:strVal val="visible"/>
                                      </p:to>
                                    </p:set>
                                    <p:animEffect transition="in" filter="dissolve">
                                      <p:cBhvr>
                                        <p:cTn id="20" dur="500"/>
                                        <p:tgtEl>
                                          <p:spTgt spid="165995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59949"/>
                                        </p:tgtEl>
                                        <p:attrNameLst>
                                          <p:attrName>style.visibility</p:attrName>
                                        </p:attrNameLst>
                                      </p:cBhvr>
                                      <p:to>
                                        <p:strVal val="visible"/>
                                      </p:to>
                                    </p:set>
                                    <p:animEffect transition="in" filter="dissolve">
                                      <p:cBhvr>
                                        <p:cTn id="23" dur="500"/>
                                        <p:tgtEl>
                                          <p:spTgt spid="1659949"/>
                                        </p:tgtEl>
                                      </p:cBhvr>
                                    </p:animEffect>
                                  </p:childTnLst>
                                </p:cTn>
                              </p:par>
                            </p:childTnLst>
                          </p:cTn>
                        </p:par>
                        <p:par>
                          <p:cTn id="24" fill="hold">
                            <p:stCondLst>
                              <p:cond delay="500"/>
                            </p:stCondLst>
                            <p:childTnLst>
                              <p:par>
                                <p:cTn id="25" presetID="3" presetClass="exit" presetSubtype="10" fill="hold" grpId="0" nodeType="afterEffect">
                                  <p:stCondLst>
                                    <p:cond delay="0"/>
                                  </p:stCondLst>
                                  <p:childTnLst>
                                    <p:animEffect transition="out" filter="blinds(horizontal)">
                                      <p:cBhvr>
                                        <p:cTn id="26" dur="500"/>
                                        <p:tgtEl>
                                          <p:spTgt spid="225327"/>
                                        </p:tgtEl>
                                      </p:cBhvr>
                                    </p:animEffect>
                                    <p:set>
                                      <p:cBhvr>
                                        <p:cTn id="27" dur="1" fill="hold">
                                          <p:stCondLst>
                                            <p:cond delay="499"/>
                                          </p:stCondLst>
                                        </p:cTn>
                                        <p:tgtEl>
                                          <p:spTgt spid="2253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59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7" grpId="0" animBg="1"/>
      <p:bldP spid="1659948" grpId="0"/>
      <p:bldP spid="1659949" grpId="0"/>
      <p:bldP spid="1659950" grpId="0" animBg="1"/>
      <p:bldP spid="1659951" grpId="0" animBg="1"/>
      <p:bldP spid="1659956" grpId="0"/>
      <p:bldP spid="6042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3E8F5203-17A9-4B29-A4B3-C1FD9FF1E1E2}" type="slidenum">
              <a:rPr lang="x-none"/>
              <a:pPr>
                <a:defRPr/>
              </a:pPr>
              <a:t>24</a:t>
            </a:fld>
            <a:endParaRPr lang="en-US"/>
          </a:p>
        </p:txBody>
      </p:sp>
      <p:sp>
        <p:nvSpPr>
          <p:cNvPr id="17412" name="Rectangle 2"/>
          <p:cNvSpPr>
            <a:spLocks noGrp="1" noChangeArrowheads="1"/>
          </p:cNvSpPr>
          <p:nvPr>
            <p:ph type="title"/>
          </p:nvPr>
        </p:nvSpPr>
        <p:spPr/>
        <p:txBody>
          <a:bodyPr/>
          <a:lstStyle/>
          <a:p>
            <a:r>
              <a:rPr lang="en-US" sz="4000" smtClean="0"/>
              <a:t>Fourth:</a:t>
            </a:r>
            <a:br>
              <a:rPr lang="en-US" sz="4000" smtClean="0"/>
            </a:br>
            <a:r>
              <a:rPr lang="en-US" sz="4000" smtClean="0"/>
              <a:t>Lock-Free Synchronization</a:t>
            </a:r>
          </a:p>
        </p:txBody>
      </p:sp>
      <p:sp>
        <p:nvSpPr>
          <p:cNvPr id="17413" name="Rectangle 3"/>
          <p:cNvSpPr>
            <a:spLocks noGrp="1" noChangeArrowheads="1"/>
          </p:cNvSpPr>
          <p:nvPr>
            <p:ph type="body" idx="1"/>
          </p:nvPr>
        </p:nvSpPr>
        <p:spPr/>
        <p:txBody>
          <a:bodyPr/>
          <a:lstStyle/>
          <a:p>
            <a:r>
              <a:rPr lang="en-US" dirty="0" smtClean="0"/>
              <a:t>Don’t use locks at all</a:t>
            </a:r>
          </a:p>
          <a:p>
            <a:pPr lvl="1"/>
            <a:r>
              <a:rPr lang="en-US" dirty="0" smtClean="0"/>
              <a:t>Use </a:t>
            </a:r>
            <a:r>
              <a:rPr lang="en-US" dirty="0" err="1" smtClean="0">
                <a:solidFill>
                  <a:schemeClr val="tx1"/>
                </a:solidFill>
              </a:rPr>
              <a:t>compareAndSet</a:t>
            </a:r>
            <a:r>
              <a:rPr lang="en-US" dirty="0" smtClean="0">
                <a:solidFill>
                  <a:schemeClr val="tx1"/>
                </a:solidFill>
              </a:rPr>
              <a:t>()</a:t>
            </a:r>
            <a:r>
              <a:rPr lang="en-US" dirty="0" smtClean="0"/>
              <a:t> &amp; relatives …</a:t>
            </a:r>
          </a:p>
          <a:p>
            <a:r>
              <a:rPr lang="en-US" dirty="0" smtClean="0"/>
              <a:t>Advantages</a:t>
            </a:r>
          </a:p>
          <a:p>
            <a:pPr lvl="1"/>
            <a:r>
              <a:rPr lang="en-US" dirty="0" smtClean="0"/>
              <a:t>No Scheduler Assumptions/Support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oter Placeholder 3"/>
          <p:cNvSpPr>
            <a:spLocks noGrp="1"/>
          </p:cNvSpPr>
          <p:nvPr>
            <p:ph type="ftr" sz="quarter" idx="10"/>
          </p:nvPr>
        </p:nvSpPr>
        <p:spPr/>
        <p:txBody>
          <a:bodyPr/>
          <a:lstStyle/>
          <a:p>
            <a:pPr>
              <a:defRPr/>
            </a:pPr>
            <a:r>
              <a:rPr lang="en-US"/>
              <a:t>Art of Multiprocessor Programming</a:t>
            </a:r>
          </a:p>
        </p:txBody>
      </p:sp>
      <p:sp>
        <p:nvSpPr>
          <p:cNvPr id="66" name="Slide Number Placeholder 4"/>
          <p:cNvSpPr>
            <a:spLocks noGrp="1"/>
          </p:cNvSpPr>
          <p:nvPr>
            <p:ph type="sldNum" sz="quarter" idx="11"/>
          </p:nvPr>
        </p:nvSpPr>
        <p:spPr/>
        <p:txBody>
          <a:bodyPr/>
          <a:lstStyle/>
          <a:p>
            <a:pPr>
              <a:defRPr/>
            </a:pPr>
            <a:fld id="{30F6B95B-83AD-47B5-9888-A77E04B36B5C}" type="slidenum">
              <a:rPr lang="x-none"/>
              <a:pPr>
                <a:defRPr/>
              </a:pPr>
              <a:t>240</a:t>
            </a:fld>
            <a:endParaRPr lang="en-US"/>
          </a:p>
        </p:txBody>
      </p:sp>
      <p:sp>
        <p:nvSpPr>
          <p:cNvPr id="226308" name="Rectangle 2"/>
          <p:cNvSpPr>
            <a:spLocks noGrp="1" noChangeArrowheads="1"/>
          </p:cNvSpPr>
          <p:nvPr>
            <p:ph type="title"/>
          </p:nvPr>
        </p:nvSpPr>
        <p:spPr>
          <a:xfrm>
            <a:off x="685800" y="349250"/>
            <a:ext cx="7772400" cy="1143000"/>
          </a:xfrm>
        </p:spPr>
        <p:txBody>
          <a:bodyPr/>
          <a:lstStyle/>
          <a:p>
            <a:r>
              <a:rPr lang="en-US" smtClean="0"/>
              <a:t>Problem…</a:t>
            </a:r>
          </a:p>
        </p:txBody>
      </p:sp>
      <p:grpSp>
        <p:nvGrpSpPr>
          <p:cNvPr id="2" name="Group 3"/>
          <p:cNvGrpSpPr>
            <a:grpSpLocks/>
          </p:cNvGrpSpPr>
          <p:nvPr/>
        </p:nvGrpSpPr>
        <p:grpSpPr bwMode="auto">
          <a:xfrm>
            <a:off x="557213" y="2781300"/>
            <a:ext cx="1609725" cy="398463"/>
            <a:chOff x="486" y="1644"/>
            <a:chExt cx="1014" cy="251"/>
          </a:xfrm>
        </p:grpSpPr>
        <p:sp>
          <p:nvSpPr>
            <p:cNvPr id="226371" name="AutoShape 4"/>
            <p:cNvSpPr>
              <a:spLocks noChangeArrowheads="1"/>
            </p:cNvSpPr>
            <p:nvPr/>
          </p:nvSpPr>
          <p:spPr bwMode="auto">
            <a:xfrm>
              <a:off x="486" y="1644"/>
              <a:ext cx="699" cy="24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26372" name="Line 5"/>
            <p:cNvSpPr>
              <a:spLocks noChangeShapeType="1"/>
            </p:cNvSpPr>
            <p:nvPr/>
          </p:nvSpPr>
          <p:spPr bwMode="auto">
            <a:xfrm>
              <a:off x="698" y="1650"/>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73" name="Line 6"/>
            <p:cNvSpPr>
              <a:spLocks noChangeShapeType="1"/>
            </p:cNvSpPr>
            <p:nvPr/>
          </p:nvSpPr>
          <p:spPr bwMode="auto">
            <a:xfrm>
              <a:off x="1066" y="1761"/>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6374" name="Line 7"/>
            <p:cNvSpPr>
              <a:spLocks noChangeShapeType="1"/>
            </p:cNvSpPr>
            <p:nvPr/>
          </p:nvSpPr>
          <p:spPr bwMode="auto">
            <a:xfrm>
              <a:off x="923" y="1655"/>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grpSp>
      <p:grpSp>
        <p:nvGrpSpPr>
          <p:cNvPr id="3" name="Group 8"/>
          <p:cNvGrpSpPr>
            <a:grpSpLocks/>
          </p:cNvGrpSpPr>
          <p:nvPr/>
        </p:nvGrpSpPr>
        <p:grpSpPr bwMode="auto">
          <a:xfrm>
            <a:off x="2182813" y="2689227"/>
            <a:ext cx="1647826" cy="530226"/>
            <a:chOff x="1375" y="1586"/>
            <a:chExt cx="1038" cy="334"/>
          </a:xfrm>
        </p:grpSpPr>
        <p:sp>
          <p:nvSpPr>
            <p:cNvPr id="226365" name="Text Box 9"/>
            <p:cNvSpPr txBox="1">
              <a:spLocks noChangeArrowheads="1"/>
            </p:cNvSpPr>
            <p:nvPr/>
          </p:nvSpPr>
          <p:spPr bwMode="auto">
            <a:xfrm>
              <a:off x="1375" y="1586"/>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6366" name="AutoShape 10"/>
            <p:cNvSpPr>
              <a:spLocks noChangeArrowheads="1"/>
            </p:cNvSpPr>
            <p:nvPr/>
          </p:nvSpPr>
          <p:spPr bwMode="auto">
            <a:xfrm>
              <a:off x="1379"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6367" name="Line 11"/>
            <p:cNvSpPr>
              <a:spLocks noChangeShapeType="1"/>
            </p:cNvSpPr>
            <p:nvPr/>
          </p:nvSpPr>
          <p:spPr bwMode="auto">
            <a:xfrm>
              <a:off x="1630"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68" name="Line 12"/>
            <p:cNvSpPr>
              <a:spLocks noChangeShapeType="1"/>
            </p:cNvSpPr>
            <p:nvPr/>
          </p:nvSpPr>
          <p:spPr bwMode="auto">
            <a:xfrm>
              <a:off x="1979" y="1768"/>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6369" name="Line 13"/>
            <p:cNvSpPr>
              <a:spLocks noChangeShapeType="1"/>
            </p:cNvSpPr>
            <p:nvPr/>
          </p:nvSpPr>
          <p:spPr bwMode="auto">
            <a:xfrm>
              <a:off x="1855"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70" name="Text Box 14"/>
            <p:cNvSpPr txBox="1">
              <a:spLocks noChangeArrowheads="1"/>
            </p:cNvSpPr>
            <p:nvPr/>
          </p:nvSpPr>
          <p:spPr bwMode="auto">
            <a:xfrm>
              <a:off x="1618"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sp>
        <p:nvSpPr>
          <p:cNvPr id="226360" name="AutoShape 16"/>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6361" name="Line 17"/>
          <p:cNvSpPr>
            <a:spLocks noChangeShapeType="1"/>
          </p:cNvSpPr>
          <p:nvPr/>
        </p:nvSpPr>
        <p:spPr bwMode="auto">
          <a:xfrm>
            <a:off x="4248151"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62" name="Line 18"/>
          <p:cNvSpPr>
            <a:spLocks noChangeShapeType="1"/>
          </p:cNvSpPr>
          <p:nvPr/>
        </p:nvSpPr>
        <p:spPr bwMode="auto">
          <a:xfrm>
            <a:off x="4802188" y="29860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6363" name="Line 19"/>
          <p:cNvSpPr>
            <a:spLocks noChangeShapeType="1"/>
          </p:cNvSpPr>
          <p:nvPr/>
        </p:nvSpPr>
        <p:spPr bwMode="auto">
          <a:xfrm>
            <a:off x="4605338" y="27892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64" name="Text Box 20"/>
          <p:cNvSpPr txBox="1">
            <a:spLocks noChangeArrowheads="1"/>
          </p:cNvSpPr>
          <p:nvPr/>
        </p:nvSpPr>
        <p:spPr bwMode="auto">
          <a:xfrm>
            <a:off x="4229823" y="2703513"/>
            <a:ext cx="385041" cy="52322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nvGrpSpPr>
          <p:cNvPr id="4" name="Group 21"/>
          <p:cNvGrpSpPr>
            <a:grpSpLocks/>
          </p:cNvGrpSpPr>
          <p:nvPr/>
        </p:nvGrpSpPr>
        <p:grpSpPr bwMode="auto">
          <a:xfrm>
            <a:off x="5497513" y="2695577"/>
            <a:ext cx="1168400" cy="523876"/>
            <a:chOff x="1514" y="1590"/>
            <a:chExt cx="736" cy="330"/>
          </a:xfrm>
        </p:grpSpPr>
        <p:sp>
          <p:nvSpPr>
            <p:cNvPr id="226355" name="AutoShape 22"/>
            <p:cNvSpPr>
              <a:spLocks noChangeArrowheads="1"/>
            </p:cNvSpPr>
            <p:nvPr/>
          </p:nvSpPr>
          <p:spPr bwMode="auto">
            <a:xfrm>
              <a:off x="1514" y="1640"/>
              <a:ext cx="736" cy="252"/>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6356" name="Line 23"/>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58" name="Line 25"/>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59" name="Text Box 26"/>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grpSp>
      <p:sp>
        <p:nvSpPr>
          <p:cNvPr id="226313" name="Text Box 27"/>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6314" name="Text Box 28"/>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226315" name="Text Box 29"/>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nvGrpSpPr>
          <p:cNvPr id="5" name="Group 30"/>
          <p:cNvGrpSpPr>
            <a:grpSpLocks/>
          </p:cNvGrpSpPr>
          <p:nvPr/>
        </p:nvGrpSpPr>
        <p:grpSpPr bwMode="auto">
          <a:xfrm>
            <a:off x="7100888" y="2684466"/>
            <a:ext cx="1168400" cy="528638"/>
            <a:chOff x="4473" y="1691"/>
            <a:chExt cx="736" cy="333"/>
          </a:xfrm>
        </p:grpSpPr>
        <p:sp>
          <p:nvSpPr>
            <p:cNvPr id="226350" name="AutoShape 31"/>
            <p:cNvSpPr>
              <a:spLocks noChangeArrowheads="1"/>
            </p:cNvSpPr>
            <p:nvPr/>
          </p:nvSpPr>
          <p:spPr bwMode="auto">
            <a:xfrm>
              <a:off x="4473" y="1736"/>
              <a:ext cx="736" cy="258"/>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6351" name="Line 32"/>
            <p:cNvSpPr>
              <a:spLocks noChangeShapeType="1"/>
            </p:cNvSpPr>
            <p:nvPr/>
          </p:nvSpPr>
          <p:spPr bwMode="auto">
            <a:xfrm>
              <a:off x="4724" y="1735"/>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52" name="Line 33"/>
            <p:cNvSpPr>
              <a:spLocks noChangeShapeType="1"/>
            </p:cNvSpPr>
            <p:nvPr/>
          </p:nvSpPr>
          <p:spPr bwMode="auto">
            <a:xfrm>
              <a:off x="4949" y="1740"/>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53" name="Text Box 34"/>
            <p:cNvSpPr txBox="1">
              <a:spLocks noChangeArrowheads="1"/>
            </p:cNvSpPr>
            <p:nvPr/>
          </p:nvSpPr>
          <p:spPr bwMode="auto">
            <a:xfrm>
              <a:off x="4712" y="1694"/>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6354" name="Text Box 35"/>
            <p:cNvSpPr txBox="1">
              <a:spLocks noChangeArrowheads="1"/>
            </p:cNvSpPr>
            <p:nvPr/>
          </p:nvSpPr>
          <p:spPr bwMode="auto">
            <a:xfrm>
              <a:off x="4483" y="1691"/>
              <a:ext cx="241" cy="327"/>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grpSp>
        <p:nvGrpSpPr>
          <p:cNvPr id="6" name="Group 36"/>
          <p:cNvGrpSpPr>
            <a:grpSpLocks/>
          </p:cNvGrpSpPr>
          <p:nvPr/>
        </p:nvGrpSpPr>
        <p:grpSpPr bwMode="auto">
          <a:xfrm>
            <a:off x="5464175" y="2674940"/>
            <a:ext cx="1193800" cy="541338"/>
            <a:chOff x="3442" y="1685"/>
            <a:chExt cx="752" cy="341"/>
          </a:xfrm>
        </p:grpSpPr>
        <p:grpSp>
          <p:nvGrpSpPr>
            <p:cNvPr id="7" name="Group 37"/>
            <p:cNvGrpSpPr>
              <a:grpSpLocks/>
            </p:cNvGrpSpPr>
            <p:nvPr/>
          </p:nvGrpSpPr>
          <p:grpSpPr bwMode="auto">
            <a:xfrm>
              <a:off x="3458" y="1696"/>
              <a:ext cx="736" cy="330"/>
              <a:chOff x="1514" y="1590"/>
              <a:chExt cx="736" cy="330"/>
            </a:xfrm>
          </p:grpSpPr>
          <p:sp>
            <p:nvSpPr>
              <p:cNvPr id="226345" name="AutoShape 38"/>
              <p:cNvSpPr>
                <a:spLocks noChangeArrowheads="1"/>
              </p:cNvSpPr>
              <p:nvPr/>
            </p:nvSpPr>
            <p:spPr bwMode="auto">
              <a:xfrm>
                <a:off x="1514" y="1640"/>
                <a:ext cx="736" cy="252"/>
              </a:xfrm>
              <a:prstGeom prst="roundRect">
                <a:avLst>
                  <a:gd name="adj" fmla="val 16667"/>
                </a:avLst>
              </a:prstGeom>
              <a:solidFill>
                <a:schemeClr val="folHlink"/>
              </a:solidFill>
              <a:ln w="38100">
                <a:solidFill>
                  <a:schemeClr val="tx1"/>
                </a:solidFill>
                <a:round/>
                <a:headEnd/>
                <a:tailEnd/>
              </a:ln>
            </p:spPr>
            <p:txBody>
              <a:bodyPr wrap="none" anchor="ctr"/>
              <a:lstStyle/>
              <a:p>
                <a:endParaRPr lang="en-US" dirty="0">
                  <a:latin typeface="Courier New" pitchFamily="49" charset="0"/>
                </a:endParaRPr>
              </a:p>
            </p:txBody>
          </p:sp>
          <p:sp>
            <p:nvSpPr>
              <p:cNvPr id="226346" name="Line 39"/>
              <p:cNvSpPr>
                <a:spLocks noChangeShapeType="1"/>
              </p:cNvSpPr>
              <p:nvPr/>
            </p:nvSpPr>
            <p:spPr bwMode="auto">
              <a:xfrm>
                <a:off x="1765" y="1639"/>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48" name="Line 41"/>
              <p:cNvSpPr>
                <a:spLocks noChangeShapeType="1"/>
              </p:cNvSpPr>
              <p:nvPr/>
            </p:nvSpPr>
            <p:spPr bwMode="auto">
              <a:xfrm>
                <a:off x="1990" y="1644"/>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49" name="Text Box 42"/>
              <p:cNvSpPr txBox="1">
                <a:spLocks noChangeArrowheads="1"/>
              </p:cNvSpPr>
              <p:nvPr/>
            </p:nvSpPr>
            <p:spPr bwMode="auto">
              <a:xfrm>
                <a:off x="1753" y="1590"/>
                <a:ext cx="243" cy="330"/>
              </a:xfrm>
              <a:prstGeom prst="rect">
                <a:avLst/>
              </a:prstGeom>
              <a:noFill/>
              <a:ln w="9525">
                <a:noFill/>
                <a:miter lim="800000"/>
                <a:headEnd/>
                <a:tailEnd/>
              </a:ln>
            </p:spPr>
            <p:txBody>
              <a:bodyPr wrap="none">
                <a:spAutoFit/>
              </a:bodyPr>
              <a:lstStyle/>
              <a:p>
                <a:r>
                  <a:rPr lang="en-US" sz="2800" b="1" dirty="0">
                    <a:latin typeface="Arial" pitchFamily="34" charset="0"/>
                  </a:rPr>
                  <a:t>1</a:t>
                </a:r>
              </a:p>
            </p:txBody>
          </p:sp>
        </p:grpSp>
        <p:sp>
          <p:nvSpPr>
            <p:cNvPr id="226344" name="Text Box 43"/>
            <p:cNvSpPr txBox="1">
              <a:spLocks noChangeArrowheads="1"/>
            </p:cNvSpPr>
            <p:nvPr/>
          </p:nvSpPr>
          <p:spPr bwMode="auto">
            <a:xfrm>
              <a:off x="3442" y="1685"/>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1661996" name="Text Box 44"/>
          <p:cNvSpPr txBox="1">
            <a:spLocks noChangeArrowheads="1"/>
          </p:cNvSpPr>
          <p:nvPr/>
        </p:nvSpPr>
        <p:spPr bwMode="auto">
          <a:xfrm>
            <a:off x="5062538" y="1662113"/>
            <a:ext cx="3286125" cy="461665"/>
          </a:xfrm>
          <a:prstGeom prst="rect">
            <a:avLst/>
          </a:prstGeom>
          <a:noFill/>
          <a:ln w="9525" algn="ctr">
            <a:noFill/>
            <a:miter lim="800000"/>
            <a:headEnd/>
            <a:tailEnd/>
          </a:ln>
        </p:spPr>
        <p:txBody>
          <a:bodyPr>
            <a:spAutoFit/>
          </a:bodyPr>
          <a:lstStyle/>
          <a:p>
            <a:pPr marL="457200" indent="-457200" algn="ctr"/>
            <a:r>
              <a:rPr lang="en-US" dirty="0">
                <a:solidFill>
                  <a:schemeClr val="tx1"/>
                </a:solidFill>
                <a:latin typeface="Arial" pitchFamily="34" charset="0"/>
              </a:rPr>
              <a:t>Logical </a:t>
            </a:r>
            <a:r>
              <a:rPr lang="en-US" dirty="0" smtClean="0">
                <a:solidFill>
                  <a:schemeClr val="tx1"/>
                </a:solidFill>
                <a:latin typeface="Arial" pitchFamily="34" charset="0"/>
              </a:rPr>
              <a:t>Removal</a:t>
            </a:r>
            <a:endParaRPr lang="en-US" dirty="0">
              <a:solidFill>
                <a:schemeClr val="tx1"/>
              </a:solidFill>
              <a:latin typeface="Arial" pitchFamily="34" charset="0"/>
            </a:endParaRPr>
          </a:p>
        </p:txBody>
      </p:sp>
      <p:sp>
        <p:nvSpPr>
          <p:cNvPr id="1661997" name="Text Box 45"/>
          <p:cNvSpPr txBox="1">
            <a:spLocks noChangeArrowheads="1"/>
          </p:cNvSpPr>
          <p:nvPr/>
        </p:nvSpPr>
        <p:spPr bwMode="auto">
          <a:xfrm>
            <a:off x="3779838" y="3841750"/>
            <a:ext cx="2778125" cy="461665"/>
          </a:xfrm>
          <a:prstGeom prst="rect">
            <a:avLst/>
          </a:prstGeom>
          <a:noFill/>
          <a:ln w="9525" algn="ctr">
            <a:noFill/>
            <a:miter lim="800000"/>
            <a:headEnd/>
            <a:tailEnd/>
          </a:ln>
        </p:spPr>
        <p:txBody>
          <a:bodyPr>
            <a:spAutoFit/>
          </a:bodyPr>
          <a:lstStyle/>
          <a:p>
            <a:pPr marL="457200" indent="-457200" algn="ctr"/>
            <a:r>
              <a:rPr lang="en-US" dirty="0" smtClean="0">
                <a:solidFill>
                  <a:schemeClr val="tx1"/>
                </a:solidFill>
                <a:latin typeface="Arial" pitchFamily="34" charset="0"/>
              </a:rPr>
              <a:t>Physical Removal</a:t>
            </a:r>
            <a:endParaRPr lang="en-US" dirty="0">
              <a:solidFill>
                <a:schemeClr val="tx1"/>
              </a:solidFill>
              <a:latin typeface="Arial" pitchFamily="34" charset="0"/>
            </a:endParaRPr>
          </a:p>
        </p:txBody>
      </p:sp>
      <p:sp>
        <p:nvSpPr>
          <p:cNvPr id="1661998" name="AutoShape 46"/>
          <p:cNvSpPr>
            <a:spLocks noChangeArrowheads="1"/>
          </p:cNvSpPr>
          <p:nvPr/>
        </p:nvSpPr>
        <p:spPr bwMode="auto">
          <a:xfrm>
            <a:off x="4614863" y="2458542"/>
            <a:ext cx="434975" cy="1037630"/>
          </a:xfrm>
          <a:prstGeom prst="irregularSeal2">
            <a:avLst/>
          </a:prstGeom>
          <a:solidFill>
            <a:srgbClr val="FFFF00"/>
          </a:solidFill>
          <a:ln w="9525" algn="ctr">
            <a:solidFill>
              <a:srgbClr val="FF0066"/>
            </a:solidFill>
            <a:miter lim="800000"/>
            <a:headEnd/>
            <a:tailEnd/>
          </a:ln>
        </p:spPr>
        <p:txBody>
          <a:bodyPr anchor="ctr">
            <a:spAutoFit/>
          </a:bodyPr>
          <a:lstStyle/>
          <a:p>
            <a:endParaRPr lang="en-US" dirty="0">
              <a:latin typeface="Courier New" pitchFamily="49" charset="0"/>
            </a:endParaRPr>
          </a:p>
        </p:txBody>
      </p:sp>
      <p:grpSp>
        <p:nvGrpSpPr>
          <p:cNvPr id="8" name="Group 50"/>
          <p:cNvGrpSpPr>
            <a:grpSpLocks/>
          </p:cNvGrpSpPr>
          <p:nvPr/>
        </p:nvGrpSpPr>
        <p:grpSpPr bwMode="auto">
          <a:xfrm>
            <a:off x="6418260" y="2992439"/>
            <a:ext cx="1600199" cy="1722439"/>
            <a:chOff x="4609" y="2114"/>
            <a:chExt cx="1008" cy="1085"/>
          </a:xfrm>
        </p:grpSpPr>
        <p:grpSp>
          <p:nvGrpSpPr>
            <p:cNvPr id="9" name="Group 51"/>
            <p:cNvGrpSpPr>
              <a:grpSpLocks/>
            </p:cNvGrpSpPr>
            <p:nvPr/>
          </p:nvGrpSpPr>
          <p:grpSpPr bwMode="auto">
            <a:xfrm>
              <a:off x="4609" y="2866"/>
              <a:ext cx="740" cy="333"/>
              <a:chOff x="4469" y="1691"/>
              <a:chExt cx="740" cy="333"/>
            </a:xfrm>
          </p:grpSpPr>
          <p:sp>
            <p:nvSpPr>
              <p:cNvPr id="226336" name="AutoShape 52"/>
              <p:cNvSpPr>
                <a:spLocks noChangeArrowheads="1"/>
              </p:cNvSpPr>
              <p:nvPr/>
            </p:nvSpPr>
            <p:spPr bwMode="auto">
              <a:xfrm>
                <a:off x="4473" y="1736"/>
                <a:ext cx="736" cy="258"/>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6337" name="Line 53"/>
              <p:cNvSpPr>
                <a:spLocks noChangeShapeType="1"/>
              </p:cNvSpPr>
              <p:nvPr/>
            </p:nvSpPr>
            <p:spPr bwMode="auto">
              <a:xfrm>
                <a:off x="4724" y="1735"/>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38" name="Line 54"/>
              <p:cNvSpPr>
                <a:spLocks noChangeShapeType="1"/>
              </p:cNvSpPr>
              <p:nvPr/>
            </p:nvSpPr>
            <p:spPr bwMode="auto">
              <a:xfrm>
                <a:off x="4949" y="1740"/>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6339" name="Text Box 55"/>
              <p:cNvSpPr txBox="1">
                <a:spLocks noChangeArrowheads="1"/>
              </p:cNvSpPr>
              <p:nvPr/>
            </p:nvSpPr>
            <p:spPr bwMode="auto">
              <a:xfrm>
                <a:off x="4712" y="1694"/>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6340" name="Text Box 56"/>
              <p:cNvSpPr txBox="1">
                <a:spLocks noChangeArrowheads="1"/>
              </p:cNvSpPr>
              <p:nvPr/>
            </p:nvSpPr>
            <p:spPr bwMode="auto">
              <a:xfrm>
                <a:off x="4469" y="1691"/>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226332" name="Freeform 57"/>
            <p:cNvSpPr>
              <a:spLocks/>
            </p:cNvSpPr>
            <p:nvPr/>
          </p:nvSpPr>
          <p:spPr bwMode="auto">
            <a:xfrm>
              <a:off x="5220" y="2265"/>
              <a:ext cx="397" cy="827"/>
            </a:xfrm>
            <a:custGeom>
              <a:avLst/>
              <a:gdLst>
                <a:gd name="T0" fmla="*/ 0 w 581"/>
                <a:gd name="T1" fmla="*/ 120 h 675"/>
                <a:gd name="T2" fmla="*/ 372 w 581"/>
                <a:gd name="T3" fmla="*/ 118 h 675"/>
                <a:gd name="T4" fmla="*/ 186 w 581"/>
                <a:gd name="T5" fmla="*/ 65 h 675"/>
                <a:gd name="T6" fmla="*/ 143 w 581"/>
                <a:gd name="T7" fmla="*/ 0 h 675"/>
                <a:gd name="T8" fmla="*/ 0 60000 65536"/>
                <a:gd name="T9" fmla="*/ 0 60000 65536"/>
                <a:gd name="T10" fmla="*/ 0 60000 65536"/>
                <a:gd name="T11" fmla="*/ 0 60000 65536"/>
                <a:gd name="T12" fmla="*/ 0 w 581"/>
                <a:gd name="T13" fmla="*/ 0 h 675"/>
                <a:gd name="T14" fmla="*/ 581 w 581"/>
                <a:gd name="T15" fmla="*/ 675 h 675"/>
                <a:gd name="connsiteX0" fmla="*/ 0 w 10000"/>
                <a:gd name="connsiteY0" fmla="*/ 16184 h 16777"/>
                <a:gd name="connsiteX1" fmla="*/ 9225 w 10000"/>
                <a:gd name="connsiteY1" fmla="*/ 16036 h 16777"/>
                <a:gd name="connsiteX2" fmla="*/ 4613 w 10000"/>
                <a:gd name="connsiteY2" fmla="*/ 11770 h 16777"/>
                <a:gd name="connsiteX3" fmla="*/ 2987 w 10000"/>
                <a:gd name="connsiteY3" fmla="*/ 0 h 16777"/>
                <a:gd name="connsiteX0" fmla="*/ 0 w 10148"/>
                <a:gd name="connsiteY0" fmla="*/ 16184 h 16481"/>
                <a:gd name="connsiteX1" fmla="*/ 9373 w 10148"/>
                <a:gd name="connsiteY1" fmla="*/ 13557 h 16481"/>
                <a:gd name="connsiteX2" fmla="*/ 4613 w 10148"/>
                <a:gd name="connsiteY2" fmla="*/ 11770 h 16481"/>
                <a:gd name="connsiteX3" fmla="*/ 2987 w 10148"/>
                <a:gd name="connsiteY3" fmla="*/ 0 h 16481"/>
                <a:gd name="connsiteX0" fmla="*/ 0 w 10241"/>
                <a:gd name="connsiteY0" fmla="*/ 16184 h 16481"/>
                <a:gd name="connsiteX1" fmla="*/ 9373 w 10241"/>
                <a:gd name="connsiteY1" fmla="*/ 13557 h 16481"/>
                <a:gd name="connsiteX2" fmla="*/ 5206 w 10241"/>
                <a:gd name="connsiteY2" fmla="*/ 10117 h 16481"/>
                <a:gd name="connsiteX3" fmla="*/ 2987 w 10241"/>
                <a:gd name="connsiteY3" fmla="*/ 0 h 16481"/>
                <a:gd name="connsiteX0" fmla="*/ 0 w 7722"/>
                <a:gd name="connsiteY0" fmla="*/ 16184 h 16481"/>
                <a:gd name="connsiteX1" fmla="*/ 6854 w 7722"/>
                <a:gd name="connsiteY1" fmla="*/ 14383 h 16481"/>
                <a:gd name="connsiteX2" fmla="*/ 5206 w 7722"/>
                <a:gd name="connsiteY2" fmla="*/ 10117 h 16481"/>
                <a:gd name="connsiteX3" fmla="*/ 2987 w 7722"/>
                <a:gd name="connsiteY3" fmla="*/ 0 h 16481"/>
                <a:gd name="connsiteX0" fmla="*/ 0 w 9521"/>
                <a:gd name="connsiteY0" fmla="*/ 9820 h 10364"/>
                <a:gd name="connsiteX1" fmla="*/ 8876 w 9521"/>
                <a:gd name="connsiteY1" fmla="*/ 8727 h 10364"/>
                <a:gd name="connsiteX2" fmla="*/ 3868 w 9521"/>
                <a:gd name="connsiteY2" fmla="*/ 0 h 10364"/>
              </a:gdLst>
              <a:ahLst/>
              <a:cxnLst>
                <a:cxn ang="0">
                  <a:pos x="connsiteX0" y="connsiteY0"/>
                </a:cxn>
                <a:cxn ang="0">
                  <a:pos x="connsiteX1" y="connsiteY1"/>
                </a:cxn>
                <a:cxn ang="0">
                  <a:pos x="connsiteX2" y="connsiteY2"/>
                </a:cxn>
              </a:cxnLst>
              <a:rect l="l" t="t" r="r" b="b"/>
              <a:pathLst>
                <a:path w="9521" h="10364">
                  <a:moveTo>
                    <a:pt x="0" y="9820"/>
                  </a:moveTo>
                  <a:cubicBezTo>
                    <a:pt x="5461" y="10000"/>
                    <a:pt x="8231" y="10364"/>
                    <a:pt x="8876" y="8727"/>
                  </a:cubicBezTo>
                  <a:cubicBezTo>
                    <a:pt x="9521" y="7090"/>
                    <a:pt x="4911" y="1818"/>
                    <a:pt x="3868" y="0"/>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226335" name="Freeform 60"/>
            <p:cNvSpPr>
              <a:spLocks/>
            </p:cNvSpPr>
            <p:nvPr/>
          </p:nvSpPr>
          <p:spPr bwMode="auto">
            <a:xfrm>
              <a:off x="4673" y="2114"/>
              <a:ext cx="348" cy="799"/>
            </a:xfrm>
            <a:custGeom>
              <a:avLst/>
              <a:gdLst>
                <a:gd name="T0" fmla="*/ 0 w 358"/>
                <a:gd name="T1" fmla="*/ 7 h 713"/>
                <a:gd name="T2" fmla="*/ 118 w 358"/>
                <a:gd name="T3" fmla="*/ 7 h 713"/>
                <a:gd name="T4" fmla="*/ 229 w 358"/>
                <a:gd name="T5" fmla="*/ 48 h 713"/>
                <a:gd name="T6" fmla="*/ 242 w 358"/>
                <a:gd name="T7" fmla="*/ 85 h 713"/>
                <a:gd name="T8" fmla="*/ 0 60000 65536"/>
                <a:gd name="T9" fmla="*/ 0 60000 65536"/>
                <a:gd name="T10" fmla="*/ 0 60000 65536"/>
                <a:gd name="T11" fmla="*/ 0 60000 65536"/>
                <a:gd name="T12" fmla="*/ 0 w 358"/>
                <a:gd name="T13" fmla="*/ 0 h 713"/>
                <a:gd name="T14" fmla="*/ 358 w 358"/>
                <a:gd name="T15" fmla="*/ 713 h 713"/>
                <a:gd name="connsiteX0" fmla="*/ 0 w 8799"/>
                <a:gd name="connsiteY0" fmla="*/ 406 h 17147"/>
                <a:gd name="connsiteX1" fmla="*/ 3520 w 8799"/>
                <a:gd name="connsiteY1" fmla="*/ 7960 h 17147"/>
                <a:gd name="connsiteX2" fmla="*/ 7961 w 8799"/>
                <a:gd name="connsiteY2" fmla="*/ 12827 h 17147"/>
                <a:gd name="connsiteX3" fmla="*/ 8492 w 8799"/>
                <a:gd name="connsiteY3" fmla="*/ 17147 h 17147"/>
                <a:gd name="connsiteX0" fmla="*/ 0 w 11516"/>
                <a:gd name="connsiteY0" fmla="*/ 237 h 10000"/>
                <a:gd name="connsiteX1" fmla="*/ 10007 w 11516"/>
                <a:gd name="connsiteY1" fmla="*/ 3941 h 10000"/>
                <a:gd name="connsiteX2" fmla="*/ 9048 w 11516"/>
                <a:gd name="connsiteY2" fmla="*/ 7481 h 10000"/>
                <a:gd name="connsiteX3" fmla="*/ 9651 w 11516"/>
                <a:gd name="connsiteY3" fmla="*/ 10000 h 10000"/>
                <a:gd name="connsiteX0" fmla="*/ 0 w 11879"/>
                <a:gd name="connsiteY0" fmla="*/ 237 h 10000"/>
                <a:gd name="connsiteX1" fmla="*/ 10007 w 11879"/>
                <a:gd name="connsiteY1" fmla="*/ 3941 h 10000"/>
                <a:gd name="connsiteX2" fmla="*/ 11232 w 11879"/>
                <a:gd name="connsiteY2" fmla="*/ 7481 h 10000"/>
                <a:gd name="connsiteX3" fmla="*/ 9651 w 11879"/>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1879" h="10000">
                  <a:moveTo>
                    <a:pt x="0" y="237"/>
                  </a:moveTo>
                  <a:cubicBezTo>
                    <a:pt x="1809" y="0"/>
                    <a:pt x="8135" y="2734"/>
                    <a:pt x="10007" y="3941"/>
                  </a:cubicBezTo>
                  <a:cubicBezTo>
                    <a:pt x="11879" y="5148"/>
                    <a:pt x="11291" y="6471"/>
                    <a:pt x="11232" y="7481"/>
                  </a:cubicBezTo>
                  <a:cubicBezTo>
                    <a:pt x="11173" y="8491"/>
                    <a:pt x="9809" y="9182"/>
                    <a:pt x="9651" y="10000"/>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grpSp>
      <p:sp>
        <p:nvSpPr>
          <p:cNvPr id="1662013" name="Freeform 61"/>
          <p:cNvSpPr>
            <a:spLocks/>
          </p:cNvSpPr>
          <p:nvPr/>
        </p:nvSpPr>
        <p:spPr bwMode="auto">
          <a:xfrm>
            <a:off x="4827588" y="3021013"/>
            <a:ext cx="2582862" cy="901700"/>
          </a:xfrm>
          <a:custGeom>
            <a:avLst/>
            <a:gdLst>
              <a:gd name="T0" fmla="*/ 2147483647 w 1819"/>
              <a:gd name="T1" fmla="*/ 0 h 531"/>
              <a:gd name="T2" fmla="*/ 2147483647 w 1819"/>
              <a:gd name="T3" fmla="*/ 2147483647 h 531"/>
              <a:gd name="T4" fmla="*/ 2147483647 w 1819"/>
              <a:gd name="T5" fmla="*/ 2147483647 h 531"/>
              <a:gd name="T6" fmla="*/ 2147483647 w 1819"/>
              <a:gd name="T7" fmla="*/ 2147483647 h 531"/>
              <a:gd name="T8" fmla="*/ 0 60000 65536"/>
              <a:gd name="T9" fmla="*/ 0 60000 65536"/>
              <a:gd name="T10" fmla="*/ 0 60000 65536"/>
              <a:gd name="T11" fmla="*/ 0 60000 65536"/>
              <a:gd name="T12" fmla="*/ 0 w 1819"/>
              <a:gd name="T13" fmla="*/ 0 h 531"/>
              <a:gd name="T14" fmla="*/ 1819 w 1819"/>
              <a:gd name="T15" fmla="*/ 531 h 531"/>
            </a:gdLst>
            <a:ahLst/>
            <a:cxnLst>
              <a:cxn ang="T8">
                <a:pos x="T0" y="T1"/>
              </a:cxn>
              <a:cxn ang="T9">
                <a:pos x="T2" y="T3"/>
              </a:cxn>
              <a:cxn ang="T10">
                <a:pos x="T4" y="T5"/>
              </a:cxn>
              <a:cxn ang="T11">
                <a:pos x="T6" y="T7"/>
              </a:cxn>
            </a:cxnLst>
            <a:rect l="T12" t="T13" r="T14" b="T15"/>
            <a:pathLst>
              <a:path w="1819" h="531">
                <a:moveTo>
                  <a:pt x="22" y="0"/>
                </a:moveTo>
                <a:cubicBezTo>
                  <a:pt x="11" y="174"/>
                  <a:pt x="0" y="348"/>
                  <a:pt x="230" y="427"/>
                </a:cubicBezTo>
                <a:cubicBezTo>
                  <a:pt x="460" y="506"/>
                  <a:pt x="1137" y="531"/>
                  <a:pt x="1402" y="476"/>
                </a:cubicBezTo>
                <a:cubicBezTo>
                  <a:pt x="1667" y="421"/>
                  <a:pt x="1743" y="260"/>
                  <a:pt x="1819" y="99"/>
                </a:cubicBezTo>
              </a:path>
            </a:pathLst>
          </a:custGeom>
          <a:noFill/>
          <a:ln w="76200">
            <a:solidFill>
              <a:srgbClr val="3333CC"/>
            </a:solidFill>
            <a:round/>
            <a:headEnd/>
            <a:tailEnd type="triangle" w="med" len="med"/>
          </a:ln>
        </p:spPr>
        <p:txBody>
          <a:bodyPr wrap="none" anchor="ctr"/>
          <a:lstStyle/>
          <a:p>
            <a:endParaRPr lang="en-US" dirty="0">
              <a:latin typeface="Courier New" pitchFamily="49" charset="0"/>
            </a:endParaRPr>
          </a:p>
        </p:txBody>
      </p:sp>
      <p:sp>
        <p:nvSpPr>
          <p:cNvPr id="1662014" name="AutoShape 62"/>
          <p:cNvSpPr>
            <a:spLocks noChangeArrowheads="1"/>
          </p:cNvSpPr>
          <p:nvPr/>
        </p:nvSpPr>
        <p:spPr bwMode="auto">
          <a:xfrm>
            <a:off x="6305550" y="2466479"/>
            <a:ext cx="434975" cy="1037630"/>
          </a:xfrm>
          <a:prstGeom prst="irregularSeal2">
            <a:avLst/>
          </a:prstGeom>
          <a:solidFill>
            <a:srgbClr val="FFFF00"/>
          </a:solidFill>
          <a:ln w="9525" algn="ctr">
            <a:solidFill>
              <a:srgbClr val="FF0066"/>
            </a:solidFill>
            <a:miter lim="800000"/>
            <a:headEnd/>
            <a:tailEnd/>
          </a:ln>
        </p:spPr>
        <p:txBody>
          <a:bodyPr anchor="ctr">
            <a:spAutoFit/>
          </a:bodyPr>
          <a:lstStyle/>
          <a:p>
            <a:endParaRPr lang="en-US" dirty="0">
              <a:latin typeface="Courier New" pitchFamily="49" charset="0"/>
            </a:endParaRPr>
          </a:p>
        </p:txBody>
      </p:sp>
      <p:sp>
        <p:nvSpPr>
          <p:cNvPr id="1662016" name="Text Box 64"/>
          <p:cNvSpPr txBox="1">
            <a:spLocks noChangeArrowheads="1"/>
          </p:cNvSpPr>
          <p:nvPr/>
        </p:nvSpPr>
        <p:spPr bwMode="auto">
          <a:xfrm>
            <a:off x="5016499" y="4794250"/>
            <a:ext cx="2374901" cy="461665"/>
          </a:xfrm>
          <a:prstGeom prst="rect">
            <a:avLst/>
          </a:prstGeom>
          <a:noFill/>
          <a:ln w="9525" algn="ctr">
            <a:noFill/>
            <a:miter lim="800000"/>
            <a:headEnd/>
            <a:tailEnd/>
          </a:ln>
        </p:spPr>
        <p:txBody>
          <a:bodyPr wrap="square">
            <a:spAutoFit/>
          </a:bodyPr>
          <a:lstStyle/>
          <a:p>
            <a:pPr marL="457200" indent="-457200" algn="ctr"/>
            <a:r>
              <a:rPr lang="en-US" dirty="0">
                <a:solidFill>
                  <a:schemeClr val="tx1"/>
                </a:solidFill>
                <a:latin typeface="Arial" pitchFamily="34" charset="0"/>
              </a:rPr>
              <a:t>Node </a:t>
            </a:r>
            <a:r>
              <a:rPr lang="en-US" dirty="0" smtClean="0">
                <a:solidFill>
                  <a:schemeClr val="tx1"/>
                </a:solidFill>
                <a:latin typeface="Arial" pitchFamily="34" charset="0"/>
              </a:rPr>
              <a:t>added</a:t>
            </a:r>
            <a:endParaRPr lang="en-US" dirty="0">
              <a:solidFill>
                <a:schemeClr val="tx1"/>
              </a:solidFill>
              <a:latin typeface="Arial" pitchFamily="34" charset="0"/>
            </a:endParaRPr>
          </a:p>
        </p:txBody>
      </p:sp>
      <p:sp>
        <p:nvSpPr>
          <p:cNvPr id="226327" name="Rectangle 68"/>
          <p:cNvSpPr>
            <a:spLocks noChangeArrowheads="1"/>
          </p:cNvSpPr>
          <p:nvPr/>
        </p:nvSpPr>
        <p:spPr bwMode="auto">
          <a:xfrm>
            <a:off x="4267200" y="27600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6328" name="Rectangle 69"/>
          <p:cNvSpPr>
            <a:spLocks noChangeArrowheads="1"/>
          </p:cNvSpPr>
          <p:nvPr/>
        </p:nvSpPr>
        <p:spPr bwMode="auto">
          <a:xfrm>
            <a:off x="2603500" y="27346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6329" name="Rectangle 70"/>
          <p:cNvSpPr>
            <a:spLocks noChangeArrowheads="1"/>
          </p:cNvSpPr>
          <p:nvPr/>
        </p:nvSpPr>
        <p:spPr bwMode="auto">
          <a:xfrm>
            <a:off x="5918200" y="27346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05895" name="Rectangle 71"/>
          <p:cNvSpPr>
            <a:spLocks noChangeArrowheads="1"/>
          </p:cNvSpPr>
          <p:nvPr/>
        </p:nvSpPr>
        <p:spPr bwMode="auto">
          <a:xfrm>
            <a:off x="5918200" y="2721918"/>
            <a:ext cx="330200" cy="461665"/>
          </a:xfrm>
          <a:prstGeom prst="rect">
            <a:avLst/>
          </a:prstGeom>
          <a:solidFill>
            <a:srgbClr val="FF0066"/>
          </a:solidFill>
          <a:ln w="9525" algn="ctr">
            <a:noFill/>
            <a:miter lim="800000"/>
            <a:headEnd/>
            <a:tailEnd/>
          </a:ln>
        </p:spPr>
        <p:txBody>
          <a:bodyPr anchor="ctr">
            <a:spAutoFit/>
          </a:bodyPr>
          <a:lstStyle/>
          <a:p>
            <a:endParaRPr lang="en-US" dirty="0">
              <a:latin typeface="Courier New" pitchFamily="49" charset="0"/>
            </a:endParaRPr>
          </a:p>
        </p:txBody>
      </p:sp>
      <p:sp>
        <p:nvSpPr>
          <p:cNvPr id="72" name="Line 29"/>
          <p:cNvSpPr>
            <a:spLocks noChangeShapeType="1"/>
          </p:cNvSpPr>
          <p:nvPr/>
        </p:nvSpPr>
        <p:spPr bwMode="auto">
          <a:xfrm>
            <a:off x="6443663" y="2974976"/>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3" name="Rectangle 69"/>
          <p:cNvSpPr>
            <a:spLocks noChangeArrowheads="1"/>
          </p:cNvSpPr>
          <p:nvPr/>
        </p:nvSpPr>
        <p:spPr bwMode="auto">
          <a:xfrm>
            <a:off x="6832600" y="42332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74" name="Rectangle 69"/>
          <p:cNvSpPr>
            <a:spLocks noChangeArrowheads="1"/>
          </p:cNvSpPr>
          <p:nvPr/>
        </p:nvSpPr>
        <p:spPr bwMode="auto">
          <a:xfrm>
            <a:off x="7518400" y="27346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67" name="Line 35"/>
          <p:cNvSpPr>
            <a:spLocks noChangeShapeType="1"/>
          </p:cNvSpPr>
          <p:nvPr/>
        </p:nvSpPr>
        <p:spPr bwMode="auto">
          <a:xfrm>
            <a:off x="8008937" y="29892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19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8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662014"/>
                                        </p:tgtEl>
                                        <p:attrNameLst>
                                          <p:attrName>style.visibility</p:attrName>
                                        </p:attrNameLst>
                                      </p:cBhvr>
                                      <p:to>
                                        <p:strVal val="visible"/>
                                      </p:to>
                                    </p:set>
                                    <p:animEffect transition="in" filter="dissolve">
                                      <p:cBhvr>
                                        <p:cTn id="17" dur="500"/>
                                        <p:tgtEl>
                                          <p:spTgt spid="1662014"/>
                                        </p:tgtEl>
                                      </p:cBhvr>
                                    </p:animEffect>
                                  </p:childTnLst>
                                </p:cTn>
                              </p:par>
                              <p:par>
                                <p:cTn id="18" presetID="3" presetClass="exit" presetSubtype="10" fill="hold" nodeType="with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72"/>
                                        </p:tgtEl>
                                      </p:cBhvr>
                                    </p:animEffect>
                                    <p:set>
                                      <p:cBhvr>
                                        <p:cTn id="23" dur="1" fill="hold">
                                          <p:stCondLst>
                                            <p:cond delay="499"/>
                                          </p:stCondLst>
                                        </p:cTn>
                                        <p:tgtEl>
                                          <p:spTgt spid="72"/>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blinds(horizontal)">
                                      <p:cBhvr>
                                        <p:cTn id="26" dur="500"/>
                                        <p:tgtEl>
                                          <p:spTgt spid="7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62016"/>
                                        </p:tgtEl>
                                        <p:attrNameLst>
                                          <p:attrName>style.visibility</p:attrName>
                                        </p:attrNameLst>
                                      </p:cBhvr>
                                      <p:to>
                                        <p:strVal val="visible"/>
                                      </p:to>
                                    </p:set>
                                    <p:animEffect transition="in" filter="dissolve">
                                      <p:cBhvr>
                                        <p:cTn id="29" dur="500"/>
                                        <p:tgtEl>
                                          <p:spTgt spid="16620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62013"/>
                                        </p:tgtEl>
                                        <p:attrNameLst>
                                          <p:attrName>style.visibility</p:attrName>
                                        </p:attrNameLst>
                                      </p:cBhvr>
                                      <p:to>
                                        <p:strVal val="visible"/>
                                      </p:to>
                                    </p:set>
                                    <p:animEffect transition="in" filter="dissolve">
                                      <p:cBhvr>
                                        <p:cTn id="34" dur="500"/>
                                        <p:tgtEl>
                                          <p:spTgt spid="16620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61998"/>
                                        </p:tgtEl>
                                        <p:attrNameLst>
                                          <p:attrName>style.visibility</p:attrName>
                                        </p:attrNameLst>
                                      </p:cBhvr>
                                      <p:to>
                                        <p:strVal val="visible"/>
                                      </p:to>
                                    </p:set>
                                    <p:animEffect transition="in" filter="dissolve">
                                      <p:cBhvr>
                                        <p:cTn id="37" dur="500"/>
                                        <p:tgtEl>
                                          <p:spTgt spid="166199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61997"/>
                                        </p:tgtEl>
                                        <p:attrNameLst>
                                          <p:attrName>style.visibility</p:attrName>
                                        </p:attrNameLst>
                                      </p:cBhvr>
                                      <p:to>
                                        <p:strVal val="visible"/>
                                      </p:to>
                                    </p:set>
                                    <p:animEffect transition="in" filter="dissolve">
                                      <p:cBhvr>
                                        <p:cTn id="40" dur="500"/>
                                        <p:tgtEl>
                                          <p:spTgt spid="1661997"/>
                                        </p:tgtEl>
                                      </p:cBhvr>
                                    </p:animEffect>
                                  </p:childTnLst>
                                </p:cTn>
                              </p:par>
                              <p:par>
                                <p:cTn id="41" presetID="3" presetClass="exit" presetSubtype="10" fill="hold" grpId="0" nodeType="withEffect">
                                  <p:stCondLst>
                                    <p:cond delay="0"/>
                                  </p:stCondLst>
                                  <p:childTnLst>
                                    <p:animEffect transition="out" filter="blinds(horizontal)">
                                      <p:cBhvr>
                                        <p:cTn id="42" dur="500"/>
                                        <p:tgtEl>
                                          <p:spTgt spid="226362"/>
                                        </p:tgtEl>
                                      </p:cBhvr>
                                    </p:animEffect>
                                    <p:set>
                                      <p:cBhvr>
                                        <p:cTn id="43" dur="1" fill="hold">
                                          <p:stCondLst>
                                            <p:cond delay="499"/>
                                          </p:stCondLst>
                                        </p:cTn>
                                        <p:tgtEl>
                                          <p:spTgt spid="226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62" grpId="0" animBg="1"/>
      <p:bldP spid="1661996" grpId="0"/>
      <p:bldP spid="1661997" grpId="0"/>
      <p:bldP spid="1661998" grpId="0" animBg="1"/>
      <p:bldP spid="1662013" grpId="0" animBg="1"/>
      <p:bldP spid="1662014" grpId="0" animBg="1"/>
      <p:bldP spid="1662016" grpId="0"/>
      <p:bldP spid="205895" grpId="0" animBg="1"/>
      <p:bldP spid="72" grpId="0" animBg="1"/>
      <p:bldP spid="73"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3"/>
          <p:cNvSpPr>
            <a:spLocks noGrp="1"/>
          </p:cNvSpPr>
          <p:nvPr>
            <p:ph type="ftr" sz="quarter" idx="10"/>
          </p:nvPr>
        </p:nvSpPr>
        <p:spPr/>
        <p:txBody>
          <a:bodyPr/>
          <a:lstStyle/>
          <a:p>
            <a:pPr>
              <a:defRPr/>
            </a:pPr>
            <a:r>
              <a:rPr lang="en-US"/>
              <a:t>Art of Multiprocessor Programming</a:t>
            </a:r>
          </a:p>
        </p:txBody>
      </p:sp>
      <p:sp>
        <p:nvSpPr>
          <p:cNvPr id="54" name="Slide Number Placeholder 4"/>
          <p:cNvSpPr>
            <a:spLocks noGrp="1"/>
          </p:cNvSpPr>
          <p:nvPr>
            <p:ph type="sldNum" sz="quarter" idx="11"/>
          </p:nvPr>
        </p:nvSpPr>
        <p:spPr/>
        <p:txBody>
          <a:bodyPr/>
          <a:lstStyle/>
          <a:p>
            <a:pPr>
              <a:defRPr/>
            </a:pPr>
            <a:fld id="{6FD4DA85-AB55-487E-A804-FD23E188D463}" type="slidenum">
              <a:rPr lang="x-none"/>
              <a:pPr>
                <a:defRPr/>
              </a:pPr>
              <a:t>241</a:t>
            </a:fld>
            <a:endParaRPr lang="en-US"/>
          </a:p>
        </p:txBody>
      </p:sp>
      <p:sp>
        <p:nvSpPr>
          <p:cNvPr id="227332" name="Rectangle 2"/>
          <p:cNvSpPr>
            <a:spLocks noGrp="1" noChangeArrowheads="1"/>
          </p:cNvSpPr>
          <p:nvPr>
            <p:ph type="title"/>
          </p:nvPr>
        </p:nvSpPr>
        <p:spPr>
          <a:xfrm>
            <a:off x="685800" y="349250"/>
            <a:ext cx="7772400" cy="1143000"/>
          </a:xfrm>
        </p:spPr>
        <p:txBody>
          <a:bodyPr/>
          <a:lstStyle/>
          <a:p>
            <a:r>
              <a:rPr lang="en-US" sz="4000" smtClean="0"/>
              <a:t>The Solution: Combine Bit and Pointer</a:t>
            </a:r>
          </a:p>
        </p:txBody>
      </p:sp>
      <p:sp>
        <p:nvSpPr>
          <p:cNvPr id="227333" name="AutoShape 3"/>
          <p:cNvSpPr>
            <a:spLocks noChangeArrowheads="1"/>
          </p:cNvSpPr>
          <p:nvPr/>
        </p:nvSpPr>
        <p:spPr bwMode="auto">
          <a:xfrm>
            <a:off x="557213" y="2781300"/>
            <a:ext cx="1109662" cy="385763"/>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27334" name="Line 4"/>
          <p:cNvSpPr>
            <a:spLocks noChangeShapeType="1"/>
          </p:cNvSpPr>
          <p:nvPr/>
        </p:nvSpPr>
        <p:spPr bwMode="auto">
          <a:xfrm>
            <a:off x="893763" y="279082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35" name="Line 5"/>
          <p:cNvSpPr>
            <a:spLocks noChangeShapeType="1"/>
          </p:cNvSpPr>
          <p:nvPr/>
        </p:nvSpPr>
        <p:spPr bwMode="auto">
          <a:xfrm>
            <a:off x="1477963" y="296703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7336" name="Text Box 6"/>
          <p:cNvSpPr txBox="1">
            <a:spLocks noChangeArrowheads="1"/>
          </p:cNvSpPr>
          <p:nvPr/>
        </p:nvSpPr>
        <p:spPr bwMode="auto">
          <a:xfrm>
            <a:off x="2183533"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7337" name="AutoShape 7"/>
          <p:cNvSpPr>
            <a:spLocks noChangeArrowheads="1"/>
          </p:cNvSpPr>
          <p:nvPr/>
        </p:nvSpPr>
        <p:spPr bwMode="auto">
          <a:xfrm>
            <a:off x="218916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7338" name="Line 8"/>
          <p:cNvSpPr>
            <a:spLocks noChangeShapeType="1"/>
          </p:cNvSpPr>
          <p:nvPr/>
        </p:nvSpPr>
        <p:spPr bwMode="auto">
          <a:xfrm>
            <a:off x="258762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39" name="Line 9"/>
          <p:cNvSpPr>
            <a:spLocks noChangeShapeType="1"/>
          </p:cNvSpPr>
          <p:nvPr/>
        </p:nvSpPr>
        <p:spPr bwMode="auto">
          <a:xfrm>
            <a:off x="314166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7340" name="Text Box 10"/>
          <p:cNvSpPr txBox="1">
            <a:spLocks noChangeArrowheads="1"/>
          </p:cNvSpPr>
          <p:nvPr/>
        </p:nvSpPr>
        <p:spPr bwMode="auto">
          <a:xfrm>
            <a:off x="2569297" y="2695575"/>
            <a:ext cx="385041" cy="52322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7341" name="AutoShape 11"/>
          <p:cNvSpPr>
            <a:spLocks noChangeArrowheads="1"/>
          </p:cNvSpPr>
          <p:nvPr/>
        </p:nvSpPr>
        <p:spPr bwMode="auto">
          <a:xfrm>
            <a:off x="3849688" y="2782888"/>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7342" name="Line 12"/>
          <p:cNvSpPr>
            <a:spLocks noChangeShapeType="1"/>
          </p:cNvSpPr>
          <p:nvPr/>
        </p:nvSpPr>
        <p:spPr bwMode="auto">
          <a:xfrm>
            <a:off x="4248150" y="278130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43" name="Line 13"/>
          <p:cNvSpPr>
            <a:spLocks noChangeShapeType="1"/>
          </p:cNvSpPr>
          <p:nvPr/>
        </p:nvSpPr>
        <p:spPr bwMode="auto">
          <a:xfrm>
            <a:off x="4802188" y="2986088"/>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7344" name="Text Box 14"/>
          <p:cNvSpPr txBox="1">
            <a:spLocks noChangeArrowheads="1"/>
          </p:cNvSpPr>
          <p:nvPr/>
        </p:nvSpPr>
        <p:spPr bwMode="auto">
          <a:xfrm>
            <a:off x="4229822" y="2703513"/>
            <a:ext cx="385041" cy="52322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7345" name="AutoShape 15"/>
          <p:cNvSpPr>
            <a:spLocks noChangeArrowheads="1"/>
          </p:cNvSpPr>
          <p:nvPr/>
        </p:nvSpPr>
        <p:spPr bwMode="auto">
          <a:xfrm>
            <a:off x="5497513" y="2774950"/>
            <a:ext cx="1168400" cy="4000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7346" name="Line 16"/>
          <p:cNvSpPr>
            <a:spLocks noChangeShapeType="1"/>
          </p:cNvSpPr>
          <p:nvPr/>
        </p:nvSpPr>
        <p:spPr bwMode="auto">
          <a:xfrm>
            <a:off x="5895975" y="27733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47" name="Line 17"/>
          <p:cNvSpPr>
            <a:spLocks noChangeShapeType="1"/>
          </p:cNvSpPr>
          <p:nvPr/>
        </p:nvSpPr>
        <p:spPr bwMode="auto">
          <a:xfrm>
            <a:off x="6450013" y="2978150"/>
            <a:ext cx="688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7348" name="Text Box 18"/>
          <p:cNvSpPr txBox="1">
            <a:spLocks noChangeArrowheads="1"/>
          </p:cNvSpPr>
          <p:nvPr/>
        </p:nvSpPr>
        <p:spPr bwMode="auto">
          <a:xfrm>
            <a:off x="5877647" y="2695575"/>
            <a:ext cx="385041" cy="52322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7349" name="Text Box 19"/>
          <p:cNvSpPr txBox="1">
            <a:spLocks noChangeArrowheads="1"/>
          </p:cNvSpPr>
          <p:nvPr/>
        </p:nvSpPr>
        <p:spPr bwMode="auto">
          <a:xfrm>
            <a:off x="2185121" y="26892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227350" name="Text Box 20"/>
          <p:cNvSpPr txBox="1">
            <a:spLocks noChangeArrowheads="1"/>
          </p:cNvSpPr>
          <p:nvPr/>
        </p:nvSpPr>
        <p:spPr bwMode="auto">
          <a:xfrm>
            <a:off x="3842285" y="26971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227351" name="Text Box 21"/>
          <p:cNvSpPr txBox="1">
            <a:spLocks noChangeArrowheads="1"/>
          </p:cNvSpPr>
          <p:nvPr/>
        </p:nvSpPr>
        <p:spPr bwMode="auto">
          <a:xfrm>
            <a:off x="5537921" y="27051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227352" name="AutoShape 22"/>
          <p:cNvSpPr>
            <a:spLocks noChangeArrowheads="1"/>
          </p:cNvSpPr>
          <p:nvPr/>
        </p:nvSpPr>
        <p:spPr bwMode="auto">
          <a:xfrm>
            <a:off x="7100888" y="2755900"/>
            <a:ext cx="1168400" cy="4095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7353" name="Line 23"/>
          <p:cNvSpPr>
            <a:spLocks noChangeShapeType="1"/>
          </p:cNvSpPr>
          <p:nvPr/>
        </p:nvSpPr>
        <p:spPr bwMode="auto">
          <a:xfrm>
            <a:off x="7499350" y="2754313"/>
            <a:ext cx="0" cy="38893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54" name="Text Box 24"/>
          <p:cNvSpPr txBox="1">
            <a:spLocks noChangeArrowheads="1"/>
          </p:cNvSpPr>
          <p:nvPr/>
        </p:nvSpPr>
        <p:spPr bwMode="auto">
          <a:xfrm>
            <a:off x="7481022" y="2689225"/>
            <a:ext cx="385041" cy="52322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7355" name="Text Box 25"/>
          <p:cNvSpPr txBox="1">
            <a:spLocks noChangeArrowheads="1"/>
          </p:cNvSpPr>
          <p:nvPr/>
        </p:nvSpPr>
        <p:spPr bwMode="auto">
          <a:xfrm>
            <a:off x="7116763" y="2684463"/>
            <a:ext cx="382587" cy="519112"/>
          </a:xfrm>
          <a:prstGeom prst="rect">
            <a:avLst/>
          </a:prstGeom>
          <a:noFill/>
          <a:ln w="9525">
            <a:noFill/>
            <a:miter lim="800000"/>
            <a:headEnd/>
            <a:tailEnd/>
          </a:ln>
        </p:spPr>
        <p:txBody>
          <a:bodyPr wrap="none">
            <a:spAutoFit/>
          </a:bodyPr>
          <a:lstStyle/>
          <a:p>
            <a:r>
              <a:rPr lang="en-US" sz="2800" b="1" dirty="0">
                <a:latin typeface="Arial" pitchFamily="34" charset="0"/>
              </a:rPr>
              <a:t>e</a:t>
            </a:r>
          </a:p>
        </p:txBody>
      </p:sp>
      <p:grpSp>
        <p:nvGrpSpPr>
          <p:cNvPr id="2" name="Group 26"/>
          <p:cNvGrpSpPr>
            <a:grpSpLocks/>
          </p:cNvGrpSpPr>
          <p:nvPr/>
        </p:nvGrpSpPr>
        <p:grpSpPr bwMode="auto">
          <a:xfrm>
            <a:off x="5491163" y="2687640"/>
            <a:ext cx="1641475" cy="528638"/>
            <a:chOff x="1182" y="1154"/>
            <a:chExt cx="1034" cy="333"/>
          </a:xfrm>
        </p:grpSpPr>
        <p:sp>
          <p:nvSpPr>
            <p:cNvPr id="227383" name="AutoShape 27"/>
            <p:cNvSpPr>
              <a:spLocks noChangeArrowheads="1"/>
            </p:cNvSpPr>
            <p:nvPr/>
          </p:nvSpPr>
          <p:spPr bwMode="auto">
            <a:xfrm>
              <a:off x="1182" y="1207"/>
              <a:ext cx="736" cy="252"/>
            </a:xfrm>
            <a:prstGeom prst="roundRect">
              <a:avLst>
                <a:gd name="adj" fmla="val 16667"/>
              </a:avLst>
            </a:prstGeom>
            <a:solidFill>
              <a:schemeClr val="folHlink"/>
            </a:solidFill>
            <a:ln w="38100">
              <a:solidFill>
                <a:schemeClr val="tx1"/>
              </a:solidFill>
              <a:round/>
              <a:headEnd/>
              <a:tailEnd/>
            </a:ln>
          </p:spPr>
          <p:txBody>
            <a:bodyPr wrap="none" anchor="ctr"/>
            <a:lstStyle/>
            <a:p>
              <a:endParaRPr lang="en-US" dirty="0">
                <a:latin typeface="Courier New" pitchFamily="49" charset="0"/>
              </a:endParaRPr>
            </a:p>
          </p:txBody>
        </p:sp>
        <p:sp>
          <p:nvSpPr>
            <p:cNvPr id="227384" name="Line 28"/>
            <p:cNvSpPr>
              <a:spLocks noChangeShapeType="1"/>
            </p:cNvSpPr>
            <p:nvPr/>
          </p:nvSpPr>
          <p:spPr bwMode="auto">
            <a:xfrm>
              <a:off x="1433" y="1206"/>
              <a:ext cx="0" cy="24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85" name="Line 29"/>
            <p:cNvSpPr>
              <a:spLocks noChangeShapeType="1"/>
            </p:cNvSpPr>
            <p:nvPr/>
          </p:nvSpPr>
          <p:spPr bwMode="auto">
            <a:xfrm>
              <a:off x="1782" y="1335"/>
              <a:ext cx="434"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27386" name="Text Box 30"/>
            <p:cNvSpPr txBox="1">
              <a:spLocks noChangeArrowheads="1"/>
            </p:cNvSpPr>
            <p:nvPr/>
          </p:nvSpPr>
          <p:spPr bwMode="auto">
            <a:xfrm>
              <a:off x="1421" y="1157"/>
              <a:ext cx="243" cy="330"/>
            </a:xfrm>
            <a:prstGeom prst="rect">
              <a:avLst/>
            </a:prstGeom>
            <a:noFill/>
            <a:ln w="9525">
              <a:noFill/>
              <a:miter lim="800000"/>
              <a:headEnd/>
              <a:tailEnd/>
            </a:ln>
          </p:spPr>
          <p:txBody>
            <a:bodyPr wrap="none">
              <a:spAutoFit/>
            </a:bodyPr>
            <a:lstStyle/>
            <a:p>
              <a:r>
                <a:rPr lang="en-US" sz="2800" b="1" dirty="0">
                  <a:latin typeface="Arial" pitchFamily="34" charset="0"/>
                </a:rPr>
                <a:t>1</a:t>
              </a:r>
            </a:p>
          </p:txBody>
        </p:sp>
        <p:sp>
          <p:nvSpPr>
            <p:cNvPr id="227387" name="Text Box 31"/>
            <p:cNvSpPr txBox="1">
              <a:spLocks noChangeArrowheads="1"/>
            </p:cNvSpPr>
            <p:nvPr/>
          </p:nvSpPr>
          <p:spPr bwMode="auto">
            <a:xfrm>
              <a:off x="1183" y="1154"/>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1664032" name="Text Box 32"/>
          <p:cNvSpPr txBox="1">
            <a:spLocks noChangeArrowheads="1"/>
          </p:cNvSpPr>
          <p:nvPr/>
        </p:nvSpPr>
        <p:spPr bwMode="auto">
          <a:xfrm>
            <a:off x="5062538" y="1662113"/>
            <a:ext cx="3286125" cy="830997"/>
          </a:xfrm>
          <a:prstGeom prst="rect">
            <a:avLst/>
          </a:prstGeom>
          <a:noFill/>
          <a:ln w="9525" algn="ctr">
            <a:noFill/>
            <a:miter lim="800000"/>
            <a:headEnd/>
            <a:tailEnd/>
          </a:ln>
        </p:spPr>
        <p:txBody>
          <a:bodyPr>
            <a:spAutoFit/>
          </a:bodyPr>
          <a:lstStyle/>
          <a:p>
            <a:pPr marL="457200" indent="-457200" algn="l"/>
            <a:r>
              <a:rPr lang="en-US" dirty="0">
                <a:solidFill>
                  <a:schemeClr val="tx1"/>
                </a:solidFill>
                <a:latin typeface="Arial" pitchFamily="34" charset="0"/>
              </a:rPr>
              <a:t>Logical Removal =</a:t>
            </a:r>
          </a:p>
          <a:p>
            <a:pPr marL="457200" indent="-457200" algn="l"/>
            <a:r>
              <a:rPr lang="en-US" dirty="0">
                <a:solidFill>
                  <a:schemeClr val="tx1"/>
                </a:solidFill>
                <a:latin typeface="Arial" pitchFamily="34" charset="0"/>
              </a:rPr>
              <a:t>Set Mark Bit</a:t>
            </a:r>
          </a:p>
        </p:txBody>
      </p:sp>
      <p:sp>
        <p:nvSpPr>
          <p:cNvPr id="1664033" name="Text Box 33"/>
          <p:cNvSpPr txBox="1">
            <a:spLocks noChangeArrowheads="1"/>
          </p:cNvSpPr>
          <p:nvPr/>
        </p:nvSpPr>
        <p:spPr bwMode="auto">
          <a:xfrm>
            <a:off x="4414838" y="3917950"/>
            <a:ext cx="2778125" cy="1200329"/>
          </a:xfrm>
          <a:prstGeom prst="rect">
            <a:avLst/>
          </a:prstGeom>
          <a:noFill/>
          <a:ln w="9525" algn="ctr">
            <a:noFill/>
            <a:miter lim="800000"/>
            <a:headEnd/>
            <a:tailEnd/>
          </a:ln>
        </p:spPr>
        <p:txBody>
          <a:bodyPr>
            <a:spAutoFit/>
          </a:bodyPr>
          <a:lstStyle/>
          <a:p>
            <a:pPr marL="457200" indent="-457200" algn="l"/>
            <a:r>
              <a:rPr lang="en-US" dirty="0">
                <a:solidFill>
                  <a:schemeClr val="tx1"/>
                </a:solidFill>
                <a:latin typeface="Arial" pitchFamily="34" charset="0"/>
              </a:rPr>
              <a:t>Physical</a:t>
            </a:r>
          </a:p>
          <a:p>
            <a:pPr marL="457200" indent="-457200" algn="l"/>
            <a:r>
              <a:rPr lang="en-US" dirty="0">
                <a:solidFill>
                  <a:schemeClr val="tx1"/>
                </a:solidFill>
                <a:latin typeface="Arial" pitchFamily="34" charset="0"/>
              </a:rPr>
              <a:t>Removal</a:t>
            </a:r>
          </a:p>
          <a:p>
            <a:pPr marL="457200" indent="-457200" algn="l"/>
            <a:r>
              <a:rPr lang="en-US" dirty="0">
                <a:solidFill>
                  <a:schemeClr val="tx1"/>
                </a:solidFill>
                <a:latin typeface="Arial" pitchFamily="34" charset="0"/>
              </a:rPr>
              <a:t>CAS</a:t>
            </a:r>
          </a:p>
        </p:txBody>
      </p:sp>
      <p:sp>
        <p:nvSpPr>
          <p:cNvPr id="1664034" name="AutoShape 34"/>
          <p:cNvSpPr>
            <a:spLocks noChangeArrowheads="1"/>
          </p:cNvSpPr>
          <p:nvPr/>
        </p:nvSpPr>
        <p:spPr bwMode="auto">
          <a:xfrm>
            <a:off x="4324350" y="2437110"/>
            <a:ext cx="725488" cy="1037630"/>
          </a:xfrm>
          <a:prstGeom prst="irregularSeal2">
            <a:avLst/>
          </a:prstGeom>
          <a:solidFill>
            <a:srgbClr val="FFFF00"/>
          </a:solidFill>
          <a:ln w="9525" algn="ctr">
            <a:solidFill>
              <a:srgbClr val="FF0066"/>
            </a:solidFill>
            <a:miter lim="800000"/>
            <a:headEnd/>
            <a:tailEnd/>
          </a:ln>
        </p:spPr>
        <p:txBody>
          <a:bodyPr anchor="ctr">
            <a:spAutoFit/>
          </a:bodyPr>
          <a:lstStyle/>
          <a:p>
            <a:endParaRPr lang="en-US" dirty="0">
              <a:latin typeface="Courier New" pitchFamily="49" charset="0"/>
            </a:endParaRPr>
          </a:p>
        </p:txBody>
      </p:sp>
      <p:grpSp>
        <p:nvGrpSpPr>
          <p:cNvPr id="3" name="Group 35"/>
          <p:cNvGrpSpPr>
            <a:grpSpLocks/>
          </p:cNvGrpSpPr>
          <p:nvPr/>
        </p:nvGrpSpPr>
        <p:grpSpPr bwMode="auto">
          <a:xfrm>
            <a:off x="5083175" y="2849563"/>
            <a:ext cx="261938" cy="295275"/>
            <a:chOff x="2780" y="2820"/>
            <a:chExt cx="165" cy="186"/>
          </a:xfrm>
        </p:grpSpPr>
        <p:sp>
          <p:nvSpPr>
            <p:cNvPr id="227381" name="Line 36"/>
            <p:cNvSpPr>
              <a:spLocks noChangeShapeType="1"/>
            </p:cNvSpPr>
            <p:nvPr/>
          </p:nvSpPr>
          <p:spPr bwMode="auto">
            <a:xfrm>
              <a:off x="2780" y="2841"/>
              <a:ext cx="161" cy="162"/>
            </a:xfrm>
            <a:prstGeom prst="line">
              <a:avLst/>
            </a:prstGeom>
            <a:noFill/>
            <a:ln w="28575">
              <a:solidFill>
                <a:schemeClr val="accent1"/>
              </a:solidFill>
              <a:round/>
              <a:headEnd/>
              <a:tailEnd/>
            </a:ln>
          </p:spPr>
          <p:txBody>
            <a:bodyPr>
              <a:spAutoFit/>
            </a:bodyPr>
            <a:lstStyle/>
            <a:p>
              <a:endParaRPr lang="en-US" dirty="0">
                <a:latin typeface="Courier New" pitchFamily="49" charset="0"/>
              </a:endParaRPr>
            </a:p>
          </p:txBody>
        </p:sp>
        <p:sp>
          <p:nvSpPr>
            <p:cNvPr id="227382" name="Line 37"/>
            <p:cNvSpPr>
              <a:spLocks noChangeShapeType="1"/>
            </p:cNvSpPr>
            <p:nvPr/>
          </p:nvSpPr>
          <p:spPr bwMode="auto">
            <a:xfrm flipH="1">
              <a:off x="2793" y="2820"/>
              <a:ext cx="152" cy="186"/>
            </a:xfrm>
            <a:prstGeom prst="line">
              <a:avLst/>
            </a:prstGeom>
            <a:noFill/>
            <a:ln w="28575">
              <a:solidFill>
                <a:schemeClr val="accent1"/>
              </a:solidFill>
              <a:round/>
              <a:headEnd/>
              <a:tailEnd/>
            </a:ln>
          </p:spPr>
          <p:txBody>
            <a:bodyPr>
              <a:spAutoFit/>
            </a:bodyPr>
            <a:lstStyle/>
            <a:p>
              <a:endParaRPr lang="en-US" dirty="0">
                <a:latin typeface="Courier New" pitchFamily="49" charset="0"/>
              </a:endParaRPr>
            </a:p>
          </p:txBody>
        </p:sp>
      </p:grpSp>
      <p:grpSp>
        <p:nvGrpSpPr>
          <p:cNvPr id="4" name="Group 38"/>
          <p:cNvGrpSpPr>
            <a:grpSpLocks/>
          </p:cNvGrpSpPr>
          <p:nvPr/>
        </p:nvGrpSpPr>
        <p:grpSpPr bwMode="auto">
          <a:xfrm>
            <a:off x="6418263" y="2803526"/>
            <a:ext cx="1827212" cy="1301751"/>
            <a:chOff x="4609" y="2379"/>
            <a:chExt cx="1151" cy="820"/>
          </a:xfrm>
        </p:grpSpPr>
        <p:grpSp>
          <p:nvGrpSpPr>
            <p:cNvPr id="227371" name="Group 39"/>
            <p:cNvGrpSpPr>
              <a:grpSpLocks/>
            </p:cNvGrpSpPr>
            <p:nvPr/>
          </p:nvGrpSpPr>
          <p:grpSpPr bwMode="auto">
            <a:xfrm>
              <a:off x="4609" y="2866"/>
              <a:ext cx="740" cy="333"/>
              <a:chOff x="4469" y="1691"/>
              <a:chExt cx="740" cy="333"/>
            </a:xfrm>
          </p:grpSpPr>
          <p:sp>
            <p:nvSpPr>
              <p:cNvPr id="227376" name="AutoShape 40"/>
              <p:cNvSpPr>
                <a:spLocks noChangeArrowheads="1"/>
              </p:cNvSpPr>
              <p:nvPr/>
            </p:nvSpPr>
            <p:spPr bwMode="auto">
              <a:xfrm>
                <a:off x="4473" y="1736"/>
                <a:ext cx="736" cy="258"/>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27377" name="Line 41"/>
              <p:cNvSpPr>
                <a:spLocks noChangeShapeType="1"/>
              </p:cNvSpPr>
              <p:nvPr/>
            </p:nvSpPr>
            <p:spPr bwMode="auto">
              <a:xfrm>
                <a:off x="4724" y="1735"/>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78" name="Line 42"/>
              <p:cNvSpPr>
                <a:spLocks noChangeShapeType="1"/>
              </p:cNvSpPr>
              <p:nvPr/>
            </p:nvSpPr>
            <p:spPr bwMode="auto">
              <a:xfrm>
                <a:off x="4949" y="1740"/>
                <a:ext cx="0" cy="24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7379" name="Text Box 43"/>
              <p:cNvSpPr txBox="1">
                <a:spLocks noChangeArrowheads="1"/>
              </p:cNvSpPr>
              <p:nvPr/>
            </p:nvSpPr>
            <p:spPr bwMode="auto">
              <a:xfrm>
                <a:off x="4712" y="1694"/>
                <a:ext cx="243" cy="330"/>
              </a:xfrm>
              <a:prstGeom prst="rect">
                <a:avLst/>
              </a:prstGeom>
              <a:noFill/>
              <a:ln w="9525">
                <a:noFill/>
                <a:miter lim="800000"/>
                <a:headEnd/>
                <a:tailEnd/>
              </a:ln>
            </p:spPr>
            <p:txBody>
              <a:bodyPr wrap="none">
                <a:spAutoFit/>
              </a:bodyPr>
              <a:lstStyle/>
              <a:p>
                <a:r>
                  <a:rPr lang="en-US" sz="2800" b="1" dirty="0">
                    <a:latin typeface="Arial" pitchFamily="34" charset="0"/>
                  </a:rPr>
                  <a:t>0</a:t>
                </a:r>
              </a:p>
            </p:txBody>
          </p:sp>
          <p:sp>
            <p:nvSpPr>
              <p:cNvPr id="227380" name="Text Box 44"/>
              <p:cNvSpPr txBox="1">
                <a:spLocks noChangeArrowheads="1"/>
              </p:cNvSpPr>
              <p:nvPr/>
            </p:nvSpPr>
            <p:spPr bwMode="auto">
              <a:xfrm>
                <a:off x="4469" y="1691"/>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227372" name="Freeform 45"/>
            <p:cNvSpPr>
              <a:spLocks/>
            </p:cNvSpPr>
            <p:nvPr/>
          </p:nvSpPr>
          <p:spPr bwMode="auto">
            <a:xfrm>
              <a:off x="5220" y="2593"/>
              <a:ext cx="540" cy="484"/>
            </a:xfrm>
            <a:custGeom>
              <a:avLst/>
              <a:gdLst>
                <a:gd name="T0" fmla="*/ 0 w 581"/>
                <a:gd name="T1" fmla="*/ 120 h 675"/>
                <a:gd name="T2" fmla="*/ 372 w 581"/>
                <a:gd name="T3" fmla="*/ 118 h 675"/>
                <a:gd name="T4" fmla="*/ 186 w 581"/>
                <a:gd name="T5" fmla="*/ 65 h 675"/>
                <a:gd name="T6" fmla="*/ 143 w 581"/>
                <a:gd name="T7" fmla="*/ 0 h 675"/>
                <a:gd name="T8" fmla="*/ 0 60000 65536"/>
                <a:gd name="T9" fmla="*/ 0 60000 65536"/>
                <a:gd name="T10" fmla="*/ 0 60000 65536"/>
                <a:gd name="T11" fmla="*/ 0 60000 65536"/>
                <a:gd name="T12" fmla="*/ 0 w 581"/>
                <a:gd name="T13" fmla="*/ 0 h 675"/>
                <a:gd name="T14" fmla="*/ 581 w 581"/>
                <a:gd name="T15" fmla="*/ 675 h 675"/>
              </a:gdLst>
              <a:ahLst/>
              <a:cxnLst>
                <a:cxn ang="T8">
                  <a:pos x="T0" y="T1"/>
                </a:cxn>
                <a:cxn ang="T9">
                  <a:pos x="T2" y="T3"/>
                </a:cxn>
                <a:cxn ang="T10">
                  <a:pos x="T4" y="T5"/>
                </a:cxn>
                <a:cxn ang="T11">
                  <a:pos x="T6" y="T7"/>
                </a:cxn>
              </a:cxnLst>
              <a:rect l="T12" t="T13" r="T14" b="T15"/>
              <a:pathLst>
                <a:path w="581" h="675">
                  <a:moveTo>
                    <a:pt x="0" y="635"/>
                  </a:moveTo>
                  <a:cubicBezTo>
                    <a:pt x="245" y="655"/>
                    <a:pt x="491" y="675"/>
                    <a:pt x="536" y="625"/>
                  </a:cubicBezTo>
                  <a:cubicBezTo>
                    <a:pt x="581" y="575"/>
                    <a:pt x="323" y="441"/>
                    <a:pt x="268" y="337"/>
                  </a:cubicBezTo>
                  <a:cubicBezTo>
                    <a:pt x="213" y="233"/>
                    <a:pt x="210" y="116"/>
                    <a:pt x="208" y="0"/>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227373" name="Line 46"/>
            <p:cNvSpPr>
              <a:spLocks noChangeShapeType="1"/>
            </p:cNvSpPr>
            <p:nvPr/>
          </p:nvSpPr>
          <p:spPr bwMode="auto">
            <a:xfrm>
              <a:off x="4892" y="2400"/>
              <a:ext cx="161" cy="162"/>
            </a:xfrm>
            <a:prstGeom prst="line">
              <a:avLst/>
            </a:prstGeom>
            <a:noFill/>
            <a:ln w="28575" cap="rnd">
              <a:solidFill>
                <a:srgbClr val="0000FF"/>
              </a:solidFill>
              <a:prstDash val="sysDot"/>
              <a:round/>
              <a:headEnd/>
              <a:tailEnd/>
            </a:ln>
          </p:spPr>
          <p:txBody>
            <a:bodyPr>
              <a:spAutoFit/>
            </a:bodyPr>
            <a:lstStyle/>
            <a:p>
              <a:endParaRPr lang="en-US" dirty="0">
                <a:latin typeface="Courier New" pitchFamily="49" charset="0"/>
              </a:endParaRPr>
            </a:p>
          </p:txBody>
        </p:sp>
        <p:sp>
          <p:nvSpPr>
            <p:cNvPr id="227374" name="Line 47"/>
            <p:cNvSpPr>
              <a:spLocks noChangeShapeType="1"/>
            </p:cNvSpPr>
            <p:nvPr/>
          </p:nvSpPr>
          <p:spPr bwMode="auto">
            <a:xfrm flipH="1">
              <a:off x="4905" y="2379"/>
              <a:ext cx="152" cy="186"/>
            </a:xfrm>
            <a:prstGeom prst="line">
              <a:avLst/>
            </a:prstGeom>
            <a:noFill/>
            <a:ln w="28575">
              <a:solidFill>
                <a:srgbClr val="0000FF"/>
              </a:solidFill>
              <a:prstDash val="sysDot"/>
              <a:round/>
              <a:headEnd/>
              <a:tailEnd/>
            </a:ln>
          </p:spPr>
          <p:txBody>
            <a:bodyPr>
              <a:spAutoFit/>
            </a:bodyPr>
            <a:lstStyle/>
            <a:p>
              <a:endParaRPr lang="en-US" dirty="0">
                <a:latin typeface="Courier New" pitchFamily="49" charset="0"/>
              </a:endParaRPr>
            </a:p>
          </p:txBody>
        </p:sp>
        <p:sp>
          <p:nvSpPr>
            <p:cNvPr id="227375" name="Freeform 48"/>
            <p:cNvSpPr>
              <a:spLocks/>
            </p:cNvSpPr>
            <p:nvPr/>
          </p:nvSpPr>
          <p:spPr bwMode="auto">
            <a:xfrm>
              <a:off x="4633" y="2447"/>
              <a:ext cx="333" cy="466"/>
            </a:xfrm>
            <a:custGeom>
              <a:avLst/>
              <a:gdLst>
                <a:gd name="T0" fmla="*/ 0 w 358"/>
                <a:gd name="T1" fmla="*/ 7 h 713"/>
                <a:gd name="T2" fmla="*/ 118 w 358"/>
                <a:gd name="T3" fmla="*/ 7 h 713"/>
                <a:gd name="T4" fmla="*/ 229 w 358"/>
                <a:gd name="T5" fmla="*/ 48 h 713"/>
                <a:gd name="T6" fmla="*/ 242 w 358"/>
                <a:gd name="T7" fmla="*/ 85 h 713"/>
                <a:gd name="T8" fmla="*/ 0 60000 65536"/>
                <a:gd name="T9" fmla="*/ 0 60000 65536"/>
                <a:gd name="T10" fmla="*/ 0 60000 65536"/>
                <a:gd name="T11" fmla="*/ 0 60000 65536"/>
                <a:gd name="T12" fmla="*/ 0 w 358"/>
                <a:gd name="T13" fmla="*/ 0 h 713"/>
                <a:gd name="T14" fmla="*/ 358 w 358"/>
                <a:gd name="T15" fmla="*/ 713 h 713"/>
              </a:gdLst>
              <a:ahLst/>
              <a:cxnLst>
                <a:cxn ang="T8">
                  <a:pos x="T0" y="T1"/>
                </a:cxn>
                <a:cxn ang="T9">
                  <a:pos x="T2" y="T3"/>
                </a:cxn>
                <a:cxn ang="T10">
                  <a:pos x="T4" y="T5"/>
                </a:cxn>
                <a:cxn ang="T11">
                  <a:pos x="T6" y="T7"/>
                </a:cxn>
              </a:cxnLst>
              <a:rect l="T12" t="T13" r="T14" b="T15"/>
              <a:pathLst>
                <a:path w="358" h="713">
                  <a:moveTo>
                    <a:pt x="0" y="58"/>
                  </a:moveTo>
                  <a:cubicBezTo>
                    <a:pt x="57" y="29"/>
                    <a:pt x="114" y="0"/>
                    <a:pt x="169" y="58"/>
                  </a:cubicBezTo>
                  <a:cubicBezTo>
                    <a:pt x="224" y="116"/>
                    <a:pt x="298" y="296"/>
                    <a:pt x="328" y="405"/>
                  </a:cubicBezTo>
                  <a:cubicBezTo>
                    <a:pt x="358" y="514"/>
                    <a:pt x="352" y="613"/>
                    <a:pt x="347" y="713"/>
                  </a:cubicBezTo>
                </a:path>
              </a:pathLst>
            </a:custGeom>
            <a:noFill/>
            <a:ln w="76200" cap="rnd">
              <a:solidFill>
                <a:srgbClr val="0000FF"/>
              </a:solidFill>
              <a:prstDash val="sysDot"/>
              <a:round/>
              <a:headEnd/>
              <a:tailEnd type="triangle" w="med" len="med"/>
            </a:ln>
          </p:spPr>
          <p:txBody>
            <a:bodyPr wrap="none" anchor="ctr"/>
            <a:lstStyle/>
            <a:p>
              <a:endParaRPr lang="en-US" dirty="0">
                <a:latin typeface="Courier New" pitchFamily="49" charset="0"/>
              </a:endParaRPr>
            </a:p>
          </p:txBody>
        </p:sp>
      </p:grpSp>
      <p:sp>
        <p:nvSpPr>
          <p:cNvPr id="1664049" name="Freeform 49"/>
          <p:cNvSpPr>
            <a:spLocks/>
          </p:cNvSpPr>
          <p:nvPr/>
        </p:nvSpPr>
        <p:spPr bwMode="auto">
          <a:xfrm>
            <a:off x="4827588" y="3021013"/>
            <a:ext cx="2582862" cy="901700"/>
          </a:xfrm>
          <a:custGeom>
            <a:avLst/>
            <a:gdLst>
              <a:gd name="T0" fmla="*/ 2147483647 w 1819"/>
              <a:gd name="T1" fmla="*/ 0 h 531"/>
              <a:gd name="T2" fmla="*/ 2147483647 w 1819"/>
              <a:gd name="T3" fmla="*/ 2147483647 h 531"/>
              <a:gd name="T4" fmla="*/ 2147483647 w 1819"/>
              <a:gd name="T5" fmla="*/ 2147483647 h 531"/>
              <a:gd name="T6" fmla="*/ 2147483647 w 1819"/>
              <a:gd name="T7" fmla="*/ 2147483647 h 531"/>
              <a:gd name="T8" fmla="*/ 0 60000 65536"/>
              <a:gd name="T9" fmla="*/ 0 60000 65536"/>
              <a:gd name="T10" fmla="*/ 0 60000 65536"/>
              <a:gd name="T11" fmla="*/ 0 60000 65536"/>
              <a:gd name="T12" fmla="*/ 0 w 1819"/>
              <a:gd name="T13" fmla="*/ 0 h 531"/>
              <a:gd name="T14" fmla="*/ 1819 w 1819"/>
              <a:gd name="T15" fmla="*/ 531 h 531"/>
            </a:gdLst>
            <a:ahLst/>
            <a:cxnLst>
              <a:cxn ang="T8">
                <a:pos x="T0" y="T1"/>
              </a:cxn>
              <a:cxn ang="T9">
                <a:pos x="T2" y="T3"/>
              </a:cxn>
              <a:cxn ang="T10">
                <a:pos x="T4" y="T5"/>
              </a:cxn>
              <a:cxn ang="T11">
                <a:pos x="T6" y="T7"/>
              </a:cxn>
            </a:cxnLst>
            <a:rect l="T12" t="T13" r="T14" b="T15"/>
            <a:pathLst>
              <a:path w="1819" h="531">
                <a:moveTo>
                  <a:pt x="22" y="0"/>
                </a:moveTo>
                <a:cubicBezTo>
                  <a:pt x="11" y="174"/>
                  <a:pt x="0" y="348"/>
                  <a:pt x="230" y="427"/>
                </a:cubicBezTo>
                <a:cubicBezTo>
                  <a:pt x="460" y="506"/>
                  <a:pt x="1137" y="531"/>
                  <a:pt x="1402" y="476"/>
                </a:cubicBezTo>
                <a:cubicBezTo>
                  <a:pt x="1667" y="421"/>
                  <a:pt x="1743" y="260"/>
                  <a:pt x="1819" y="99"/>
                </a:cubicBezTo>
              </a:path>
            </a:pathLst>
          </a:custGeom>
          <a:noFill/>
          <a:ln w="76200">
            <a:solidFill>
              <a:schemeClr val="accent1"/>
            </a:solidFill>
            <a:round/>
            <a:headEnd/>
            <a:tailEnd type="triangle" w="med" len="med"/>
          </a:ln>
        </p:spPr>
        <p:txBody>
          <a:bodyPr wrap="none" anchor="ctr"/>
          <a:lstStyle/>
          <a:p>
            <a:endParaRPr lang="en-US" dirty="0">
              <a:latin typeface="Courier New" pitchFamily="49" charset="0"/>
            </a:endParaRPr>
          </a:p>
        </p:txBody>
      </p:sp>
      <p:sp>
        <p:nvSpPr>
          <p:cNvPr id="1664050" name="AutoShape 50"/>
          <p:cNvSpPr>
            <a:spLocks noChangeArrowheads="1"/>
          </p:cNvSpPr>
          <p:nvPr/>
        </p:nvSpPr>
        <p:spPr bwMode="auto">
          <a:xfrm>
            <a:off x="5927725" y="2452192"/>
            <a:ext cx="812800" cy="1037630"/>
          </a:xfrm>
          <a:prstGeom prst="irregularSeal2">
            <a:avLst/>
          </a:prstGeom>
          <a:solidFill>
            <a:schemeClr val="hlink"/>
          </a:solidFill>
          <a:ln w="9525" algn="ctr">
            <a:solidFill>
              <a:srgbClr val="FF0066"/>
            </a:solidFill>
            <a:miter lim="800000"/>
            <a:headEnd/>
            <a:tailEnd/>
          </a:ln>
        </p:spPr>
        <p:txBody>
          <a:bodyPr anchor="ctr">
            <a:spAutoFit/>
          </a:bodyPr>
          <a:lstStyle/>
          <a:p>
            <a:endParaRPr lang="en-US" dirty="0">
              <a:latin typeface="Courier New" pitchFamily="49" charset="0"/>
            </a:endParaRPr>
          </a:p>
        </p:txBody>
      </p:sp>
      <p:sp>
        <p:nvSpPr>
          <p:cNvPr id="1664051" name="Text Box 51"/>
          <p:cNvSpPr txBox="1">
            <a:spLocks noChangeArrowheads="1"/>
          </p:cNvSpPr>
          <p:nvPr/>
        </p:nvSpPr>
        <p:spPr bwMode="auto">
          <a:xfrm>
            <a:off x="514350" y="4357688"/>
            <a:ext cx="7651750" cy="1384300"/>
          </a:xfrm>
          <a:prstGeom prst="rect">
            <a:avLst/>
          </a:prstGeom>
          <a:noFill/>
          <a:ln w="9525" algn="ctr">
            <a:noFill/>
            <a:miter lim="800000"/>
            <a:headEnd/>
            <a:tailEnd/>
          </a:ln>
        </p:spPr>
        <p:txBody>
          <a:bodyPr>
            <a:spAutoFit/>
          </a:bodyPr>
          <a:lstStyle/>
          <a:p>
            <a:pPr marL="457200" indent="-457200" algn="l"/>
            <a:r>
              <a:rPr lang="en-US" sz="2800" dirty="0">
                <a:latin typeface="Arial" pitchFamily="34" charset="0"/>
              </a:rPr>
              <a:t>Mark-Bit and Pointer</a:t>
            </a:r>
          </a:p>
          <a:p>
            <a:pPr marL="457200" indent="-457200" algn="l"/>
            <a:r>
              <a:rPr lang="en-US" sz="2800" dirty="0">
                <a:latin typeface="Arial" pitchFamily="34" charset="0"/>
              </a:rPr>
              <a:t>are </a:t>
            </a:r>
            <a:r>
              <a:rPr lang="en-US" sz="2800" dirty="0" err="1">
                <a:latin typeface="Arial" pitchFamily="34" charset="0"/>
              </a:rPr>
              <a:t>CASed</a:t>
            </a:r>
            <a:r>
              <a:rPr lang="en-US" sz="2800" dirty="0">
                <a:latin typeface="Arial" pitchFamily="34" charset="0"/>
              </a:rPr>
              <a:t> together</a:t>
            </a:r>
          </a:p>
          <a:p>
            <a:pPr marL="457200" indent="-457200" algn="l"/>
            <a:r>
              <a:rPr lang="en-US" sz="2800" dirty="0">
                <a:latin typeface="Arial" pitchFamily="34" charset="0"/>
              </a:rPr>
              <a:t>(</a:t>
            </a:r>
            <a:r>
              <a:rPr lang="en-US" sz="2800" dirty="0" err="1">
                <a:latin typeface="Arial" pitchFamily="34" charset="0"/>
              </a:rPr>
              <a:t>AtomicMarkableReference</a:t>
            </a:r>
            <a:r>
              <a:rPr lang="en-US" sz="2800" dirty="0">
                <a:latin typeface="Arial" pitchFamily="34" charset="0"/>
              </a:rPr>
              <a:t>) </a:t>
            </a:r>
          </a:p>
        </p:txBody>
      </p:sp>
      <p:sp>
        <p:nvSpPr>
          <p:cNvPr id="1664052" name="Text Box 52"/>
          <p:cNvSpPr txBox="1">
            <a:spLocks noChangeArrowheads="1"/>
          </p:cNvSpPr>
          <p:nvPr/>
        </p:nvSpPr>
        <p:spPr bwMode="auto">
          <a:xfrm>
            <a:off x="5741988" y="4243388"/>
            <a:ext cx="3402012" cy="1200329"/>
          </a:xfrm>
          <a:prstGeom prst="rect">
            <a:avLst/>
          </a:prstGeom>
          <a:noFill/>
          <a:ln w="9525" algn="ctr">
            <a:noFill/>
            <a:miter lim="800000"/>
            <a:headEnd/>
            <a:tailEnd/>
          </a:ln>
        </p:spPr>
        <p:txBody>
          <a:bodyPr>
            <a:spAutoFit/>
          </a:bodyPr>
          <a:lstStyle/>
          <a:p>
            <a:pPr marL="457200" indent="-457200" algn="l"/>
            <a:r>
              <a:rPr lang="en-US" dirty="0">
                <a:solidFill>
                  <a:schemeClr val="tx1"/>
                </a:solidFill>
                <a:latin typeface="Arial" pitchFamily="34" charset="0"/>
              </a:rPr>
              <a:t>Fail CAS: Node not </a:t>
            </a:r>
          </a:p>
          <a:p>
            <a:pPr marL="457200" indent="-457200" algn="l"/>
            <a:r>
              <a:rPr lang="en-US" dirty="0">
                <a:solidFill>
                  <a:schemeClr val="tx1"/>
                </a:solidFill>
                <a:latin typeface="Arial" pitchFamily="34" charset="0"/>
              </a:rPr>
              <a:t>added after logical  </a:t>
            </a:r>
          </a:p>
          <a:p>
            <a:pPr marL="457200" indent="-457200" algn="l"/>
            <a:r>
              <a:rPr lang="en-US" dirty="0">
                <a:solidFill>
                  <a:schemeClr val="tx1"/>
                </a:solidFill>
                <a:latin typeface="Arial" pitchFamily="34" charset="0"/>
              </a:rPr>
              <a:t>Removal</a:t>
            </a:r>
          </a:p>
        </p:txBody>
      </p:sp>
      <p:sp>
        <p:nvSpPr>
          <p:cNvPr id="227366" name="Rectangle 56"/>
          <p:cNvSpPr>
            <a:spLocks noChangeArrowheads="1"/>
          </p:cNvSpPr>
          <p:nvPr/>
        </p:nvSpPr>
        <p:spPr bwMode="auto">
          <a:xfrm>
            <a:off x="4267200" y="27600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7367" name="Rectangle 57"/>
          <p:cNvSpPr>
            <a:spLocks noChangeArrowheads="1"/>
          </p:cNvSpPr>
          <p:nvPr/>
        </p:nvSpPr>
        <p:spPr bwMode="auto">
          <a:xfrm>
            <a:off x="2603500" y="27346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7368" name="Rectangle 58"/>
          <p:cNvSpPr>
            <a:spLocks noChangeArrowheads="1"/>
          </p:cNvSpPr>
          <p:nvPr/>
        </p:nvSpPr>
        <p:spPr bwMode="auto">
          <a:xfrm>
            <a:off x="7531100" y="27219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27369" name="Rectangle 58"/>
          <p:cNvSpPr>
            <a:spLocks noChangeArrowheads="1"/>
          </p:cNvSpPr>
          <p:nvPr/>
        </p:nvSpPr>
        <p:spPr bwMode="auto">
          <a:xfrm>
            <a:off x="5918200" y="2721918"/>
            <a:ext cx="330200" cy="461665"/>
          </a:xfrm>
          <a:prstGeom prst="rect">
            <a:avLst/>
          </a:prstGeom>
          <a:solidFill>
            <a:schemeClr val="accent1"/>
          </a:solidFill>
          <a:ln w="9525" algn="ctr">
            <a:noFill/>
            <a:miter lim="800000"/>
            <a:headEnd/>
            <a:tailEnd/>
          </a:ln>
        </p:spPr>
        <p:txBody>
          <a:bodyPr anchor="ctr">
            <a:spAutoFit/>
          </a:bodyPr>
          <a:lstStyle/>
          <a:p>
            <a:endParaRPr lang="en-US" dirty="0">
              <a:latin typeface="Courier New" pitchFamily="49" charset="0"/>
            </a:endParaRPr>
          </a:p>
        </p:txBody>
      </p:sp>
      <p:sp>
        <p:nvSpPr>
          <p:cNvPr id="206907" name="Rectangle 59"/>
          <p:cNvSpPr>
            <a:spLocks noChangeArrowheads="1"/>
          </p:cNvSpPr>
          <p:nvPr/>
        </p:nvSpPr>
        <p:spPr bwMode="auto">
          <a:xfrm>
            <a:off x="5905500" y="2734618"/>
            <a:ext cx="330200" cy="461665"/>
          </a:xfrm>
          <a:prstGeom prst="rect">
            <a:avLst/>
          </a:prstGeom>
          <a:solidFill>
            <a:srgbClr val="FF0066"/>
          </a:solidFill>
          <a:ln w="9525" algn="ctr">
            <a:noFill/>
            <a:miter lim="800000"/>
            <a:headEnd/>
            <a:tailEnd/>
          </a:ln>
        </p:spPr>
        <p:txBody>
          <a:bodyPr anchor="ctr">
            <a:spAutoFit/>
          </a:bodyPr>
          <a:lstStyle/>
          <a:p>
            <a:endParaRPr lang="en-US" dirty="0">
              <a:latin typeface="Courier New" pitchFamily="49" charset="0"/>
            </a:endParaRPr>
          </a:p>
        </p:txBody>
      </p:sp>
      <p:sp>
        <p:nvSpPr>
          <p:cNvPr id="60" name="Line 35"/>
          <p:cNvSpPr>
            <a:spLocks noChangeShapeType="1"/>
          </p:cNvSpPr>
          <p:nvPr/>
        </p:nvSpPr>
        <p:spPr bwMode="auto">
          <a:xfrm>
            <a:off x="8008937" y="29892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4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9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4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664050"/>
                                        </p:tgtEl>
                                        <p:attrNameLst>
                                          <p:attrName>style.visibility</p:attrName>
                                        </p:attrNameLst>
                                      </p:cBhvr>
                                      <p:to>
                                        <p:strVal val="visible"/>
                                      </p:to>
                                    </p:set>
                                    <p:animEffect transition="in" filter="dissolve">
                                      <p:cBhvr>
                                        <p:cTn id="23" dur="500"/>
                                        <p:tgtEl>
                                          <p:spTgt spid="166405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64052"/>
                                        </p:tgtEl>
                                        <p:attrNameLst>
                                          <p:attrName>style.visibility</p:attrName>
                                        </p:attrNameLst>
                                      </p:cBhvr>
                                      <p:to>
                                        <p:strVal val="visible"/>
                                      </p:to>
                                    </p:set>
                                    <p:animEffect transition="in" filter="dissolve">
                                      <p:cBhvr>
                                        <p:cTn id="26" dur="500"/>
                                        <p:tgtEl>
                                          <p:spTgt spid="166405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64049"/>
                                        </p:tgtEl>
                                        <p:attrNameLst>
                                          <p:attrName>style.visibility</p:attrName>
                                        </p:attrNameLst>
                                      </p:cBhvr>
                                      <p:to>
                                        <p:strVal val="visible"/>
                                      </p:to>
                                    </p:set>
                                    <p:animEffect transition="in" filter="dissolve">
                                      <p:cBhvr>
                                        <p:cTn id="31" dur="500"/>
                                        <p:tgtEl>
                                          <p:spTgt spid="166404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64034"/>
                                        </p:tgtEl>
                                        <p:attrNameLst>
                                          <p:attrName>style.visibility</p:attrName>
                                        </p:attrNameLst>
                                      </p:cBhvr>
                                      <p:to>
                                        <p:strVal val="visible"/>
                                      </p:to>
                                    </p:set>
                                    <p:animEffect transition="in" filter="dissolve">
                                      <p:cBhvr>
                                        <p:cTn id="34" dur="500"/>
                                        <p:tgtEl>
                                          <p:spTgt spid="1664034"/>
                                        </p:tgtEl>
                                      </p:cBhvr>
                                    </p:animEffect>
                                  </p:childTnLst>
                                </p:cTn>
                              </p:par>
                              <p:par>
                                <p:cTn id="35" presetID="9"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64033"/>
                                        </p:tgtEl>
                                        <p:attrNameLst>
                                          <p:attrName>style.visibility</p:attrName>
                                        </p:attrNameLst>
                                      </p:cBhvr>
                                      <p:to>
                                        <p:strVal val="visible"/>
                                      </p:to>
                                    </p:set>
                                    <p:animEffect transition="in" filter="dissolve">
                                      <p:cBhvr>
                                        <p:cTn id="40" dur="500"/>
                                        <p:tgtEl>
                                          <p:spTgt spid="166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4032" grpId="0"/>
      <p:bldP spid="1664033" grpId="0"/>
      <p:bldP spid="1664034" grpId="0" animBg="1"/>
      <p:bldP spid="1664049" grpId="0" animBg="1"/>
      <p:bldP spid="1664050" grpId="0" animBg="1"/>
      <p:bldP spid="1664051" grpId="0"/>
      <p:bldP spid="1664052" grpId="0"/>
      <p:bldP spid="206907"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114C8518-30CF-43DE-BEBB-89A2D55EB442}" type="slidenum">
              <a:rPr lang="x-none"/>
              <a:pPr>
                <a:defRPr/>
              </a:pPr>
              <a:t>242</a:t>
            </a:fld>
            <a:endParaRPr lang="en-US"/>
          </a:p>
        </p:txBody>
      </p:sp>
      <p:sp>
        <p:nvSpPr>
          <p:cNvPr id="228356" name="Rectangle 2"/>
          <p:cNvSpPr>
            <a:spLocks noGrp="1" noChangeArrowheads="1"/>
          </p:cNvSpPr>
          <p:nvPr>
            <p:ph type="title"/>
          </p:nvPr>
        </p:nvSpPr>
        <p:spPr/>
        <p:txBody>
          <a:bodyPr/>
          <a:lstStyle/>
          <a:p>
            <a:r>
              <a:rPr lang="en-US" smtClean="0"/>
              <a:t>Solution</a:t>
            </a:r>
          </a:p>
        </p:txBody>
      </p:sp>
      <p:sp>
        <p:nvSpPr>
          <p:cNvPr id="228357" name="Rectangle 3"/>
          <p:cNvSpPr>
            <a:spLocks noGrp="1" noChangeArrowheads="1"/>
          </p:cNvSpPr>
          <p:nvPr>
            <p:ph type="body" idx="1"/>
          </p:nvPr>
        </p:nvSpPr>
        <p:spPr/>
        <p:txBody>
          <a:bodyPr/>
          <a:lstStyle/>
          <a:p>
            <a:r>
              <a:rPr lang="en-US" dirty="0" smtClean="0"/>
              <a:t>Use </a:t>
            </a:r>
            <a:r>
              <a:rPr lang="en-US" dirty="0" err="1" smtClean="0">
                <a:solidFill>
                  <a:schemeClr val="tx1"/>
                </a:solidFill>
              </a:rPr>
              <a:t>AtomicMarkableReference</a:t>
            </a:r>
            <a:endParaRPr lang="en-US" dirty="0" smtClean="0">
              <a:solidFill>
                <a:schemeClr val="tx1"/>
              </a:solidFill>
            </a:endParaRPr>
          </a:p>
          <a:p>
            <a:r>
              <a:rPr lang="en-US" dirty="0" smtClean="0"/>
              <a:t>Atomically</a:t>
            </a:r>
          </a:p>
          <a:p>
            <a:pPr lvl="1"/>
            <a:r>
              <a:rPr lang="en-US" dirty="0" smtClean="0"/>
              <a:t>Swing reference and</a:t>
            </a:r>
          </a:p>
          <a:p>
            <a:pPr lvl="1"/>
            <a:r>
              <a:rPr lang="en-US" dirty="0" smtClean="0"/>
              <a:t>Update flag </a:t>
            </a:r>
          </a:p>
          <a:p>
            <a:r>
              <a:rPr lang="en-US" dirty="0" smtClean="0"/>
              <a:t>Remove in two steps</a:t>
            </a:r>
          </a:p>
          <a:p>
            <a:pPr lvl="1"/>
            <a:r>
              <a:rPr lang="en-US" dirty="0" smtClean="0"/>
              <a:t>Set </a:t>
            </a:r>
            <a:r>
              <a:rPr lang="en-US" dirty="0" smtClean="0">
                <a:solidFill>
                  <a:schemeClr val="tx1"/>
                </a:solidFill>
              </a:rPr>
              <a:t>mark</a:t>
            </a:r>
            <a:r>
              <a:rPr lang="en-US" dirty="0" smtClean="0"/>
              <a:t> bit in </a:t>
            </a:r>
            <a:r>
              <a:rPr lang="en-US" dirty="0" smtClean="0">
                <a:solidFill>
                  <a:schemeClr val="tx1"/>
                </a:solidFill>
              </a:rPr>
              <a:t>next</a:t>
            </a:r>
            <a:r>
              <a:rPr lang="en-US" dirty="0" smtClean="0"/>
              <a:t> field</a:t>
            </a:r>
          </a:p>
          <a:p>
            <a:pPr lvl="1"/>
            <a:r>
              <a:rPr lang="en-US" dirty="0" smtClean="0"/>
              <a:t>Redirect predecessor’s pointer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pPr>
              <a:defRPr/>
            </a:pPr>
            <a:r>
              <a:rPr lang="en-US"/>
              <a:t>Art of Multiprocessor Programming</a:t>
            </a:r>
          </a:p>
        </p:txBody>
      </p:sp>
      <p:sp>
        <p:nvSpPr>
          <p:cNvPr id="13" name="Slide Number Placeholder 4"/>
          <p:cNvSpPr>
            <a:spLocks noGrp="1"/>
          </p:cNvSpPr>
          <p:nvPr>
            <p:ph type="sldNum" sz="quarter" idx="11"/>
          </p:nvPr>
        </p:nvSpPr>
        <p:spPr/>
        <p:txBody>
          <a:bodyPr/>
          <a:lstStyle/>
          <a:p>
            <a:pPr>
              <a:defRPr/>
            </a:pPr>
            <a:fld id="{A9D24FF6-9A4C-4F5B-AFE1-E30DB8ECDEAE}" type="slidenum">
              <a:rPr lang="x-none"/>
              <a:pPr>
                <a:defRPr/>
              </a:pPr>
              <a:t>243</a:t>
            </a:fld>
            <a:endParaRPr lang="en-US"/>
          </a:p>
        </p:txBody>
      </p:sp>
      <p:sp>
        <p:nvSpPr>
          <p:cNvPr id="229380" name="Rectangle 2"/>
          <p:cNvSpPr>
            <a:spLocks noGrp="1" noChangeArrowheads="1"/>
          </p:cNvSpPr>
          <p:nvPr>
            <p:ph type="title"/>
          </p:nvPr>
        </p:nvSpPr>
        <p:spPr/>
        <p:txBody>
          <a:bodyPr/>
          <a:lstStyle/>
          <a:p>
            <a:r>
              <a:rPr lang="en-US" smtClean="0"/>
              <a:t>Marking a Node</a:t>
            </a:r>
          </a:p>
        </p:txBody>
      </p:sp>
      <p:sp>
        <p:nvSpPr>
          <p:cNvPr id="229381" name="Rectangle 3"/>
          <p:cNvSpPr>
            <a:spLocks noGrp="1" noChangeArrowheads="1"/>
          </p:cNvSpPr>
          <p:nvPr>
            <p:ph type="body" idx="1"/>
          </p:nvPr>
        </p:nvSpPr>
        <p:spPr/>
        <p:txBody>
          <a:bodyPr/>
          <a:lstStyle/>
          <a:p>
            <a:r>
              <a:rPr lang="en-US" b="1" smtClean="0">
                <a:solidFill>
                  <a:schemeClr val="tx1"/>
                </a:solidFill>
                <a:latin typeface="Arial Unicode MS" pitchFamily="34" charset="-128"/>
              </a:rPr>
              <a:t>AtomicMarkableReference</a:t>
            </a:r>
            <a:r>
              <a:rPr lang="en-US" smtClean="0"/>
              <a:t> class</a:t>
            </a:r>
          </a:p>
          <a:p>
            <a:pPr lvl="1"/>
            <a:r>
              <a:rPr lang="en-US" smtClean="0">
                <a:solidFill>
                  <a:schemeClr val="tx1"/>
                </a:solidFill>
                <a:latin typeface="Arial Unicode MS" pitchFamily="34" charset="-128"/>
              </a:rPr>
              <a:t>Java.util.concurrent.atomic</a:t>
            </a:r>
            <a:r>
              <a:rPr lang="en-US" smtClean="0"/>
              <a:t> package</a:t>
            </a:r>
          </a:p>
          <a:p>
            <a:pPr lvl="1"/>
            <a:endParaRPr lang="en-US" smtClean="0"/>
          </a:p>
        </p:txBody>
      </p:sp>
      <p:sp>
        <p:nvSpPr>
          <p:cNvPr id="229382" name="AutoShape 4"/>
          <p:cNvSpPr>
            <a:spLocks noChangeArrowheads="1"/>
          </p:cNvSpPr>
          <p:nvPr/>
        </p:nvSpPr>
        <p:spPr bwMode="auto">
          <a:xfrm>
            <a:off x="3336925" y="4202113"/>
            <a:ext cx="3673475" cy="1295400"/>
          </a:xfrm>
          <a:prstGeom prst="roundRect">
            <a:avLst>
              <a:gd name="adj" fmla="val 16667"/>
            </a:avLst>
          </a:prstGeom>
          <a:solidFill>
            <a:schemeClr val="hlink"/>
          </a:solidFill>
          <a:ln w="38100">
            <a:solidFill>
              <a:schemeClr val="tx1"/>
            </a:solidFill>
            <a:round/>
            <a:headEnd/>
            <a:tailEnd/>
          </a:ln>
        </p:spPr>
        <p:txBody>
          <a:bodyPr wrap="none" anchor="ctr"/>
          <a:lstStyle/>
          <a:p>
            <a:endParaRPr lang="en-US" dirty="0">
              <a:latin typeface="Courier New" pitchFamily="49" charset="0"/>
            </a:endParaRPr>
          </a:p>
        </p:txBody>
      </p:sp>
      <p:sp>
        <p:nvSpPr>
          <p:cNvPr id="229383" name="Line 5"/>
          <p:cNvSpPr>
            <a:spLocks noChangeShapeType="1"/>
          </p:cNvSpPr>
          <p:nvPr/>
        </p:nvSpPr>
        <p:spPr bwMode="auto">
          <a:xfrm>
            <a:off x="6491288" y="4179888"/>
            <a:ext cx="30162" cy="134143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29384" name="Text Box 6"/>
          <p:cNvSpPr txBox="1">
            <a:spLocks noChangeArrowheads="1"/>
          </p:cNvSpPr>
          <p:nvPr/>
        </p:nvSpPr>
        <p:spPr bwMode="auto">
          <a:xfrm>
            <a:off x="3786188" y="4591050"/>
            <a:ext cx="2133600" cy="519113"/>
          </a:xfrm>
          <a:prstGeom prst="rect">
            <a:avLst/>
          </a:prstGeom>
          <a:noFill/>
          <a:ln w="9525">
            <a:noFill/>
            <a:miter lim="800000"/>
            <a:headEnd/>
            <a:tailEnd/>
          </a:ln>
        </p:spPr>
        <p:txBody>
          <a:bodyPr>
            <a:spAutoFit/>
          </a:bodyPr>
          <a:lstStyle/>
          <a:p>
            <a:pPr algn="ctr">
              <a:spcBef>
                <a:spcPct val="50000"/>
              </a:spcBef>
            </a:pPr>
            <a:r>
              <a:rPr lang="en-US" sz="2800" dirty="0">
                <a:latin typeface="Arial" pitchFamily="34" charset="0"/>
              </a:rPr>
              <a:t>address</a:t>
            </a:r>
          </a:p>
        </p:txBody>
      </p:sp>
      <p:sp>
        <p:nvSpPr>
          <p:cNvPr id="229385" name="Text Box 7"/>
          <p:cNvSpPr txBox="1">
            <a:spLocks noChangeArrowheads="1"/>
          </p:cNvSpPr>
          <p:nvPr/>
        </p:nvSpPr>
        <p:spPr bwMode="auto">
          <a:xfrm>
            <a:off x="5668963" y="4589463"/>
            <a:ext cx="2133600" cy="519112"/>
          </a:xfrm>
          <a:prstGeom prst="rect">
            <a:avLst/>
          </a:prstGeom>
          <a:noFill/>
          <a:ln w="9525">
            <a:noFill/>
            <a:miter lim="800000"/>
            <a:headEnd/>
            <a:tailEnd/>
          </a:ln>
        </p:spPr>
        <p:txBody>
          <a:bodyPr>
            <a:spAutoFit/>
          </a:bodyPr>
          <a:lstStyle/>
          <a:p>
            <a:pPr algn="ctr">
              <a:spcBef>
                <a:spcPct val="50000"/>
              </a:spcBef>
            </a:pPr>
            <a:r>
              <a:rPr lang="en-US" sz="2800" dirty="0">
                <a:latin typeface="Arial" pitchFamily="34" charset="0"/>
              </a:rPr>
              <a:t>F</a:t>
            </a:r>
          </a:p>
        </p:txBody>
      </p:sp>
      <p:sp>
        <p:nvSpPr>
          <p:cNvPr id="229386" name="AutoShape 8"/>
          <p:cNvSpPr>
            <a:spLocks noChangeArrowheads="1"/>
          </p:cNvSpPr>
          <p:nvPr/>
        </p:nvSpPr>
        <p:spPr bwMode="auto">
          <a:xfrm>
            <a:off x="6578600" y="4445000"/>
            <a:ext cx="344488" cy="820738"/>
          </a:xfrm>
          <a:prstGeom prst="wedgeRoundRectCallout">
            <a:avLst>
              <a:gd name="adj1" fmla="val 264287"/>
              <a:gd name="adj2" fmla="val 8404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29387" name="Text Box 9"/>
          <p:cNvSpPr txBox="1">
            <a:spLocks noChangeArrowheads="1"/>
          </p:cNvSpPr>
          <p:nvPr/>
        </p:nvSpPr>
        <p:spPr bwMode="auto">
          <a:xfrm>
            <a:off x="7021513" y="5584825"/>
            <a:ext cx="182721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mark bit</a:t>
            </a:r>
          </a:p>
        </p:txBody>
      </p:sp>
      <p:sp>
        <p:nvSpPr>
          <p:cNvPr id="229388" name="AutoShape 10"/>
          <p:cNvSpPr>
            <a:spLocks noChangeArrowheads="1"/>
          </p:cNvSpPr>
          <p:nvPr/>
        </p:nvSpPr>
        <p:spPr bwMode="auto">
          <a:xfrm>
            <a:off x="4094163" y="4460875"/>
            <a:ext cx="1746250" cy="820738"/>
          </a:xfrm>
          <a:prstGeom prst="wedgeRoundRectCallout">
            <a:avLst>
              <a:gd name="adj1" fmla="val -132819"/>
              <a:gd name="adj2" fmla="val -25435"/>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29389" name="Text Box 11"/>
          <p:cNvSpPr txBox="1">
            <a:spLocks noChangeArrowheads="1"/>
          </p:cNvSpPr>
          <p:nvPr/>
        </p:nvSpPr>
        <p:spPr bwMode="auto">
          <a:xfrm>
            <a:off x="330200" y="4375150"/>
            <a:ext cx="2330450"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Reference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7955A056-8C3C-4756-A4F9-D809509AB962}" type="slidenum">
              <a:rPr lang="x-none"/>
              <a:pPr>
                <a:defRPr/>
              </a:pPr>
              <a:t>244</a:t>
            </a:fld>
            <a:endParaRPr lang="en-US"/>
          </a:p>
        </p:txBody>
      </p:sp>
      <p:pic>
        <p:nvPicPr>
          <p:cNvPr id="2304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0405" name="Rectangle 3"/>
          <p:cNvSpPr>
            <a:spLocks noGrp="1" noChangeArrowheads="1"/>
          </p:cNvSpPr>
          <p:nvPr>
            <p:ph type="title"/>
          </p:nvPr>
        </p:nvSpPr>
        <p:spPr/>
        <p:txBody>
          <a:bodyPr/>
          <a:lstStyle/>
          <a:p>
            <a:r>
              <a:rPr lang="en-US" sz="4000" dirty="0" smtClean="0"/>
              <a:t>Extracting Reference &amp; Mark</a:t>
            </a:r>
          </a:p>
        </p:txBody>
      </p:sp>
      <p:sp>
        <p:nvSpPr>
          <p:cNvPr id="230406" name="Text Box 4"/>
          <p:cNvSpPr txBox="1">
            <a:spLocks noChangeArrowheads="1"/>
          </p:cNvSpPr>
          <p:nvPr/>
        </p:nvSpPr>
        <p:spPr bwMode="auto">
          <a:xfrm>
            <a:off x="452438" y="2020888"/>
            <a:ext cx="7953375" cy="519112"/>
          </a:xfrm>
          <a:prstGeom prst="rect">
            <a:avLst/>
          </a:prstGeom>
          <a:solidFill>
            <a:srgbClr val="FFFFCC"/>
          </a:solidFill>
          <a:ln w="9525">
            <a:noFill/>
            <a:miter lim="800000"/>
            <a:headEnd/>
            <a:tailEnd/>
          </a:ln>
        </p:spPr>
        <p:txBody>
          <a:bodyPr>
            <a:spAutoFit/>
          </a:bodyPr>
          <a:lstStyle/>
          <a:p>
            <a:pPr algn="l"/>
            <a:r>
              <a:rPr lang="en-US" sz="2800" b="1" dirty="0" smtClean="0">
                <a:solidFill>
                  <a:schemeClr val="tx1"/>
                </a:solidFill>
                <a:latin typeface="Courier New" pitchFamily="49" charset="0"/>
              </a:rPr>
              <a:t>public</a:t>
            </a:r>
            <a:r>
              <a:rPr lang="en-US" sz="2800" b="1" dirty="0" smtClean="0">
                <a:latin typeface="Courier New" pitchFamily="49" charset="0"/>
              </a:rPr>
              <a:t> </a:t>
            </a:r>
            <a:r>
              <a:rPr lang="en-US" sz="2800" b="1" dirty="0">
                <a:latin typeface="Courier New" pitchFamily="49" charset="0"/>
              </a:rPr>
              <a:t>Object get(</a:t>
            </a:r>
            <a:r>
              <a:rPr lang="en-US" sz="2800" b="1" dirty="0" err="1">
                <a:solidFill>
                  <a:schemeClr val="tx1"/>
                </a:solidFill>
                <a:latin typeface="Courier New" pitchFamily="49" charset="0"/>
              </a:rPr>
              <a:t>boolean</a:t>
            </a:r>
            <a:r>
              <a:rPr lang="en-US" sz="2800" b="1" dirty="0">
                <a:latin typeface="Courier New" pitchFamily="49" charset="0"/>
              </a:rPr>
              <a:t>[] marked);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pPr>
              <a:defRPr/>
            </a:pPr>
            <a:r>
              <a:rPr lang="en-US"/>
              <a:t>Art of Multiprocessor Programming</a:t>
            </a:r>
          </a:p>
        </p:txBody>
      </p:sp>
      <p:sp>
        <p:nvSpPr>
          <p:cNvPr id="10" name="Slide Number Placeholder 3"/>
          <p:cNvSpPr>
            <a:spLocks noGrp="1"/>
          </p:cNvSpPr>
          <p:nvPr>
            <p:ph type="sldNum" sz="quarter" idx="11"/>
          </p:nvPr>
        </p:nvSpPr>
        <p:spPr/>
        <p:txBody>
          <a:bodyPr/>
          <a:lstStyle/>
          <a:p>
            <a:pPr>
              <a:defRPr/>
            </a:pPr>
            <a:fld id="{E7351387-BAA2-454B-AF60-59FC4597E3B1}" type="slidenum">
              <a:rPr lang="x-none"/>
              <a:pPr>
                <a:defRPr/>
              </a:pPr>
              <a:t>245</a:t>
            </a:fld>
            <a:endParaRPr lang="en-US"/>
          </a:p>
        </p:txBody>
      </p:sp>
      <p:pic>
        <p:nvPicPr>
          <p:cNvPr id="2314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1429" name="Rectangle 3"/>
          <p:cNvSpPr>
            <a:spLocks noGrp="1" noChangeArrowheads="1"/>
          </p:cNvSpPr>
          <p:nvPr>
            <p:ph type="title"/>
          </p:nvPr>
        </p:nvSpPr>
        <p:spPr/>
        <p:txBody>
          <a:bodyPr/>
          <a:lstStyle/>
          <a:p>
            <a:r>
              <a:rPr lang="en-US" dirty="0" smtClean="0"/>
              <a:t>Extracting Reference &amp; Mark</a:t>
            </a:r>
          </a:p>
        </p:txBody>
      </p:sp>
      <p:sp>
        <p:nvSpPr>
          <p:cNvPr id="231430" name="Text Box 4"/>
          <p:cNvSpPr txBox="1">
            <a:spLocks noChangeArrowheads="1"/>
          </p:cNvSpPr>
          <p:nvPr/>
        </p:nvSpPr>
        <p:spPr bwMode="auto">
          <a:xfrm>
            <a:off x="960438" y="2020888"/>
            <a:ext cx="7991475" cy="519112"/>
          </a:xfrm>
          <a:prstGeom prst="rect">
            <a:avLst/>
          </a:prstGeom>
          <a:solidFill>
            <a:srgbClr val="FFFFCC"/>
          </a:solidFill>
          <a:ln w="9525">
            <a:noFill/>
            <a:miter lim="800000"/>
            <a:headEnd/>
            <a:tailEnd/>
          </a:ln>
        </p:spPr>
        <p:txBody>
          <a:bodyPr>
            <a:spAutoFit/>
          </a:bodyPr>
          <a:lstStyle/>
          <a:p>
            <a:pPr algn="l"/>
            <a:r>
              <a:rPr lang="en-US" sz="2800" b="1" dirty="0" smtClean="0">
                <a:solidFill>
                  <a:schemeClr val="folHlink"/>
                </a:solidFill>
                <a:latin typeface="Courier New" pitchFamily="49" charset="0"/>
              </a:rPr>
              <a:t>public</a:t>
            </a:r>
            <a:r>
              <a:rPr lang="en-US" sz="2800" b="1" dirty="0" smtClean="0">
                <a:latin typeface="Courier New" pitchFamily="49" charset="0"/>
              </a:rPr>
              <a:t> </a:t>
            </a:r>
            <a:r>
              <a:rPr lang="en-US" sz="2800" b="1" dirty="0">
                <a:latin typeface="Courier New" pitchFamily="49" charset="0"/>
              </a:rPr>
              <a:t>Object </a:t>
            </a:r>
            <a:r>
              <a:rPr lang="en-US" sz="2800" b="1" dirty="0">
                <a:solidFill>
                  <a:schemeClr val="folHlink"/>
                </a:solidFill>
                <a:latin typeface="Courier New" pitchFamily="49" charset="0"/>
              </a:rPr>
              <a:t>get(</a:t>
            </a:r>
            <a:r>
              <a:rPr lang="en-US" sz="2800" b="1" dirty="0" err="1">
                <a:solidFill>
                  <a:schemeClr val="tx1"/>
                </a:solidFill>
                <a:latin typeface="Courier New" pitchFamily="49" charset="0"/>
              </a:rPr>
              <a:t>boolean</a:t>
            </a:r>
            <a:r>
              <a:rPr lang="en-US" sz="2800" b="1" dirty="0">
                <a:latin typeface="Courier New" pitchFamily="49" charset="0"/>
              </a:rPr>
              <a:t>[]</a:t>
            </a:r>
            <a:r>
              <a:rPr lang="en-US" sz="2800" b="1" dirty="0">
                <a:solidFill>
                  <a:schemeClr val="folHlink"/>
                </a:solidFill>
                <a:latin typeface="Courier New" pitchFamily="49" charset="0"/>
              </a:rPr>
              <a:t> marked);</a:t>
            </a:r>
            <a:r>
              <a:rPr lang="en-US" sz="2800" b="1" dirty="0">
                <a:latin typeface="Courier New" pitchFamily="49" charset="0"/>
              </a:rPr>
              <a:t> </a:t>
            </a:r>
          </a:p>
        </p:txBody>
      </p:sp>
      <p:sp>
        <p:nvSpPr>
          <p:cNvPr id="231431" name="AutoShape 5"/>
          <p:cNvSpPr>
            <a:spLocks noChangeArrowheads="1"/>
          </p:cNvSpPr>
          <p:nvPr/>
        </p:nvSpPr>
        <p:spPr bwMode="auto">
          <a:xfrm>
            <a:off x="2406650" y="1916113"/>
            <a:ext cx="1635125" cy="820737"/>
          </a:xfrm>
          <a:prstGeom prst="wedgeRoundRectCallout">
            <a:avLst>
              <a:gd name="adj1" fmla="val -81843"/>
              <a:gd name="adj2" fmla="val 22350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1432" name="Text Box 6"/>
          <p:cNvSpPr txBox="1">
            <a:spLocks noChangeArrowheads="1"/>
          </p:cNvSpPr>
          <p:nvPr/>
        </p:nvSpPr>
        <p:spPr bwMode="auto">
          <a:xfrm>
            <a:off x="573088" y="4229100"/>
            <a:ext cx="2330450"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Returns reference</a:t>
            </a:r>
          </a:p>
        </p:txBody>
      </p:sp>
      <p:sp>
        <p:nvSpPr>
          <p:cNvPr id="231433" name="AutoShape 7"/>
          <p:cNvSpPr>
            <a:spLocks noChangeArrowheads="1"/>
          </p:cNvSpPr>
          <p:nvPr/>
        </p:nvSpPr>
        <p:spPr bwMode="auto">
          <a:xfrm>
            <a:off x="4887913" y="1870075"/>
            <a:ext cx="1989137" cy="820738"/>
          </a:xfrm>
          <a:prstGeom prst="wedgeRoundRectCallout">
            <a:avLst>
              <a:gd name="adj1" fmla="val 519"/>
              <a:gd name="adj2" fmla="val 22524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1434" name="Text Box 8"/>
          <p:cNvSpPr txBox="1">
            <a:spLocks noChangeArrowheads="1"/>
          </p:cNvSpPr>
          <p:nvPr/>
        </p:nvSpPr>
        <p:spPr bwMode="auto">
          <a:xfrm>
            <a:off x="3649663" y="4046538"/>
            <a:ext cx="3322637"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Returns mark at array index 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975B6A3A-C06B-4D8B-B340-A0D12EB9C699}" type="slidenum">
              <a:rPr lang="x-none"/>
              <a:pPr>
                <a:defRPr/>
              </a:pPr>
              <a:t>246</a:t>
            </a:fld>
            <a:endParaRPr lang="en-US"/>
          </a:p>
        </p:txBody>
      </p:sp>
      <p:pic>
        <p:nvPicPr>
          <p:cNvPr id="2324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2453" name="Rectangle 3"/>
          <p:cNvSpPr>
            <a:spLocks noGrp="1" noChangeArrowheads="1"/>
          </p:cNvSpPr>
          <p:nvPr>
            <p:ph type="title"/>
          </p:nvPr>
        </p:nvSpPr>
        <p:spPr/>
        <p:txBody>
          <a:bodyPr/>
          <a:lstStyle/>
          <a:p>
            <a:r>
              <a:rPr lang="en-US" dirty="0" smtClean="0"/>
              <a:t>Extracting Mark Only</a:t>
            </a:r>
          </a:p>
        </p:txBody>
      </p:sp>
      <p:sp>
        <p:nvSpPr>
          <p:cNvPr id="232454" name="Text Box 4"/>
          <p:cNvSpPr txBox="1">
            <a:spLocks noChangeArrowheads="1"/>
          </p:cNvSpPr>
          <p:nvPr/>
        </p:nvSpPr>
        <p:spPr bwMode="auto">
          <a:xfrm>
            <a:off x="960438" y="2020888"/>
            <a:ext cx="7445375" cy="519112"/>
          </a:xfrm>
          <a:prstGeom prst="rect">
            <a:avLst/>
          </a:prstGeom>
          <a:solidFill>
            <a:srgbClr val="FFFFCC"/>
          </a:solidFill>
          <a:ln w="9525">
            <a:noFill/>
            <a:miter lim="800000"/>
            <a:headEnd/>
            <a:tailEnd/>
          </a:ln>
        </p:spPr>
        <p:txBody>
          <a:bodyPr>
            <a:spAutoFit/>
          </a:bodyPr>
          <a:lstStyle/>
          <a:p>
            <a:pPr algn="l"/>
            <a:r>
              <a:rPr lang="en-US" sz="2800" b="1" dirty="0">
                <a:solidFill>
                  <a:schemeClr val="folHlink"/>
                </a:solidFill>
                <a:latin typeface="Courier New" pitchFamily="49" charset="0"/>
              </a:rPr>
              <a:t>public</a:t>
            </a:r>
            <a:r>
              <a:rPr lang="en-US" sz="2800" b="1" dirty="0">
                <a:latin typeface="Courier New" pitchFamily="49" charset="0"/>
              </a:rPr>
              <a:t> </a:t>
            </a:r>
            <a:r>
              <a:rPr lang="en-US" sz="2800" b="1" dirty="0" err="1">
                <a:solidFill>
                  <a:schemeClr val="tx1"/>
                </a:solidFill>
                <a:latin typeface="Courier New" pitchFamily="49" charset="0"/>
              </a:rPr>
              <a:t>boolean</a:t>
            </a:r>
            <a:r>
              <a:rPr lang="en-US" sz="2800" b="1" dirty="0">
                <a:latin typeface="Courier New" pitchFamily="49" charset="0"/>
              </a:rPr>
              <a:t> </a:t>
            </a:r>
            <a:r>
              <a:rPr lang="en-US" sz="2800" b="1" dirty="0" err="1">
                <a:solidFill>
                  <a:schemeClr val="folHlink"/>
                </a:solidFill>
                <a:latin typeface="Courier New" pitchFamily="49" charset="0"/>
              </a:rPr>
              <a:t>isMarked</a:t>
            </a:r>
            <a:r>
              <a:rPr lang="en-US" sz="2800" b="1" dirty="0">
                <a:solidFill>
                  <a:schemeClr val="folHlink"/>
                </a:solidFill>
                <a:latin typeface="Courier New" pitchFamily="49" charset="0"/>
              </a:rPr>
              <a:t>(); </a:t>
            </a:r>
          </a:p>
        </p:txBody>
      </p:sp>
      <p:sp>
        <p:nvSpPr>
          <p:cNvPr id="232455" name="AutoShape 5"/>
          <p:cNvSpPr>
            <a:spLocks noChangeArrowheads="1"/>
          </p:cNvSpPr>
          <p:nvPr/>
        </p:nvSpPr>
        <p:spPr bwMode="auto">
          <a:xfrm>
            <a:off x="2501900" y="1916113"/>
            <a:ext cx="1635125" cy="820737"/>
          </a:xfrm>
          <a:prstGeom prst="wedgeRoundRectCallout">
            <a:avLst>
              <a:gd name="adj1" fmla="val -81843"/>
              <a:gd name="adj2" fmla="val 22350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2456" name="Text Box 6"/>
          <p:cNvSpPr txBox="1">
            <a:spLocks noChangeArrowheads="1"/>
          </p:cNvSpPr>
          <p:nvPr/>
        </p:nvSpPr>
        <p:spPr bwMode="auto">
          <a:xfrm>
            <a:off x="668338" y="4229100"/>
            <a:ext cx="2330450"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Value of mark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1050BE36-506C-414F-B231-02CDEE616C71}" type="slidenum">
              <a:rPr lang="x-none"/>
              <a:pPr>
                <a:defRPr/>
              </a:pPr>
              <a:t>247</a:t>
            </a:fld>
            <a:endParaRPr lang="en-US"/>
          </a:p>
        </p:txBody>
      </p:sp>
      <p:pic>
        <p:nvPicPr>
          <p:cNvPr id="2334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3477" name="Rectangle 3"/>
          <p:cNvSpPr>
            <a:spLocks noGrp="1" noChangeArrowheads="1"/>
          </p:cNvSpPr>
          <p:nvPr>
            <p:ph type="title"/>
          </p:nvPr>
        </p:nvSpPr>
        <p:spPr/>
        <p:txBody>
          <a:bodyPr/>
          <a:lstStyle/>
          <a:p>
            <a:r>
              <a:rPr lang="en-US" sz="4000" smtClean="0"/>
              <a:t>Changing State</a:t>
            </a:r>
          </a:p>
        </p:txBody>
      </p:sp>
      <p:sp>
        <p:nvSpPr>
          <p:cNvPr id="233478" name="Text Box 4"/>
          <p:cNvSpPr txBox="1">
            <a:spLocks noChangeArrowheads="1"/>
          </p:cNvSpPr>
          <p:nvPr/>
        </p:nvSpPr>
        <p:spPr bwMode="auto">
          <a:xfrm>
            <a:off x="960438" y="2703513"/>
            <a:ext cx="7445375" cy="2227262"/>
          </a:xfrm>
          <a:prstGeom prst="rect">
            <a:avLst/>
          </a:prstGeom>
          <a:solidFill>
            <a:srgbClr val="FFFFCC"/>
          </a:solidFill>
          <a:ln w="9525">
            <a:noFill/>
            <a:miter lim="800000"/>
            <a:headEnd/>
            <a:tailEnd/>
          </a:ln>
        </p:spPr>
        <p:txBody>
          <a:bodyPr>
            <a:spAutoFit/>
          </a:bodyPr>
          <a:lstStyle/>
          <a:p>
            <a:pPr algn="l"/>
            <a:r>
              <a:rPr lang="en-US" sz="2800" b="1" dirty="0" smtClean="0">
                <a:solidFill>
                  <a:schemeClr val="tx1"/>
                </a:solidFill>
                <a:latin typeface="Courier New" pitchFamily="49" charset="0"/>
              </a:rPr>
              <a:t>public</a:t>
            </a:r>
            <a:r>
              <a:rPr lang="en-US" sz="2800" b="1" dirty="0" smtClean="0">
                <a:latin typeface="Courier New" pitchFamily="49" charset="0"/>
              </a:rPr>
              <a:t> </a:t>
            </a:r>
            <a:r>
              <a:rPr lang="en-US" sz="2800" b="1" dirty="0" err="1">
                <a:solidFill>
                  <a:schemeClr val="tx1"/>
                </a:solidFill>
                <a:latin typeface="Courier New" pitchFamily="49" charset="0"/>
              </a:rPr>
              <a:t>boolean</a:t>
            </a:r>
            <a:r>
              <a:rPr lang="en-US" sz="2800" b="1" dirty="0">
                <a:latin typeface="Courier New" pitchFamily="49" charset="0"/>
              </a:rPr>
              <a:t> </a:t>
            </a:r>
            <a:r>
              <a:rPr lang="en-US" sz="2800" b="1" dirty="0" err="1">
                <a:latin typeface="Courier New" pitchFamily="49" charset="0"/>
              </a:rPr>
              <a:t>compareAndSet</a:t>
            </a:r>
            <a:r>
              <a:rPr lang="en-US" sz="2800" b="1" dirty="0">
                <a:latin typeface="Courier New" pitchFamily="49" charset="0"/>
              </a:rPr>
              <a:t>(                </a:t>
            </a:r>
          </a:p>
          <a:p>
            <a:pPr algn="l"/>
            <a:r>
              <a:rPr lang="en-US" sz="2800" b="1" dirty="0">
                <a:latin typeface="Courier New" pitchFamily="49" charset="0"/>
              </a:rPr>
              <a:t>  Object </a:t>
            </a:r>
            <a:r>
              <a:rPr lang="en-US" sz="2800" b="1" dirty="0" err="1">
                <a:latin typeface="Courier New" pitchFamily="49" charset="0"/>
              </a:rPr>
              <a:t>expectedRef</a:t>
            </a:r>
            <a:r>
              <a:rPr lang="en-US" sz="2800" b="1" dirty="0">
                <a:latin typeface="Courier New" pitchFamily="49" charset="0"/>
              </a:rPr>
              <a:t>,</a:t>
            </a:r>
          </a:p>
          <a:p>
            <a:pPr algn="l"/>
            <a:r>
              <a:rPr lang="en-US" sz="2800" b="1" dirty="0">
                <a:latin typeface="Courier New" pitchFamily="49" charset="0"/>
              </a:rPr>
              <a:t>  Object </a:t>
            </a:r>
            <a:r>
              <a:rPr lang="en-US" sz="2800" b="1" dirty="0" err="1">
                <a:latin typeface="Courier New" pitchFamily="49" charset="0"/>
              </a:rPr>
              <a:t>updateRef</a:t>
            </a:r>
            <a:r>
              <a:rPr lang="en-US" sz="2800" b="1" dirty="0">
                <a:latin typeface="Courier New" pitchFamily="49" charset="0"/>
              </a:rPr>
              <a:t>,</a:t>
            </a:r>
          </a:p>
          <a:p>
            <a:pPr algn="l"/>
            <a:r>
              <a:rPr lang="en-US" sz="2800" b="1" dirty="0">
                <a:latin typeface="Courier New" pitchFamily="49" charset="0"/>
              </a:rPr>
              <a:t>  </a:t>
            </a:r>
            <a:r>
              <a:rPr lang="en-US" sz="2800" b="1" dirty="0" err="1">
                <a:latin typeface="Courier New" pitchFamily="49" charset="0"/>
              </a:rPr>
              <a:t>boolean</a:t>
            </a:r>
            <a:r>
              <a:rPr lang="en-US" sz="2800" b="1" dirty="0">
                <a:latin typeface="Courier New" pitchFamily="49" charset="0"/>
              </a:rPr>
              <a:t> </a:t>
            </a:r>
            <a:r>
              <a:rPr lang="en-US" sz="2800" b="1" dirty="0" err="1">
                <a:latin typeface="Courier New" pitchFamily="49" charset="0"/>
              </a:rPr>
              <a:t>expectedMark</a:t>
            </a:r>
            <a:r>
              <a:rPr lang="en-US" sz="2800" b="1" dirty="0">
                <a:latin typeface="Courier New" pitchFamily="49" charset="0"/>
              </a:rPr>
              <a:t>,</a:t>
            </a:r>
          </a:p>
          <a:p>
            <a:pPr algn="l"/>
            <a:r>
              <a:rPr lang="en-US" sz="2800" b="1" dirty="0">
                <a:latin typeface="Courier New" pitchFamily="49" charset="0"/>
              </a:rPr>
              <a:t>  </a:t>
            </a:r>
            <a:r>
              <a:rPr lang="en-US" sz="2800" b="1" dirty="0" err="1">
                <a:latin typeface="Courier New" pitchFamily="49" charset="0"/>
              </a:rPr>
              <a:t>boolean</a:t>
            </a:r>
            <a:r>
              <a:rPr lang="en-US" sz="2800" b="1" dirty="0">
                <a:latin typeface="Courier New" pitchFamily="49" charset="0"/>
              </a:rPr>
              <a:t> </a:t>
            </a:r>
            <a:r>
              <a:rPr lang="en-US" sz="2800" b="1" dirty="0" err="1">
                <a:latin typeface="Courier New" pitchFamily="49" charset="0"/>
              </a:rPr>
              <a:t>updateMark</a:t>
            </a:r>
            <a:r>
              <a:rPr lang="en-US" sz="2800" b="1"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pPr>
              <a:defRPr/>
            </a:pPr>
            <a:r>
              <a:rPr lang="en-US"/>
              <a:t>Art of Multiprocessor Programming</a:t>
            </a:r>
          </a:p>
        </p:txBody>
      </p:sp>
      <p:sp>
        <p:nvSpPr>
          <p:cNvPr id="10" name="Slide Number Placeholder 3"/>
          <p:cNvSpPr>
            <a:spLocks noGrp="1"/>
          </p:cNvSpPr>
          <p:nvPr>
            <p:ph type="sldNum" sz="quarter" idx="11"/>
          </p:nvPr>
        </p:nvSpPr>
        <p:spPr/>
        <p:txBody>
          <a:bodyPr/>
          <a:lstStyle/>
          <a:p>
            <a:pPr>
              <a:defRPr/>
            </a:pPr>
            <a:fld id="{30C48875-6A0E-40DD-9539-4B84B9770807}" type="slidenum">
              <a:rPr lang="x-none"/>
              <a:pPr>
                <a:defRPr/>
              </a:pPr>
              <a:t>248</a:t>
            </a:fld>
            <a:endParaRPr lang="en-US"/>
          </a:p>
        </p:txBody>
      </p:sp>
      <p:pic>
        <p:nvPicPr>
          <p:cNvPr id="2345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4501" name="Rectangle 3"/>
          <p:cNvSpPr>
            <a:spLocks noGrp="1" noChangeArrowheads="1"/>
          </p:cNvSpPr>
          <p:nvPr>
            <p:ph type="title"/>
          </p:nvPr>
        </p:nvSpPr>
        <p:spPr/>
        <p:txBody>
          <a:bodyPr/>
          <a:lstStyle/>
          <a:p>
            <a:r>
              <a:rPr lang="en-US" smtClean="0"/>
              <a:t>Changing State</a:t>
            </a:r>
          </a:p>
        </p:txBody>
      </p:sp>
      <p:sp>
        <p:nvSpPr>
          <p:cNvPr id="234502" name="Text Box 4"/>
          <p:cNvSpPr txBox="1">
            <a:spLocks noChangeArrowheads="1"/>
          </p:cNvSpPr>
          <p:nvPr/>
        </p:nvSpPr>
        <p:spPr bwMode="auto">
          <a:xfrm>
            <a:off x="960438" y="2841625"/>
            <a:ext cx="7445375" cy="2227263"/>
          </a:xfrm>
          <a:prstGeom prst="rect">
            <a:avLst/>
          </a:prstGeom>
          <a:solidFill>
            <a:srgbClr val="FFFFCC"/>
          </a:solidFill>
          <a:ln w="9525">
            <a:noFill/>
            <a:miter lim="800000"/>
            <a:headEnd/>
            <a:tailEnd/>
          </a:ln>
        </p:spPr>
        <p:txBody>
          <a:bodyPr>
            <a:spAutoFit/>
          </a:bodyPr>
          <a:lstStyle/>
          <a:p>
            <a:pPr algn="l"/>
            <a:r>
              <a:rPr lang="en-US" sz="2800" b="1" dirty="0" smtClean="0">
                <a:solidFill>
                  <a:schemeClr val="folHlink"/>
                </a:solidFill>
                <a:latin typeface="Courier New" pitchFamily="49" charset="0"/>
              </a:rPr>
              <a:t>public </a:t>
            </a:r>
            <a:r>
              <a:rPr lang="en-US" sz="2800" b="1" dirty="0" err="1">
                <a:solidFill>
                  <a:schemeClr val="folHlink"/>
                </a:solidFill>
                <a:latin typeface="Courier New" pitchFamily="49" charset="0"/>
              </a:rPr>
              <a:t>boolean</a:t>
            </a:r>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compareAndSet</a:t>
            </a:r>
            <a:r>
              <a:rPr lang="en-US" sz="2800" b="1" dirty="0">
                <a:solidFill>
                  <a:schemeClr val="folHlink"/>
                </a:solidFill>
                <a:latin typeface="Courier New" pitchFamily="49" charset="0"/>
              </a:rPr>
              <a:t>(</a:t>
            </a:r>
            <a:r>
              <a:rPr lang="en-US" sz="2800" b="1" dirty="0">
                <a:latin typeface="Courier New" pitchFamily="49" charset="0"/>
              </a:rPr>
              <a:t>                </a:t>
            </a:r>
          </a:p>
          <a:p>
            <a:pPr algn="l"/>
            <a:r>
              <a:rPr lang="en-US" sz="2800" b="1" dirty="0">
                <a:latin typeface="Courier New" pitchFamily="49" charset="0"/>
              </a:rPr>
              <a:t>  Object </a:t>
            </a:r>
            <a:r>
              <a:rPr lang="en-US" sz="2800" b="1" dirty="0" err="1">
                <a:latin typeface="Courier New" pitchFamily="49" charset="0"/>
              </a:rPr>
              <a:t>expectedRef</a:t>
            </a:r>
            <a:r>
              <a:rPr lang="en-US" sz="2800" b="1" dirty="0">
                <a:latin typeface="Courier New" pitchFamily="49" charset="0"/>
              </a:rPr>
              <a:t>,</a:t>
            </a:r>
          </a:p>
          <a:p>
            <a:pPr algn="l"/>
            <a:r>
              <a:rPr lang="en-US" sz="2800" b="1" dirty="0">
                <a:latin typeface="Courier New" pitchFamily="49" charset="0"/>
              </a:rPr>
              <a:t>  </a:t>
            </a:r>
            <a:r>
              <a:rPr lang="en-US" sz="2800" b="1" dirty="0">
                <a:solidFill>
                  <a:schemeClr val="folHlink"/>
                </a:solidFill>
                <a:latin typeface="Courier New" pitchFamily="49" charset="0"/>
              </a:rPr>
              <a:t>Object </a:t>
            </a:r>
            <a:r>
              <a:rPr lang="en-US" sz="2800" b="1" dirty="0" err="1">
                <a:solidFill>
                  <a:schemeClr val="folHlink"/>
                </a:solidFill>
                <a:latin typeface="Courier New" pitchFamily="49" charset="0"/>
              </a:rPr>
              <a:t>updateRef</a:t>
            </a:r>
            <a:r>
              <a:rPr lang="en-US" sz="2800" b="1" dirty="0">
                <a:solidFill>
                  <a:schemeClr val="folHlink"/>
                </a:solidFill>
                <a:latin typeface="Courier New" pitchFamily="49" charset="0"/>
              </a:rPr>
              <a:t>,</a:t>
            </a:r>
          </a:p>
          <a:p>
            <a:pPr algn="l"/>
            <a:r>
              <a:rPr lang="en-US" sz="2800" b="1" dirty="0">
                <a:latin typeface="Courier New" pitchFamily="49" charset="0"/>
              </a:rPr>
              <a:t>  </a:t>
            </a:r>
            <a:r>
              <a:rPr lang="en-US" sz="2800" b="1" dirty="0" err="1">
                <a:solidFill>
                  <a:schemeClr val="tx1"/>
                </a:solidFill>
                <a:latin typeface="Courier New" pitchFamily="49" charset="0"/>
              </a:rPr>
              <a:t>boolean</a:t>
            </a:r>
            <a:r>
              <a:rPr lang="en-US" sz="2800" b="1" dirty="0">
                <a:latin typeface="Courier New" pitchFamily="49" charset="0"/>
              </a:rPr>
              <a:t> </a:t>
            </a:r>
            <a:r>
              <a:rPr lang="en-US" sz="2800" b="1" dirty="0" err="1">
                <a:latin typeface="Courier New" pitchFamily="49" charset="0"/>
              </a:rPr>
              <a:t>expectedMark</a:t>
            </a:r>
            <a:r>
              <a:rPr lang="en-US" sz="2800" b="1" dirty="0">
                <a:latin typeface="Courier New" pitchFamily="49" charset="0"/>
              </a:rPr>
              <a:t>,</a:t>
            </a:r>
          </a:p>
          <a:p>
            <a:pPr algn="l"/>
            <a:r>
              <a:rPr lang="en-US" sz="2800" b="1" dirty="0">
                <a:latin typeface="Courier New" pitchFamily="49" charset="0"/>
              </a:rPr>
              <a:t>  </a:t>
            </a:r>
            <a:r>
              <a:rPr lang="en-US" sz="2800" b="1" dirty="0" err="1">
                <a:solidFill>
                  <a:schemeClr val="folHlink"/>
                </a:solidFill>
                <a:latin typeface="Courier New" pitchFamily="49" charset="0"/>
              </a:rPr>
              <a:t>boolean</a:t>
            </a:r>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updateMark</a:t>
            </a:r>
            <a:r>
              <a:rPr lang="en-US" sz="2800" b="1" dirty="0">
                <a:solidFill>
                  <a:schemeClr val="folHlink"/>
                </a:solidFill>
                <a:latin typeface="Courier New" pitchFamily="49" charset="0"/>
              </a:rPr>
              <a:t>);</a:t>
            </a:r>
            <a:r>
              <a:rPr lang="en-US" sz="2800" b="1" dirty="0">
                <a:latin typeface="Courier New" pitchFamily="49" charset="0"/>
              </a:rPr>
              <a:t> </a:t>
            </a:r>
          </a:p>
        </p:txBody>
      </p:sp>
      <p:sp>
        <p:nvSpPr>
          <p:cNvPr id="234503" name="AutoShape 5"/>
          <p:cNvSpPr>
            <a:spLocks noChangeArrowheads="1"/>
          </p:cNvSpPr>
          <p:nvPr/>
        </p:nvSpPr>
        <p:spPr bwMode="auto">
          <a:xfrm>
            <a:off x="1427163" y="4121150"/>
            <a:ext cx="4729162" cy="531813"/>
          </a:xfrm>
          <a:prstGeom prst="wedgeRoundRectCallout">
            <a:avLst>
              <a:gd name="adj1" fmla="val 34056"/>
              <a:gd name="adj2" fmla="val 15775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4504" name="Text Box 6"/>
          <p:cNvSpPr txBox="1">
            <a:spLocks noChangeArrowheads="1"/>
          </p:cNvSpPr>
          <p:nvPr/>
        </p:nvSpPr>
        <p:spPr bwMode="auto">
          <a:xfrm>
            <a:off x="4451350" y="1895475"/>
            <a:ext cx="4033838"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If this is the current reference …</a:t>
            </a:r>
          </a:p>
        </p:txBody>
      </p:sp>
      <p:sp>
        <p:nvSpPr>
          <p:cNvPr id="234505" name="AutoShape 7"/>
          <p:cNvSpPr>
            <a:spLocks noChangeArrowheads="1"/>
          </p:cNvSpPr>
          <p:nvPr/>
        </p:nvSpPr>
        <p:spPr bwMode="auto">
          <a:xfrm>
            <a:off x="1438275" y="3379788"/>
            <a:ext cx="4259263" cy="387350"/>
          </a:xfrm>
          <a:prstGeom prst="wedgeRoundRectCallout">
            <a:avLst>
              <a:gd name="adj1" fmla="val 33935"/>
              <a:gd name="adj2" fmla="val -21885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4506" name="Text Box 8"/>
          <p:cNvSpPr txBox="1">
            <a:spLocks noChangeArrowheads="1"/>
          </p:cNvSpPr>
          <p:nvPr/>
        </p:nvSpPr>
        <p:spPr bwMode="auto">
          <a:xfrm>
            <a:off x="4956175" y="5119688"/>
            <a:ext cx="3749675"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And this is the current mark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pPr>
              <a:defRPr/>
            </a:pPr>
            <a:r>
              <a:rPr lang="en-US"/>
              <a:t>Art of Multiprocessor Programming</a:t>
            </a:r>
          </a:p>
        </p:txBody>
      </p:sp>
      <p:sp>
        <p:nvSpPr>
          <p:cNvPr id="10" name="Slide Number Placeholder 3"/>
          <p:cNvSpPr>
            <a:spLocks noGrp="1"/>
          </p:cNvSpPr>
          <p:nvPr>
            <p:ph type="sldNum" sz="quarter" idx="11"/>
          </p:nvPr>
        </p:nvSpPr>
        <p:spPr/>
        <p:txBody>
          <a:bodyPr/>
          <a:lstStyle/>
          <a:p>
            <a:pPr>
              <a:defRPr/>
            </a:pPr>
            <a:fld id="{8E85F71A-54CB-4163-B954-4C6680E7FF98}" type="slidenum">
              <a:rPr lang="x-none"/>
              <a:pPr>
                <a:defRPr/>
              </a:pPr>
              <a:t>249</a:t>
            </a:fld>
            <a:endParaRPr lang="en-US"/>
          </a:p>
        </p:txBody>
      </p:sp>
      <p:pic>
        <p:nvPicPr>
          <p:cNvPr id="2355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5525" name="Rectangle 3"/>
          <p:cNvSpPr>
            <a:spLocks noGrp="1" noChangeArrowheads="1"/>
          </p:cNvSpPr>
          <p:nvPr>
            <p:ph type="title"/>
          </p:nvPr>
        </p:nvSpPr>
        <p:spPr/>
        <p:txBody>
          <a:bodyPr/>
          <a:lstStyle/>
          <a:p>
            <a:r>
              <a:rPr lang="en-US" sz="4000" smtClean="0"/>
              <a:t>Changing State</a:t>
            </a:r>
          </a:p>
        </p:txBody>
      </p:sp>
      <p:sp>
        <p:nvSpPr>
          <p:cNvPr id="235526" name="Text Box 4"/>
          <p:cNvSpPr txBox="1">
            <a:spLocks noChangeArrowheads="1"/>
          </p:cNvSpPr>
          <p:nvPr/>
        </p:nvSpPr>
        <p:spPr bwMode="auto">
          <a:xfrm>
            <a:off x="960438" y="2841625"/>
            <a:ext cx="7445375" cy="2227263"/>
          </a:xfrm>
          <a:prstGeom prst="rect">
            <a:avLst/>
          </a:prstGeom>
          <a:solidFill>
            <a:srgbClr val="FFFFCC"/>
          </a:solidFill>
          <a:ln w="9525">
            <a:noFill/>
            <a:miter lim="800000"/>
            <a:headEnd/>
            <a:tailEnd/>
          </a:ln>
        </p:spPr>
        <p:txBody>
          <a:bodyPr>
            <a:spAutoFit/>
          </a:bodyPr>
          <a:lstStyle/>
          <a:p>
            <a:pPr algn="l"/>
            <a:r>
              <a:rPr lang="en-US" sz="2800" b="1" dirty="0" smtClean="0">
                <a:solidFill>
                  <a:schemeClr val="folHlink"/>
                </a:solidFill>
                <a:latin typeface="Courier New" pitchFamily="49" charset="0"/>
              </a:rPr>
              <a:t>public </a:t>
            </a:r>
            <a:r>
              <a:rPr lang="en-US" sz="2800" b="1" dirty="0" err="1">
                <a:solidFill>
                  <a:schemeClr val="folHlink"/>
                </a:solidFill>
                <a:latin typeface="Courier New" pitchFamily="49" charset="0"/>
              </a:rPr>
              <a:t>boolean</a:t>
            </a:r>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compareAndSet</a:t>
            </a:r>
            <a:r>
              <a:rPr lang="en-US" sz="2800" b="1" dirty="0">
                <a:solidFill>
                  <a:schemeClr val="folHlink"/>
                </a:solidFill>
                <a:latin typeface="Courier New" pitchFamily="49" charset="0"/>
              </a:rPr>
              <a:t>(                </a:t>
            </a:r>
          </a:p>
          <a:p>
            <a:pPr algn="l"/>
            <a:r>
              <a:rPr lang="en-US" sz="2800" b="1" dirty="0">
                <a:solidFill>
                  <a:schemeClr val="folHlink"/>
                </a:solidFill>
                <a:latin typeface="Courier New" pitchFamily="49" charset="0"/>
              </a:rPr>
              <a:t>  Object </a:t>
            </a:r>
            <a:r>
              <a:rPr lang="en-US" sz="2800" b="1" dirty="0" err="1">
                <a:solidFill>
                  <a:schemeClr val="folHlink"/>
                </a:solidFill>
                <a:latin typeface="Courier New" pitchFamily="49" charset="0"/>
              </a:rPr>
              <a:t>expectedRef</a:t>
            </a:r>
            <a:r>
              <a:rPr lang="en-US" sz="2800" b="1" dirty="0">
                <a:solidFill>
                  <a:schemeClr val="folHlink"/>
                </a:solidFill>
                <a:latin typeface="Courier New" pitchFamily="49" charset="0"/>
              </a:rPr>
              <a:t>,</a:t>
            </a:r>
          </a:p>
          <a:p>
            <a:pPr algn="l"/>
            <a:r>
              <a:rPr lang="en-US" sz="2800" b="1" dirty="0">
                <a:latin typeface="Courier New" pitchFamily="49" charset="0"/>
              </a:rPr>
              <a:t>  Object </a:t>
            </a:r>
            <a:r>
              <a:rPr lang="en-US" sz="2800" b="1" dirty="0" err="1">
                <a:latin typeface="Courier New" pitchFamily="49" charset="0"/>
              </a:rPr>
              <a:t>updateRef</a:t>
            </a:r>
            <a:r>
              <a:rPr lang="en-US" sz="2800" b="1" dirty="0">
                <a:latin typeface="Courier New" pitchFamily="49" charset="0"/>
              </a:rPr>
              <a:t>,</a:t>
            </a:r>
          </a:p>
          <a:p>
            <a:pPr algn="l"/>
            <a:r>
              <a:rPr lang="en-US" sz="2800" b="1" dirty="0">
                <a:latin typeface="Courier New" pitchFamily="49" charset="0"/>
              </a:rPr>
              <a:t>  </a:t>
            </a:r>
            <a:r>
              <a:rPr lang="en-US" sz="2800" b="1" dirty="0" err="1">
                <a:solidFill>
                  <a:schemeClr val="folHlink"/>
                </a:solidFill>
                <a:latin typeface="Courier New" pitchFamily="49" charset="0"/>
              </a:rPr>
              <a:t>boolean</a:t>
            </a:r>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expectedMark</a:t>
            </a:r>
            <a:r>
              <a:rPr lang="en-US" sz="2800" b="1" dirty="0">
                <a:solidFill>
                  <a:schemeClr val="folHlink"/>
                </a:solidFill>
                <a:latin typeface="Courier New" pitchFamily="49" charset="0"/>
              </a:rPr>
              <a:t>,</a:t>
            </a:r>
          </a:p>
          <a:p>
            <a:pPr algn="l"/>
            <a:r>
              <a:rPr lang="en-US" sz="2800" b="1" dirty="0">
                <a:latin typeface="Courier New" pitchFamily="49" charset="0"/>
              </a:rPr>
              <a:t>  </a:t>
            </a:r>
            <a:r>
              <a:rPr lang="en-US" sz="2800" b="1" dirty="0" err="1">
                <a:solidFill>
                  <a:schemeClr val="tx1"/>
                </a:solidFill>
                <a:latin typeface="Courier New" pitchFamily="49" charset="0"/>
              </a:rPr>
              <a:t>boolean</a:t>
            </a:r>
            <a:r>
              <a:rPr lang="en-US" sz="2800" b="1" dirty="0">
                <a:latin typeface="Courier New" pitchFamily="49" charset="0"/>
              </a:rPr>
              <a:t> </a:t>
            </a:r>
            <a:r>
              <a:rPr lang="en-US" sz="2800" b="1" dirty="0" err="1">
                <a:latin typeface="Courier New" pitchFamily="49" charset="0"/>
              </a:rPr>
              <a:t>updateMark</a:t>
            </a:r>
            <a:r>
              <a:rPr lang="en-US" sz="2800" b="1" dirty="0">
                <a:latin typeface="Courier New" pitchFamily="49" charset="0"/>
              </a:rPr>
              <a:t>); </a:t>
            </a:r>
          </a:p>
        </p:txBody>
      </p:sp>
      <p:sp>
        <p:nvSpPr>
          <p:cNvPr id="235527" name="AutoShape 5"/>
          <p:cNvSpPr>
            <a:spLocks noChangeArrowheads="1"/>
          </p:cNvSpPr>
          <p:nvPr/>
        </p:nvSpPr>
        <p:spPr bwMode="auto">
          <a:xfrm>
            <a:off x="1347788" y="4546600"/>
            <a:ext cx="4445000" cy="531813"/>
          </a:xfrm>
          <a:prstGeom prst="wedgeRoundRectCallout">
            <a:avLst>
              <a:gd name="adj1" fmla="val 39431"/>
              <a:gd name="adj2" fmla="val 15775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5528" name="Text Box 6"/>
          <p:cNvSpPr txBox="1">
            <a:spLocks noChangeArrowheads="1"/>
          </p:cNvSpPr>
          <p:nvPr/>
        </p:nvSpPr>
        <p:spPr bwMode="auto">
          <a:xfrm>
            <a:off x="4010025" y="1895475"/>
            <a:ext cx="4475163"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…then change to this new reference …</a:t>
            </a:r>
          </a:p>
        </p:txBody>
      </p:sp>
      <p:sp>
        <p:nvSpPr>
          <p:cNvPr id="235529" name="AutoShape 7"/>
          <p:cNvSpPr>
            <a:spLocks noChangeArrowheads="1"/>
          </p:cNvSpPr>
          <p:nvPr/>
        </p:nvSpPr>
        <p:spPr bwMode="auto">
          <a:xfrm>
            <a:off x="1406525" y="3789363"/>
            <a:ext cx="3692525" cy="387350"/>
          </a:xfrm>
          <a:prstGeom prst="wedgeRoundRectCallout">
            <a:avLst>
              <a:gd name="adj1" fmla="val 38694"/>
              <a:gd name="adj2" fmla="val -36516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5530" name="Text Box 8"/>
          <p:cNvSpPr txBox="1">
            <a:spLocks noChangeArrowheads="1"/>
          </p:cNvSpPr>
          <p:nvPr/>
        </p:nvSpPr>
        <p:spPr bwMode="auto">
          <a:xfrm>
            <a:off x="5160963" y="5213350"/>
            <a:ext cx="3181350"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 and this new mark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3E8F5203-17A9-4B29-A4B3-C1FD9FF1E1E2}" type="slidenum">
              <a:rPr lang="x-none"/>
              <a:pPr>
                <a:defRPr/>
              </a:pPr>
              <a:t>25</a:t>
            </a:fld>
            <a:endParaRPr lang="en-US"/>
          </a:p>
        </p:txBody>
      </p:sp>
      <p:sp>
        <p:nvSpPr>
          <p:cNvPr id="17412" name="Rectangle 2"/>
          <p:cNvSpPr>
            <a:spLocks noGrp="1" noChangeArrowheads="1"/>
          </p:cNvSpPr>
          <p:nvPr>
            <p:ph type="title"/>
          </p:nvPr>
        </p:nvSpPr>
        <p:spPr/>
        <p:txBody>
          <a:bodyPr/>
          <a:lstStyle/>
          <a:p>
            <a:r>
              <a:rPr lang="en-US" sz="4000" smtClean="0"/>
              <a:t>Fourth:</a:t>
            </a:r>
            <a:br>
              <a:rPr lang="en-US" sz="4000" smtClean="0"/>
            </a:br>
            <a:r>
              <a:rPr lang="en-US" sz="4000" smtClean="0"/>
              <a:t>Lock-Free Synchronization</a:t>
            </a:r>
          </a:p>
        </p:txBody>
      </p:sp>
      <p:sp>
        <p:nvSpPr>
          <p:cNvPr id="17413" name="Rectangle 3"/>
          <p:cNvSpPr>
            <a:spLocks noGrp="1" noChangeArrowheads="1"/>
          </p:cNvSpPr>
          <p:nvPr>
            <p:ph type="body" idx="1"/>
          </p:nvPr>
        </p:nvSpPr>
        <p:spPr/>
        <p:txBody>
          <a:bodyPr/>
          <a:lstStyle/>
          <a:p>
            <a:r>
              <a:rPr lang="en-US" smtClean="0"/>
              <a:t>Don’t use locks at all</a:t>
            </a:r>
          </a:p>
          <a:p>
            <a:pPr lvl="1"/>
            <a:r>
              <a:rPr lang="en-US" smtClean="0"/>
              <a:t>Use </a:t>
            </a:r>
            <a:r>
              <a:rPr lang="en-US" smtClean="0">
                <a:solidFill>
                  <a:schemeClr val="tx1"/>
                </a:solidFill>
              </a:rPr>
              <a:t>compareAndSet()</a:t>
            </a:r>
            <a:r>
              <a:rPr lang="en-US" smtClean="0"/>
              <a:t> &amp; relatives …</a:t>
            </a:r>
          </a:p>
          <a:p>
            <a:r>
              <a:rPr lang="en-US" smtClean="0"/>
              <a:t>Advantages</a:t>
            </a:r>
          </a:p>
          <a:p>
            <a:pPr lvl="1"/>
            <a:r>
              <a:rPr lang="en-US" smtClean="0"/>
              <a:t>No Scheduler Assumptions/Support</a:t>
            </a:r>
          </a:p>
          <a:p>
            <a:r>
              <a:rPr lang="en-US" smtClean="0"/>
              <a:t>Disadvantages</a:t>
            </a:r>
          </a:p>
          <a:p>
            <a:pPr lvl="1"/>
            <a:r>
              <a:rPr lang="en-US" smtClean="0"/>
              <a:t>Complex</a:t>
            </a:r>
          </a:p>
          <a:p>
            <a:pPr lvl="1"/>
            <a:r>
              <a:rPr lang="en-US" smtClean="0"/>
              <a:t>Sometimes high overhead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CD173232-E1A3-4852-A10A-53178C9AD2B0}" type="slidenum">
              <a:rPr lang="x-none"/>
              <a:pPr>
                <a:defRPr/>
              </a:pPr>
              <a:t>250</a:t>
            </a:fld>
            <a:endParaRPr lang="en-US"/>
          </a:p>
        </p:txBody>
      </p:sp>
      <p:pic>
        <p:nvPicPr>
          <p:cNvPr id="2365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6549" name="Rectangle 3"/>
          <p:cNvSpPr>
            <a:spLocks noGrp="1" noChangeArrowheads="1"/>
          </p:cNvSpPr>
          <p:nvPr>
            <p:ph type="title"/>
          </p:nvPr>
        </p:nvSpPr>
        <p:spPr/>
        <p:txBody>
          <a:bodyPr/>
          <a:lstStyle/>
          <a:p>
            <a:r>
              <a:rPr lang="en-US" sz="4000" smtClean="0"/>
              <a:t>Changing State</a:t>
            </a:r>
          </a:p>
        </p:txBody>
      </p:sp>
      <p:sp>
        <p:nvSpPr>
          <p:cNvPr id="236550" name="Text Box 4"/>
          <p:cNvSpPr txBox="1">
            <a:spLocks noChangeArrowheads="1"/>
          </p:cNvSpPr>
          <p:nvPr/>
        </p:nvSpPr>
        <p:spPr bwMode="auto">
          <a:xfrm>
            <a:off x="960438" y="2020888"/>
            <a:ext cx="7445375" cy="1373187"/>
          </a:xfrm>
          <a:prstGeom prst="rect">
            <a:avLst/>
          </a:prstGeom>
          <a:solidFill>
            <a:srgbClr val="FFFFCC"/>
          </a:solidFill>
          <a:ln w="9525">
            <a:noFill/>
            <a:miter lim="800000"/>
            <a:headEnd/>
            <a:tailEnd/>
          </a:ln>
        </p:spPr>
        <p:txBody>
          <a:bodyPr>
            <a:spAutoFit/>
          </a:bodyPr>
          <a:lstStyle/>
          <a:p>
            <a:pPr algn="l"/>
            <a:r>
              <a:rPr lang="en-US" sz="2800" b="1" dirty="0">
                <a:solidFill>
                  <a:schemeClr val="tx1"/>
                </a:solidFill>
                <a:latin typeface="Courier New" pitchFamily="49" charset="0"/>
              </a:rPr>
              <a:t>public</a:t>
            </a:r>
            <a:r>
              <a:rPr lang="en-US" sz="2800" b="1" dirty="0">
                <a:latin typeface="Courier New" pitchFamily="49" charset="0"/>
              </a:rPr>
              <a:t> </a:t>
            </a:r>
            <a:r>
              <a:rPr lang="en-US" sz="2800" b="1" dirty="0" err="1">
                <a:solidFill>
                  <a:schemeClr val="tx1"/>
                </a:solidFill>
                <a:latin typeface="Courier New" pitchFamily="49" charset="0"/>
              </a:rPr>
              <a:t>boolean</a:t>
            </a:r>
            <a:r>
              <a:rPr lang="en-US" sz="2800" b="1" dirty="0">
                <a:latin typeface="Courier New" pitchFamily="49" charset="0"/>
              </a:rPr>
              <a:t> </a:t>
            </a:r>
            <a:r>
              <a:rPr lang="en-US" sz="2800" b="1" dirty="0" err="1">
                <a:latin typeface="Courier New" pitchFamily="49" charset="0"/>
              </a:rPr>
              <a:t>attemptMark</a:t>
            </a:r>
            <a:r>
              <a:rPr lang="en-US" sz="2800" b="1" dirty="0">
                <a:latin typeface="Courier New" pitchFamily="49" charset="0"/>
              </a:rPr>
              <a:t>(                </a:t>
            </a:r>
          </a:p>
          <a:p>
            <a:pPr algn="l"/>
            <a:r>
              <a:rPr lang="en-US" sz="2800" b="1" dirty="0">
                <a:latin typeface="Courier New" pitchFamily="49" charset="0"/>
              </a:rPr>
              <a:t>  Object </a:t>
            </a:r>
            <a:r>
              <a:rPr lang="en-US" sz="2800" b="1" dirty="0" err="1">
                <a:latin typeface="Courier New" pitchFamily="49" charset="0"/>
              </a:rPr>
              <a:t>expectedRef</a:t>
            </a:r>
            <a:r>
              <a:rPr lang="en-US" sz="2800" b="1" dirty="0">
                <a:latin typeface="Courier New" pitchFamily="49" charset="0"/>
              </a:rPr>
              <a:t>,</a:t>
            </a:r>
          </a:p>
          <a:p>
            <a:pPr algn="l"/>
            <a:r>
              <a:rPr lang="en-US" sz="2800" b="1" dirty="0">
                <a:solidFill>
                  <a:schemeClr val="tx1"/>
                </a:solidFill>
                <a:latin typeface="Courier New" pitchFamily="49" charset="0"/>
              </a:rPr>
              <a:t>  </a:t>
            </a:r>
            <a:r>
              <a:rPr lang="en-US" sz="2800" b="1" dirty="0" err="1">
                <a:solidFill>
                  <a:schemeClr val="tx1"/>
                </a:solidFill>
                <a:latin typeface="Courier New" pitchFamily="49" charset="0"/>
              </a:rPr>
              <a:t>boolean</a:t>
            </a:r>
            <a:r>
              <a:rPr lang="en-US" sz="2800" b="1" dirty="0">
                <a:latin typeface="Courier New" pitchFamily="49" charset="0"/>
              </a:rPr>
              <a:t> </a:t>
            </a:r>
            <a:r>
              <a:rPr lang="en-US" sz="2800" b="1" dirty="0" err="1">
                <a:latin typeface="Courier New" pitchFamily="49" charset="0"/>
              </a:rPr>
              <a:t>updateMark</a:t>
            </a:r>
            <a:r>
              <a:rPr lang="en-US" sz="2800" b="1"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029F27B2-EC8E-4DB6-8144-4D73AA265D76}" type="slidenum">
              <a:rPr lang="x-none"/>
              <a:pPr>
                <a:defRPr/>
              </a:pPr>
              <a:t>251</a:t>
            </a:fld>
            <a:endParaRPr lang="en-US"/>
          </a:p>
        </p:txBody>
      </p:sp>
      <p:pic>
        <p:nvPicPr>
          <p:cNvPr id="2375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7573" name="Rectangle 3"/>
          <p:cNvSpPr>
            <a:spLocks noGrp="1" noChangeArrowheads="1"/>
          </p:cNvSpPr>
          <p:nvPr>
            <p:ph type="title"/>
          </p:nvPr>
        </p:nvSpPr>
        <p:spPr/>
        <p:txBody>
          <a:bodyPr/>
          <a:lstStyle/>
          <a:p>
            <a:r>
              <a:rPr lang="en-US" sz="4000" smtClean="0"/>
              <a:t>Changing State</a:t>
            </a:r>
          </a:p>
        </p:txBody>
      </p:sp>
      <p:sp>
        <p:nvSpPr>
          <p:cNvPr id="237574" name="Text Box 4"/>
          <p:cNvSpPr txBox="1">
            <a:spLocks noChangeArrowheads="1"/>
          </p:cNvSpPr>
          <p:nvPr/>
        </p:nvSpPr>
        <p:spPr bwMode="auto">
          <a:xfrm>
            <a:off x="960438" y="2020888"/>
            <a:ext cx="7445375" cy="1373187"/>
          </a:xfrm>
          <a:prstGeom prst="rect">
            <a:avLst/>
          </a:prstGeom>
          <a:solidFill>
            <a:srgbClr val="FFFFCC"/>
          </a:solidFill>
          <a:ln w="9525">
            <a:noFill/>
            <a:miter lim="800000"/>
            <a:headEnd/>
            <a:tailEnd/>
          </a:ln>
        </p:spPr>
        <p:txBody>
          <a:bodyPr>
            <a:spAutoFit/>
          </a:bodyPr>
          <a:lstStyle/>
          <a:p>
            <a:pPr algn="l"/>
            <a:r>
              <a:rPr lang="en-US" sz="2800" b="1" dirty="0">
                <a:solidFill>
                  <a:schemeClr val="folHlink"/>
                </a:solidFill>
                <a:latin typeface="Courier New" pitchFamily="49" charset="0"/>
              </a:rPr>
              <a:t>public </a:t>
            </a:r>
            <a:r>
              <a:rPr lang="en-US" sz="2800" b="1" dirty="0" err="1">
                <a:solidFill>
                  <a:schemeClr val="folHlink"/>
                </a:solidFill>
                <a:latin typeface="Courier New" pitchFamily="49" charset="0"/>
              </a:rPr>
              <a:t>boolean</a:t>
            </a:r>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attemptMark</a:t>
            </a:r>
            <a:r>
              <a:rPr lang="en-US" sz="2800" b="1" dirty="0">
                <a:solidFill>
                  <a:schemeClr val="folHlink"/>
                </a:solidFill>
                <a:latin typeface="Courier New" pitchFamily="49" charset="0"/>
              </a:rPr>
              <a:t>(</a:t>
            </a:r>
            <a:r>
              <a:rPr lang="en-US" sz="2800" b="1" dirty="0">
                <a:latin typeface="Courier New" pitchFamily="49" charset="0"/>
              </a:rPr>
              <a:t>                </a:t>
            </a:r>
          </a:p>
          <a:p>
            <a:pPr algn="l"/>
            <a:r>
              <a:rPr lang="en-US" sz="2800" b="1" dirty="0">
                <a:latin typeface="Courier New" pitchFamily="49" charset="0"/>
              </a:rPr>
              <a:t>  Object </a:t>
            </a:r>
            <a:r>
              <a:rPr lang="en-US" sz="2800" b="1" dirty="0" err="1">
                <a:latin typeface="Courier New" pitchFamily="49" charset="0"/>
              </a:rPr>
              <a:t>expectedRef</a:t>
            </a:r>
            <a:r>
              <a:rPr lang="en-US" sz="2800" b="1" dirty="0">
                <a:latin typeface="Courier New" pitchFamily="49" charset="0"/>
              </a:rPr>
              <a:t>,</a:t>
            </a:r>
          </a:p>
          <a:p>
            <a:pPr algn="l"/>
            <a:r>
              <a:rPr lang="en-US" sz="2800" b="1" dirty="0">
                <a:solidFill>
                  <a:schemeClr val="tx1"/>
                </a:solidFill>
                <a:latin typeface="Courier New" pitchFamily="49" charset="0"/>
              </a:rPr>
              <a:t>  </a:t>
            </a:r>
            <a:r>
              <a:rPr lang="en-US" sz="2800" b="1" dirty="0" err="1">
                <a:solidFill>
                  <a:schemeClr val="folHlink"/>
                </a:solidFill>
                <a:latin typeface="Courier New" pitchFamily="49" charset="0"/>
              </a:rPr>
              <a:t>boolean</a:t>
            </a:r>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updateMark</a:t>
            </a:r>
            <a:r>
              <a:rPr lang="en-US" sz="2800" b="1" dirty="0">
                <a:solidFill>
                  <a:schemeClr val="folHlink"/>
                </a:solidFill>
                <a:latin typeface="Courier New" pitchFamily="49" charset="0"/>
              </a:rPr>
              <a:t>);</a:t>
            </a:r>
            <a:r>
              <a:rPr lang="en-US" sz="2800" b="1" dirty="0">
                <a:latin typeface="Courier New" pitchFamily="49" charset="0"/>
              </a:rPr>
              <a:t> </a:t>
            </a:r>
          </a:p>
        </p:txBody>
      </p:sp>
      <p:sp>
        <p:nvSpPr>
          <p:cNvPr id="237575" name="Text Box 5"/>
          <p:cNvSpPr txBox="1">
            <a:spLocks noChangeArrowheads="1"/>
          </p:cNvSpPr>
          <p:nvPr/>
        </p:nvSpPr>
        <p:spPr bwMode="auto">
          <a:xfrm>
            <a:off x="730250" y="4702175"/>
            <a:ext cx="4270375"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If this is the current reference …</a:t>
            </a:r>
          </a:p>
        </p:txBody>
      </p:sp>
      <p:sp>
        <p:nvSpPr>
          <p:cNvPr id="237576" name="AutoShape 6"/>
          <p:cNvSpPr>
            <a:spLocks noChangeArrowheads="1"/>
          </p:cNvSpPr>
          <p:nvPr/>
        </p:nvSpPr>
        <p:spPr bwMode="auto">
          <a:xfrm>
            <a:off x="1422400" y="2527300"/>
            <a:ext cx="4133850" cy="387350"/>
          </a:xfrm>
          <a:prstGeom prst="wedgeRoundRectCallout">
            <a:avLst>
              <a:gd name="adj1" fmla="val -42051"/>
              <a:gd name="adj2" fmla="val 50614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8EDA4BC1-EF1D-408D-83EB-2E15B1A921BF}" type="slidenum">
              <a:rPr lang="x-none"/>
              <a:pPr>
                <a:defRPr/>
              </a:pPr>
              <a:t>252</a:t>
            </a:fld>
            <a:endParaRPr lang="en-US"/>
          </a:p>
        </p:txBody>
      </p:sp>
      <p:pic>
        <p:nvPicPr>
          <p:cNvPr id="23859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8597" name="Rectangle 3"/>
          <p:cNvSpPr>
            <a:spLocks noGrp="1" noChangeArrowheads="1"/>
          </p:cNvSpPr>
          <p:nvPr>
            <p:ph type="title"/>
          </p:nvPr>
        </p:nvSpPr>
        <p:spPr/>
        <p:txBody>
          <a:bodyPr/>
          <a:lstStyle/>
          <a:p>
            <a:r>
              <a:rPr lang="en-US" sz="4000" smtClean="0"/>
              <a:t>Changing State</a:t>
            </a:r>
          </a:p>
        </p:txBody>
      </p:sp>
      <p:sp>
        <p:nvSpPr>
          <p:cNvPr id="238598" name="Text Box 4"/>
          <p:cNvSpPr txBox="1">
            <a:spLocks noChangeArrowheads="1"/>
          </p:cNvSpPr>
          <p:nvPr/>
        </p:nvSpPr>
        <p:spPr bwMode="auto">
          <a:xfrm>
            <a:off x="960438" y="2020888"/>
            <a:ext cx="7445375" cy="1373187"/>
          </a:xfrm>
          <a:prstGeom prst="rect">
            <a:avLst/>
          </a:prstGeom>
          <a:solidFill>
            <a:srgbClr val="FFFFCC"/>
          </a:solidFill>
          <a:ln w="9525">
            <a:noFill/>
            <a:miter lim="800000"/>
            <a:headEnd/>
            <a:tailEnd/>
          </a:ln>
        </p:spPr>
        <p:txBody>
          <a:bodyPr>
            <a:spAutoFit/>
          </a:bodyPr>
          <a:lstStyle/>
          <a:p>
            <a:pPr algn="l"/>
            <a:r>
              <a:rPr lang="en-US" sz="2800" b="1" dirty="0">
                <a:solidFill>
                  <a:schemeClr val="folHlink"/>
                </a:solidFill>
                <a:latin typeface="Courier New" pitchFamily="49" charset="0"/>
              </a:rPr>
              <a:t>public </a:t>
            </a:r>
            <a:r>
              <a:rPr lang="en-US" sz="2800" b="1" dirty="0" err="1">
                <a:solidFill>
                  <a:schemeClr val="folHlink"/>
                </a:solidFill>
                <a:latin typeface="Courier New" pitchFamily="49" charset="0"/>
              </a:rPr>
              <a:t>boolean</a:t>
            </a:r>
            <a:r>
              <a:rPr lang="en-US" sz="2800" b="1" dirty="0">
                <a:solidFill>
                  <a:schemeClr val="folHlink"/>
                </a:solidFill>
                <a:latin typeface="Courier New" pitchFamily="49" charset="0"/>
              </a:rPr>
              <a:t> </a:t>
            </a:r>
            <a:r>
              <a:rPr lang="en-US" sz="2800" b="1" dirty="0" err="1">
                <a:solidFill>
                  <a:schemeClr val="folHlink"/>
                </a:solidFill>
                <a:latin typeface="Courier New" pitchFamily="49" charset="0"/>
              </a:rPr>
              <a:t>attemptMark</a:t>
            </a:r>
            <a:r>
              <a:rPr lang="en-US" sz="2800" b="1" dirty="0">
                <a:solidFill>
                  <a:schemeClr val="folHlink"/>
                </a:solidFill>
                <a:latin typeface="Courier New" pitchFamily="49" charset="0"/>
              </a:rPr>
              <a:t>(                </a:t>
            </a:r>
          </a:p>
          <a:p>
            <a:pPr algn="l"/>
            <a:r>
              <a:rPr lang="en-US" sz="2800" b="1" dirty="0">
                <a:solidFill>
                  <a:schemeClr val="folHlink"/>
                </a:solidFill>
                <a:latin typeface="Courier New" pitchFamily="49" charset="0"/>
              </a:rPr>
              <a:t>  Object </a:t>
            </a:r>
            <a:r>
              <a:rPr lang="en-US" sz="2800" b="1" dirty="0" err="1">
                <a:solidFill>
                  <a:schemeClr val="folHlink"/>
                </a:solidFill>
                <a:latin typeface="Courier New" pitchFamily="49" charset="0"/>
              </a:rPr>
              <a:t>expectedRef</a:t>
            </a:r>
            <a:r>
              <a:rPr lang="en-US" sz="2800" b="1" dirty="0">
                <a:solidFill>
                  <a:schemeClr val="folHlink"/>
                </a:solidFill>
                <a:latin typeface="Courier New" pitchFamily="49" charset="0"/>
              </a:rPr>
              <a:t>,</a:t>
            </a:r>
          </a:p>
          <a:p>
            <a:pPr algn="l"/>
            <a:r>
              <a:rPr lang="en-US" sz="2800" b="1" dirty="0">
                <a:solidFill>
                  <a:schemeClr val="tx1"/>
                </a:solidFill>
                <a:latin typeface="Courier New" pitchFamily="49" charset="0"/>
              </a:rPr>
              <a:t>  </a:t>
            </a:r>
            <a:r>
              <a:rPr lang="en-US" sz="2800" b="1" dirty="0" err="1">
                <a:solidFill>
                  <a:schemeClr val="tx1"/>
                </a:solidFill>
                <a:latin typeface="Courier New" pitchFamily="49" charset="0"/>
              </a:rPr>
              <a:t>boolean</a:t>
            </a:r>
            <a:r>
              <a:rPr lang="en-US" sz="2800" b="1" dirty="0">
                <a:latin typeface="Courier New" pitchFamily="49" charset="0"/>
              </a:rPr>
              <a:t> </a:t>
            </a:r>
            <a:r>
              <a:rPr lang="en-US" sz="2800" b="1" dirty="0" err="1">
                <a:latin typeface="Courier New" pitchFamily="49" charset="0"/>
              </a:rPr>
              <a:t>updateMark</a:t>
            </a:r>
            <a:r>
              <a:rPr lang="en-US" sz="2800" b="1" dirty="0">
                <a:latin typeface="Courier New" pitchFamily="49" charset="0"/>
              </a:rPr>
              <a:t>); </a:t>
            </a:r>
          </a:p>
        </p:txBody>
      </p:sp>
      <p:sp>
        <p:nvSpPr>
          <p:cNvPr id="238599" name="Text Box 5"/>
          <p:cNvSpPr txBox="1">
            <a:spLocks noChangeArrowheads="1"/>
          </p:cNvSpPr>
          <p:nvPr/>
        </p:nvSpPr>
        <p:spPr bwMode="auto">
          <a:xfrm>
            <a:off x="730250" y="4702175"/>
            <a:ext cx="3656013"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 then change to this new mark.</a:t>
            </a:r>
          </a:p>
        </p:txBody>
      </p:sp>
      <p:sp>
        <p:nvSpPr>
          <p:cNvPr id="238600" name="AutoShape 6"/>
          <p:cNvSpPr>
            <a:spLocks noChangeArrowheads="1"/>
          </p:cNvSpPr>
          <p:nvPr/>
        </p:nvSpPr>
        <p:spPr bwMode="auto">
          <a:xfrm>
            <a:off x="1422400" y="2936875"/>
            <a:ext cx="4133850" cy="387350"/>
          </a:xfrm>
          <a:prstGeom prst="wedgeRoundRectCallout">
            <a:avLst>
              <a:gd name="adj1" fmla="val -35560"/>
              <a:gd name="adj2" fmla="val 44098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618" name="Group 11"/>
          <p:cNvGrpSpPr>
            <a:grpSpLocks/>
          </p:cNvGrpSpPr>
          <p:nvPr/>
        </p:nvGrpSpPr>
        <p:grpSpPr bwMode="auto">
          <a:xfrm>
            <a:off x="4132263" y="2771775"/>
            <a:ext cx="879475" cy="582613"/>
            <a:chOff x="588" y="1599"/>
            <a:chExt cx="554" cy="367"/>
          </a:xfrm>
        </p:grpSpPr>
        <p:sp>
          <p:nvSpPr>
            <p:cNvPr id="239667"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39668"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39669"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913460" name="AutoShape 52"/>
          <p:cNvSpPr>
            <a:spLocks noChangeArrowheads="1"/>
          </p:cNvSpPr>
          <p:nvPr/>
        </p:nvSpPr>
        <p:spPr bwMode="auto">
          <a:xfrm>
            <a:off x="3978275" y="2387600"/>
            <a:ext cx="1570038" cy="1295400"/>
          </a:xfrm>
          <a:prstGeom prst="irregularSeal1">
            <a:avLst/>
          </a:prstGeom>
          <a:solidFill>
            <a:srgbClr val="FF7C80"/>
          </a:solidFill>
          <a:ln w="38100">
            <a:solidFill>
              <a:srgbClr val="FF0000"/>
            </a:solidFill>
            <a:miter lim="800000"/>
            <a:headEnd/>
            <a:tailEnd/>
          </a:ln>
        </p:spPr>
        <p:txBody>
          <a:bodyPr wrap="none" anchor="ctr"/>
          <a:lstStyle/>
          <a:p>
            <a:pPr algn="ctr"/>
            <a:r>
              <a:rPr lang="en-US" sz="2800" dirty="0">
                <a:solidFill>
                  <a:srgbClr val="FF0000"/>
                </a:solidFill>
                <a:latin typeface="Arial" pitchFamily="34" charset="0"/>
              </a:rPr>
              <a:t>CAS</a:t>
            </a:r>
          </a:p>
        </p:txBody>
      </p:sp>
      <p:sp>
        <p:nvSpPr>
          <p:cNvPr id="52" name="Footer Placeholder 3"/>
          <p:cNvSpPr>
            <a:spLocks noGrp="1"/>
          </p:cNvSpPr>
          <p:nvPr>
            <p:ph type="ftr" sz="quarter" idx="10"/>
          </p:nvPr>
        </p:nvSpPr>
        <p:spPr/>
        <p:txBody>
          <a:bodyPr/>
          <a:lstStyle/>
          <a:p>
            <a:pPr>
              <a:defRPr/>
            </a:pPr>
            <a:r>
              <a:rPr lang="en-US"/>
              <a:t>Art of Multiprocessor Programming</a:t>
            </a:r>
          </a:p>
        </p:txBody>
      </p:sp>
      <p:sp>
        <p:nvSpPr>
          <p:cNvPr id="53" name="Slide Number Placeholder 4"/>
          <p:cNvSpPr>
            <a:spLocks noGrp="1"/>
          </p:cNvSpPr>
          <p:nvPr>
            <p:ph type="sldNum" sz="quarter" idx="11"/>
          </p:nvPr>
        </p:nvSpPr>
        <p:spPr/>
        <p:txBody>
          <a:bodyPr/>
          <a:lstStyle/>
          <a:p>
            <a:pPr>
              <a:defRPr/>
            </a:pPr>
            <a:fld id="{7E682A1F-762B-451F-8786-974CB518282D}" type="slidenum">
              <a:rPr lang="x-none"/>
              <a:pPr>
                <a:defRPr/>
              </a:pPr>
              <a:t>253</a:t>
            </a:fld>
            <a:endParaRPr lang="en-US"/>
          </a:p>
        </p:txBody>
      </p:sp>
      <p:sp>
        <p:nvSpPr>
          <p:cNvPr id="239622" name="Rectangle 2"/>
          <p:cNvSpPr>
            <a:spLocks noGrp="1" noChangeArrowheads="1"/>
          </p:cNvSpPr>
          <p:nvPr>
            <p:ph type="title"/>
          </p:nvPr>
        </p:nvSpPr>
        <p:spPr/>
        <p:txBody>
          <a:bodyPr/>
          <a:lstStyle/>
          <a:p>
            <a:r>
              <a:rPr lang="en-US" smtClean="0"/>
              <a:t>Removing a Node</a:t>
            </a:r>
          </a:p>
        </p:txBody>
      </p:sp>
      <p:grpSp>
        <p:nvGrpSpPr>
          <p:cNvPr id="239623" name="Group 3"/>
          <p:cNvGrpSpPr>
            <a:grpSpLocks/>
          </p:cNvGrpSpPr>
          <p:nvPr/>
        </p:nvGrpSpPr>
        <p:grpSpPr bwMode="auto">
          <a:xfrm>
            <a:off x="946150" y="2771775"/>
            <a:ext cx="866775" cy="582613"/>
            <a:chOff x="596" y="1599"/>
            <a:chExt cx="546" cy="367"/>
          </a:xfrm>
        </p:grpSpPr>
        <p:sp>
          <p:nvSpPr>
            <p:cNvPr id="239664"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39665"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39666"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39624" name="Group 7"/>
          <p:cNvGrpSpPr>
            <a:grpSpLocks/>
          </p:cNvGrpSpPr>
          <p:nvPr/>
        </p:nvGrpSpPr>
        <p:grpSpPr bwMode="auto">
          <a:xfrm>
            <a:off x="2543175" y="2771775"/>
            <a:ext cx="866775" cy="582613"/>
            <a:chOff x="596" y="1599"/>
            <a:chExt cx="546" cy="367"/>
          </a:xfrm>
        </p:grpSpPr>
        <p:sp>
          <p:nvSpPr>
            <p:cNvPr id="239661"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39662"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39663"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239625" name="Group 15"/>
          <p:cNvGrpSpPr>
            <a:grpSpLocks/>
          </p:cNvGrpSpPr>
          <p:nvPr/>
        </p:nvGrpSpPr>
        <p:grpSpPr bwMode="auto">
          <a:xfrm>
            <a:off x="5741988" y="2771775"/>
            <a:ext cx="866775" cy="582613"/>
            <a:chOff x="596" y="1599"/>
            <a:chExt cx="546" cy="367"/>
          </a:xfrm>
        </p:grpSpPr>
        <p:sp>
          <p:nvSpPr>
            <p:cNvPr id="239658"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39659"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39660"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239626"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39627"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39628" name="Group 32"/>
          <p:cNvGrpSpPr>
            <a:grpSpLocks/>
          </p:cNvGrpSpPr>
          <p:nvPr/>
        </p:nvGrpSpPr>
        <p:grpSpPr bwMode="auto">
          <a:xfrm>
            <a:off x="7329488" y="2773363"/>
            <a:ext cx="879476" cy="582612"/>
            <a:chOff x="588" y="1599"/>
            <a:chExt cx="554" cy="367"/>
          </a:xfrm>
        </p:grpSpPr>
        <p:sp>
          <p:nvSpPr>
            <p:cNvPr id="239655"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39656"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39657"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13444"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39630"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39631" name="Group 38"/>
          <p:cNvGrpSpPr>
            <a:grpSpLocks/>
          </p:cNvGrpSpPr>
          <p:nvPr/>
        </p:nvGrpSpPr>
        <p:grpSpPr bwMode="auto">
          <a:xfrm>
            <a:off x="5527675" y="4989513"/>
            <a:ext cx="1447800" cy="1295400"/>
            <a:chOff x="1584" y="816"/>
            <a:chExt cx="912" cy="816"/>
          </a:xfrm>
        </p:grpSpPr>
        <p:sp>
          <p:nvSpPr>
            <p:cNvPr id="239646"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39647"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39648"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39649"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39650"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39651"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39652"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39653"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39654"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913456" name="Freeform 48"/>
          <p:cNvSpPr>
            <a:spLocks/>
          </p:cNvSpPr>
          <p:nvPr/>
        </p:nvSpPr>
        <p:spPr bwMode="auto">
          <a:xfrm>
            <a:off x="4814888" y="3068638"/>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39633" name="AutoShape 50"/>
          <p:cNvSpPr>
            <a:spLocks noChangeArrowheads="1"/>
          </p:cNvSpPr>
          <p:nvPr/>
        </p:nvSpPr>
        <p:spPr bwMode="auto">
          <a:xfrm>
            <a:off x="6278880" y="4094163"/>
            <a:ext cx="2700020" cy="1055687"/>
          </a:xfrm>
          <a:prstGeom prst="cloudCallout">
            <a:avLst>
              <a:gd name="adj1" fmla="val -50358"/>
              <a:gd name="adj2" fmla="val 56496"/>
            </a:avLst>
          </a:prstGeom>
          <a:noFill/>
          <a:ln w="38100">
            <a:solidFill>
              <a:srgbClr val="FF7C80"/>
            </a:solidFill>
            <a:round/>
            <a:headEnd/>
            <a:tailEnd/>
          </a:ln>
        </p:spPr>
        <p:txBody>
          <a:bodyPr anchor="ctr"/>
          <a:lstStyle/>
          <a:p>
            <a:pPr algn="ctr"/>
            <a:r>
              <a:rPr lang="en-US" b="1" dirty="0" smtClean="0">
                <a:solidFill>
                  <a:srgbClr val="FF7C80"/>
                </a:solidFill>
                <a:latin typeface="Arial" pitchFamily="34" charset="0"/>
              </a:rPr>
              <a:t>remove(c)</a:t>
            </a:r>
            <a:endParaRPr lang="en-US" b="1" dirty="0">
              <a:solidFill>
                <a:srgbClr val="FF7C80"/>
              </a:solidFill>
              <a:latin typeface="Arial" pitchFamily="34" charset="0"/>
            </a:endParaRPr>
          </a:p>
        </p:txBody>
      </p:sp>
      <p:sp>
        <p:nvSpPr>
          <p:cNvPr id="913461" name="Rectangle 53"/>
          <p:cNvSpPr>
            <a:spLocks noChangeArrowheads="1"/>
          </p:cNvSpPr>
          <p:nvPr/>
        </p:nvSpPr>
        <p:spPr bwMode="auto">
          <a:xfrm>
            <a:off x="6199188" y="2820988"/>
            <a:ext cx="198437" cy="509587"/>
          </a:xfrm>
          <a:prstGeom prst="rect">
            <a:avLst/>
          </a:prstGeom>
          <a:solidFill>
            <a:srgbClr val="FF7C80"/>
          </a:solidFill>
          <a:ln w="9525">
            <a:noFill/>
            <a:miter lim="800000"/>
            <a:headEnd/>
            <a:tailEnd/>
          </a:ln>
        </p:spPr>
        <p:txBody>
          <a:bodyPr wrap="none" anchor="ctr"/>
          <a:lstStyle/>
          <a:p>
            <a:pPr algn="ctr"/>
            <a:endParaRPr lang="en-US" sz="4400" dirty="0">
              <a:solidFill>
                <a:srgbClr val="FF7C80"/>
              </a:solidFill>
              <a:latin typeface="Arial" pitchFamily="34" charset="0"/>
            </a:endParaRPr>
          </a:p>
        </p:txBody>
      </p:sp>
      <p:sp>
        <p:nvSpPr>
          <p:cNvPr id="913463" name="Freeform 55"/>
          <p:cNvSpPr>
            <a:spLocks/>
          </p:cNvSpPr>
          <p:nvPr/>
        </p:nvSpPr>
        <p:spPr bwMode="auto">
          <a:xfrm>
            <a:off x="5834063" y="3482974"/>
            <a:ext cx="538162" cy="1320483"/>
          </a:xfrm>
          <a:custGeom>
            <a:avLst/>
            <a:gdLst>
              <a:gd name="T0" fmla="*/ 2147483647 w 339"/>
              <a:gd name="T1" fmla="*/ 0 h 924"/>
              <a:gd name="T2" fmla="*/ 0 w 339"/>
              <a:gd name="T3" fmla="*/ 2147483647 h 924"/>
              <a:gd name="T4" fmla="*/ 2147483647 w 339"/>
              <a:gd name="T5" fmla="*/ 2147483647 h 924"/>
              <a:gd name="T6" fmla="*/ 0 w 339"/>
              <a:gd name="T7" fmla="*/ 2147483647 h 924"/>
              <a:gd name="T8" fmla="*/ 2147483647 w 339"/>
              <a:gd name="T9" fmla="*/ 2147483647 h 924"/>
              <a:gd name="T10" fmla="*/ 2147483647 w 339"/>
              <a:gd name="T11" fmla="*/ 2147483647 h 924"/>
              <a:gd name="T12" fmla="*/ 2147483647 w 339"/>
              <a:gd name="T13" fmla="*/ 0 h 924"/>
              <a:gd name="T14" fmla="*/ 0 60000 65536"/>
              <a:gd name="T15" fmla="*/ 0 60000 65536"/>
              <a:gd name="T16" fmla="*/ 0 60000 65536"/>
              <a:gd name="T17" fmla="*/ 0 60000 65536"/>
              <a:gd name="T18" fmla="*/ 0 60000 65536"/>
              <a:gd name="T19" fmla="*/ 0 60000 65536"/>
              <a:gd name="T20" fmla="*/ 0 60000 65536"/>
              <a:gd name="T21" fmla="*/ 0 w 339"/>
              <a:gd name="T22" fmla="*/ 0 h 924"/>
              <a:gd name="T23" fmla="*/ 339 w 339"/>
              <a:gd name="T24" fmla="*/ 924 h 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924">
                <a:moveTo>
                  <a:pt x="192" y="0"/>
                </a:moveTo>
                <a:lnTo>
                  <a:pt x="0" y="567"/>
                </a:lnTo>
                <a:lnTo>
                  <a:pt x="174" y="467"/>
                </a:lnTo>
                <a:lnTo>
                  <a:pt x="0" y="924"/>
                </a:lnTo>
                <a:lnTo>
                  <a:pt x="339" y="348"/>
                </a:lnTo>
                <a:lnTo>
                  <a:pt x="174" y="375"/>
                </a:lnTo>
                <a:lnTo>
                  <a:pt x="192" y="0"/>
                </a:lnTo>
                <a:close/>
              </a:path>
            </a:pathLst>
          </a:custGeom>
          <a:solidFill>
            <a:srgbClr val="FFFF00"/>
          </a:solidFill>
          <a:ln w="38100">
            <a:solidFill>
              <a:srgbClr val="FF0000"/>
            </a:solidFill>
            <a:round/>
            <a:headEnd/>
            <a:tailEnd/>
          </a:ln>
        </p:spPr>
        <p:txBody>
          <a:bodyPr wrap="none">
            <a:noAutofit/>
          </a:bodyPr>
          <a:lstStyle/>
          <a:p>
            <a:endParaRPr lang="en-US" dirty="0">
              <a:latin typeface="Courier New" pitchFamily="49" charset="0"/>
            </a:endParaRPr>
          </a:p>
        </p:txBody>
      </p:sp>
      <p:sp>
        <p:nvSpPr>
          <p:cNvPr id="913465" name="Freeform 57"/>
          <p:cNvSpPr>
            <a:spLocks/>
          </p:cNvSpPr>
          <p:nvPr/>
        </p:nvSpPr>
        <p:spPr bwMode="auto">
          <a:xfrm rot="-2380064">
            <a:off x="5228390" y="3671480"/>
            <a:ext cx="538162" cy="1363770"/>
          </a:xfrm>
          <a:custGeom>
            <a:avLst/>
            <a:gdLst>
              <a:gd name="T0" fmla="*/ 2147483647 w 339"/>
              <a:gd name="T1" fmla="*/ 0 h 924"/>
              <a:gd name="T2" fmla="*/ 0 w 339"/>
              <a:gd name="T3" fmla="*/ 2147483647 h 924"/>
              <a:gd name="T4" fmla="*/ 2147483647 w 339"/>
              <a:gd name="T5" fmla="*/ 2147483647 h 924"/>
              <a:gd name="T6" fmla="*/ 0 w 339"/>
              <a:gd name="T7" fmla="*/ 2147483647 h 924"/>
              <a:gd name="T8" fmla="*/ 2147483647 w 339"/>
              <a:gd name="T9" fmla="*/ 2147483647 h 924"/>
              <a:gd name="T10" fmla="*/ 2147483647 w 339"/>
              <a:gd name="T11" fmla="*/ 2147483647 h 924"/>
              <a:gd name="T12" fmla="*/ 2147483647 w 339"/>
              <a:gd name="T13" fmla="*/ 0 h 924"/>
              <a:gd name="T14" fmla="*/ 0 60000 65536"/>
              <a:gd name="T15" fmla="*/ 0 60000 65536"/>
              <a:gd name="T16" fmla="*/ 0 60000 65536"/>
              <a:gd name="T17" fmla="*/ 0 60000 65536"/>
              <a:gd name="T18" fmla="*/ 0 60000 65536"/>
              <a:gd name="T19" fmla="*/ 0 60000 65536"/>
              <a:gd name="T20" fmla="*/ 0 60000 65536"/>
              <a:gd name="T21" fmla="*/ 0 w 339"/>
              <a:gd name="T22" fmla="*/ 0 h 924"/>
              <a:gd name="T23" fmla="*/ 339 w 339"/>
              <a:gd name="T24" fmla="*/ 924 h 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924">
                <a:moveTo>
                  <a:pt x="192" y="0"/>
                </a:moveTo>
                <a:lnTo>
                  <a:pt x="0" y="567"/>
                </a:lnTo>
                <a:lnTo>
                  <a:pt x="174" y="467"/>
                </a:lnTo>
                <a:lnTo>
                  <a:pt x="0" y="924"/>
                </a:lnTo>
                <a:lnTo>
                  <a:pt x="339" y="348"/>
                </a:lnTo>
                <a:lnTo>
                  <a:pt x="174" y="375"/>
                </a:lnTo>
                <a:lnTo>
                  <a:pt x="192" y="0"/>
                </a:lnTo>
                <a:close/>
              </a:path>
            </a:pathLst>
          </a:custGeom>
          <a:solidFill>
            <a:srgbClr val="FFFF00"/>
          </a:solidFill>
          <a:ln w="38100">
            <a:solidFill>
              <a:srgbClr val="FF0000"/>
            </a:solidFill>
            <a:round/>
            <a:headEnd/>
            <a:tailEnd/>
          </a:ln>
        </p:spPr>
        <p:txBody>
          <a:bodyPr wrap="none">
            <a:noAutofit/>
          </a:bodyPr>
          <a:lstStyle/>
          <a:p>
            <a:endParaRPr lang="en-US" dirty="0">
              <a:latin typeface="Courier New" pitchFamily="49" charset="0"/>
            </a:endParaRPr>
          </a:p>
        </p:txBody>
      </p:sp>
      <p:grpSp>
        <p:nvGrpSpPr>
          <p:cNvPr id="8" name="Group 58"/>
          <p:cNvGrpSpPr>
            <a:grpSpLocks/>
          </p:cNvGrpSpPr>
          <p:nvPr/>
        </p:nvGrpSpPr>
        <p:grpSpPr bwMode="auto">
          <a:xfrm>
            <a:off x="7037388" y="4057650"/>
            <a:ext cx="863600" cy="900113"/>
            <a:chOff x="1968" y="1984"/>
            <a:chExt cx="1584" cy="1680"/>
          </a:xfrm>
        </p:grpSpPr>
        <p:grpSp>
          <p:nvGrpSpPr>
            <p:cNvPr id="239638" name="Group 59"/>
            <p:cNvGrpSpPr>
              <a:grpSpLocks/>
            </p:cNvGrpSpPr>
            <p:nvPr/>
          </p:nvGrpSpPr>
          <p:grpSpPr bwMode="auto">
            <a:xfrm>
              <a:off x="2201" y="1984"/>
              <a:ext cx="1152" cy="1680"/>
              <a:chOff x="2208" y="1920"/>
              <a:chExt cx="1152" cy="1680"/>
            </a:xfrm>
          </p:grpSpPr>
          <p:sp>
            <p:nvSpPr>
              <p:cNvPr id="239642" name="Oval 60"/>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p:spPr>
            <p:txBody>
              <a:bodyPr wrap="none" anchor="ctr"/>
              <a:lstStyle/>
              <a:p>
                <a:endParaRPr lang="en-US" dirty="0">
                  <a:latin typeface="Courier New" pitchFamily="49" charset="0"/>
                </a:endParaRPr>
              </a:p>
            </p:txBody>
          </p:sp>
          <p:sp>
            <p:nvSpPr>
              <p:cNvPr id="239643" name="Oval 61"/>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p:spPr>
            <p:txBody>
              <a:bodyPr wrap="none" anchor="ctr"/>
              <a:lstStyle/>
              <a:p>
                <a:endParaRPr lang="en-US" dirty="0">
                  <a:latin typeface="Courier New" pitchFamily="49" charset="0"/>
                </a:endParaRPr>
              </a:p>
            </p:txBody>
          </p:sp>
          <p:sp>
            <p:nvSpPr>
              <p:cNvPr id="239644" name="AutoShape 6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239645" name="AutoShape 6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p:spPr>
            <p:txBody>
              <a:bodyPr wrap="none" anchor="ctr"/>
              <a:lstStyle/>
              <a:p>
                <a:endParaRPr lang="en-US" dirty="0">
                  <a:latin typeface="Courier New" pitchFamily="49" charset="0"/>
                </a:endParaRPr>
              </a:p>
            </p:txBody>
          </p:sp>
        </p:grpSp>
        <p:grpSp>
          <p:nvGrpSpPr>
            <p:cNvPr id="239639" name="Group 64"/>
            <p:cNvGrpSpPr>
              <a:grpSpLocks/>
            </p:cNvGrpSpPr>
            <p:nvPr/>
          </p:nvGrpSpPr>
          <p:grpSpPr bwMode="auto">
            <a:xfrm>
              <a:off x="1968" y="2112"/>
              <a:ext cx="1584" cy="1493"/>
              <a:chOff x="1296" y="1824"/>
              <a:chExt cx="2496" cy="2352"/>
            </a:xfrm>
          </p:grpSpPr>
          <p:sp>
            <p:nvSpPr>
              <p:cNvPr id="239640" name="AutoShape 65"/>
              <p:cNvSpPr>
                <a:spLocks noChangeArrowheads="1"/>
              </p:cNvSpPr>
              <p:nvPr/>
            </p:nvSpPr>
            <p:spPr bwMode="auto">
              <a:xfrm>
                <a:off x="1296" y="1824"/>
                <a:ext cx="2496" cy="23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81 h 21600"/>
                </a:gdLst>
                <a:ahLst/>
                <a:cxnLst>
                  <a:cxn ang="T8">
                    <a:pos x="T0" y="T1"/>
                  </a:cxn>
                  <a:cxn ang="T9">
                    <a:pos x="T2" y="T3"/>
                  </a:cxn>
                  <a:cxn ang="T10">
                    <a:pos x="T4" y="T5"/>
                  </a:cxn>
                  <a:cxn ang="T11">
                    <a:pos x="T6" y="T7"/>
                  </a:cxn>
                </a:cxnLst>
                <a:rect l="T12" t="T13" r="T14" b="T15"/>
                <a:pathLst>
                  <a:path w="21600" h="21600">
                    <a:moveTo>
                      <a:pt x="10783" y="18688"/>
                    </a:moveTo>
                    <a:cubicBezTo>
                      <a:pt x="6432" y="18679"/>
                      <a:pt x="2911" y="15150"/>
                      <a:pt x="2911" y="10800"/>
                    </a:cubicBezTo>
                    <a:cubicBezTo>
                      <a:pt x="2911" y="6443"/>
                      <a:pt x="6443" y="2911"/>
                      <a:pt x="10800" y="2911"/>
                    </a:cubicBezTo>
                    <a:cubicBezTo>
                      <a:pt x="15156" y="2911"/>
                      <a:pt x="18689" y="6443"/>
                      <a:pt x="18689" y="10800"/>
                    </a:cubicBezTo>
                    <a:cubicBezTo>
                      <a:pt x="18689" y="15150"/>
                      <a:pt x="15167" y="18679"/>
                      <a:pt x="10816" y="18688"/>
                    </a:cubicBezTo>
                    <a:lnTo>
                      <a:pt x="10823" y="21599"/>
                    </a:lnTo>
                    <a:cubicBezTo>
                      <a:pt x="16778" y="21587"/>
                      <a:pt x="21600" y="16755"/>
                      <a:pt x="21600" y="10800"/>
                    </a:cubicBezTo>
                    <a:cubicBezTo>
                      <a:pt x="21600" y="4835"/>
                      <a:pt x="16764" y="0"/>
                      <a:pt x="10800" y="0"/>
                    </a:cubicBezTo>
                    <a:cubicBezTo>
                      <a:pt x="4835" y="0"/>
                      <a:pt x="0" y="4835"/>
                      <a:pt x="0" y="10800"/>
                    </a:cubicBezTo>
                    <a:cubicBezTo>
                      <a:pt x="-1" y="16755"/>
                      <a:pt x="4821" y="21587"/>
                      <a:pt x="10776" y="21599"/>
                    </a:cubicBezTo>
                    <a:close/>
                  </a:path>
                </a:pathLst>
              </a:custGeom>
              <a:solidFill>
                <a:srgbClr val="FF0000"/>
              </a:solidFill>
              <a:ln w="9525" algn="ctr">
                <a:noFill/>
                <a:miter lim="800000"/>
                <a:headEnd/>
                <a:tailEnd/>
              </a:ln>
            </p:spPr>
            <p:txBody>
              <a:bodyPr wrap="none" anchor="ctr"/>
              <a:lstStyle/>
              <a:p>
                <a:endParaRPr lang="en-US" dirty="0">
                  <a:latin typeface="Courier New" pitchFamily="49" charset="0"/>
                </a:endParaRPr>
              </a:p>
            </p:txBody>
          </p:sp>
          <p:sp>
            <p:nvSpPr>
              <p:cNvPr id="239641" name="Rectangle 66"/>
              <p:cNvSpPr>
                <a:spLocks noChangeArrowheads="1"/>
              </p:cNvSpPr>
              <p:nvPr/>
            </p:nvSpPr>
            <p:spPr bwMode="auto">
              <a:xfrm rot="-2826042">
                <a:off x="2400" y="1824"/>
                <a:ext cx="288" cy="2352"/>
              </a:xfrm>
              <a:prstGeom prst="rect">
                <a:avLst/>
              </a:prstGeom>
              <a:solidFill>
                <a:srgbClr val="FF0000"/>
              </a:solidFill>
              <a:ln w="9525" algn="ctr">
                <a:noFill/>
                <a:miter lim="800000"/>
                <a:headEnd/>
                <a:tailEnd/>
              </a:ln>
            </p:spPr>
            <p:txBody>
              <a:bodyPr wrap="none" anchor="ctr"/>
              <a:lstStyle/>
              <a:p>
                <a:endParaRPr lang="en-US" dirty="0">
                  <a:latin typeface="Courier New" pitchFamily="49" charset="0"/>
                </a:endParaRPr>
              </a:p>
            </p:txBody>
          </p:sp>
        </p:grpSp>
      </p:grpSp>
      <p:sp>
        <p:nvSpPr>
          <p:cNvPr id="54" name="Line 35"/>
          <p:cNvSpPr>
            <a:spLocks noChangeShapeType="1"/>
          </p:cNvSpPr>
          <p:nvPr/>
        </p:nvSpPr>
        <p:spPr bwMode="auto">
          <a:xfrm>
            <a:off x="8047037" y="30908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3463"/>
                                        </p:tgtEl>
                                        <p:attrNameLst>
                                          <p:attrName>style.visibility</p:attrName>
                                        </p:attrNameLst>
                                      </p:cBhvr>
                                      <p:to>
                                        <p:strVal val="visible"/>
                                      </p:to>
                                    </p:set>
                                    <p:animEffect transition="in" filter="blinds(horizontal)">
                                      <p:cBhvr>
                                        <p:cTn id="7" dur="500"/>
                                        <p:tgtEl>
                                          <p:spTgt spid="91346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13461"/>
                                        </p:tgtEl>
                                        <p:attrNameLst>
                                          <p:attrName>style.visibility</p:attrName>
                                        </p:attrNameLst>
                                      </p:cBhvr>
                                      <p:to>
                                        <p:strVal val="visible"/>
                                      </p:to>
                                    </p:set>
                                    <p:animEffect transition="in" filter="blinds(horizontal)">
                                      <p:cBhvr>
                                        <p:cTn id="11" dur="500"/>
                                        <p:tgtEl>
                                          <p:spTgt spid="913461"/>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913463"/>
                                        </p:tgtEl>
                                      </p:cBhvr>
                                    </p:animEffect>
                                    <p:set>
                                      <p:cBhvr>
                                        <p:cTn id="15" dur="1" fill="hold">
                                          <p:stCondLst>
                                            <p:cond delay="499"/>
                                          </p:stCondLst>
                                        </p:cTn>
                                        <p:tgtEl>
                                          <p:spTgt spid="91346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13465"/>
                                        </p:tgtEl>
                                        <p:attrNameLst>
                                          <p:attrName>style.visibility</p:attrName>
                                        </p:attrNameLst>
                                      </p:cBhvr>
                                      <p:to>
                                        <p:strVal val="visible"/>
                                      </p:to>
                                    </p:set>
                                    <p:animEffect transition="in" filter="blinds(horizontal)">
                                      <p:cBhvr>
                                        <p:cTn id="20" dur="500"/>
                                        <p:tgtEl>
                                          <p:spTgt spid="913465"/>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913460"/>
                                        </p:tgtEl>
                                        <p:attrNameLst>
                                          <p:attrName>style.visibility</p:attrName>
                                        </p:attrNameLst>
                                      </p:cBhvr>
                                      <p:to>
                                        <p:strVal val="visible"/>
                                      </p:to>
                                    </p:set>
                                    <p:animEffect transition="in" filter="blinds(horizontal)">
                                      <p:cBhvr>
                                        <p:cTn id="24" dur="500"/>
                                        <p:tgtEl>
                                          <p:spTgt spid="913460"/>
                                        </p:tgtEl>
                                      </p:cBhvr>
                                    </p:animEffect>
                                  </p:childTnLst>
                                </p:cTn>
                              </p:par>
                            </p:childTnLst>
                          </p:cTn>
                        </p:par>
                        <p:par>
                          <p:cTn id="25" fill="hold">
                            <p:stCondLst>
                              <p:cond delay="1000"/>
                            </p:stCondLst>
                            <p:childTnLst>
                              <p:par>
                                <p:cTn id="26" presetID="3" presetClass="exit" presetSubtype="10" fill="hold" grpId="1" nodeType="afterEffect">
                                  <p:stCondLst>
                                    <p:cond delay="0"/>
                                  </p:stCondLst>
                                  <p:childTnLst>
                                    <p:animEffect transition="out" filter="blinds(horizontal)">
                                      <p:cBhvr>
                                        <p:cTn id="27" dur="500"/>
                                        <p:tgtEl>
                                          <p:spTgt spid="913460"/>
                                        </p:tgtEl>
                                      </p:cBhvr>
                                    </p:animEffect>
                                    <p:set>
                                      <p:cBhvr>
                                        <p:cTn id="28" dur="1" fill="hold">
                                          <p:stCondLst>
                                            <p:cond delay="499"/>
                                          </p:stCondLst>
                                        </p:cTn>
                                        <p:tgtEl>
                                          <p:spTgt spid="913460"/>
                                        </p:tgtEl>
                                        <p:attrNameLst>
                                          <p:attrName>style.visibility</p:attrName>
                                        </p:attrNameLst>
                                      </p:cBhvr>
                                      <p:to>
                                        <p:strVal val="hidden"/>
                                      </p:to>
                                    </p:set>
                                  </p:childTnLst>
                                </p:cTn>
                              </p:par>
                            </p:childTnLst>
                          </p:cTn>
                        </p:par>
                        <p:par>
                          <p:cTn id="29" fill="hold">
                            <p:stCondLst>
                              <p:cond delay="1500"/>
                            </p:stCondLst>
                            <p:childTnLst>
                              <p:par>
                                <p:cTn id="30" presetID="3" presetClass="exit" presetSubtype="10" fill="hold" grpId="0" nodeType="afterEffect">
                                  <p:stCondLst>
                                    <p:cond delay="0"/>
                                  </p:stCondLst>
                                  <p:childTnLst>
                                    <p:animEffect transition="out" filter="blinds(horizontal)">
                                      <p:cBhvr>
                                        <p:cTn id="31" dur="500"/>
                                        <p:tgtEl>
                                          <p:spTgt spid="913444"/>
                                        </p:tgtEl>
                                      </p:cBhvr>
                                    </p:animEffect>
                                    <p:set>
                                      <p:cBhvr>
                                        <p:cTn id="32" dur="1" fill="hold">
                                          <p:stCondLst>
                                            <p:cond delay="499"/>
                                          </p:stCondLst>
                                        </p:cTn>
                                        <p:tgtEl>
                                          <p:spTgt spid="913444"/>
                                        </p:tgtEl>
                                        <p:attrNameLst>
                                          <p:attrName>style.visibility</p:attrName>
                                        </p:attrNameLst>
                                      </p:cBhvr>
                                      <p:to>
                                        <p:strVal val="hidden"/>
                                      </p:to>
                                    </p:set>
                                  </p:childTnLst>
                                </p:cTn>
                              </p:par>
                            </p:childTnLst>
                          </p:cTn>
                        </p:par>
                        <p:par>
                          <p:cTn id="33" fill="hold">
                            <p:stCondLst>
                              <p:cond delay="2000"/>
                            </p:stCondLst>
                            <p:childTnLst>
                              <p:par>
                                <p:cTn id="34" presetID="3" presetClass="entr" presetSubtype="10" fill="hold" grpId="0" nodeType="afterEffect">
                                  <p:stCondLst>
                                    <p:cond delay="0"/>
                                  </p:stCondLst>
                                  <p:childTnLst>
                                    <p:set>
                                      <p:cBhvr>
                                        <p:cTn id="35" dur="1" fill="hold">
                                          <p:stCondLst>
                                            <p:cond delay="0"/>
                                          </p:stCondLst>
                                        </p:cTn>
                                        <p:tgtEl>
                                          <p:spTgt spid="913456"/>
                                        </p:tgtEl>
                                        <p:attrNameLst>
                                          <p:attrName>style.visibility</p:attrName>
                                        </p:attrNameLst>
                                      </p:cBhvr>
                                      <p:to>
                                        <p:strVal val="visible"/>
                                      </p:to>
                                    </p:set>
                                    <p:animEffect transition="in" filter="blinds(horizontal)">
                                      <p:cBhvr>
                                        <p:cTn id="36" dur="500"/>
                                        <p:tgtEl>
                                          <p:spTgt spid="913456"/>
                                        </p:tgtEl>
                                      </p:cBhvr>
                                    </p:animEffect>
                                  </p:childTnLst>
                                </p:cTn>
                              </p:par>
                            </p:childTnLst>
                          </p:cTn>
                        </p:par>
                        <p:par>
                          <p:cTn id="37" fill="hold">
                            <p:stCondLst>
                              <p:cond delay="2500"/>
                            </p:stCondLst>
                            <p:childTnLst>
                              <p:par>
                                <p:cTn id="38" presetID="3" presetClass="exit" presetSubtype="10" fill="hold" grpId="1" nodeType="afterEffect">
                                  <p:stCondLst>
                                    <p:cond delay="0"/>
                                  </p:stCondLst>
                                  <p:childTnLst>
                                    <p:animEffect transition="out" filter="blinds(horizontal)">
                                      <p:cBhvr>
                                        <p:cTn id="39" dur="500"/>
                                        <p:tgtEl>
                                          <p:spTgt spid="913465"/>
                                        </p:tgtEl>
                                      </p:cBhvr>
                                    </p:animEffect>
                                    <p:set>
                                      <p:cBhvr>
                                        <p:cTn id="40" dur="1" fill="hold">
                                          <p:stCondLst>
                                            <p:cond delay="499"/>
                                          </p:stCondLst>
                                        </p:cTn>
                                        <p:tgtEl>
                                          <p:spTgt spid="91346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60" grpId="0" animBg="1"/>
      <p:bldP spid="913460" grpId="1" animBg="1"/>
      <p:bldP spid="913444" grpId="0" animBg="1"/>
      <p:bldP spid="913456" grpId="0" animBg="1"/>
      <p:bldP spid="913461" grpId="0" animBg="1"/>
      <p:bldP spid="913463" grpId="0" animBg="1"/>
      <p:bldP spid="913463" grpId="1" animBg="1"/>
      <p:bldP spid="913465" grpId="0" animBg="1"/>
      <p:bldP spid="913465" grpId="1"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3"/>
          <p:cNvSpPr>
            <a:spLocks noGrp="1"/>
          </p:cNvSpPr>
          <p:nvPr>
            <p:ph type="ftr" sz="quarter" idx="10"/>
          </p:nvPr>
        </p:nvSpPr>
        <p:spPr/>
        <p:txBody>
          <a:bodyPr/>
          <a:lstStyle/>
          <a:p>
            <a:pPr>
              <a:defRPr/>
            </a:pPr>
            <a:r>
              <a:rPr lang="en-US"/>
              <a:t>Art of Multiprocessor Programming</a:t>
            </a:r>
          </a:p>
        </p:txBody>
      </p:sp>
      <p:sp>
        <p:nvSpPr>
          <p:cNvPr id="59" name="Slide Number Placeholder 4"/>
          <p:cNvSpPr>
            <a:spLocks noGrp="1"/>
          </p:cNvSpPr>
          <p:nvPr>
            <p:ph type="sldNum" sz="quarter" idx="11"/>
          </p:nvPr>
        </p:nvSpPr>
        <p:spPr/>
        <p:txBody>
          <a:bodyPr/>
          <a:lstStyle/>
          <a:p>
            <a:pPr>
              <a:defRPr/>
            </a:pPr>
            <a:fld id="{384C2BDE-683C-4434-AE8F-FF62CFF3EA6E}" type="slidenum">
              <a:rPr lang="x-none"/>
              <a:pPr>
                <a:defRPr/>
              </a:pPr>
              <a:t>254</a:t>
            </a:fld>
            <a:endParaRPr lang="en-US"/>
          </a:p>
        </p:txBody>
      </p:sp>
      <p:sp>
        <p:nvSpPr>
          <p:cNvPr id="240644" name="Rectangle 2"/>
          <p:cNvSpPr>
            <a:spLocks noGrp="1" noChangeArrowheads="1"/>
          </p:cNvSpPr>
          <p:nvPr>
            <p:ph type="title"/>
          </p:nvPr>
        </p:nvSpPr>
        <p:spPr/>
        <p:txBody>
          <a:bodyPr/>
          <a:lstStyle/>
          <a:p>
            <a:r>
              <a:rPr lang="en-US" smtClean="0"/>
              <a:t>Removing a Node</a:t>
            </a:r>
          </a:p>
        </p:txBody>
      </p:sp>
      <p:grpSp>
        <p:nvGrpSpPr>
          <p:cNvPr id="240645" name="Group 3"/>
          <p:cNvGrpSpPr>
            <a:grpSpLocks/>
          </p:cNvGrpSpPr>
          <p:nvPr/>
        </p:nvGrpSpPr>
        <p:grpSpPr bwMode="auto">
          <a:xfrm>
            <a:off x="946150" y="2771775"/>
            <a:ext cx="866775" cy="582613"/>
            <a:chOff x="596" y="1599"/>
            <a:chExt cx="546" cy="367"/>
          </a:xfrm>
        </p:grpSpPr>
        <p:sp>
          <p:nvSpPr>
            <p:cNvPr id="240697"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40698"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0699"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40646" name="Group 7"/>
          <p:cNvGrpSpPr>
            <a:grpSpLocks/>
          </p:cNvGrpSpPr>
          <p:nvPr/>
        </p:nvGrpSpPr>
        <p:grpSpPr bwMode="auto">
          <a:xfrm>
            <a:off x="2543175" y="2771775"/>
            <a:ext cx="866775" cy="582613"/>
            <a:chOff x="596" y="1599"/>
            <a:chExt cx="546" cy="367"/>
          </a:xfrm>
        </p:grpSpPr>
        <p:sp>
          <p:nvSpPr>
            <p:cNvPr id="240694"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0695"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0696"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240647" name="Group 11"/>
          <p:cNvGrpSpPr>
            <a:grpSpLocks/>
          </p:cNvGrpSpPr>
          <p:nvPr/>
        </p:nvGrpSpPr>
        <p:grpSpPr bwMode="auto">
          <a:xfrm>
            <a:off x="4132263" y="2771775"/>
            <a:ext cx="879475" cy="582613"/>
            <a:chOff x="588" y="1599"/>
            <a:chExt cx="554" cy="367"/>
          </a:xfrm>
        </p:grpSpPr>
        <p:sp>
          <p:nvSpPr>
            <p:cNvPr id="240691"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0692"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0693"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240648"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2404"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40650" name="Group 22"/>
          <p:cNvGrpSpPr>
            <a:grpSpLocks/>
          </p:cNvGrpSpPr>
          <p:nvPr/>
        </p:nvGrpSpPr>
        <p:grpSpPr bwMode="auto">
          <a:xfrm>
            <a:off x="3862388" y="5026025"/>
            <a:ext cx="1447800" cy="1295400"/>
            <a:chOff x="1584" y="816"/>
            <a:chExt cx="912" cy="816"/>
          </a:xfrm>
        </p:grpSpPr>
        <p:sp>
          <p:nvSpPr>
            <p:cNvPr id="240682"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83"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84"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85"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0686"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0687"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0688"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89"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90"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240651" name="Group 32"/>
          <p:cNvGrpSpPr>
            <a:grpSpLocks/>
          </p:cNvGrpSpPr>
          <p:nvPr/>
        </p:nvGrpSpPr>
        <p:grpSpPr bwMode="auto">
          <a:xfrm>
            <a:off x="7329488" y="2773363"/>
            <a:ext cx="879476" cy="582612"/>
            <a:chOff x="588" y="1599"/>
            <a:chExt cx="554" cy="367"/>
          </a:xfrm>
        </p:grpSpPr>
        <p:sp>
          <p:nvSpPr>
            <p:cNvPr id="240679"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0680"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0681"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240652"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40653" name="Group 38"/>
          <p:cNvGrpSpPr>
            <a:grpSpLocks/>
          </p:cNvGrpSpPr>
          <p:nvPr/>
        </p:nvGrpSpPr>
        <p:grpSpPr bwMode="auto">
          <a:xfrm>
            <a:off x="5527675" y="4989513"/>
            <a:ext cx="1447800" cy="1295400"/>
            <a:chOff x="1584" y="816"/>
            <a:chExt cx="912" cy="816"/>
          </a:xfrm>
        </p:grpSpPr>
        <p:sp>
          <p:nvSpPr>
            <p:cNvPr id="240670"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71"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72"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73"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0674"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0675"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0676"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77"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0678"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240654" name="AutoShape 49"/>
          <p:cNvSpPr>
            <a:spLocks noChangeArrowheads="1"/>
          </p:cNvSpPr>
          <p:nvPr/>
        </p:nvSpPr>
        <p:spPr bwMode="auto">
          <a:xfrm>
            <a:off x="213360" y="4746625"/>
            <a:ext cx="2591753" cy="1055688"/>
          </a:xfrm>
          <a:prstGeom prst="cloudCallout">
            <a:avLst>
              <a:gd name="adj1" fmla="val 97199"/>
              <a:gd name="adj2" fmla="val 19171"/>
            </a:avLst>
          </a:prstGeom>
          <a:noFill/>
          <a:ln w="38100">
            <a:solidFill>
              <a:schemeClr val="accent1"/>
            </a:solidFill>
            <a:round/>
            <a:headEnd/>
            <a:tailEnd/>
          </a:ln>
        </p:spPr>
        <p:txBody>
          <a:bodyPr anchor="ctr"/>
          <a:lstStyle/>
          <a:p>
            <a:pPr algn="ctr"/>
            <a:r>
              <a:rPr lang="en-US" b="1" dirty="0" smtClean="0">
                <a:solidFill>
                  <a:schemeClr val="accent1"/>
                </a:solidFill>
                <a:latin typeface="Arial" pitchFamily="34" charset="0"/>
              </a:rPr>
              <a:t>remove(b)</a:t>
            </a:r>
            <a:endParaRPr lang="en-US" b="1" dirty="0">
              <a:solidFill>
                <a:schemeClr val="accent1"/>
              </a:solidFill>
              <a:latin typeface="Arial" pitchFamily="34" charset="0"/>
            </a:endParaRPr>
          </a:p>
        </p:txBody>
      </p:sp>
      <p:sp>
        <p:nvSpPr>
          <p:cNvPr id="240656" name="AutoShape 16"/>
          <p:cNvSpPr>
            <a:spLocks noChangeArrowheads="1"/>
          </p:cNvSpPr>
          <p:nvPr/>
        </p:nvSpPr>
        <p:spPr bwMode="auto">
          <a:xfrm>
            <a:off x="5741988" y="2779713"/>
            <a:ext cx="8667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0657" name="Line 17"/>
          <p:cNvSpPr>
            <a:spLocks noChangeShapeType="1"/>
          </p:cNvSpPr>
          <p:nvPr/>
        </p:nvSpPr>
        <p:spPr bwMode="auto">
          <a:xfrm>
            <a:off x="6183313" y="277177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0658" name="Text Box 18"/>
          <p:cNvSpPr txBox="1">
            <a:spLocks noChangeArrowheads="1"/>
          </p:cNvSpPr>
          <p:nvPr/>
        </p:nvSpPr>
        <p:spPr bwMode="auto">
          <a:xfrm>
            <a:off x="5749058" y="28035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912437" name="Rectangle 53"/>
          <p:cNvSpPr>
            <a:spLocks noChangeArrowheads="1"/>
          </p:cNvSpPr>
          <p:nvPr/>
        </p:nvSpPr>
        <p:spPr bwMode="auto">
          <a:xfrm>
            <a:off x="6189663" y="2817813"/>
            <a:ext cx="198437" cy="509587"/>
          </a:xfrm>
          <a:prstGeom prst="rect">
            <a:avLst/>
          </a:prstGeom>
          <a:solidFill>
            <a:srgbClr val="FF0066"/>
          </a:solidFill>
          <a:ln w="9525">
            <a:solidFill>
              <a:schemeClr val="tx1"/>
            </a:solidFill>
            <a:miter lim="800000"/>
            <a:headEnd/>
            <a:tailEnd/>
          </a:ln>
        </p:spPr>
        <p:txBody>
          <a:bodyPr wrap="none" anchor="ctr"/>
          <a:lstStyle/>
          <a:p>
            <a:pPr algn="ctr"/>
            <a:endParaRPr lang="en-US" sz="4400" dirty="0">
              <a:solidFill>
                <a:schemeClr val="folHlink"/>
              </a:solidFill>
              <a:latin typeface="Arial" pitchFamily="34" charset="0"/>
            </a:endParaRPr>
          </a:p>
        </p:txBody>
      </p:sp>
      <p:sp>
        <p:nvSpPr>
          <p:cNvPr id="912438" name="Rectangle 54"/>
          <p:cNvSpPr>
            <a:spLocks noChangeArrowheads="1"/>
          </p:cNvSpPr>
          <p:nvPr/>
        </p:nvSpPr>
        <p:spPr bwMode="auto">
          <a:xfrm>
            <a:off x="4603750" y="2836863"/>
            <a:ext cx="198438" cy="509587"/>
          </a:xfrm>
          <a:prstGeom prst="rect">
            <a:avLst/>
          </a:prstGeom>
          <a:solidFill>
            <a:srgbClr val="FF0066"/>
          </a:solidFill>
          <a:ln w="9525">
            <a:solidFill>
              <a:schemeClr val="tx1"/>
            </a:solidFill>
            <a:miter lim="800000"/>
            <a:headEnd/>
            <a:tailEnd/>
          </a:ln>
        </p:spPr>
        <p:txBody>
          <a:bodyPr wrap="none" anchor="ctr"/>
          <a:lstStyle/>
          <a:p>
            <a:pPr algn="ctr"/>
            <a:endParaRPr lang="en-US" sz="4400" dirty="0">
              <a:solidFill>
                <a:schemeClr val="folHlink"/>
              </a:solidFill>
              <a:latin typeface="Arial" pitchFamily="34" charset="0"/>
            </a:endParaRPr>
          </a:p>
        </p:txBody>
      </p:sp>
      <p:sp>
        <p:nvSpPr>
          <p:cNvPr id="912405" name="Freeform 21"/>
          <p:cNvSpPr>
            <a:spLocks/>
          </p:cNvSpPr>
          <p:nvPr/>
        </p:nvSpPr>
        <p:spPr bwMode="auto">
          <a:xfrm>
            <a:off x="3260725" y="30591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2439" name="AutoShape 55"/>
          <p:cNvSpPr>
            <a:spLocks noChangeArrowheads="1"/>
          </p:cNvSpPr>
          <p:nvPr/>
        </p:nvSpPr>
        <p:spPr bwMode="auto">
          <a:xfrm>
            <a:off x="5210175" y="1973263"/>
            <a:ext cx="1422400" cy="609600"/>
          </a:xfrm>
          <a:prstGeom prst="cloudCallout">
            <a:avLst>
              <a:gd name="adj1" fmla="val -43750"/>
              <a:gd name="adj2" fmla="val 70000"/>
            </a:avLst>
          </a:prstGeom>
          <a:solidFill>
            <a:schemeClr val="folHlink"/>
          </a:solidFill>
          <a:ln w="9525">
            <a:solidFill>
              <a:schemeClr val="folHlink"/>
            </a:solidFill>
            <a:round/>
            <a:headEnd/>
            <a:tailEnd/>
          </a:ln>
        </p:spPr>
        <p:txBody>
          <a:bodyPr/>
          <a:lstStyle/>
          <a:p>
            <a:pPr algn="ctr">
              <a:spcBef>
                <a:spcPct val="50000"/>
              </a:spcBef>
            </a:pPr>
            <a:r>
              <a:rPr lang="en-US" sz="2000" dirty="0">
                <a:solidFill>
                  <a:schemeClr val="tx1"/>
                </a:solidFill>
                <a:latin typeface="Arial" pitchFamily="34" charset="0"/>
              </a:rPr>
              <a:t>failed</a:t>
            </a:r>
          </a:p>
        </p:txBody>
      </p:sp>
      <p:sp>
        <p:nvSpPr>
          <p:cNvPr id="912449" name="Freeform 65"/>
          <p:cNvSpPr>
            <a:spLocks/>
          </p:cNvSpPr>
          <p:nvPr/>
        </p:nvSpPr>
        <p:spPr bwMode="auto">
          <a:xfrm>
            <a:off x="5834063" y="3482975"/>
            <a:ext cx="538162" cy="1506538"/>
          </a:xfrm>
          <a:custGeom>
            <a:avLst/>
            <a:gdLst>
              <a:gd name="T0" fmla="*/ 2147483647 w 339"/>
              <a:gd name="T1" fmla="*/ 0 h 924"/>
              <a:gd name="T2" fmla="*/ 0 w 339"/>
              <a:gd name="T3" fmla="*/ 2147483647 h 924"/>
              <a:gd name="T4" fmla="*/ 2147483647 w 339"/>
              <a:gd name="T5" fmla="*/ 2147483647 h 924"/>
              <a:gd name="T6" fmla="*/ 0 w 339"/>
              <a:gd name="T7" fmla="*/ 2147483647 h 924"/>
              <a:gd name="T8" fmla="*/ 2147483647 w 339"/>
              <a:gd name="T9" fmla="*/ 2147483647 h 924"/>
              <a:gd name="T10" fmla="*/ 2147483647 w 339"/>
              <a:gd name="T11" fmla="*/ 2147483647 h 924"/>
              <a:gd name="T12" fmla="*/ 2147483647 w 339"/>
              <a:gd name="T13" fmla="*/ 0 h 924"/>
              <a:gd name="T14" fmla="*/ 0 60000 65536"/>
              <a:gd name="T15" fmla="*/ 0 60000 65536"/>
              <a:gd name="T16" fmla="*/ 0 60000 65536"/>
              <a:gd name="T17" fmla="*/ 0 60000 65536"/>
              <a:gd name="T18" fmla="*/ 0 60000 65536"/>
              <a:gd name="T19" fmla="*/ 0 60000 65536"/>
              <a:gd name="T20" fmla="*/ 0 60000 65536"/>
              <a:gd name="T21" fmla="*/ 0 w 339"/>
              <a:gd name="T22" fmla="*/ 0 h 924"/>
              <a:gd name="T23" fmla="*/ 339 w 339"/>
              <a:gd name="T24" fmla="*/ 924 h 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924">
                <a:moveTo>
                  <a:pt x="192" y="0"/>
                </a:moveTo>
                <a:lnTo>
                  <a:pt x="0" y="567"/>
                </a:lnTo>
                <a:lnTo>
                  <a:pt x="174" y="467"/>
                </a:lnTo>
                <a:lnTo>
                  <a:pt x="0" y="924"/>
                </a:lnTo>
                <a:lnTo>
                  <a:pt x="339" y="348"/>
                </a:lnTo>
                <a:lnTo>
                  <a:pt x="174" y="375"/>
                </a:lnTo>
                <a:lnTo>
                  <a:pt x="192" y="0"/>
                </a:lnTo>
                <a:close/>
              </a:path>
            </a:pathLst>
          </a:custGeom>
          <a:solidFill>
            <a:srgbClr val="FFFF00"/>
          </a:solidFill>
          <a:ln w="38100">
            <a:solidFill>
              <a:srgbClr val="FF0000"/>
            </a:solidFill>
            <a:round/>
            <a:headEnd/>
            <a:tailEnd/>
          </a:ln>
        </p:spPr>
        <p:txBody>
          <a:bodyPr wrap="none">
            <a:noAutofit/>
          </a:bodyPr>
          <a:lstStyle/>
          <a:p>
            <a:endParaRPr lang="en-US" dirty="0">
              <a:latin typeface="Courier New" pitchFamily="49" charset="0"/>
            </a:endParaRPr>
          </a:p>
        </p:txBody>
      </p:sp>
      <p:sp>
        <p:nvSpPr>
          <p:cNvPr id="912450" name="Freeform 66"/>
          <p:cNvSpPr>
            <a:spLocks/>
          </p:cNvSpPr>
          <p:nvPr/>
        </p:nvSpPr>
        <p:spPr bwMode="auto">
          <a:xfrm rot="-2380064">
            <a:off x="5228819" y="3478251"/>
            <a:ext cx="538162" cy="1751263"/>
          </a:xfrm>
          <a:custGeom>
            <a:avLst/>
            <a:gdLst>
              <a:gd name="T0" fmla="*/ 2147483647 w 339"/>
              <a:gd name="T1" fmla="*/ 0 h 924"/>
              <a:gd name="T2" fmla="*/ 0 w 339"/>
              <a:gd name="T3" fmla="*/ 2147483647 h 924"/>
              <a:gd name="T4" fmla="*/ 2147483647 w 339"/>
              <a:gd name="T5" fmla="*/ 2147483647 h 924"/>
              <a:gd name="T6" fmla="*/ 0 w 339"/>
              <a:gd name="T7" fmla="*/ 2147483647 h 924"/>
              <a:gd name="T8" fmla="*/ 2147483647 w 339"/>
              <a:gd name="T9" fmla="*/ 2147483647 h 924"/>
              <a:gd name="T10" fmla="*/ 2147483647 w 339"/>
              <a:gd name="T11" fmla="*/ 2147483647 h 924"/>
              <a:gd name="T12" fmla="*/ 2147483647 w 339"/>
              <a:gd name="T13" fmla="*/ 0 h 924"/>
              <a:gd name="T14" fmla="*/ 0 60000 65536"/>
              <a:gd name="T15" fmla="*/ 0 60000 65536"/>
              <a:gd name="T16" fmla="*/ 0 60000 65536"/>
              <a:gd name="T17" fmla="*/ 0 60000 65536"/>
              <a:gd name="T18" fmla="*/ 0 60000 65536"/>
              <a:gd name="T19" fmla="*/ 0 60000 65536"/>
              <a:gd name="T20" fmla="*/ 0 60000 65536"/>
              <a:gd name="T21" fmla="*/ 0 w 339"/>
              <a:gd name="T22" fmla="*/ 0 h 924"/>
              <a:gd name="T23" fmla="*/ 339 w 339"/>
              <a:gd name="T24" fmla="*/ 924 h 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924">
                <a:moveTo>
                  <a:pt x="192" y="0"/>
                </a:moveTo>
                <a:lnTo>
                  <a:pt x="0" y="567"/>
                </a:lnTo>
                <a:lnTo>
                  <a:pt x="174" y="467"/>
                </a:lnTo>
                <a:lnTo>
                  <a:pt x="0" y="924"/>
                </a:lnTo>
                <a:lnTo>
                  <a:pt x="339" y="348"/>
                </a:lnTo>
                <a:lnTo>
                  <a:pt x="174" y="375"/>
                </a:lnTo>
                <a:lnTo>
                  <a:pt x="192" y="0"/>
                </a:lnTo>
                <a:close/>
              </a:path>
            </a:pathLst>
          </a:custGeom>
          <a:solidFill>
            <a:srgbClr val="FFFF00"/>
          </a:solidFill>
          <a:ln w="38100">
            <a:solidFill>
              <a:srgbClr val="FF0000"/>
            </a:solidFill>
            <a:round/>
            <a:headEnd/>
            <a:tailEnd/>
          </a:ln>
        </p:spPr>
        <p:txBody>
          <a:bodyPr wrap="none">
            <a:noAutofit/>
          </a:bodyPr>
          <a:lstStyle/>
          <a:p>
            <a:endParaRPr lang="en-US" dirty="0">
              <a:latin typeface="Courier New" pitchFamily="49" charset="0"/>
            </a:endParaRPr>
          </a:p>
        </p:txBody>
      </p:sp>
      <p:sp>
        <p:nvSpPr>
          <p:cNvPr id="912451" name="Freeform 67"/>
          <p:cNvSpPr>
            <a:spLocks/>
          </p:cNvSpPr>
          <p:nvPr/>
        </p:nvSpPr>
        <p:spPr bwMode="auto">
          <a:xfrm>
            <a:off x="4157663" y="3478213"/>
            <a:ext cx="538162" cy="1511300"/>
          </a:xfrm>
          <a:custGeom>
            <a:avLst/>
            <a:gdLst>
              <a:gd name="T0" fmla="*/ 2147483647 w 339"/>
              <a:gd name="T1" fmla="*/ 0 h 924"/>
              <a:gd name="T2" fmla="*/ 0 w 339"/>
              <a:gd name="T3" fmla="*/ 2147483647 h 924"/>
              <a:gd name="T4" fmla="*/ 2147483647 w 339"/>
              <a:gd name="T5" fmla="*/ 2147483647 h 924"/>
              <a:gd name="T6" fmla="*/ 0 w 339"/>
              <a:gd name="T7" fmla="*/ 2147483647 h 924"/>
              <a:gd name="T8" fmla="*/ 2147483647 w 339"/>
              <a:gd name="T9" fmla="*/ 2147483647 h 924"/>
              <a:gd name="T10" fmla="*/ 2147483647 w 339"/>
              <a:gd name="T11" fmla="*/ 2147483647 h 924"/>
              <a:gd name="T12" fmla="*/ 2147483647 w 339"/>
              <a:gd name="T13" fmla="*/ 0 h 924"/>
              <a:gd name="T14" fmla="*/ 0 60000 65536"/>
              <a:gd name="T15" fmla="*/ 0 60000 65536"/>
              <a:gd name="T16" fmla="*/ 0 60000 65536"/>
              <a:gd name="T17" fmla="*/ 0 60000 65536"/>
              <a:gd name="T18" fmla="*/ 0 60000 65536"/>
              <a:gd name="T19" fmla="*/ 0 60000 65536"/>
              <a:gd name="T20" fmla="*/ 0 60000 65536"/>
              <a:gd name="T21" fmla="*/ 0 w 339"/>
              <a:gd name="T22" fmla="*/ 0 h 924"/>
              <a:gd name="T23" fmla="*/ 339 w 339"/>
              <a:gd name="T24" fmla="*/ 924 h 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924">
                <a:moveTo>
                  <a:pt x="192" y="0"/>
                </a:moveTo>
                <a:lnTo>
                  <a:pt x="0" y="567"/>
                </a:lnTo>
                <a:lnTo>
                  <a:pt x="174" y="467"/>
                </a:lnTo>
                <a:lnTo>
                  <a:pt x="0" y="924"/>
                </a:lnTo>
                <a:lnTo>
                  <a:pt x="339" y="348"/>
                </a:lnTo>
                <a:lnTo>
                  <a:pt x="174" y="375"/>
                </a:lnTo>
                <a:lnTo>
                  <a:pt x="192" y="0"/>
                </a:lnTo>
                <a:close/>
              </a:path>
            </a:pathLst>
          </a:custGeom>
          <a:solidFill>
            <a:srgbClr val="FFFF00"/>
          </a:solidFill>
          <a:ln w="38100">
            <a:solidFill>
              <a:srgbClr val="FF0000"/>
            </a:solidFill>
            <a:round/>
            <a:headEnd/>
            <a:tailEnd/>
          </a:ln>
        </p:spPr>
        <p:txBody>
          <a:bodyPr wrap="none">
            <a:noAutofit/>
          </a:bodyPr>
          <a:lstStyle/>
          <a:p>
            <a:endParaRPr lang="en-US" dirty="0">
              <a:latin typeface="Courier New" pitchFamily="49" charset="0"/>
            </a:endParaRPr>
          </a:p>
        </p:txBody>
      </p:sp>
      <p:sp>
        <p:nvSpPr>
          <p:cNvPr id="912452" name="Freeform 68"/>
          <p:cNvSpPr>
            <a:spLocks/>
          </p:cNvSpPr>
          <p:nvPr/>
        </p:nvSpPr>
        <p:spPr bwMode="auto">
          <a:xfrm rot="-2380064">
            <a:off x="3570770" y="3524365"/>
            <a:ext cx="538162" cy="1693767"/>
          </a:xfrm>
          <a:custGeom>
            <a:avLst/>
            <a:gdLst>
              <a:gd name="T0" fmla="*/ 2147483647 w 339"/>
              <a:gd name="T1" fmla="*/ 0 h 924"/>
              <a:gd name="T2" fmla="*/ 0 w 339"/>
              <a:gd name="T3" fmla="*/ 2147483647 h 924"/>
              <a:gd name="T4" fmla="*/ 2147483647 w 339"/>
              <a:gd name="T5" fmla="*/ 2147483647 h 924"/>
              <a:gd name="T6" fmla="*/ 0 w 339"/>
              <a:gd name="T7" fmla="*/ 2147483647 h 924"/>
              <a:gd name="T8" fmla="*/ 2147483647 w 339"/>
              <a:gd name="T9" fmla="*/ 2147483647 h 924"/>
              <a:gd name="T10" fmla="*/ 2147483647 w 339"/>
              <a:gd name="T11" fmla="*/ 2147483647 h 924"/>
              <a:gd name="T12" fmla="*/ 2147483647 w 339"/>
              <a:gd name="T13" fmla="*/ 0 h 924"/>
              <a:gd name="T14" fmla="*/ 0 60000 65536"/>
              <a:gd name="T15" fmla="*/ 0 60000 65536"/>
              <a:gd name="T16" fmla="*/ 0 60000 65536"/>
              <a:gd name="T17" fmla="*/ 0 60000 65536"/>
              <a:gd name="T18" fmla="*/ 0 60000 65536"/>
              <a:gd name="T19" fmla="*/ 0 60000 65536"/>
              <a:gd name="T20" fmla="*/ 0 60000 65536"/>
              <a:gd name="T21" fmla="*/ 0 w 339"/>
              <a:gd name="T22" fmla="*/ 0 h 924"/>
              <a:gd name="T23" fmla="*/ 339 w 339"/>
              <a:gd name="T24" fmla="*/ 924 h 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924">
                <a:moveTo>
                  <a:pt x="192" y="0"/>
                </a:moveTo>
                <a:lnTo>
                  <a:pt x="0" y="567"/>
                </a:lnTo>
                <a:lnTo>
                  <a:pt x="174" y="467"/>
                </a:lnTo>
                <a:lnTo>
                  <a:pt x="0" y="924"/>
                </a:lnTo>
                <a:lnTo>
                  <a:pt x="339" y="348"/>
                </a:lnTo>
                <a:lnTo>
                  <a:pt x="174" y="375"/>
                </a:lnTo>
                <a:lnTo>
                  <a:pt x="192" y="0"/>
                </a:lnTo>
                <a:close/>
              </a:path>
            </a:pathLst>
          </a:custGeom>
          <a:solidFill>
            <a:srgbClr val="FFFF00"/>
          </a:solidFill>
          <a:ln w="38100">
            <a:solidFill>
              <a:srgbClr val="FF0000"/>
            </a:solidFill>
            <a:round/>
            <a:headEnd/>
            <a:tailEnd/>
          </a:ln>
        </p:spPr>
        <p:txBody>
          <a:bodyPr wrap="none">
            <a:noAutofit/>
          </a:bodyPr>
          <a:lstStyle/>
          <a:p>
            <a:endParaRPr lang="en-US" dirty="0">
              <a:latin typeface="Courier New" pitchFamily="49" charset="0"/>
            </a:endParaRPr>
          </a:p>
        </p:txBody>
      </p:sp>
      <p:sp>
        <p:nvSpPr>
          <p:cNvPr id="240667"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2435" name="AutoShape 51"/>
          <p:cNvSpPr>
            <a:spLocks noChangeArrowheads="1"/>
          </p:cNvSpPr>
          <p:nvPr/>
        </p:nvSpPr>
        <p:spPr bwMode="auto">
          <a:xfrm>
            <a:off x="2789238" y="2324100"/>
            <a:ext cx="1570037" cy="1295400"/>
          </a:xfrm>
          <a:prstGeom prst="irregularSeal1">
            <a:avLst/>
          </a:prstGeom>
          <a:solidFill>
            <a:schemeClr val="accent1"/>
          </a:solidFill>
          <a:ln w="38100">
            <a:solidFill>
              <a:srgbClr val="FF0000"/>
            </a:solidFill>
            <a:miter lim="800000"/>
            <a:headEnd/>
            <a:tailEnd/>
          </a:ln>
        </p:spPr>
        <p:txBody>
          <a:bodyPr wrap="none" anchor="ctr"/>
          <a:lstStyle/>
          <a:p>
            <a:pPr algn="ctr"/>
            <a:r>
              <a:rPr lang="en-US" sz="2800" dirty="0">
                <a:solidFill>
                  <a:srgbClr val="FF0000"/>
                </a:solidFill>
                <a:latin typeface="Arial" pitchFamily="34" charset="0"/>
              </a:rPr>
              <a:t>CAS</a:t>
            </a:r>
          </a:p>
        </p:txBody>
      </p:sp>
      <p:sp>
        <p:nvSpPr>
          <p:cNvPr id="912436" name="AutoShape 52"/>
          <p:cNvSpPr>
            <a:spLocks noChangeArrowheads="1"/>
          </p:cNvSpPr>
          <p:nvPr/>
        </p:nvSpPr>
        <p:spPr bwMode="auto">
          <a:xfrm>
            <a:off x="3978275" y="2354263"/>
            <a:ext cx="1570038" cy="1295400"/>
          </a:xfrm>
          <a:prstGeom prst="irregularSeal1">
            <a:avLst/>
          </a:prstGeom>
          <a:solidFill>
            <a:srgbClr val="FF7C80"/>
          </a:solidFill>
          <a:ln w="38100">
            <a:solidFill>
              <a:srgbClr val="FF0000"/>
            </a:solidFill>
            <a:miter lim="800000"/>
            <a:headEnd/>
            <a:tailEnd/>
          </a:ln>
        </p:spPr>
        <p:txBody>
          <a:bodyPr wrap="none" anchor="ctr"/>
          <a:lstStyle/>
          <a:p>
            <a:pPr algn="ctr"/>
            <a:r>
              <a:rPr lang="en-US" sz="2800" dirty="0">
                <a:solidFill>
                  <a:srgbClr val="FF0000"/>
                </a:solidFill>
                <a:latin typeface="Arial" pitchFamily="34" charset="0"/>
              </a:rPr>
              <a:t>CAS</a:t>
            </a:r>
          </a:p>
        </p:txBody>
      </p:sp>
      <p:sp>
        <p:nvSpPr>
          <p:cNvPr id="60" name="Line 35"/>
          <p:cNvSpPr>
            <a:spLocks noChangeShapeType="1"/>
          </p:cNvSpPr>
          <p:nvPr/>
        </p:nvSpPr>
        <p:spPr bwMode="auto">
          <a:xfrm>
            <a:off x="8047037" y="30908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1" name="AutoShape 50"/>
          <p:cNvSpPr>
            <a:spLocks noChangeArrowheads="1"/>
          </p:cNvSpPr>
          <p:nvPr/>
        </p:nvSpPr>
        <p:spPr bwMode="auto">
          <a:xfrm>
            <a:off x="6278880" y="4094163"/>
            <a:ext cx="2700020" cy="1055687"/>
          </a:xfrm>
          <a:prstGeom prst="cloudCallout">
            <a:avLst>
              <a:gd name="adj1" fmla="val -50358"/>
              <a:gd name="adj2" fmla="val 56496"/>
            </a:avLst>
          </a:prstGeom>
          <a:noFill/>
          <a:ln w="38100">
            <a:solidFill>
              <a:srgbClr val="FF7C80"/>
            </a:solidFill>
            <a:round/>
            <a:headEnd/>
            <a:tailEnd/>
          </a:ln>
        </p:spPr>
        <p:txBody>
          <a:bodyPr anchor="ctr"/>
          <a:lstStyle/>
          <a:p>
            <a:pPr algn="ctr"/>
            <a:r>
              <a:rPr lang="en-US" b="1" dirty="0" smtClean="0">
                <a:solidFill>
                  <a:srgbClr val="FF7C80"/>
                </a:solidFill>
                <a:latin typeface="Arial" pitchFamily="34" charset="0"/>
              </a:rPr>
              <a:t>remove(c)</a:t>
            </a:r>
            <a:endParaRPr lang="en-US" b="1" dirty="0">
              <a:solidFill>
                <a:srgbClr val="FF7C8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2449"/>
                                        </p:tgtEl>
                                        <p:attrNameLst>
                                          <p:attrName>style.visibility</p:attrName>
                                        </p:attrNameLst>
                                      </p:cBhvr>
                                      <p:to>
                                        <p:strVal val="visible"/>
                                      </p:to>
                                    </p:set>
                                    <p:animEffect transition="in" filter="blinds(horizontal)">
                                      <p:cBhvr>
                                        <p:cTn id="7" dur="500"/>
                                        <p:tgtEl>
                                          <p:spTgt spid="9124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12451"/>
                                        </p:tgtEl>
                                        <p:attrNameLst>
                                          <p:attrName>style.visibility</p:attrName>
                                        </p:attrNameLst>
                                      </p:cBhvr>
                                      <p:to>
                                        <p:strVal val="visible"/>
                                      </p:to>
                                    </p:set>
                                    <p:animEffect transition="in" filter="blinds(horizontal)">
                                      <p:cBhvr>
                                        <p:cTn id="10" dur="500"/>
                                        <p:tgtEl>
                                          <p:spTgt spid="912451"/>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912437"/>
                                        </p:tgtEl>
                                        <p:attrNameLst>
                                          <p:attrName>style.visibility</p:attrName>
                                        </p:attrNameLst>
                                      </p:cBhvr>
                                      <p:to>
                                        <p:strVal val="visible"/>
                                      </p:to>
                                    </p:set>
                                    <p:animEffect transition="in" filter="blinds(horizontal)">
                                      <p:cBhvr>
                                        <p:cTn id="14" dur="500"/>
                                        <p:tgtEl>
                                          <p:spTgt spid="91243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12438"/>
                                        </p:tgtEl>
                                        <p:attrNameLst>
                                          <p:attrName>style.visibility</p:attrName>
                                        </p:attrNameLst>
                                      </p:cBhvr>
                                      <p:to>
                                        <p:strVal val="visible"/>
                                      </p:to>
                                    </p:set>
                                    <p:animEffect transition="in" filter="blinds(horizontal)">
                                      <p:cBhvr>
                                        <p:cTn id="17" dur="500"/>
                                        <p:tgtEl>
                                          <p:spTgt spid="912438"/>
                                        </p:tgtEl>
                                      </p:cBhvr>
                                    </p:animEffect>
                                  </p:childTnLst>
                                </p:cTn>
                              </p:par>
                            </p:childTnLst>
                          </p:cTn>
                        </p:par>
                        <p:par>
                          <p:cTn id="18" fill="hold">
                            <p:stCondLst>
                              <p:cond delay="1000"/>
                            </p:stCondLst>
                            <p:childTnLst>
                              <p:par>
                                <p:cTn id="19" presetID="3" presetClass="exit" presetSubtype="10" fill="hold" grpId="1" nodeType="afterEffect">
                                  <p:stCondLst>
                                    <p:cond delay="0"/>
                                  </p:stCondLst>
                                  <p:childTnLst>
                                    <p:animEffect transition="out" filter="blinds(horizontal)">
                                      <p:cBhvr>
                                        <p:cTn id="20" dur="500"/>
                                        <p:tgtEl>
                                          <p:spTgt spid="912449"/>
                                        </p:tgtEl>
                                      </p:cBhvr>
                                    </p:animEffect>
                                    <p:set>
                                      <p:cBhvr>
                                        <p:cTn id="21" dur="1" fill="hold">
                                          <p:stCondLst>
                                            <p:cond delay="499"/>
                                          </p:stCondLst>
                                        </p:cTn>
                                        <p:tgtEl>
                                          <p:spTgt spid="912449"/>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912451"/>
                                        </p:tgtEl>
                                      </p:cBhvr>
                                    </p:animEffect>
                                    <p:set>
                                      <p:cBhvr>
                                        <p:cTn id="24" dur="1" fill="hold">
                                          <p:stCondLst>
                                            <p:cond delay="499"/>
                                          </p:stCondLst>
                                        </p:cTn>
                                        <p:tgtEl>
                                          <p:spTgt spid="91245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12452"/>
                                        </p:tgtEl>
                                        <p:attrNameLst>
                                          <p:attrName>style.visibility</p:attrName>
                                        </p:attrNameLst>
                                      </p:cBhvr>
                                      <p:to>
                                        <p:strVal val="visible"/>
                                      </p:to>
                                    </p:set>
                                    <p:animEffect transition="in" filter="blinds(horizontal)">
                                      <p:cBhvr>
                                        <p:cTn id="29" dur="500"/>
                                        <p:tgtEl>
                                          <p:spTgt spid="91245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12450"/>
                                        </p:tgtEl>
                                        <p:attrNameLst>
                                          <p:attrName>style.visibility</p:attrName>
                                        </p:attrNameLst>
                                      </p:cBhvr>
                                      <p:to>
                                        <p:strVal val="visible"/>
                                      </p:to>
                                    </p:set>
                                    <p:animEffect transition="in" filter="blinds(horizontal)">
                                      <p:cBhvr>
                                        <p:cTn id="32" dur="500"/>
                                        <p:tgtEl>
                                          <p:spTgt spid="912450"/>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912435"/>
                                        </p:tgtEl>
                                        <p:attrNameLst>
                                          <p:attrName>style.visibility</p:attrName>
                                        </p:attrNameLst>
                                      </p:cBhvr>
                                      <p:to>
                                        <p:strVal val="visible"/>
                                      </p:to>
                                    </p:set>
                                    <p:animEffect transition="in" filter="blinds(horizontal)">
                                      <p:cBhvr>
                                        <p:cTn id="36" dur="500"/>
                                        <p:tgtEl>
                                          <p:spTgt spid="91243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12436"/>
                                        </p:tgtEl>
                                        <p:attrNameLst>
                                          <p:attrName>style.visibility</p:attrName>
                                        </p:attrNameLst>
                                      </p:cBhvr>
                                      <p:to>
                                        <p:strVal val="visible"/>
                                      </p:to>
                                    </p:set>
                                    <p:animEffect transition="in" filter="blinds(horizontal)">
                                      <p:cBhvr>
                                        <p:cTn id="39" dur="500"/>
                                        <p:tgtEl>
                                          <p:spTgt spid="912436"/>
                                        </p:tgtEl>
                                      </p:cBhvr>
                                    </p:animEffect>
                                  </p:childTnLst>
                                </p:cTn>
                              </p:par>
                            </p:childTnLst>
                          </p:cTn>
                        </p:par>
                        <p:par>
                          <p:cTn id="40" fill="hold">
                            <p:stCondLst>
                              <p:cond delay="1000"/>
                            </p:stCondLst>
                            <p:childTnLst>
                              <p:par>
                                <p:cTn id="41" presetID="3" presetClass="exit" presetSubtype="10" fill="hold" grpId="1" nodeType="afterEffect">
                                  <p:stCondLst>
                                    <p:cond delay="0"/>
                                  </p:stCondLst>
                                  <p:childTnLst>
                                    <p:animEffect transition="out" filter="blinds(horizontal)">
                                      <p:cBhvr>
                                        <p:cTn id="42" dur="500"/>
                                        <p:tgtEl>
                                          <p:spTgt spid="912435"/>
                                        </p:tgtEl>
                                      </p:cBhvr>
                                    </p:animEffect>
                                    <p:set>
                                      <p:cBhvr>
                                        <p:cTn id="43" dur="1" fill="hold">
                                          <p:stCondLst>
                                            <p:cond delay="499"/>
                                          </p:stCondLst>
                                        </p:cTn>
                                        <p:tgtEl>
                                          <p:spTgt spid="912435"/>
                                        </p:tgtEl>
                                        <p:attrNameLst>
                                          <p:attrName>style.visibility</p:attrName>
                                        </p:attrNameLst>
                                      </p:cBhvr>
                                      <p:to>
                                        <p:strVal val="hidden"/>
                                      </p:to>
                                    </p:set>
                                  </p:childTnLst>
                                </p:cTn>
                              </p:par>
                            </p:childTnLst>
                          </p:cTn>
                        </p:par>
                        <p:par>
                          <p:cTn id="44" fill="hold">
                            <p:stCondLst>
                              <p:cond delay="1500"/>
                            </p:stCondLst>
                            <p:childTnLst>
                              <p:par>
                                <p:cTn id="45" presetID="3" presetClass="entr" presetSubtype="10" fill="hold" grpId="0" nodeType="afterEffect">
                                  <p:stCondLst>
                                    <p:cond delay="0"/>
                                  </p:stCondLst>
                                  <p:childTnLst>
                                    <p:set>
                                      <p:cBhvr>
                                        <p:cTn id="46" dur="1" fill="hold">
                                          <p:stCondLst>
                                            <p:cond delay="0"/>
                                          </p:stCondLst>
                                        </p:cTn>
                                        <p:tgtEl>
                                          <p:spTgt spid="912439"/>
                                        </p:tgtEl>
                                        <p:attrNameLst>
                                          <p:attrName>style.visibility</p:attrName>
                                        </p:attrNameLst>
                                      </p:cBhvr>
                                      <p:to>
                                        <p:strVal val="visible"/>
                                      </p:to>
                                    </p:set>
                                    <p:animEffect transition="in" filter="blinds(horizontal)">
                                      <p:cBhvr>
                                        <p:cTn id="47" dur="500"/>
                                        <p:tgtEl>
                                          <p:spTgt spid="912439"/>
                                        </p:tgtEl>
                                      </p:cBhvr>
                                    </p:animEffect>
                                  </p:childTnLst>
                                </p:cTn>
                              </p:par>
                              <p:par>
                                <p:cTn id="48" presetID="3" presetClass="exit" presetSubtype="10" fill="hold" grpId="1" nodeType="withEffect">
                                  <p:stCondLst>
                                    <p:cond delay="0"/>
                                  </p:stCondLst>
                                  <p:childTnLst>
                                    <p:animEffect transition="out" filter="blinds(horizontal)">
                                      <p:cBhvr>
                                        <p:cTn id="49" dur="500"/>
                                        <p:tgtEl>
                                          <p:spTgt spid="912436"/>
                                        </p:tgtEl>
                                      </p:cBhvr>
                                    </p:animEffect>
                                    <p:set>
                                      <p:cBhvr>
                                        <p:cTn id="50" dur="1" fill="hold">
                                          <p:stCondLst>
                                            <p:cond delay="499"/>
                                          </p:stCondLst>
                                        </p:cTn>
                                        <p:tgtEl>
                                          <p:spTgt spid="912436"/>
                                        </p:tgtEl>
                                        <p:attrNameLst>
                                          <p:attrName>style.visibility</p:attrName>
                                        </p:attrNameLst>
                                      </p:cBhvr>
                                      <p:to>
                                        <p:strVal val="hidden"/>
                                      </p:to>
                                    </p:set>
                                  </p:childTnLst>
                                </p:cTn>
                              </p:par>
                            </p:childTnLst>
                          </p:cTn>
                        </p:par>
                        <p:par>
                          <p:cTn id="51" fill="hold">
                            <p:stCondLst>
                              <p:cond delay="2000"/>
                            </p:stCondLst>
                            <p:childTnLst>
                              <p:par>
                                <p:cTn id="52" presetID="3" presetClass="exit" presetSubtype="10" fill="hold" grpId="0" nodeType="afterEffect">
                                  <p:stCondLst>
                                    <p:cond delay="0"/>
                                  </p:stCondLst>
                                  <p:childTnLst>
                                    <p:animEffect transition="out" filter="blinds(horizontal)">
                                      <p:cBhvr>
                                        <p:cTn id="53" dur="500"/>
                                        <p:tgtEl>
                                          <p:spTgt spid="912404"/>
                                        </p:tgtEl>
                                      </p:cBhvr>
                                    </p:animEffect>
                                    <p:set>
                                      <p:cBhvr>
                                        <p:cTn id="54" dur="1" fill="hold">
                                          <p:stCondLst>
                                            <p:cond delay="499"/>
                                          </p:stCondLst>
                                        </p:cTn>
                                        <p:tgtEl>
                                          <p:spTgt spid="912404"/>
                                        </p:tgtEl>
                                        <p:attrNameLst>
                                          <p:attrName>style.visibility</p:attrName>
                                        </p:attrNameLst>
                                      </p:cBhvr>
                                      <p:to>
                                        <p:strVal val="hidden"/>
                                      </p:to>
                                    </p:set>
                                  </p:childTnLst>
                                </p:cTn>
                              </p:par>
                            </p:childTnLst>
                          </p:cTn>
                        </p:par>
                        <p:par>
                          <p:cTn id="55" fill="hold">
                            <p:stCondLst>
                              <p:cond delay="2500"/>
                            </p:stCondLst>
                            <p:childTnLst>
                              <p:par>
                                <p:cTn id="56" presetID="3" presetClass="entr" presetSubtype="10" fill="hold" grpId="0" nodeType="afterEffect">
                                  <p:stCondLst>
                                    <p:cond delay="0"/>
                                  </p:stCondLst>
                                  <p:childTnLst>
                                    <p:set>
                                      <p:cBhvr>
                                        <p:cTn id="57" dur="1" fill="hold">
                                          <p:stCondLst>
                                            <p:cond delay="0"/>
                                          </p:stCondLst>
                                        </p:cTn>
                                        <p:tgtEl>
                                          <p:spTgt spid="912405"/>
                                        </p:tgtEl>
                                        <p:attrNameLst>
                                          <p:attrName>style.visibility</p:attrName>
                                        </p:attrNameLst>
                                      </p:cBhvr>
                                      <p:to>
                                        <p:strVal val="visible"/>
                                      </p:to>
                                    </p:set>
                                    <p:animEffect transition="in" filter="blinds(horizontal)">
                                      <p:cBhvr>
                                        <p:cTn id="58" dur="500"/>
                                        <p:tgtEl>
                                          <p:spTgt spid="912405"/>
                                        </p:tgtEl>
                                      </p:cBhvr>
                                    </p:animEffect>
                                  </p:childTnLst>
                                </p:cTn>
                              </p:par>
                            </p:childTnLst>
                          </p:cTn>
                        </p:par>
                        <p:par>
                          <p:cTn id="59" fill="hold">
                            <p:stCondLst>
                              <p:cond delay="3000"/>
                            </p:stCondLst>
                            <p:childTnLst>
                              <p:par>
                                <p:cTn id="60" presetID="3" presetClass="exit" presetSubtype="10" fill="hold" grpId="1" nodeType="afterEffect">
                                  <p:stCondLst>
                                    <p:cond delay="0"/>
                                  </p:stCondLst>
                                  <p:childTnLst>
                                    <p:animEffect transition="out" filter="blinds(horizontal)">
                                      <p:cBhvr>
                                        <p:cTn id="61" dur="500"/>
                                        <p:tgtEl>
                                          <p:spTgt spid="912450"/>
                                        </p:tgtEl>
                                      </p:cBhvr>
                                    </p:animEffect>
                                    <p:set>
                                      <p:cBhvr>
                                        <p:cTn id="62" dur="1" fill="hold">
                                          <p:stCondLst>
                                            <p:cond delay="499"/>
                                          </p:stCondLst>
                                        </p:cTn>
                                        <p:tgtEl>
                                          <p:spTgt spid="912450"/>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912452"/>
                                        </p:tgtEl>
                                      </p:cBhvr>
                                    </p:animEffect>
                                    <p:set>
                                      <p:cBhvr>
                                        <p:cTn id="65" dur="1" fill="hold">
                                          <p:stCondLst>
                                            <p:cond delay="499"/>
                                          </p:stCondLst>
                                        </p:cTn>
                                        <p:tgtEl>
                                          <p:spTgt spid="9124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404" grpId="0" animBg="1"/>
      <p:bldP spid="912437" grpId="0" animBg="1"/>
      <p:bldP spid="912438" grpId="0" animBg="1"/>
      <p:bldP spid="912405" grpId="0" animBg="1"/>
      <p:bldP spid="912439" grpId="0" animBg="1"/>
      <p:bldP spid="912449" grpId="0" animBg="1"/>
      <p:bldP spid="912449" grpId="1" animBg="1"/>
      <p:bldP spid="912450" grpId="0" animBg="1"/>
      <p:bldP spid="912450" grpId="1" animBg="1"/>
      <p:bldP spid="912451" grpId="0" animBg="1"/>
      <p:bldP spid="912451" grpId="1" animBg="1"/>
      <p:bldP spid="912452" grpId="0" animBg="1"/>
      <p:bldP spid="912452" grpId="1" animBg="1"/>
      <p:bldP spid="912435" grpId="0" animBg="1"/>
      <p:bldP spid="912435" grpId="1" animBg="1"/>
      <p:bldP spid="912436" grpId="0" animBg="1"/>
      <p:bldP spid="912436" grpId="1"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3"/>
          <p:cNvSpPr>
            <a:spLocks noGrp="1"/>
          </p:cNvSpPr>
          <p:nvPr>
            <p:ph type="ftr" sz="quarter" idx="10"/>
          </p:nvPr>
        </p:nvSpPr>
        <p:spPr/>
        <p:txBody>
          <a:bodyPr/>
          <a:lstStyle/>
          <a:p>
            <a:pPr>
              <a:defRPr/>
            </a:pPr>
            <a:r>
              <a:rPr lang="en-US"/>
              <a:t>Art of Multiprocessor Programming</a:t>
            </a:r>
          </a:p>
        </p:txBody>
      </p:sp>
      <p:sp>
        <p:nvSpPr>
          <p:cNvPr id="51" name="Slide Number Placeholder 4"/>
          <p:cNvSpPr>
            <a:spLocks noGrp="1"/>
          </p:cNvSpPr>
          <p:nvPr>
            <p:ph type="sldNum" sz="quarter" idx="11"/>
          </p:nvPr>
        </p:nvSpPr>
        <p:spPr/>
        <p:txBody>
          <a:bodyPr/>
          <a:lstStyle/>
          <a:p>
            <a:pPr>
              <a:defRPr/>
            </a:pPr>
            <a:fld id="{BA82124A-975A-40C0-BE3D-68790ABDDC97}" type="slidenum">
              <a:rPr lang="x-none"/>
              <a:pPr>
                <a:defRPr/>
              </a:pPr>
              <a:t>255</a:t>
            </a:fld>
            <a:endParaRPr lang="en-US"/>
          </a:p>
        </p:txBody>
      </p:sp>
      <p:sp>
        <p:nvSpPr>
          <p:cNvPr id="241668" name="Rectangle 2"/>
          <p:cNvSpPr>
            <a:spLocks noGrp="1" noChangeArrowheads="1"/>
          </p:cNvSpPr>
          <p:nvPr>
            <p:ph type="title"/>
          </p:nvPr>
        </p:nvSpPr>
        <p:spPr/>
        <p:txBody>
          <a:bodyPr/>
          <a:lstStyle/>
          <a:p>
            <a:r>
              <a:rPr lang="en-US" smtClean="0"/>
              <a:t>Removing a Node</a:t>
            </a:r>
          </a:p>
        </p:txBody>
      </p:sp>
      <p:grpSp>
        <p:nvGrpSpPr>
          <p:cNvPr id="241669" name="Group 3"/>
          <p:cNvGrpSpPr>
            <a:grpSpLocks/>
          </p:cNvGrpSpPr>
          <p:nvPr/>
        </p:nvGrpSpPr>
        <p:grpSpPr bwMode="auto">
          <a:xfrm>
            <a:off x="946150" y="2771775"/>
            <a:ext cx="866775" cy="582613"/>
            <a:chOff x="596" y="1599"/>
            <a:chExt cx="546" cy="367"/>
          </a:xfrm>
        </p:grpSpPr>
        <p:sp>
          <p:nvSpPr>
            <p:cNvPr id="241713"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41714"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1715"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41670" name="Group 7"/>
          <p:cNvGrpSpPr>
            <a:grpSpLocks/>
          </p:cNvGrpSpPr>
          <p:nvPr/>
        </p:nvGrpSpPr>
        <p:grpSpPr bwMode="auto">
          <a:xfrm>
            <a:off x="2543175" y="2771775"/>
            <a:ext cx="866775" cy="582613"/>
            <a:chOff x="596" y="1599"/>
            <a:chExt cx="546" cy="367"/>
          </a:xfrm>
        </p:grpSpPr>
        <p:sp>
          <p:nvSpPr>
            <p:cNvPr id="241710"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1711"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1712"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4" name="Group 11"/>
          <p:cNvGrpSpPr>
            <a:grpSpLocks/>
          </p:cNvGrpSpPr>
          <p:nvPr/>
        </p:nvGrpSpPr>
        <p:grpSpPr bwMode="auto">
          <a:xfrm>
            <a:off x="4132263" y="2771775"/>
            <a:ext cx="879475" cy="582613"/>
            <a:chOff x="588" y="1599"/>
            <a:chExt cx="554" cy="367"/>
          </a:xfrm>
        </p:grpSpPr>
        <p:sp>
          <p:nvSpPr>
            <p:cNvPr id="241707"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1708"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1709"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sp>
        <p:nvSpPr>
          <p:cNvPr id="241672" name="Line 15"/>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41673" name="Group 17"/>
          <p:cNvGrpSpPr>
            <a:grpSpLocks/>
          </p:cNvGrpSpPr>
          <p:nvPr/>
        </p:nvGrpSpPr>
        <p:grpSpPr bwMode="auto">
          <a:xfrm>
            <a:off x="3862388" y="5026025"/>
            <a:ext cx="1447800" cy="1295400"/>
            <a:chOff x="1584" y="816"/>
            <a:chExt cx="912" cy="816"/>
          </a:xfrm>
        </p:grpSpPr>
        <p:sp>
          <p:nvSpPr>
            <p:cNvPr id="241698" name="Freeform 1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699" name="Freeform 1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700" name="Freeform 2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701" name="Freeform 2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1702" name="Freeform 2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1703" name="Freeform 2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1704" name="Freeform 2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705" name="Freeform 2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706" name="Freeform 2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241674" name="Group 27"/>
          <p:cNvGrpSpPr>
            <a:grpSpLocks/>
          </p:cNvGrpSpPr>
          <p:nvPr/>
        </p:nvGrpSpPr>
        <p:grpSpPr bwMode="auto">
          <a:xfrm>
            <a:off x="7329488" y="2773363"/>
            <a:ext cx="879476" cy="582612"/>
            <a:chOff x="588" y="1599"/>
            <a:chExt cx="554" cy="367"/>
          </a:xfrm>
        </p:grpSpPr>
        <p:sp>
          <p:nvSpPr>
            <p:cNvPr id="241695" name="AutoShape 2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1696" name="Line 2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1697" name="Text Box 30"/>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941087" name="Line 31"/>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41676" name="Group 33"/>
          <p:cNvGrpSpPr>
            <a:grpSpLocks/>
          </p:cNvGrpSpPr>
          <p:nvPr/>
        </p:nvGrpSpPr>
        <p:grpSpPr bwMode="auto">
          <a:xfrm>
            <a:off x="5527675" y="4989513"/>
            <a:ext cx="1447800" cy="1295400"/>
            <a:chOff x="1584" y="816"/>
            <a:chExt cx="912" cy="816"/>
          </a:xfrm>
        </p:grpSpPr>
        <p:sp>
          <p:nvSpPr>
            <p:cNvPr id="241686" name="Freeform 3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687" name="Freeform 3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688" name="Freeform 3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689" name="Freeform 3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1690" name="Freeform 3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1691" name="Freeform 3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1692" name="Freeform 4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693" name="Freeform 4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1694" name="Freeform 4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241679" name="AutoShape 45"/>
          <p:cNvSpPr>
            <a:spLocks noChangeArrowheads="1"/>
          </p:cNvSpPr>
          <p:nvPr/>
        </p:nvSpPr>
        <p:spPr bwMode="auto">
          <a:xfrm>
            <a:off x="5741988" y="2779713"/>
            <a:ext cx="866775" cy="56673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1680" name="Line 46"/>
          <p:cNvSpPr>
            <a:spLocks noChangeShapeType="1"/>
          </p:cNvSpPr>
          <p:nvPr/>
        </p:nvSpPr>
        <p:spPr bwMode="auto">
          <a:xfrm>
            <a:off x="6183313" y="2771775"/>
            <a:ext cx="0" cy="582613"/>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1681" name="Text Box 47"/>
          <p:cNvSpPr txBox="1">
            <a:spLocks noChangeArrowheads="1"/>
          </p:cNvSpPr>
          <p:nvPr/>
        </p:nvSpPr>
        <p:spPr bwMode="auto">
          <a:xfrm>
            <a:off x="5749058" y="28035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241682" name="Rectangle 48"/>
          <p:cNvSpPr>
            <a:spLocks noChangeArrowheads="1"/>
          </p:cNvSpPr>
          <p:nvPr/>
        </p:nvSpPr>
        <p:spPr bwMode="auto">
          <a:xfrm>
            <a:off x="6189663" y="2817813"/>
            <a:ext cx="198437" cy="509587"/>
          </a:xfrm>
          <a:prstGeom prst="rect">
            <a:avLst/>
          </a:prstGeom>
          <a:solidFill>
            <a:srgbClr val="FF7C80"/>
          </a:solidFill>
          <a:ln w="9525">
            <a:solidFill>
              <a:schemeClr val="tx1"/>
            </a:solidFill>
            <a:miter lim="800000"/>
            <a:headEnd/>
            <a:tailEnd/>
          </a:ln>
        </p:spPr>
        <p:txBody>
          <a:bodyPr wrap="none" anchor="ctr"/>
          <a:lstStyle/>
          <a:p>
            <a:pPr algn="ctr"/>
            <a:endParaRPr lang="en-US" sz="4400" dirty="0">
              <a:solidFill>
                <a:schemeClr val="folHlink"/>
              </a:solidFill>
              <a:latin typeface="Arial" pitchFamily="34" charset="0"/>
            </a:endParaRPr>
          </a:p>
        </p:txBody>
      </p:sp>
      <p:sp>
        <p:nvSpPr>
          <p:cNvPr id="941105" name="Rectangle 49"/>
          <p:cNvSpPr>
            <a:spLocks noChangeArrowheads="1"/>
          </p:cNvSpPr>
          <p:nvPr/>
        </p:nvSpPr>
        <p:spPr bwMode="auto">
          <a:xfrm>
            <a:off x="4603750" y="2836863"/>
            <a:ext cx="198438" cy="509587"/>
          </a:xfrm>
          <a:prstGeom prst="rect">
            <a:avLst/>
          </a:prstGeom>
          <a:solidFill>
            <a:schemeClr val="accent1"/>
          </a:solidFill>
          <a:ln w="9525">
            <a:solidFill>
              <a:schemeClr val="tx1"/>
            </a:solidFill>
            <a:miter lim="800000"/>
            <a:headEnd/>
            <a:tailEnd/>
          </a:ln>
        </p:spPr>
        <p:txBody>
          <a:bodyPr wrap="none" anchor="ctr"/>
          <a:lstStyle/>
          <a:p>
            <a:pPr algn="ctr"/>
            <a:endParaRPr lang="en-US" sz="4400" dirty="0">
              <a:solidFill>
                <a:schemeClr val="folHlink"/>
              </a:solidFill>
              <a:latin typeface="Arial" pitchFamily="34" charset="0"/>
            </a:endParaRPr>
          </a:p>
        </p:txBody>
      </p:sp>
      <p:sp>
        <p:nvSpPr>
          <p:cNvPr id="241684" name="Freeform 52"/>
          <p:cNvSpPr>
            <a:spLocks/>
          </p:cNvSpPr>
          <p:nvPr/>
        </p:nvSpPr>
        <p:spPr bwMode="auto">
          <a:xfrm>
            <a:off x="3260725" y="30591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41685" name="Line 32"/>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 name="Line 35"/>
          <p:cNvSpPr>
            <a:spLocks noChangeShapeType="1"/>
          </p:cNvSpPr>
          <p:nvPr/>
        </p:nvSpPr>
        <p:spPr bwMode="auto">
          <a:xfrm>
            <a:off x="8047037" y="30908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3" name="AutoShape 49"/>
          <p:cNvSpPr>
            <a:spLocks noChangeArrowheads="1"/>
          </p:cNvSpPr>
          <p:nvPr/>
        </p:nvSpPr>
        <p:spPr bwMode="auto">
          <a:xfrm>
            <a:off x="213360" y="4746625"/>
            <a:ext cx="2591753" cy="1055688"/>
          </a:xfrm>
          <a:prstGeom prst="cloudCallout">
            <a:avLst>
              <a:gd name="adj1" fmla="val 97199"/>
              <a:gd name="adj2" fmla="val 19171"/>
            </a:avLst>
          </a:prstGeom>
          <a:noFill/>
          <a:ln w="38100">
            <a:solidFill>
              <a:schemeClr val="accent1"/>
            </a:solidFill>
            <a:round/>
            <a:headEnd/>
            <a:tailEnd/>
          </a:ln>
        </p:spPr>
        <p:txBody>
          <a:bodyPr anchor="ctr"/>
          <a:lstStyle/>
          <a:p>
            <a:pPr algn="ctr"/>
            <a:r>
              <a:rPr lang="en-US" b="1" dirty="0" smtClean="0">
                <a:solidFill>
                  <a:schemeClr val="accent1"/>
                </a:solidFill>
                <a:latin typeface="Arial" pitchFamily="34" charset="0"/>
              </a:rPr>
              <a:t>remove(b)</a:t>
            </a:r>
            <a:endParaRPr lang="en-US" b="1" dirty="0">
              <a:solidFill>
                <a:schemeClr val="accent1"/>
              </a:solidFill>
              <a:latin typeface="Arial" pitchFamily="34" charset="0"/>
            </a:endParaRPr>
          </a:p>
        </p:txBody>
      </p:sp>
      <p:sp>
        <p:nvSpPr>
          <p:cNvPr id="54" name="AutoShape 50"/>
          <p:cNvSpPr>
            <a:spLocks noChangeArrowheads="1"/>
          </p:cNvSpPr>
          <p:nvPr/>
        </p:nvSpPr>
        <p:spPr bwMode="auto">
          <a:xfrm>
            <a:off x="6278880" y="4094163"/>
            <a:ext cx="2700020" cy="1055687"/>
          </a:xfrm>
          <a:prstGeom prst="cloudCallout">
            <a:avLst>
              <a:gd name="adj1" fmla="val -50358"/>
              <a:gd name="adj2" fmla="val 56496"/>
            </a:avLst>
          </a:prstGeom>
          <a:noFill/>
          <a:ln w="38100">
            <a:solidFill>
              <a:srgbClr val="FF7C80"/>
            </a:solidFill>
            <a:round/>
            <a:headEnd/>
            <a:tailEnd/>
          </a:ln>
        </p:spPr>
        <p:txBody>
          <a:bodyPr anchor="ctr"/>
          <a:lstStyle/>
          <a:p>
            <a:pPr algn="ctr"/>
            <a:r>
              <a:rPr lang="en-US" b="1" dirty="0" smtClean="0">
                <a:solidFill>
                  <a:srgbClr val="FF7C80"/>
                </a:solidFill>
                <a:latin typeface="Arial" pitchFamily="34" charset="0"/>
              </a:rPr>
              <a:t>remove(c)</a:t>
            </a:r>
            <a:endParaRPr lang="en-US" b="1" dirty="0">
              <a:solidFill>
                <a:srgbClr val="FF7C8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41087"/>
                                        </p:tgtEl>
                                      </p:cBhvr>
                                    </p:animEffect>
                                    <p:set>
                                      <p:cBhvr>
                                        <p:cTn id="10" dur="1" fill="hold">
                                          <p:stCondLst>
                                            <p:cond delay="499"/>
                                          </p:stCondLst>
                                        </p:cTn>
                                        <p:tgtEl>
                                          <p:spTgt spid="94108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41105"/>
                                        </p:tgtEl>
                                      </p:cBhvr>
                                    </p:animEffect>
                                    <p:set>
                                      <p:cBhvr>
                                        <p:cTn id="13" dur="1" fill="hold">
                                          <p:stCondLst>
                                            <p:cond delay="499"/>
                                          </p:stCondLst>
                                        </p:cTn>
                                        <p:tgtEl>
                                          <p:spTgt spid="941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87" grpId="0" animBg="1"/>
      <p:bldP spid="941105"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3"/>
          <p:cNvSpPr>
            <a:spLocks noGrp="1"/>
          </p:cNvSpPr>
          <p:nvPr>
            <p:ph type="ftr" sz="quarter" idx="10"/>
          </p:nvPr>
        </p:nvSpPr>
        <p:spPr/>
        <p:txBody>
          <a:bodyPr/>
          <a:lstStyle/>
          <a:p>
            <a:pPr>
              <a:defRPr/>
            </a:pPr>
            <a:r>
              <a:rPr lang="en-US"/>
              <a:t>Art of Multiprocessor Programming</a:t>
            </a:r>
          </a:p>
        </p:txBody>
      </p:sp>
      <p:sp>
        <p:nvSpPr>
          <p:cNvPr id="43" name="Slide Number Placeholder 4"/>
          <p:cNvSpPr>
            <a:spLocks noGrp="1"/>
          </p:cNvSpPr>
          <p:nvPr>
            <p:ph type="sldNum" sz="quarter" idx="11"/>
          </p:nvPr>
        </p:nvSpPr>
        <p:spPr/>
        <p:txBody>
          <a:bodyPr/>
          <a:lstStyle/>
          <a:p>
            <a:pPr>
              <a:defRPr/>
            </a:pPr>
            <a:fld id="{4E806656-8A7F-4A7F-85F5-F41C11FE58ED}" type="slidenum">
              <a:rPr lang="x-none"/>
              <a:pPr>
                <a:defRPr/>
              </a:pPr>
              <a:t>256</a:t>
            </a:fld>
            <a:endParaRPr lang="en-US"/>
          </a:p>
        </p:txBody>
      </p:sp>
      <p:sp>
        <p:nvSpPr>
          <p:cNvPr id="242692" name="Rectangle 2"/>
          <p:cNvSpPr>
            <a:spLocks noGrp="1" noChangeArrowheads="1"/>
          </p:cNvSpPr>
          <p:nvPr>
            <p:ph type="title"/>
          </p:nvPr>
        </p:nvSpPr>
        <p:spPr/>
        <p:txBody>
          <a:bodyPr/>
          <a:lstStyle/>
          <a:p>
            <a:r>
              <a:rPr lang="en-US" smtClean="0"/>
              <a:t>Removing a Node</a:t>
            </a:r>
          </a:p>
        </p:txBody>
      </p:sp>
      <p:grpSp>
        <p:nvGrpSpPr>
          <p:cNvPr id="242693" name="Group 3"/>
          <p:cNvGrpSpPr>
            <a:grpSpLocks/>
          </p:cNvGrpSpPr>
          <p:nvPr/>
        </p:nvGrpSpPr>
        <p:grpSpPr bwMode="auto">
          <a:xfrm>
            <a:off x="946150" y="2771775"/>
            <a:ext cx="866775" cy="582613"/>
            <a:chOff x="596" y="1599"/>
            <a:chExt cx="546" cy="367"/>
          </a:xfrm>
        </p:grpSpPr>
        <p:sp>
          <p:nvSpPr>
            <p:cNvPr id="242729"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42730"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2731"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42694" name="Group 7"/>
          <p:cNvGrpSpPr>
            <a:grpSpLocks/>
          </p:cNvGrpSpPr>
          <p:nvPr/>
        </p:nvGrpSpPr>
        <p:grpSpPr bwMode="auto">
          <a:xfrm>
            <a:off x="2543175" y="2771775"/>
            <a:ext cx="866775" cy="582613"/>
            <a:chOff x="596" y="1599"/>
            <a:chExt cx="546" cy="367"/>
          </a:xfrm>
        </p:grpSpPr>
        <p:sp>
          <p:nvSpPr>
            <p:cNvPr id="242726"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2727"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2728"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sp>
        <p:nvSpPr>
          <p:cNvPr id="242695" name="Line 15"/>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42696" name="Group 16"/>
          <p:cNvGrpSpPr>
            <a:grpSpLocks/>
          </p:cNvGrpSpPr>
          <p:nvPr/>
        </p:nvGrpSpPr>
        <p:grpSpPr bwMode="auto">
          <a:xfrm>
            <a:off x="3862388" y="5026025"/>
            <a:ext cx="1447800" cy="1295400"/>
            <a:chOff x="1584" y="816"/>
            <a:chExt cx="912" cy="816"/>
          </a:xfrm>
        </p:grpSpPr>
        <p:sp>
          <p:nvSpPr>
            <p:cNvPr id="242717" name="Freeform 1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18" name="Freeform 1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19" name="Freeform 1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20" name="Freeform 2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2721" name="Freeform 2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2722" name="Freeform 2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2723" name="Freeform 2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24" name="Freeform 2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25" name="Freeform 2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242697" name="Group 26"/>
          <p:cNvGrpSpPr>
            <a:grpSpLocks/>
          </p:cNvGrpSpPr>
          <p:nvPr/>
        </p:nvGrpSpPr>
        <p:grpSpPr bwMode="auto">
          <a:xfrm>
            <a:off x="7329488" y="2773363"/>
            <a:ext cx="879476" cy="582612"/>
            <a:chOff x="588" y="1599"/>
            <a:chExt cx="554" cy="367"/>
          </a:xfrm>
        </p:grpSpPr>
        <p:sp>
          <p:nvSpPr>
            <p:cNvPr id="242714" name="AutoShape 2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2715" name="Line 2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2716" name="Text Box 29"/>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grpSp>
        <p:nvGrpSpPr>
          <p:cNvPr id="242698" name="Group 31"/>
          <p:cNvGrpSpPr>
            <a:grpSpLocks/>
          </p:cNvGrpSpPr>
          <p:nvPr/>
        </p:nvGrpSpPr>
        <p:grpSpPr bwMode="auto">
          <a:xfrm>
            <a:off x="5527675" y="4989513"/>
            <a:ext cx="1447800" cy="1295400"/>
            <a:chOff x="1584" y="816"/>
            <a:chExt cx="912" cy="816"/>
          </a:xfrm>
        </p:grpSpPr>
        <p:sp>
          <p:nvSpPr>
            <p:cNvPr id="242705" name="Freeform 3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06" name="Freeform 3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07" name="Freeform 3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08" name="Freeform 3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2709" name="Freeform 3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2710" name="Freeform 3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242711" name="Freeform 3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12" name="Freeform 3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2713" name="Freeform 4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242701" name="AutoShape 43"/>
          <p:cNvSpPr>
            <a:spLocks noChangeArrowheads="1"/>
          </p:cNvSpPr>
          <p:nvPr/>
        </p:nvSpPr>
        <p:spPr bwMode="auto">
          <a:xfrm>
            <a:off x="5741988" y="2779713"/>
            <a:ext cx="866775" cy="566737"/>
          </a:xfrm>
          <a:prstGeom prst="roundRect">
            <a:avLst>
              <a:gd name="adj" fmla="val 16667"/>
            </a:avLst>
          </a:prstGeom>
          <a:solidFill>
            <a:schemeClr val="folHlink"/>
          </a:solidFill>
          <a:ln w="38100">
            <a:solidFill>
              <a:schemeClr val="tx1"/>
            </a:solidFill>
            <a:prstDash val="sysDot"/>
            <a:round/>
            <a:headEnd/>
            <a:tailEnd/>
          </a:ln>
        </p:spPr>
        <p:txBody>
          <a:bodyPr wrap="none" anchor="ctr"/>
          <a:lstStyle/>
          <a:p>
            <a:endParaRPr lang="en-US" dirty="0">
              <a:latin typeface="Courier New" pitchFamily="49" charset="0"/>
            </a:endParaRPr>
          </a:p>
        </p:txBody>
      </p:sp>
      <p:sp>
        <p:nvSpPr>
          <p:cNvPr id="242702" name="Line 44"/>
          <p:cNvSpPr>
            <a:spLocks noChangeShapeType="1"/>
          </p:cNvSpPr>
          <p:nvPr/>
        </p:nvSpPr>
        <p:spPr bwMode="auto">
          <a:xfrm>
            <a:off x="6183313" y="2771775"/>
            <a:ext cx="0" cy="582613"/>
          </a:xfrm>
          <a:prstGeom prst="line">
            <a:avLst/>
          </a:prstGeom>
          <a:noFill/>
          <a:ln w="38100">
            <a:solidFill>
              <a:schemeClr val="tx1"/>
            </a:solidFill>
            <a:prstDash val="sysDot"/>
            <a:round/>
            <a:headEnd/>
            <a:tailEnd/>
          </a:ln>
        </p:spPr>
        <p:txBody>
          <a:bodyPr wrap="none" anchor="ctr"/>
          <a:lstStyle/>
          <a:p>
            <a:endParaRPr lang="en-US" dirty="0">
              <a:latin typeface="Courier New" pitchFamily="49" charset="0"/>
            </a:endParaRPr>
          </a:p>
        </p:txBody>
      </p:sp>
      <p:sp>
        <p:nvSpPr>
          <p:cNvPr id="242703" name="Rectangle 46"/>
          <p:cNvSpPr>
            <a:spLocks noChangeArrowheads="1"/>
          </p:cNvSpPr>
          <p:nvPr/>
        </p:nvSpPr>
        <p:spPr bwMode="auto">
          <a:xfrm>
            <a:off x="6189663" y="2817813"/>
            <a:ext cx="198437" cy="509587"/>
          </a:xfrm>
          <a:prstGeom prst="rect">
            <a:avLst/>
          </a:prstGeom>
          <a:solidFill>
            <a:schemeClr val="bg2"/>
          </a:solidFill>
          <a:ln w="9525">
            <a:solidFill>
              <a:schemeClr val="bg2"/>
            </a:solidFill>
            <a:prstDash val="sysDot"/>
            <a:miter lim="800000"/>
            <a:headEnd/>
            <a:tailEnd/>
          </a:ln>
        </p:spPr>
        <p:txBody>
          <a:bodyPr wrap="none" anchor="ctr"/>
          <a:lstStyle/>
          <a:p>
            <a:pPr algn="ctr"/>
            <a:endParaRPr lang="en-US" sz="4400" dirty="0">
              <a:solidFill>
                <a:schemeClr val="folHlink"/>
              </a:solidFill>
              <a:latin typeface="Arial" pitchFamily="34" charset="0"/>
            </a:endParaRPr>
          </a:p>
        </p:txBody>
      </p:sp>
      <p:sp>
        <p:nvSpPr>
          <p:cNvPr id="242704" name="Freeform 48"/>
          <p:cNvSpPr>
            <a:spLocks/>
          </p:cNvSpPr>
          <p:nvPr/>
        </p:nvSpPr>
        <p:spPr bwMode="auto">
          <a:xfrm>
            <a:off x="3230563" y="2979738"/>
            <a:ext cx="4084637" cy="908050"/>
          </a:xfrm>
          <a:custGeom>
            <a:avLst/>
            <a:gdLst>
              <a:gd name="T0" fmla="*/ 2147483647 w 2573"/>
              <a:gd name="T1" fmla="*/ 2147483647 h 572"/>
              <a:gd name="T2" fmla="*/ 2147483647 w 2573"/>
              <a:gd name="T3" fmla="*/ 2147483647 h 572"/>
              <a:gd name="T4" fmla="*/ 2147483647 w 2573"/>
              <a:gd name="T5" fmla="*/ 2147483647 h 572"/>
              <a:gd name="T6" fmla="*/ 2147483647 w 2573"/>
              <a:gd name="T7" fmla="*/ 2147483647 h 572"/>
              <a:gd name="T8" fmla="*/ 2147483647 w 2573"/>
              <a:gd name="T9" fmla="*/ 2147483647 h 572"/>
              <a:gd name="T10" fmla="*/ 0 60000 65536"/>
              <a:gd name="T11" fmla="*/ 0 60000 65536"/>
              <a:gd name="T12" fmla="*/ 0 60000 65536"/>
              <a:gd name="T13" fmla="*/ 0 60000 65536"/>
              <a:gd name="T14" fmla="*/ 0 60000 65536"/>
              <a:gd name="T15" fmla="*/ 0 w 2573"/>
              <a:gd name="T16" fmla="*/ 0 h 572"/>
              <a:gd name="T17" fmla="*/ 2573 w 2573"/>
              <a:gd name="T18" fmla="*/ 572 h 572"/>
            </a:gdLst>
            <a:ahLst/>
            <a:cxnLst>
              <a:cxn ang="T10">
                <a:pos x="T0" y="T1"/>
              </a:cxn>
              <a:cxn ang="T11">
                <a:pos x="T2" y="T3"/>
              </a:cxn>
              <a:cxn ang="T12">
                <a:pos x="T4" y="T5"/>
              </a:cxn>
              <a:cxn ang="T13">
                <a:pos x="T6" y="T7"/>
              </a:cxn>
              <a:cxn ang="T14">
                <a:pos x="T8" y="T9"/>
              </a:cxn>
            </a:cxnLst>
            <a:rect l="T15" t="T16" r="T17" b="T18"/>
            <a:pathLst>
              <a:path w="2573" h="572">
                <a:moveTo>
                  <a:pt x="30" y="50"/>
                </a:moveTo>
                <a:cubicBezTo>
                  <a:pt x="19" y="224"/>
                  <a:pt x="0" y="401"/>
                  <a:pt x="238" y="477"/>
                </a:cubicBezTo>
                <a:cubicBezTo>
                  <a:pt x="476" y="553"/>
                  <a:pt x="1213" y="572"/>
                  <a:pt x="1461" y="506"/>
                </a:cubicBezTo>
                <a:cubicBezTo>
                  <a:pt x="1709" y="440"/>
                  <a:pt x="1544" y="158"/>
                  <a:pt x="1729" y="79"/>
                </a:cubicBezTo>
                <a:cubicBezTo>
                  <a:pt x="1914" y="0"/>
                  <a:pt x="2432" y="38"/>
                  <a:pt x="2573" y="30"/>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4" name="Line 35"/>
          <p:cNvSpPr>
            <a:spLocks noChangeShapeType="1"/>
          </p:cNvSpPr>
          <p:nvPr/>
        </p:nvSpPr>
        <p:spPr bwMode="auto">
          <a:xfrm>
            <a:off x="8047037" y="30908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5" name="AutoShape 49"/>
          <p:cNvSpPr>
            <a:spLocks noChangeArrowheads="1"/>
          </p:cNvSpPr>
          <p:nvPr/>
        </p:nvSpPr>
        <p:spPr bwMode="auto">
          <a:xfrm>
            <a:off x="213360" y="4746625"/>
            <a:ext cx="2591753" cy="1055688"/>
          </a:xfrm>
          <a:prstGeom prst="cloudCallout">
            <a:avLst>
              <a:gd name="adj1" fmla="val 97199"/>
              <a:gd name="adj2" fmla="val 19171"/>
            </a:avLst>
          </a:prstGeom>
          <a:noFill/>
          <a:ln w="38100">
            <a:solidFill>
              <a:schemeClr val="accent1"/>
            </a:solidFill>
            <a:round/>
            <a:headEnd/>
            <a:tailEnd/>
          </a:ln>
        </p:spPr>
        <p:txBody>
          <a:bodyPr anchor="ctr"/>
          <a:lstStyle/>
          <a:p>
            <a:pPr algn="ctr"/>
            <a:r>
              <a:rPr lang="en-US" b="1" dirty="0" smtClean="0">
                <a:solidFill>
                  <a:schemeClr val="accent1"/>
                </a:solidFill>
                <a:latin typeface="Arial" pitchFamily="34" charset="0"/>
              </a:rPr>
              <a:t>remove(b)</a:t>
            </a:r>
            <a:endParaRPr lang="en-US" b="1" dirty="0">
              <a:solidFill>
                <a:schemeClr val="accent1"/>
              </a:solidFill>
              <a:latin typeface="Arial" pitchFamily="34" charset="0"/>
            </a:endParaRPr>
          </a:p>
        </p:txBody>
      </p:sp>
      <p:sp>
        <p:nvSpPr>
          <p:cNvPr id="46" name="AutoShape 50"/>
          <p:cNvSpPr>
            <a:spLocks noChangeArrowheads="1"/>
          </p:cNvSpPr>
          <p:nvPr/>
        </p:nvSpPr>
        <p:spPr bwMode="auto">
          <a:xfrm>
            <a:off x="6278880" y="4094163"/>
            <a:ext cx="2700020" cy="1055687"/>
          </a:xfrm>
          <a:prstGeom prst="cloudCallout">
            <a:avLst>
              <a:gd name="adj1" fmla="val -50358"/>
              <a:gd name="adj2" fmla="val 56496"/>
            </a:avLst>
          </a:prstGeom>
          <a:noFill/>
          <a:ln w="38100">
            <a:solidFill>
              <a:srgbClr val="FF7C80"/>
            </a:solidFill>
            <a:round/>
            <a:headEnd/>
            <a:tailEnd/>
          </a:ln>
        </p:spPr>
        <p:txBody>
          <a:bodyPr anchor="ctr"/>
          <a:lstStyle/>
          <a:p>
            <a:pPr algn="ctr"/>
            <a:r>
              <a:rPr lang="en-US" b="1" dirty="0" smtClean="0">
                <a:solidFill>
                  <a:srgbClr val="FF7C80"/>
                </a:solidFill>
                <a:latin typeface="Arial" pitchFamily="34" charset="0"/>
              </a:rPr>
              <a:t>remove(c)</a:t>
            </a:r>
            <a:endParaRPr lang="en-US" b="1" dirty="0">
              <a:solidFill>
                <a:srgbClr val="FF7C8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3541A91C-8BC1-415F-BAD1-3BE7EC83F89E}" type="slidenum">
              <a:rPr lang="x-none"/>
              <a:pPr>
                <a:defRPr/>
              </a:pPr>
              <a:t>257</a:t>
            </a:fld>
            <a:endParaRPr lang="en-US"/>
          </a:p>
        </p:txBody>
      </p:sp>
      <p:sp>
        <p:nvSpPr>
          <p:cNvPr id="243716" name="Rectangle 2"/>
          <p:cNvSpPr>
            <a:spLocks noGrp="1" noChangeArrowheads="1"/>
          </p:cNvSpPr>
          <p:nvPr>
            <p:ph type="title"/>
          </p:nvPr>
        </p:nvSpPr>
        <p:spPr/>
        <p:txBody>
          <a:bodyPr/>
          <a:lstStyle/>
          <a:p>
            <a:r>
              <a:rPr lang="en-US" smtClean="0"/>
              <a:t>Traversing the List</a:t>
            </a:r>
          </a:p>
        </p:txBody>
      </p:sp>
      <p:sp>
        <p:nvSpPr>
          <p:cNvPr id="243717" name="Rectangle 3"/>
          <p:cNvSpPr>
            <a:spLocks noGrp="1" noChangeArrowheads="1"/>
          </p:cNvSpPr>
          <p:nvPr>
            <p:ph type="body" idx="1"/>
          </p:nvPr>
        </p:nvSpPr>
        <p:spPr/>
        <p:txBody>
          <a:bodyPr/>
          <a:lstStyle/>
          <a:p>
            <a:r>
              <a:rPr lang="en-US" smtClean="0">
                <a:solidFill>
                  <a:schemeClr val="tx1"/>
                </a:solidFill>
              </a:rPr>
              <a:t>Q</a:t>
            </a:r>
            <a:r>
              <a:rPr lang="en-US" smtClean="0"/>
              <a:t>: what do you do when you find a “logically” deleted node in your path?</a:t>
            </a:r>
          </a:p>
          <a:p>
            <a:r>
              <a:rPr lang="en-US" smtClean="0">
                <a:solidFill>
                  <a:schemeClr val="tx1"/>
                </a:solidFill>
              </a:rPr>
              <a:t>A</a:t>
            </a:r>
            <a:r>
              <a:rPr lang="en-US" smtClean="0"/>
              <a:t>: finish the job.</a:t>
            </a:r>
          </a:p>
          <a:p>
            <a:pPr lvl="1"/>
            <a:r>
              <a:rPr lang="en-US" smtClean="0"/>
              <a:t>CAS the predecessor’s </a:t>
            </a:r>
            <a:r>
              <a:rPr lang="en-US" smtClean="0">
                <a:solidFill>
                  <a:schemeClr val="tx1"/>
                </a:solidFill>
              </a:rPr>
              <a:t>next</a:t>
            </a:r>
            <a:r>
              <a:rPr lang="en-US" smtClean="0"/>
              <a:t> field</a:t>
            </a:r>
          </a:p>
          <a:p>
            <a:pPr lvl="1"/>
            <a:r>
              <a:rPr lang="en-US" smtClean="0"/>
              <a:t>Proceed (repeat as needed)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pPr>
              <a:defRPr/>
            </a:pPr>
            <a:r>
              <a:rPr lang="en-US"/>
              <a:t>Art of Multiprocessor Programming</a:t>
            </a:r>
          </a:p>
        </p:txBody>
      </p:sp>
      <p:sp>
        <p:nvSpPr>
          <p:cNvPr id="47" name="Slide Number Placeholder 4"/>
          <p:cNvSpPr>
            <a:spLocks noGrp="1"/>
          </p:cNvSpPr>
          <p:nvPr>
            <p:ph type="sldNum" sz="quarter" idx="11"/>
          </p:nvPr>
        </p:nvSpPr>
        <p:spPr/>
        <p:txBody>
          <a:bodyPr/>
          <a:lstStyle/>
          <a:p>
            <a:pPr>
              <a:defRPr/>
            </a:pPr>
            <a:fld id="{0881FDD6-9E1F-41EF-958B-A3084C20C0CE}" type="slidenum">
              <a:rPr lang="x-none"/>
              <a:pPr>
                <a:defRPr/>
              </a:pPr>
              <a:t>258</a:t>
            </a:fld>
            <a:endParaRPr lang="en-US"/>
          </a:p>
        </p:txBody>
      </p:sp>
      <p:sp>
        <p:nvSpPr>
          <p:cNvPr id="244740" name="Rectangle 2"/>
          <p:cNvSpPr>
            <a:spLocks noGrp="1" noChangeArrowheads="1"/>
          </p:cNvSpPr>
          <p:nvPr>
            <p:ph type="title"/>
          </p:nvPr>
        </p:nvSpPr>
        <p:spPr/>
        <p:txBody>
          <a:bodyPr/>
          <a:lstStyle/>
          <a:p>
            <a:r>
              <a:rPr lang="en-US" smtClean="0"/>
              <a:t>Lock-Free Traversal</a:t>
            </a:r>
            <a:br>
              <a:rPr lang="en-US" smtClean="0"/>
            </a:br>
            <a:r>
              <a:rPr lang="en-US" smtClean="0"/>
              <a:t>(only Add and Remove)</a:t>
            </a:r>
          </a:p>
        </p:txBody>
      </p:sp>
      <p:grpSp>
        <p:nvGrpSpPr>
          <p:cNvPr id="244741" name="Group 3"/>
          <p:cNvGrpSpPr>
            <a:grpSpLocks/>
          </p:cNvGrpSpPr>
          <p:nvPr/>
        </p:nvGrpSpPr>
        <p:grpSpPr bwMode="auto">
          <a:xfrm>
            <a:off x="1098550" y="2924175"/>
            <a:ext cx="866775" cy="582613"/>
            <a:chOff x="596" y="1599"/>
            <a:chExt cx="546" cy="367"/>
          </a:xfrm>
        </p:grpSpPr>
        <p:sp>
          <p:nvSpPr>
            <p:cNvPr id="244787"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44788"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4789"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44742" name="Group 7"/>
          <p:cNvGrpSpPr>
            <a:grpSpLocks/>
          </p:cNvGrpSpPr>
          <p:nvPr/>
        </p:nvGrpSpPr>
        <p:grpSpPr bwMode="auto">
          <a:xfrm>
            <a:off x="2695575" y="2924175"/>
            <a:ext cx="866775" cy="582613"/>
            <a:chOff x="596" y="1599"/>
            <a:chExt cx="546" cy="367"/>
          </a:xfrm>
        </p:grpSpPr>
        <p:sp>
          <p:nvSpPr>
            <p:cNvPr id="244784"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4785"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4786"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244743" name="Group 11"/>
          <p:cNvGrpSpPr>
            <a:grpSpLocks/>
          </p:cNvGrpSpPr>
          <p:nvPr/>
        </p:nvGrpSpPr>
        <p:grpSpPr bwMode="auto">
          <a:xfrm>
            <a:off x="4284663" y="2924175"/>
            <a:ext cx="879475" cy="582613"/>
            <a:chOff x="588" y="1599"/>
            <a:chExt cx="554" cy="367"/>
          </a:xfrm>
        </p:grpSpPr>
        <p:sp>
          <p:nvSpPr>
            <p:cNvPr id="244781"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4782"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4783"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244744" name="Group 15"/>
          <p:cNvGrpSpPr>
            <a:grpSpLocks/>
          </p:cNvGrpSpPr>
          <p:nvPr/>
        </p:nvGrpSpPr>
        <p:grpSpPr bwMode="auto">
          <a:xfrm>
            <a:off x="5894388" y="2924175"/>
            <a:ext cx="866775" cy="582613"/>
            <a:chOff x="596" y="1599"/>
            <a:chExt cx="546" cy="367"/>
          </a:xfrm>
        </p:grpSpPr>
        <p:sp>
          <p:nvSpPr>
            <p:cNvPr id="244778"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4779"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4780"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244745" name="Line 19"/>
          <p:cNvSpPr>
            <a:spLocks noChangeShapeType="1"/>
          </p:cNvSpPr>
          <p:nvPr/>
        </p:nvSpPr>
        <p:spPr bwMode="auto">
          <a:xfrm>
            <a:off x="1744663"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5476" name="Line 20"/>
          <p:cNvSpPr>
            <a:spLocks noChangeShapeType="1"/>
          </p:cNvSpPr>
          <p:nvPr/>
        </p:nvSpPr>
        <p:spPr bwMode="auto">
          <a:xfrm>
            <a:off x="33591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5477" name="Freeform 21"/>
          <p:cNvSpPr>
            <a:spLocks/>
          </p:cNvSpPr>
          <p:nvPr/>
        </p:nvSpPr>
        <p:spPr bwMode="auto">
          <a:xfrm>
            <a:off x="3379788" y="32115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5478" name="AutoShape 22"/>
          <p:cNvSpPr>
            <a:spLocks noChangeArrowheads="1"/>
          </p:cNvSpPr>
          <p:nvPr/>
        </p:nvSpPr>
        <p:spPr bwMode="auto">
          <a:xfrm>
            <a:off x="898525" y="2851150"/>
            <a:ext cx="1293813" cy="814388"/>
          </a:xfrm>
          <a:prstGeom prst="wedgeRoundRectCallout">
            <a:avLst>
              <a:gd name="adj1" fmla="val 181287"/>
              <a:gd name="adj2" fmla="val 18469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15479" name="AutoShape 23"/>
          <p:cNvSpPr>
            <a:spLocks noChangeArrowheads="1"/>
          </p:cNvSpPr>
          <p:nvPr/>
        </p:nvSpPr>
        <p:spPr bwMode="auto">
          <a:xfrm>
            <a:off x="2500313" y="2851150"/>
            <a:ext cx="1293812" cy="814388"/>
          </a:xfrm>
          <a:prstGeom prst="wedgeRoundRectCallout">
            <a:avLst>
              <a:gd name="adj1" fmla="val 63130"/>
              <a:gd name="adj2" fmla="val 18801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244750" name="Group 24"/>
          <p:cNvGrpSpPr>
            <a:grpSpLocks/>
          </p:cNvGrpSpPr>
          <p:nvPr/>
        </p:nvGrpSpPr>
        <p:grpSpPr bwMode="auto">
          <a:xfrm>
            <a:off x="7481888" y="2925763"/>
            <a:ext cx="879476" cy="582612"/>
            <a:chOff x="588" y="1599"/>
            <a:chExt cx="554" cy="367"/>
          </a:xfrm>
        </p:grpSpPr>
        <p:sp>
          <p:nvSpPr>
            <p:cNvPr id="244775" name="AutoShape 25"/>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44776" name="Line 2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44777" name="Text Box 27"/>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244751" name="Line 28"/>
          <p:cNvSpPr>
            <a:spLocks noChangeShapeType="1"/>
          </p:cNvSpPr>
          <p:nvPr/>
        </p:nvSpPr>
        <p:spPr bwMode="auto">
          <a:xfrm>
            <a:off x="49466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44752" name="Line 29"/>
          <p:cNvSpPr>
            <a:spLocks noChangeShapeType="1"/>
          </p:cNvSpPr>
          <p:nvPr/>
        </p:nvSpPr>
        <p:spPr bwMode="auto">
          <a:xfrm>
            <a:off x="656590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915486" name="AutoShape 30"/>
          <p:cNvSpPr>
            <a:spLocks noChangeArrowheads="1"/>
          </p:cNvSpPr>
          <p:nvPr/>
        </p:nvSpPr>
        <p:spPr bwMode="auto">
          <a:xfrm>
            <a:off x="5661025" y="2846388"/>
            <a:ext cx="1293813" cy="814387"/>
          </a:xfrm>
          <a:prstGeom prst="wedgeRoundRectCallout">
            <a:avLst>
              <a:gd name="adj1" fmla="val -178097"/>
              <a:gd name="adj2" fmla="val 188792"/>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244754" name="Group 36"/>
          <p:cNvGrpSpPr>
            <a:grpSpLocks/>
          </p:cNvGrpSpPr>
          <p:nvPr/>
        </p:nvGrpSpPr>
        <p:grpSpPr bwMode="auto">
          <a:xfrm>
            <a:off x="3862388" y="5026025"/>
            <a:ext cx="1447800" cy="1295400"/>
            <a:chOff x="1584" y="816"/>
            <a:chExt cx="912" cy="816"/>
          </a:xfrm>
        </p:grpSpPr>
        <p:sp>
          <p:nvSpPr>
            <p:cNvPr id="244766" name="Freeform 3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4767" name="Freeform 3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4768" name="Freeform 3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4769" name="Freeform 4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4770" name="Freeform 4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4771" name="Freeform 4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244772" name="Freeform 4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4773" name="Freeform 4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244774" name="Freeform 4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244755" name="Oval 49"/>
          <p:cNvSpPr>
            <a:spLocks noChangeArrowheads="1"/>
          </p:cNvSpPr>
          <p:nvPr/>
        </p:nvSpPr>
        <p:spPr bwMode="auto">
          <a:xfrm>
            <a:off x="3871913" y="4775200"/>
            <a:ext cx="179387" cy="179388"/>
          </a:xfrm>
          <a:prstGeom prst="ellipse">
            <a:avLst/>
          </a:prstGeom>
          <a:solidFill>
            <a:schemeClr val="accent1"/>
          </a:solidFill>
          <a:ln w="9525">
            <a:noFill/>
            <a:round/>
            <a:headEnd/>
            <a:tailEnd/>
          </a:ln>
        </p:spPr>
        <p:txBody>
          <a:bodyPr wrap="none" anchor="ctr"/>
          <a:lstStyle/>
          <a:p>
            <a:endParaRPr lang="en-US" dirty="0">
              <a:latin typeface="Courier New" pitchFamily="49" charset="0"/>
            </a:endParaRPr>
          </a:p>
        </p:txBody>
      </p:sp>
      <p:sp>
        <p:nvSpPr>
          <p:cNvPr id="244756" name="Rectangle 50"/>
          <p:cNvSpPr>
            <a:spLocks noChangeArrowheads="1"/>
          </p:cNvSpPr>
          <p:nvPr/>
        </p:nvSpPr>
        <p:spPr bwMode="auto">
          <a:xfrm>
            <a:off x="4767263" y="2976563"/>
            <a:ext cx="198437" cy="509587"/>
          </a:xfrm>
          <a:prstGeom prst="rect">
            <a:avLst/>
          </a:prstGeom>
          <a:solidFill>
            <a:srgbClr val="FF7C80"/>
          </a:solidFill>
          <a:ln w="9525">
            <a:noFill/>
            <a:miter lim="800000"/>
            <a:headEnd/>
            <a:tailEnd/>
          </a:ln>
        </p:spPr>
        <p:txBody>
          <a:bodyPr wrap="none" anchor="ctr"/>
          <a:lstStyle/>
          <a:p>
            <a:pPr algn="ctr"/>
            <a:endParaRPr lang="en-US" sz="4400" dirty="0">
              <a:solidFill>
                <a:srgbClr val="FF7C80"/>
              </a:solidFill>
              <a:latin typeface="Arial" pitchFamily="34" charset="0"/>
            </a:endParaRPr>
          </a:p>
        </p:txBody>
      </p:sp>
      <p:sp>
        <p:nvSpPr>
          <p:cNvPr id="915507" name="AutoShape 51"/>
          <p:cNvSpPr>
            <a:spLocks noChangeArrowheads="1"/>
          </p:cNvSpPr>
          <p:nvPr/>
        </p:nvSpPr>
        <p:spPr bwMode="auto">
          <a:xfrm>
            <a:off x="2789238" y="2324100"/>
            <a:ext cx="1570037" cy="1295400"/>
          </a:xfrm>
          <a:prstGeom prst="irregularSeal1">
            <a:avLst/>
          </a:prstGeom>
          <a:solidFill>
            <a:schemeClr val="accent1"/>
          </a:solidFill>
          <a:ln w="38100">
            <a:solidFill>
              <a:srgbClr val="FF0000"/>
            </a:solidFill>
            <a:miter lim="800000"/>
            <a:headEnd/>
            <a:tailEnd/>
          </a:ln>
        </p:spPr>
        <p:txBody>
          <a:bodyPr wrap="none" anchor="ctr"/>
          <a:lstStyle/>
          <a:p>
            <a:pPr algn="ctr"/>
            <a:r>
              <a:rPr lang="en-US" sz="2800" dirty="0">
                <a:solidFill>
                  <a:srgbClr val="FF0000"/>
                </a:solidFill>
                <a:latin typeface="Arial" pitchFamily="34" charset="0"/>
              </a:rPr>
              <a:t>CAS</a:t>
            </a:r>
          </a:p>
        </p:txBody>
      </p:sp>
      <p:sp>
        <p:nvSpPr>
          <p:cNvPr id="915508" name="AutoShape 52"/>
          <p:cNvSpPr>
            <a:spLocks noChangeArrowheads="1"/>
          </p:cNvSpPr>
          <p:nvPr/>
        </p:nvSpPr>
        <p:spPr bwMode="auto">
          <a:xfrm>
            <a:off x="4119563" y="2855913"/>
            <a:ext cx="1293812" cy="814387"/>
          </a:xfrm>
          <a:prstGeom prst="wedgeRoundRectCallout">
            <a:avLst>
              <a:gd name="adj1" fmla="val -61657"/>
              <a:gd name="adj2" fmla="val 192301"/>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915509" name="AutoShape 53"/>
          <p:cNvSpPr>
            <a:spLocks noChangeArrowheads="1"/>
          </p:cNvSpPr>
          <p:nvPr/>
        </p:nvSpPr>
        <p:spPr bwMode="auto">
          <a:xfrm>
            <a:off x="992188" y="4746625"/>
            <a:ext cx="1812925" cy="1055688"/>
          </a:xfrm>
          <a:prstGeom prst="cloudCallout">
            <a:avLst>
              <a:gd name="adj1" fmla="val 97199"/>
              <a:gd name="adj2" fmla="val 19171"/>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Uh-oh</a:t>
            </a:r>
          </a:p>
        </p:txBody>
      </p:sp>
      <p:grpSp>
        <p:nvGrpSpPr>
          <p:cNvPr id="8" name="Group 49"/>
          <p:cNvGrpSpPr>
            <a:grpSpLocks/>
          </p:cNvGrpSpPr>
          <p:nvPr/>
        </p:nvGrpSpPr>
        <p:grpSpPr bwMode="auto">
          <a:xfrm>
            <a:off x="1160327" y="2324100"/>
            <a:ext cx="2389323" cy="474366"/>
            <a:chOff x="1160353" y="2324099"/>
            <a:chExt cx="2389884" cy="474068"/>
          </a:xfrm>
        </p:grpSpPr>
        <p:sp>
          <p:nvSpPr>
            <p:cNvPr id="48" name="TextBox 47"/>
            <p:cNvSpPr txBox="1"/>
            <p:nvPr/>
          </p:nvSpPr>
          <p:spPr>
            <a:xfrm>
              <a:off x="1160353" y="2336792"/>
              <a:ext cx="802010" cy="461375"/>
            </a:xfrm>
            <a:prstGeom prst="rect">
              <a:avLst/>
            </a:prstGeom>
            <a:noFill/>
          </p:spPr>
          <p:txBody>
            <a:bodyPr wrap="none">
              <a:spAutoFit/>
            </a:bodyPr>
            <a:lstStyle/>
            <a:p>
              <a:pPr>
                <a:defRPr/>
              </a:pPr>
              <a:r>
                <a:rPr lang="en-US" dirty="0" err="1">
                  <a:solidFill>
                    <a:schemeClr val="accent1"/>
                  </a:solidFill>
                  <a:latin typeface="Arial" pitchFamily="34" charset="0"/>
                </a:rPr>
                <a:t>pred</a:t>
              </a:r>
              <a:endParaRPr lang="en-US" dirty="0">
                <a:solidFill>
                  <a:schemeClr val="accent1"/>
                </a:solidFill>
                <a:latin typeface="Arial" pitchFamily="34" charset="0"/>
              </a:endParaRPr>
            </a:p>
          </p:txBody>
        </p:sp>
        <p:sp>
          <p:nvSpPr>
            <p:cNvPr id="49" name="TextBox 48"/>
            <p:cNvSpPr txBox="1"/>
            <p:nvPr/>
          </p:nvSpPr>
          <p:spPr>
            <a:xfrm>
              <a:off x="2834810" y="2324099"/>
              <a:ext cx="715427" cy="461375"/>
            </a:xfrm>
            <a:prstGeom prst="rect">
              <a:avLst/>
            </a:prstGeom>
            <a:noFill/>
          </p:spPr>
          <p:txBody>
            <a:bodyPr wrap="none">
              <a:spAutoFit/>
            </a:bodyPr>
            <a:lstStyle/>
            <a:p>
              <a:pPr>
                <a:defRPr/>
              </a:pPr>
              <a:r>
                <a:rPr lang="en-US" dirty="0" err="1">
                  <a:solidFill>
                    <a:schemeClr val="accent1"/>
                  </a:solidFill>
                  <a:latin typeface="Arial" pitchFamily="34" charset="0"/>
                </a:rPr>
                <a:t>curr</a:t>
              </a:r>
              <a:endParaRPr lang="en-US" dirty="0">
                <a:solidFill>
                  <a:schemeClr val="accent1"/>
                </a:solidFill>
                <a:latin typeface="Arial" pitchFamily="34" charset="0"/>
              </a:endParaRPr>
            </a:p>
          </p:txBody>
        </p:sp>
      </p:grpSp>
      <p:grpSp>
        <p:nvGrpSpPr>
          <p:cNvPr id="9" name="Group 51"/>
          <p:cNvGrpSpPr>
            <a:grpSpLocks/>
          </p:cNvGrpSpPr>
          <p:nvPr/>
        </p:nvGrpSpPr>
        <p:grpSpPr bwMode="auto">
          <a:xfrm>
            <a:off x="2811327" y="2336800"/>
            <a:ext cx="2389323" cy="474366"/>
            <a:chOff x="1160353" y="2324099"/>
            <a:chExt cx="2389884" cy="474068"/>
          </a:xfrm>
        </p:grpSpPr>
        <p:sp>
          <p:nvSpPr>
            <p:cNvPr id="53" name="TextBox 52"/>
            <p:cNvSpPr txBox="1"/>
            <p:nvPr/>
          </p:nvSpPr>
          <p:spPr>
            <a:xfrm>
              <a:off x="1160353" y="2336792"/>
              <a:ext cx="802010" cy="461375"/>
            </a:xfrm>
            <a:prstGeom prst="rect">
              <a:avLst/>
            </a:prstGeom>
            <a:noFill/>
          </p:spPr>
          <p:txBody>
            <a:bodyPr wrap="none">
              <a:spAutoFit/>
            </a:bodyPr>
            <a:lstStyle/>
            <a:p>
              <a:pPr>
                <a:defRPr/>
              </a:pPr>
              <a:r>
                <a:rPr lang="en-US" dirty="0" err="1">
                  <a:solidFill>
                    <a:schemeClr val="accent1"/>
                  </a:solidFill>
                  <a:latin typeface="Arial" pitchFamily="34" charset="0"/>
                </a:rPr>
                <a:t>pred</a:t>
              </a:r>
              <a:endParaRPr lang="en-US" dirty="0">
                <a:solidFill>
                  <a:schemeClr val="accent1"/>
                </a:solidFill>
                <a:latin typeface="Arial" pitchFamily="34" charset="0"/>
              </a:endParaRPr>
            </a:p>
          </p:txBody>
        </p:sp>
        <p:sp>
          <p:nvSpPr>
            <p:cNvPr id="54" name="TextBox 53"/>
            <p:cNvSpPr txBox="1"/>
            <p:nvPr/>
          </p:nvSpPr>
          <p:spPr>
            <a:xfrm>
              <a:off x="2834810" y="2324099"/>
              <a:ext cx="715427" cy="461375"/>
            </a:xfrm>
            <a:prstGeom prst="rect">
              <a:avLst/>
            </a:prstGeom>
            <a:noFill/>
          </p:spPr>
          <p:txBody>
            <a:bodyPr wrap="none">
              <a:spAutoFit/>
            </a:bodyPr>
            <a:lstStyle/>
            <a:p>
              <a:pPr>
                <a:defRPr/>
              </a:pPr>
              <a:r>
                <a:rPr lang="en-US" dirty="0" err="1">
                  <a:solidFill>
                    <a:schemeClr val="accent1"/>
                  </a:solidFill>
                  <a:latin typeface="Arial" pitchFamily="34" charset="0"/>
                </a:rPr>
                <a:t>curr</a:t>
              </a:r>
              <a:endParaRPr lang="en-US" dirty="0">
                <a:solidFill>
                  <a:schemeClr val="accent1"/>
                </a:solidFill>
                <a:latin typeface="Arial" pitchFamily="34" charset="0"/>
              </a:endParaRPr>
            </a:p>
          </p:txBody>
        </p:sp>
      </p:grpSp>
      <p:sp>
        <p:nvSpPr>
          <p:cNvPr id="55" name="Line 35"/>
          <p:cNvSpPr>
            <a:spLocks noChangeShapeType="1"/>
          </p:cNvSpPr>
          <p:nvPr/>
        </p:nvSpPr>
        <p:spPr bwMode="auto">
          <a:xfrm>
            <a:off x="8186737" y="3217863"/>
            <a:ext cx="520701"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5478"/>
                                        </p:tgtEl>
                                        <p:attrNameLst>
                                          <p:attrName>style.visibility</p:attrName>
                                        </p:attrNameLst>
                                      </p:cBhvr>
                                      <p:to>
                                        <p:strVal val="visible"/>
                                      </p:to>
                                    </p:set>
                                    <p:animEffect transition="in" filter="blinds(horizontal)">
                                      <p:cBhvr>
                                        <p:cTn id="7" dur="500"/>
                                        <p:tgtEl>
                                          <p:spTgt spid="9154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5479"/>
                                        </p:tgtEl>
                                        <p:attrNameLst>
                                          <p:attrName>style.visibility</p:attrName>
                                        </p:attrNameLst>
                                      </p:cBhvr>
                                      <p:to>
                                        <p:strVal val="visible"/>
                                      </p:to>
                                    </p:set>
                                    <p:animEffect transition="in" filter="blinds(horizontal)">
                                      <p:cBhvr>
                                        <p:cTn id="12" dur="500"/>
                                        <p:tgtEl>
                                          <p:spTgt spid="9154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915478"/>
                                        </p:tgtEl>
                                      </p:cBhvr>
                                    </p:animEffect>
                                    <p:set>
                                      <p:cBhvr>
                                        <p:cTn id="25" dur="1" fill="hold">
                                          <p:stCondLst>
                                            <p:cond delay="499"/>
                                          </p:stCondLst>
                                        </p:cTn>
                                        <p:tgtEl>
                                          <p:spTgt spid="91547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15508"/>
                                        </p:tgtEl>
                                        <p:attrNameLst>
                                          <p:attrName>style.visibility</p:attrName>
                                        </p:attrNameLst>
                                      </p:cBhvr>
                                      <p:to>
                                        <p:strVal val="visible"/>
                                      </p:to>
                                    </p:set>
                                    <p:animEffect transition="in" filter="blinds(horizontal)">
                                      <p:cBhvr>
                                        <p:cTn id="30" dur="500"/>
                                        <p:tgtEl>
                                          <p:spTgt spid="91550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15509"/>
                                        </p:tgtEl>
                                        <p:attrNameLst>
                                          <p:attrName>style.visibility</p:attrName>
                                        </p:attrNameLst>
                                      </p:cBhvr>
                                      <p:to>
                                        <p:strVal val="visible"/>
                                      </p:to>
                                    </p:set>
                                    <p:animEffect transition="in" filter="blinds(horizontal)">
                                      <p:cBhvr>
                                        <p:cTn id="35" dur="500"/>
                                        <p:tgtEl>
                                          <p:spTgt spid="91550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15507"/>
                                        </p:tgtEl>
                                        <p:attrNameLst>
                                          <p:attrName>style.visibility</p:attrName>
                                        </p:attrNameLst>
                                      </p:cBhvr>
                                      <p:to>
                                        <p:strVal val="visible"/>
                                      </p:to>
                                    </p:set>
                                    <p:animEffect transition="in" filter="blinds(horizontal)">
                                      <p:cBhvr>
                                        <p:cTn id="40" dur="500"/>
                                        <p:tgtEl>
                                          <p:spTgt spid="91550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par>
                          <p:cTn id="49" fill="hold">
                            <p:stCondLst>
                              <p:cond delay="0"/>
                            </p:stCondLst>
                            <p:childTnLst>
                              <p:par>
                                <p:cTn id="50" presetID="3" presetClass="exit" presetSubtype="10" fill="hold" grpId="1" nodeType="afterEffect">
                                  <p:stCondLst>
                                    <p:cond delay="0"/>
                                  </p:stCondLst>
                                  <p:childTnLst>
                                    <p:animEffect transition="out" filter="blinds(horizontal)">
                                      <p:cBhvr>
                                        <p:cTn id="51" dur="500"/>
                                        <p:tgtEl>
                                          <p:spTgt spid="915507"/>
                                        </p:tgtEl>
                                      </p:cBhvr>
                                    </p:animEffect>
                                    <p:set>
                                      <p:cBhvr>
                                        <p:cTn id="52" dur="1" fill="hold">
                                          <p:stCondLst>
                                            <p:cond delay="499"/>
                                          </p:stCondLst>
                                        </p:cTn>
                                        <p:tgtEl>
                                          <p:spTgt spid="915507"/>
                                        </p:tgtEl>
                                        <p:attrNameLst>
                                          <p:attrName>style.visibility</p:attrName>
                                        </p:attrNameLst>
                                      </p:cBhvr>
                                      <p:to>
                                        <p:strVal val="hidden"/>
                                      </p:to>
                                    </p:set>
                                  </p:childTnLst>
                                </p:cTn>
                              </p:par>
                            </p:childTnLst>
                          </p:cTn>
                        </p:par>
                        <p:par>
                          <p:cTn id="53" fill="hold">
                            <p:stCondLst>
                              <p:cond delay="500"/>
                            </p:stCondLst>
                            <p:childTnLst>
                              <p:par>
                                <p:cTn id="54" presetID="3" presetClass="exit" presetSubtype="10" fill="hold" grpId="0" nodeType="afterEffect">
                                  <p:stCondLst>
                                    <p:cond delay="0"/>
                                  </p:stCondLst>
                                  <p:childTnLst>
                                    <p:animEffect transition="out" filter="blinds(horizontal)">
                                      <p:cBhvr>
                                        <p:cTn id="55" dur="500"/>
                                        <p:tgtEl>
                                          <p:spTgt spid="915476"/>
                                        </p:tgtEl>
                                      </p:cBhvr>
                                    </p:animEffect>
                                    <p:set>
                                      <p:cBhvr>
                                        <p:cTn id="56" dur="1" fill="hold">
                                          <p:stCondLst>
                                            <p:cond delay="499"/>
                                          </p:stCondLst>
                                        </p:cTn>
                                        <p:tgtEl>
                                          <p:spTgt spid="915476"/>
                                        </p:tgtEl>
                                        <p:attrNameLst>
                                          <p:attrName>style.visibility</p:attrName>
                                        </p:attrNameLst>
                                      </p:cBhvr>
                                      <p:to>
                                        <p:strVal val="hidden"/>
                                      </p:to>
                                    </p:set>
                                  </p:childTnLst>
                                </p:cTn>
                              </p:par>
                            </p:childTnLst>
                          </p:cTn>
                        </p:par>
                        <p:par>
                          <p:cTn id="57" fill="hold">
                            <p:stCondLst>
                              <p:cond delay="1000"/>
                            </p:stCondLst>
                            <p:childTnLst>
                              <p:par>
                                <p:cTn id="58" presetID="3" presetClass="entr" presetSubtype="10" fill="hold" grpId="0" nodeType="afterEffect">
                                  <p:stCondLst>
                                    <p:cond delay="0"/>
                                  </p:stCondLst>
                                  <p:childTnLst>
                                    <p:set>
                                      <p:cBhvr>
                                        <p:cTn id="59" dur="1" fill="hold">
                                          <p:stCondLst>
                                            <p:cond delay="0"/>
                                          </p:stCondLst>
                                        </p:cTn>
                                        <p:tgtEl>
                                          <p:spTgt spid="915477"/>
                                        </p:tgtEl>
                                        <p:attrNameLst>
                                          <p:attrName>style.visibility</p:attrName>
                                        </p:attrNameLst>
                                      </p:cBhvr>
                                      <p:to>
                                        <p:strVal val="visible"/>
                                      </p:to>
                                    </p:set>
                                    <p:animEffect transition="in" filter="blinds(horizontal)">
                                      <p:cBhvr>
                                        <p:cTn id="60" dur="500"/>
                                        <p:tgtEl>
                                          <p:spTgt spid="915477"/>
                                        </p:tgtEl>
                                      </p:cBhvr>
                                    </p:animEffect>
                                  </p:childTnLst>
                                </p:cTn>
                              </p:par>
                            </p:childTnLst>
                          </p:cTn>
                        </p:par>
                        <p:par>
                          <p:cTn id="61" fill="hold">
                            <p:stCondLst>
                              <p:cond delay="1500"/>
                            </p:stCondLst>
                            <p:childTnLst>
                              <p:par>
                                <p:cTn id="62" presetID="3" presetClass="exit" presetSubtype="10" fill="hold" grpId="1" nodeType="afterEffect">
                                  <p:stCondLst>
                                    <p:cond delay="0"/>
                                  </p:stCondLst>
                                  <p:childTnLst>
                                    <p:animEffect transition="out" filter="blinds(horizontal)">
                                      <p:cBhvr>
                                        <p:cTn id="63" dur="500"/>
                                        <p:tgtEl>
                                          <p:spTgt spid="915509"/>
                                        </p:tgtEl>
                                      </p:cBhvr>
                                    </p:animEffect>
                                    <p:set>
                                      <p:cBhvr>
                                        <p:cTn id="64" dur="1" fill="hold">
                                          <p:stCondLst>
                                            <p:cond delay="499"/>
                                          </p:stCondLst>
                                        </p:cTn>
                                        <p:tgtEl>
                                          <p:spTgt spid="91550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15486"/>
                                        </p:tgtEl>
                                        <p:attrNameLst>
                                          <p:attrName>style.visibility</p:attrName>
                                        </p:attrNameLst>
                                      </p:cBhvr>
                                      <p:to>
                                        <p:strVal val="visible"/>
                                      </p:to>
                                    </p:set>
                                    <p:animEffect transition="in" filter="blinds(horizontal)">
                                      <p:cBhvr>
                                        <p:cTn id="69" dur="500"/>
                                        <p:tgtEl>
                                          <p:spTgt spid="91548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915479"/>
                                        </p:tgtEl>
                                      </p:cBhvr>
                                    </p:animEffect>
                                    <p:set>
                                      <p:cBhvr>
                                        <p:cTn id="74" dur="1" fill="hold">
                                          <p:stCondLst>
                                            <p:cond delay="499"/>
                                          </p:stCondLst>
                                        </p:cTn>
                                        <p:tgtEl>
                                          <p:spTgt spid="9154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76" grpId="0" animBg="1"/>
      <p:bldP spid="915477" grpId="0" animBg="1"/>
      <p:bldP spid="915478" grpId="0" animBg="1"/>
      <p:bldP spid="915478" grpId="1" animBg="1"/>
      <p:bldP spid="915479" grpId="0" animBg="1"/>
      <p:bldP spid="915479" grpId="1" animBg="1"/>
      <p:bldP spid="915486" grpId="0" animBg="1"/>
      <p:bldP spid="915507" grpId="0" animBg="1"/>
      <p:bldP spid="915507" grpId="1" animBg="1"/>
      <p:bldP spid="915508" grpId="0" animBg="1"/>
      <p:bldP spid="915509" grpId="0" animBg="1"/>
      <p:bldP spid="915509" grpId="1"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40048C91-E450-4E61-AD22-60450A9D664E}" type="slidenum">
              <a:rPr lang="x-none"/>
              <a:pPr>
                <a:defRPr/>
              </a:pPr>
              <a:t>259</a:t>
            </a:fld>
            <a:endParaRPr lang="en-US"/>
          </a:p>
        </p:txBody>
      </p:sp>
      <p:pic>
        <p:nvPicPr>
          <p:cNvPr id="2457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45765" name="Rectangle 3"/>
          <p:cNvSpPr>
            <a:spLocks noGrp="1" noChangeArrowheads="1"/>
          </p:cNvSpPr>
          <p:nvPr>
            <p:ph type="title"/>
          </p:nvPr>
        </p:nvSpPr>
        <p:spPr/>
        <p:txBody>
          <a:bodyPr/>
          <a:lstStyle/>
          <a:p>
            <a:r>
              <a:rPr lang="en-US" smtClean="0"/>
              <a:t>The Window Class</a:t>
            </a:r>
          </a:p>
        </p:txBody>
      </p:sp>
      <p:sp>
        <p:nvSpPr>
          <p:cNvPr id="245766" name="Text Box 4"/>
          <p:cNvSpPr txBox="1">
            <a:spLocks noChangeArrowheads="1"/>
          </p:cNvSpPr>
          <p:nvPr/>
        </p:nvSpPr>
        <p:spPr bwMode="auto">
          <a:xfrm>
            <a:off x="715963" y="2143125"/>
            <a:ext cx="7445375" cy="2677656"/>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rPr>
              <a:t>class</a:t>
            </a:r>
            <a:r>
              <a:rPr lang="en-US" b="1" dirty="0">
                <a:latin typeface="Courier New" pitchFamily="49" charset="0"/>
              </a:rPr>
              <a:t> Window {</a:t>
            </a:r>
          </a:p>
          <a:p>
            <a:pPr algn="l"/>
            <a:r>
              <a:rPr lang="en-US" b="1" dirty="0">
                <a:latin typeface="Courier New" pitchFamily="49" charset="0"/>
              </a:rPr>
              <a:t> </a:t>
            </a:r>
            <a:r>
              <a:rPr lang="en-US" b="1" dirty="0">
                <a:solidFill>
                  <a:schemeClr val="tx1"/>
                </a:solidFill>
                <a:latin typeface="Courier New" pitchFamily="49" charset="0"/>
              </a:rPr>
              <a:t>public</a:t>
            </a:r>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public</a:t>
            </a:r>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Window(Node </a:t>
            </a:r>
            <a:r>
              <a:rPr lang="en-US" b="1" dirty="0" err="1">
                <a:latin typeface="Courier New" pitchFamily="49" charset="0"/>
              </a:rPr>
              <a:t>pred</a:t>
            </a:r>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a:t>
            </a:r>
          </a:p>
          <a:p>
            <a:pPr algn="l"/>
            <a:r>
              <a:rPr lang="en-US" b="1" dirty="0">
                <a:latin typeface="Courier New" pitchFamily="49" charset="0"/>
              </a:rPr>
              <a:t>   </a:t>
            </a:r>
            <a:r>
              <a:rPr lang="en-US" b="1" dirty="0" err="1" smtClean="0">
                <a:latin typeface="Courier New" pitchFamily="49" charset="0"/>
              </a:rPr>
              <a:t>pred</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pred</a:t>
            </a:r>
            <a:r>
              <a:rPr lang="en-US" b="1" dirty="0">
                <a:latin typeface="Courier New" pitchFamily="49" charset="0"/>
              </a:rPr>
              <a:t>; </a:t>
            </a:r>
            <a:r>
              <a:rPr lang="en-US" b="1" dirty="0" err="1" smtClean="0">
                <a:latin typeface="Courier New" pitchFamily="49" charset="0"/>
              </a:rPr>
              <a:t>curr</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p>
          <a:p>
            <a:pPr algn="l"/>
            <a:r>
              <a:rPr lang="en-US" b="1" dirty="0">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E0EF550-0ACD-4644-81FB-F9BFCFC4BA30}" type="slidenum">
              <a:rPr lang="x-none"/>
              <a:pPr>
                <a:defRPr/>
              </a:pPr>
              <a:t>26</a:t>
            </a:fld>
            <a:endParaRPr lang="en-US"/>
          </a:p>
        </p:txBody>
      </p:sp>
      <p:sp>
        <p:nvSpPr>
          <p:cNvPr id="18436" name="Rectangle 2"/>
          <p:cNvSpPr>
            <a:spLocks noGrp="1" noChangeArrowheads="1"/>
          </p:cNvSpPr>
          <p:nvPr>
            <p:ph type="title"/>
          </p:nvPr>
        </p:nvSpPr>
        <p:spPr/>
        <p:txBody>
          <a:bodyPr/>
          <a:lstStyle/>
          <a:p>
            <a:r>
              <a:rPr lang="en-US" smtClean="0"/>
              <a:t>Linked List</a:t>
            </a:r>
          </a:p>
        </p:txBody>
      </p:sp>
      <p:sp>
        <p:nvSpPr>
          <p:cNvPr id="18437" name="Rectangle 3"/>
          <p:cNvSpPr>
            <a:spLocks noGrp="1" noChangeArrowheads="1"/>
          </p:cNvSpPr>
          <p:nvPr>
            <p:ph type="body" idx="1"/>
          </p:nvPr>
        </p:nvSpPr>
        <p:spPr/>
        <p:txBody>
          <a:bodyPr/>
          <a:lstStyle/>
          <a:p>
            <a:r>
              <a:rPr lang="en-US" smtClean="0"/>
              <a:t>Illustrate these patterns …</a:t>
            </a:r>
          </a:p>
          <a:p>
            <a:r>
              <a:rPr lang="en-US" smtClean="0"/>
              <a:t>Using a list-based </a:t>
            </a:r>
            <a:r>
              <a:rPr lang="en-US" smtClean="0">
                <a:solidFill>
                  <a:schemeClr val="tx1"/>
                </a:solidFill>
              </a:rPr>
              <a:t>Set</a:t>
            </a:r>
            <a:endParaRPr lang="en-US" smtClean="0"/>
          </a:p>
          <a:p>
            <a:pPr lvl="1"/>
            <a:r>
              <a:rPr lang="en-US" smtClean="0"/>
              <a:t>Common application</a:t>
            </a:r>
          </a:p>
          <a:p>
            <a:pPr lvl="1"/>
            <a:r>
              <a:rPr lang="en-US" smtClean="0"/>
              <a:t>Building block for other apps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800334FB-DEA9-4856-A720-E6675042C098}" type="slidenum">
              <a:rPr lang="x-none"/>
              <a:pPr>
                <a:defRPr/>
              </a:pPr>
              <a:t>260</a:t>
            </a:fld>
            <a:endParaRPr lang="en-US"/>
          </a:p>
        </p:txBody>
      </p:sp>
      <p:pic>
        <p:nvPicPr>
          <p:cNvPr id="2467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46789" name="Rectangle 3"/>
          <p:cNvSpPr>
            <a:spLocks noGrp="1" noChangeArrowheads="1"/>
          </p:cNvSpPr>
          <p:nvPr>
            <p:ph type="title"/>
          </p:nvPr>
        </p:nvSpPr>
        <p:spPr/>
        <p:txBody>
          <a:bodyPr/>
          <a:lstStyle/>
          <a:p>
            <a:r>
              <a:rPr lang="en-US" smtClean="0"/>
              <a:t>The Window Class</a:t>
            </a:r>
          </a:p>
        </p:txBody>
      </p:sp>
      <p:sp>
        <p:nvSpPr>
          <p:cNvPr id="246790" name="Text Box 4"/>
          <p:cNvSpPr txBox="1">
            <a:spLocks noChangeArrowheads="1"/>
          </p:cNvSpPr>
          <p:nvPr/>
        </p:nvSpPr>
        <p:spPr bwMode="auto">
          <a:xfrm>
            <a:off x="715963" y="2143125"/>
            <a:ext cx="7445375" cy="2677656"/>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class Window {</a:t>
            </a:r>
          </a:p>
          <a:p>
            <a:pPr algn="l"/>
            <a:r>
              <a:rPr lang="en-US" b="1" dirty="0">
                <a:latin typeface="Courier New" pitchFamily="49" charset="0"/>
              </a:rPr>
              <a:t> </a:t>
            </a:r>
            <a:r>
              <a:rPr lang="en-US" b="1" dirty="0">
                <a:solidFill>
                  <a:schemeClr val="tx1"/>
                </a:solidFill>
                <a:latin typeface="Courier New" pitchFamily="49" charset="0"/>
              </a:rPr>
              <a:t>public</a:t>
            </a:r>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a:t>
            </a:r>
          </a:p>
          <a:p>
            <a:pPr algn="l"/>
            <a:r>
              <a:rPr lang="en-US" b="1" dirty="0">
                <a:latin typeface="Courier New" pitchFamily="49" charset="0"/>
              </a:rPr>
              <a:t> </a:t>
            </a:r>
            <a:r>
              <a:rPr lang="en-US" b="1" dirty="0">
                <a:solidFill>
                  <a:schemeClr val="tx1"/>
                </a:solidFill>
                <a:latin typeface="Courier New" pitchFamily="49" charset="0"/>
              </a:rPr>
              <a:t>public</a:t>
            </a:r>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a:t>
            </a:r>
          </a:p>
          <a:p>
            <a:pPr algn="l"/>
            <a:r>
              <a:rPr lang="en-US" b="1" dirty="0">
                <a:latin typeface="Courier New" pitchFamily="49" charset="0"/>
              </a:rPr>
              <a:t> </a:t>
            </a:r>
            <a:r>
              <a:rPr lang="en-US" b="1" dirty="0">
                <a:solidFill>
                  <a:schemeClr val="folHlink"/>
                </a:solidFill>
                <a:latin typeface="Courier New" pitchFamily="49" charset="0"/>
              </a:rPr>
              <a:t>Window(Node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   </a:t>
            </a:r>
            <a:r>
              <a:rPr lang="en-US" b="1" dirty="0" err="1" smtClean="0">
                <a:solidFill>
                  <a:schemeClr val="folHlink"/>
                </a:solidFill>
                <a:latin typeface="Courier New" pitchFamily="49" charset="0"/>
              </a:rPr>
              <a:t>pred</a:t>
            </a:r>
            <a:r>
              <a:rPr lang="en-US" b="1" dirty="0" smtClean="0">
                <a:solidFill>
                  <a:schemeClr val="folHlink"/>
                </a:solidFill>
                <a:latin typeface="Courier New" pitchFamily="49" charset="0"/>
              </a:rPr>
              <a:t> </a:t>
            </a:r>
            <a:r>
              <a:rPr lang="en-US" b="1" dirty="0">
                <a:solidFill>
                  <a:schemeClr val="folHlink"/>
                </a:solidFill>
                <a:latin typeface="Courier New" pitchFamily="49" charset="0"/>
              </a:rPr>
              <a:t>=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a:t>
            </a:r>
            <a:r>
              <a:rPr lang="en-US" b="1" dirty="0" err="1" smtClean="0">
                <a:solidFill>
                  <a:schemeClr val="folHlink"/>
                </a:solidFill>
                <a:latin typeface="Courier New" pitchFamily="49" charset="0"/>
              </a:rPr>
              <a:t>curr</a:t>
            </a:r>
            <a:r>
              <a:rPr lang="en-US" b="1" dirty="0" smtClean="0">
                <a:solidFill>
                  <a:schemeClr val="folHlink"/>
                </a:solidFill>
                <a:latin typeface="Courier New" pitchFamily="49" charset="0"/>
              </a:rPr>
              <a:t> </a:t>
            </a:r>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p>
          <a:p>
            <a:pPr algn="l"/>
            <a:r>
              <a:rPr lang="en-US" b="1" dirty="0">
                <a:solidFill>
                  <a:schemeClr val="folHlink"/>
                </a:solidFill>
                <a:latin typeface="Courier New" pitchFamily="49" charset="0"/>
              </a:rPr>
              <a:t>}</a:t>
            </a:r>
          </a:p>
        </p:txBody>
      </p:sp>
      <p:sp>
        <p:nvSpPr>
          <p:cNvPr id="246791" name="AutoShape 5"/>
          <p:cNvSpPr>
            <a:spLocks noChangeArrowheads="1"/>
          </p:cNvSpPr>
          <p:nvPr/>
        </p:nvSpPr>
        <p:spPr bwMode="auto">
          <a:xfrm>
            <a:off x="922338" y="2484438"/>
            <a:ext cx="3251200" cy="876300"/>
          </a:xfrm>
          <a:prstGeom prst="wedgeRoundRectCallout">
            <a:avLst>
              <a:gd name="adj1" fmla="val 93458"/>
              <a:gd name="adj2" fmla="val 23677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46792" name="Text Box 6"/>
          <p:cNvSpPr txBox="1">
            <a:spLocks noChangeArrowheads="1"/>
          </p:cNvSpPr>
          <p:nvPr/>
        </p:nvSpPr>
        <p:spPr bwMode="auto">
          <a:xfrm>
            <a:off x="3781425" y="5238750"/>
            <a:ext cx="4162425"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A container for </a:t>
            </a:r>
            <a:r>
              <a:rPr lang="en-US" sz="2800" b="1" dirty="0" err="1">
                <a:solidFill>
                  <a:srgbClr val="FF0000"/>
                </a:solidFill>
                <a:latin typeface="Arial" pitchFamily="34" charset="0"/>
              </a:rPr>
              <a:t>pred</a:t>
            </a:r>
            <a:r>
              <a:rPr lang="en-US" sz="2800" b="1" dirty="0">
                <a:solidFill>
                  <a:srgbClr val="FF0000"/>
                </a:solidFill>
                <a:latin typeface="Arial" pitchFamily="34" charset="0"/>
              </a:rPr>
              <a:t> and current values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650FF859-A5A2-40DC-B4F7-DF058546BEA9}" type="slidenum">
              <a:rPr lang="x-none"/>
              <a:pPr>
                <a:defRPr/>
              </a:pPr>
              <a:t>261</a:t>
            </a:fld>
            <a:endParaRPr lang="en-US"/>
          </a:p>
        </p:txBody>
      </p:sp>
      <p:pic>
        <p:nvPicPr>
          <p:cNvPr id="24781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47813" name="Rectangle 3"/>
          <p:cNvSpPr>
            <a:spLocks noGrp="1" noChangeArrowheads="1"/>
          </p:cNvSpPr>
          <p:nvPr>
            <p:ph type="title"/>
          </p:nvPr>
        </p:nvSpPr>
        <p:spPr/>
        <p:txBody>
          <a:bodyPr/>
          <a:lstStyle/>
          <a:p>
            <a:r>
              <a:rPr lang="en-US" smtClean="0"/>
              <a:t>Using the Find Method</a:t>
            </a:r>
          </a:p>
        </p:txBody>
      </p:sp>
      <p:sp>
        <p:nvSpPr>
          <p:cNvPr id="247814" name="Text Box 4"/>
          <p:cNvSpPr txBox="1">
            <a:spLocks noChangeArrowheads="1"/>
          </p:cNvSpPr>
          <p:nvPr/>
        </p:nvSpPr>
        <p:spPr bwMode="auto">
          <a:xfrm>
            <a:off x="741363" y="1774825"/>
            <a:ext cx="7445375" cy="1569660"/>
          </a:xfrm>
          <a:prstGeom prst="rect">
            <a:avLst/>
          </a:prstGeom>
          <a:solidFill>
            <a:srgbClr val="FFFFCC"/>
          </a:solidFill>
          <a:ln w="9525">
            <a:noFill/>
            <a:miter lim="800000"/>
            <a:headEnd/>
            <a:tailEnd/>
          </a:ln>
        </p:spPr>
        <p:txBody>
          <a:bodyPr>
            <a:spAutoFit/>
          </a:bodyPr>
          <a:lstStyle/>
          <a:p>
            <a:pPr algn="l"/>
            <a:endParaRPr lang="en-US" b="1" dirty="0">
              <a:latin typeface="Courier New" pitchFamily="49" charset="0"/>
            </a:endParaRPr>
          </a:p>
          <a:p>
            <a:pPr algn="l"/>
            <a:r>
              <a:rPr lang="en-US" b="1" dirty="0">
                <a:latin typeface="Courier New" pitchFamily="49" charset="0"/>
              </a:rPr>
              <a:t>  Window </a:t>
            </a:r>
            <a:r>
              <a:rPr lang="en-US" b="1" dirty="0" err="1">
                <a:latin typeface="Courier New" pitchFamily="49" charset="0"/>
              </a:rPr>
              <a:t>window</a:t>
            </a:r>
            <a:r>
              <a:rPr lang="en-US" b="1" dirty="0">
                <a:latin typeface="Courier New" pitchFamily="49" charset="0"/>
              </a:rPr>
              <a:t> = find(head, key);</a:t>
            </a:r>
          </a:p>
          <a:p>
            <a:pPr algn="l"/>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 = </a:t>
            </a:r>
            <a:r>
              <a:rPr lang="en-US" b="1" dirty="0" err="1">
                <a:latin typeface="Courier New" pitchFamily="49" charset="0"/>
              </a:rPr>
              <a:t>window.pred</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window.curr</a:t>
            </a:r>
            <a:r>
              <a:rPr lang="en-US" b="1"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B39469CA-30BD-4F70-BCD8-206F5A2006A5}" type="slidenum">
              <a:rPr lang="x-none"/>
              <a:pPr>
                <a:defRPr/>
              </a:pPr>
              <a:t>262</a:t>
            </a:fld>
            <a:endParaRPr lang="en-US"/>
          </a:p>
        </p:txBody>
      </p:sp>
      <p:pic>
        <p:nvPicPr>
          <p:cNvPr id="2488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48837" name="Rectangle 3"/>
          <p:cNvSpPr>
            <a:spLocks noGrp="1" noChangeArrowheads="1"/>
          </p:cNvSpPr>
          <p:nvPr>
            <p:ph type="title"/>
          </p:nvPr>
        </p:nvSpPr>
        <p:spPr/>
        <p:txBody>
          <a:bodyPr/>
          <a:lstStyle/>
          <a:p>
            <a:r>
              <a:rPr lang="en-US" smtClean="0"/>
              <a:t>Using the Find Method</a:t>
            </a:r>
          </a:p>
        </p:txBody>
      </p:sp>
      <p:sp>
        <p:nvSpPr>
          <p:cNvPr id="248838" name="Text Box 4"/>
          <p:cNvSpPr txBox="1">
            <a:spLocks noChangeArrowheads="1"/>
          </p:cNvSpPr>
          <p:nvPr/>
        </p:nvSpPr>
        <p:spPr bwMode="auto">
          <a:xfrm>
            <a:off x="741363" y="1774825"/>
            <a:ext cx="7445375" cy="1569660"/>
          </a:xfrm>
          <a:prstGeom prst="rect">
            <a:avLst/>
          </a:prstGeom>
          <a:solidFill>
            <a:srgbClr val="FFFFCC"/>
          </a:solidFill>
          <a:ln w="9525">
            <a:noFill/>
            <a:miter lim="800000"/>
            <a:headEnd/>
            <a:tailEnd/>
          </a:ln>
        </p:spPr>
        <p:txBody>
          <a:bodyPr>
            <a:spAutoFit/>
          </a:bodyPr>
          <a:lstStyle/>
          <a:p>
            <a:pPr algn="l"/>
            <a:endParaRPr lang="en-US" b="1" dirty="0">
              <a:latin typeface="Courier New" pitchFamily="49" charset="0"/>
            </a:endParaRPr>
          </a:p>
          <a:p>
            <a:pPr algn="l"/>
            <a:r>
              <a:rPr lang="en-US" b="1" dirty="0">
                <a:latin typeface="Courier New" pitchFamily="49" charset="0"/>
              </a:rPr>
              <a:t>  Window </a:t>
            </a:r>
            <a:r>
              <a:rPr lang="en-US" b="1" dirty="0" err="1">
                <a:latin typeface="Courier New" pitchFamily="49" charset="0"/>
              </a:rPr>
              <a:t>window</a:t>
            </a:r>
            <a:r>
              <a:rPr lang="en-US" b="1" dirty="0">
                <a:latin typeface="Courier New" pitchFamily="49" charset="0"/>
              </a:rPr>
              <a:t> = find(head, key);</a:t>
            </a:r>
          </a:p>
          <a:p>
            <a:pPr algn="l"/>
            <a:r>
              <a:rPr lang="en-US" b="1" dirty="0">
                <a:latin typeface="Courier New" pitchFamily="49" charset="0"/>
              </a:rPr>
              <a:t>  </a:t>
            </a:r>
            <a:r>
              <a:rPr lang="en-US" b="1" dirty="0">
                <a:solidFill>
                  <a:schemeClr val="folHlink"/>
                </a:solidFill>
                <a:latin typeface="Courier New" pitchFamily="49" charset="0"/>
              </a:rPr>
              <a:t>Node </a:t>
            </a:r>
            <a:r>
              <a:rPr lang="en-US" b="1" dirty="0" err="1">
                <a:solidFill>
                  <a:schemeClr val="folHlink"/>
                </a:solidFill>
                <a:latin typeface="Courier New" pitchFamily="49" charset="0"/>
              </a:rPr>
              <a:t>pred</a:t>
            </a:r>
            <a:r>
              <a:rPr lang="en-US" b="1" dirty="0">
                <a:solidFill>
                  <a:schemeClr val="folHlink"/>
                </a:solidFill>
                <a:latin typeface="Courier New" pitchFamily="49" charset="0"/>
              </a:rPr>
              <a:t> = </a:t>
            </a:r>
            <a:r>
              <a:rPr lang="en-US" b="1" dirty="0" err="1">
                <a:solidFill>
                  <a:schemeClr val="folHlink"/>
                </a:solidFill>
                <a:latin typeface="Courier New" pitchFamily="49" charset="0"/>
              </a:rPr>
              <a:t>window.pred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window.curr</a:t>
            </a:r>
            <a:r>
              <a:rPr lang="en-US" b="1" dirty="0">
                <a:solidFill>
                  <a:schemeClr val="folHlink"/>
                </a:solidFill>
                <a:latin typeface="Courier New" pitchFamily="49" charset="0"/>
              </a:rPr>
              <a:t>;</a:t>
            </a:r>
            <a:r>
              <a:rPr lang="en-US" b="1" dirty="0">
                <a:latin typeface="Courier New" pitchFamily="49" charset="0"/>
              </a:rPr>
              <a:t> </a:t>
            </a:r>
          </a:p>
        </p:txBody>
      </p:sp>
      <p:sp>
        <p:nvSpPr>
          <p:cNvPr id="248839" name="AutoShape 5"/>
          <p:cNvSpPr>
            <a:spLocks noChangeArrowheads="1"/>
          </p:cNvSpPr>
          <p:nvPr/>
        </p:nvSpPr>
        <p:spPr bwMode="auto">
          <a:xfrm>
            <a:off x="1087438" y="2128838"/>
            <a:ext cx="6172200" cy="444500"/>
          </a:xfrm>
          <a:prstGeom prst="wedgeRoundRectCallout">
            <a:avLst>
              <a:gd name="adj1" fmla="val -2213"/>
              <a:gd name="adj2" fmla="val 36106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48840" name="Text Box 6"/>
          <p:cNvSpPr txBox="1">
            <a:spLocks noChangeArrowheads="1"/>
          </p:cNvSpPr>
          <p:nvPr/>
        </p:nvSpPr>
        <p:spPr bwMode="auto">
          <a:xfrm>
            <a:off x="1330325" y="4049713"/>
            <a:ext cx="6594475"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Find returns window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26ED11AE-91A9-425A-9E19-C32D0CD354D4}" type="slidenum">
              <a:rPr lang="x-none"/>
              <a:pPr>
                <a:defRPr/>
              </a:pPr>
              <a:t>263</a:t>
            </a:fld>
            <a:endParaRPr lang="en-US"/>
          </a:p>
        </p:txBody>
      </p:sp>
      <p:pic>
        <p:nvPicPr>
          <p:cNvPr id="2498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49861" name="Rectangle 3"/>
          <p:cNvSpPr>
            <a:spLocks noGrp="1" noChangeArrowheads="1"/>
          </p:cNvSpPr>
          <p:nvPr>
            <p:ph type="title"/>
          </p:nvPr>
        </p:nvSpPr>
        <p:spPr/>
        <p:txBody>
          <a:bodyPr/>
          <a:lstStyle/>
          <a:p>
            <a:r>
              <a:rPr lang="en-US" smtClean="0"/>
              <a:t>Using the Find Method</a:t>
            </a:r>
          </a:p>
        </p:txBody>
      </p:sp>
      <p:sp>
        <p:nvSpPr>
          <p:cNvPr id="249862" name="Text Box 4"/>
          <p:cNvSpPr txBox="1">
            <a:spLocks noChangeArrowheads="1"/>
          </p:cNvSpPr>
          <p:nvPr/>
        </p:nvSpPr>
        <p:spPr bwMode="auto">
          <a:xfrm>
            <a:off x="741363" y="1774825"/>
            <a:ext cx="7445375" cy="1569660"/>
          </a:xfrm>
          <a:prstGeom prst="rect">
            <a:avLst/>
          </a:prstGeom>
          <a:solidFill>
            <a:srgbClr val="FFFFCC"/>
          </a:solidFill>
          <a:ln w="9525">
            <a:noFill/>
            <a:miter lim="800000"/>
            <a:headEnd/>
            <a:tailEnd/>
          </a:ln>
        </p:spPr>
        <p:txBody>
          <a:bodyPr>
            <a:spAutoFit/>
          </a:bodyPr>
          <a:lstStyle/>
          <a:p>
            <a:pPr algn="l"/>
            <a:endParaRPr lang="en-US" b="1" dirty="0">
              <a:latin typeface="Courier New" pitchFamily="49" charset="0"/>
            </a:endParaRPr>
          </a:p>
          <a:p>
            <a:pPr algn="l"/>
            <a:r>
              <a:rPr lang="en-US" b="1" dirty="0">
                <a:solidFill>
                  <a:schemeClr val="folHlink"/>
                </a:solidFill>
                <a:latin typeface="Courier New" pitchFamily="49" charset="0"/>
              </a:rPr>
              <a:t>  Window </a:t>
            </a:r>
            <a:r>
              <a:rPr lang="en-US" b="1" dirty="0" err="1">
                <a:solidFill>
                  <a:schemeClr val="folHlink"/>
                </a:solidFill>
                <a:latin typeface="Courier New" pitchFamily="49" charset="0"/>
              </a:rPr>
              <a:t>window</a:t>
            </a:r>
            <a:r>
              <a:rPr lang="en-US" b="1" dirty="0">
                <a:solidFill>
                  <a:schemeClr val="folHlink"/>
                </a:solidFill>
                <a:latin typeface="Courier New" pitchFamily="49" charset="0"/>
              </a:rPr>
              <a:t> = find(head, key);</a:t>
            </a:r>
          </a:p>
          <a:p>
            <a:pPr algn="l"/>
            <a:r>
              <a:rPr lang="en-US" b="1" dirty="0">
                <a:latin typeface="Courier New" pitchFamily="49" charset="0"/>
              </a:rPr>
              <a:t>  Node </a:t>
            </a:r>
            <a:r>
              <a:rPr lang="en-US" b="1" dirty="0" err="1">
                <a:latin typeface="Courier New" pitchFamily="49" charset="0"/>
              </a:rPr>
              <a:t>pred</a:t>
            </a:r>
            <a:r>
              <a:rPr lang="en-US" b="1" dirty="0">
                <a:latin typeface="Courier New" pitchFamily="49" charset="0"/>
              </a:rPr>
              <a:t> = </a:t>
            </a:r>
            <a:r>
              <a:rPr lang="en-US" b="1" dirty="0" err="1">
                <a:latin typeface="Courier New" pitchFamily="49" charset="0"/>
              </a:rPr>
              <a:t>window.pred</a:t>
            </a:r>
            <a:r>
              <a:rPr lang="en-US" b="1" dirty="0">
                <a:latin typeface="Courier New" pitchFamily="49" charset="0"/>
              </a:rPr>
              <a:t>;</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window.curr</a:t>
            </a:r>
            <a:r>
              <a:rPr lang="en-US" b="1" dirty="0">
                <a:latin typeface="Courier New" pitchFamily="49" charset="0"/>
              </a:rPr>
              <a:t>; </a:t>
            </a:r>
          </a:p>
        </p:txBody>
      </p:sp>
      <p:sp>
        <p:nvSpPr>
          <p:cNvPr id="249863" name="AutoShape 5"/>
          <p:cNvSpPr>
            <a:spLocks noChangeArrowheads="1"/>
          </p:cNvSpPr>
          <p:nvPr/>
        </p:nvSpPr>
        <p:spPr bwMode="auto">
          <a:xfrm>
            <a:off x="1112838" y="2497138"/>
            <a:ext cx="4660900" cy="850900"/>
          </a:xfrm>
          <a:prstGeom prst="wedgeRoundRectCallout">
            <a:avLst>
              <a:gd name="adj1" fmla="val 13282"/>
              <a:gd name="adj2" fmla="val 16474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49864" name="Text Box 6"/>
          <p:cNvSpPr txBox="1">
            <a:spLocks noChangeArrowheads="1"/>
          </p:cNvSpPr>
          <p:nvPr/>
        </p:nvSpPr>
        <p:spPr bwMode="auto">
          <a:xfrm>
            <a:off x="1266825" y="4316413"/>
            <a:ext cx="6594475"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Extract </a:t>
            </a:r>
            <a:r>
              <a:rPr lang="en-US" sz="2800" b="1" dirty="0" err="1">
                <a:solidFill>
                  <a:srgbClr val="FF0000"/>
                </a:solidFill>
                <a:latin typeface="Arial" pitchFamily="34" charset="0"/>
              </a:rPr>
              <a:t>pred</a:t>
            </a:r>
            <a:r>
              <a:rPr lang="en-US" sz="2800" b="1" dirty="0">
                <a:solidFill>
                  <a:srgbClr val="FF0000"/>
                </a:solidFill>
                <a:latin typeface="Arial" pitchFamily="34" charset="0"/>
              </a:rPr>
              <a:t> and </a:t>
            </a:r>
            <a:r>
              <a:rPr lang="en-US" sz="2800" b="1" dirty="0" err="1">
                <a:solidFill>
                  <a:srgbClr val="FF0000"/>
                </a:solidFill>
                <a:latin typeface="Arial" pitchFamily="34" charset="0"/>
              </a:rPr>
              <a:t>curr</a:t>
            </a:r>
            <a:endParaRPr lang="en-US" sz="2800" b="1" dirty="0">
              <a:solidFill>
                <a:srgbClr val="FF000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
          <p:cNvSpPr>
            <a:spLocks noGrp="1"/>
          </p:cNvSpPr>
          <p:nvPr>
            <p:ph type="ftr" sz="quarter" idx="10"/>
          </p:nvPr>
        </p:nvSpPr>
        <p:spPr/>
        <p:txBody>
          <a:bodyPr/>
          <a:lstStyle/>
          <a:p>
            <a:pPr>
              <a:defRPr/>
            </a:pPr>
            <a:r>
              <a:rPr lang="en-US"/>
              <a:t>Art of Multiprocessor Programming© Herlihy-Shavit 2007</a:t>
            </a:r>
          </a:p>
        </p:txBody>
      </p:sp>
      <p:sp>
        <p:nvSpPr>
          <p:cNvPr id="29" name="Slide Number Placeholder 3"/>
          <p:cNvSpPr>
            <a:spLocks noGrp="1"/>
          </p:cNvSpPr>
          <p:nvPr>
            <p:ph type="sldNum" sz="quarter" idx="11"/>
          </p:nvPr>
        </p:nvSpPr>
        <p:spPr/>
        <p:txBody>
          <a:bodyPr/>
          <a:lstStyle/>
          <a:p>
            <a:pPr>
              <a:defRPr/>
            </a:pPr>
            <a:fld id="{DBAC2196-983C-4B7D-996A-CF7A650B0473}" type="slidenum">
              <a:rPr lang="x-none"/>
              <a:pPr>
                <a:defRPr/>
              </a:pPr>
              <a:t>264</a:t>
            </a:fld>
            <a:endParaRPr lang="en-US"/>
          </a:p>
        </p:txBody>
      </p:sp>
      <p:pic>
        <p:nvPicPr>
          <p:cNvPr id="2508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0885" name="Rectangle 3"/>
          <p:cNvSpPr>
            <a:spLocks noGrp="1" noChangeArrowheads="1"/>
          </p:cNvSpPr>
          <p:nvPr>
            <p:ph type="title"/>
          </p:nvPr>
        </p:nvSpPr>
        <p:spPr/>
        <p:txBody>
          <a:bodyPr/>
          <a:lstStyle/>
          <a:p>
            <a:r>
              <a:rPr lang="en-US" smtClean="0"/>
              <a:t>The Find Method</a:t>
            </a:r>
          </a:p>
        </p:txBody>
      </p:sp>
      <p:sp>
        <p:nvSpPr>
          <p:cNvPr id="250886" name="Text Box 4"/>
          <p:cNvSpPr txBox="1">
            <a:spLocks noChangeArrowheads="1"/>
          </p:cNvSpPr>
          <p:nvPr/>
        </p:nvSpPr>
        <p:spPr bwMode="auto">
          <a:xfrm>
            <a:off x="741363" y="1774825"/>
            <a:ext cx="7445375" cy="1200329"/>
          </a:xfrm>
          <a:prstGeom prst="rect">
            <a:avLst/>
          </a:prstGeom>
          <a:solidFill>
            <a:srgbClr val="FFFFCC"/>
          </a:solidFill>
          <a:ln w="9525">
            <a:noFill/>
            <a:miter lim="800000"/>
            <a:headEnd/>
            <a:tailEnd/>
          </a:ln>
        </p:spPr>
        <p:txBody>
          <a:bodyPr>
            <a:spAutoFit/>
          </a:bodyPr>
          <a:lstStyle/>
          <a:p>
            <a:pPr algn="l"/>
            <a:endParaRPr lang="en-US" b="1" dirty="0">
              <a:latin typeface="Courier New" pitchFamily="49" charset="0"/>
            </a:endParaRPr>
          </a:p>
          <a:p>
            <a:pPr algn="l"/>
            <a:r>
              <a:rPr lang="en-US" b="1" dirty="0">
                <a:latin typeface="Courier New" pitchFamily="49" charset="0"/>
              </a:rPr>
              <a:t>  Window </a:t>
            </a:r>
            <a:r>
              <a:rPr lang="en-US" b="1" dirty="0" err="1">
                <a:latin typeface="Courier New" pitchFamily="49" charset="0"/>
              </a:rPr>
              <a:t>window</a:t>
            </a:r>
            <a:r>
              <a:rPr lang="en-US" b="1" dirty="0">
                <a:latin typeface="Courier New" pitchFamily="49" charset="0"/>
              </a:rPr>
              <a:t> </a:t>
            </a:r>
            <a:r>
              <a:rPr lang="en-US" b="1" dirty="0">
                <a:solidFill>
                  <a:schemeClr val="folHlink"/>
                </a:solidFill>
                <a:latin typeface="Courier New" pitchFamily="49" charset="0"/>
              </a:rPr>
              <a:t>= find(item);</a:t>
            </a:r>
          </a:p>
          <a:p>
            <a:pPr algn="l"/>
            <a:r>
              <a:rPr lang="en-US" b="1" dirty="0">
                <a:latin typeface="Courier New" pitchFamily="49" charset="0"/>
              </a:rPr>
              <a:t> </a:t>
            </a:r>
          </a:p>
        </p:txBody>
      </p:sp>
      <p:sp>
        <p:nvSpPr>
          <p:cNvPr id="250887" name="AutoShape 5"/>
          <p:cNvSpPr>
            <a:spLocks noChangeArrowheads="1"/>
          </p:cNvSpPr>
          <p:nvPr/>
        </p:nvSpPr>
        <p:spPr bwMode="auto">
          <a:xfrm>
            <a:off x="871538" y="2065338"/>
            <a:ext cx="2870200" cy="571500"/>
          </a:xfrm>
          <a:prstGeom prst="wedgeRoundRectCallout">
            <a:avLst>
              <a:gd name="adj1" fmla="val 12833"/>
              <a:gd name="adj2" fmla="val 28861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0888" name="Text Box 6"/>
          <p:cNvSpPr txBox="1">
            <a:spLocks noChangeArrowheads="1"/>
          </p:cNvSpPr>
          <p:nvPr/>
        </p:nvSpPr>
        <p:spPr bwMode="auto">
          <a:xfrm>
            <a:off x="388938" y="3943350"/>
            <a:ext cx="390366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At some instant, </a:t>
            </a:r>
          </a:p>
        </p:txBody>
      </p:sp>
      <p:grpSp>
        <p:nvGrpSpPr>
          <p:cNvPr id="250889" name="Group 7"/>
          <p:cNvGrpSpPr>
            <a:grpSpLocks/>
          </p:cNvGrpSpPr>
          <p:nvPr/>
        </p:nvGrpSpPr>
        <p:grpSpPr bwMode="auto">
          <a:xfrm>
            <a:off x="2354263" y="4606925"/>
            <a:ext cx="866775" cy="582613"/>
            <a:chOff x="596" y="1599"/>
            <a:chExt cx="546" cy="367"/>
          </a:xfrm>
        </p:grpSpPr>
        <p:sp>
          <p:nvSpPr>
            <p:cNvPr id="250907"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0908"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0909" name="Text Box 10"/>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50890" name="Group 11"/>
          <p:cNvGrpSpPr>
            <a:grpSpLocks/>
          </p:cNvGrpSpPr>
          <p:nvPr/>
        </p:nvGrpSpPr>
        <p:grpSpPr bwMode="auto">
          <a:xfrm>
            <a:off x="3956050" y="4606925"/>
            <a:ext cx="866775" cy="582613"/>
            <a:chOff x="596" y="1599"/>
            <a:chExt cx="546" cy="367"/>
          </a:xfrm>
        </p:grpSpPr>
        <p:sp>
          <p:nvSpPr>
            <p:cNvPr id="250904"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0905"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0906" name="Text Box 14"/>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50891" name="Group 15"/>
          <p:cNvGrpSpPr>
            <a:grpSpLocks/>
          </p:cNvGrpSpPr>
          <p:nvPr/>
        </p:nvGrpSpPr>
        <p:grpSpPr bwMode="auto">
          <a:xfrm>
            <a:off x="5553075" y="4606925"/>
            <a:ext cx="866775" cy="582613"/>
            <a:chOff x="596" y="1599"/>
            <a:chExt cx="546" cy="367"/>
          </a:xfrm>
        </p:grpSpPr>
        <p:sp>
          <p:nvSpPr>
            <p:cNvPr id="250901"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0902"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0903" name="Text Box 18"/>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250892" name="Line 19"/>
          <p:cNvSpPr>
            <a:spLocks noChangeShapeType="1"/>
          </p:cNvSpPr>
          <p:nvPr/>
        </p:nvSpPr>
        <p:spPr bwMode="auto">
          <a:xfrm>
            <a:off x="3017838" y="48990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0893" name="Line 20"/>
          <p:cNvSpPr>
            <a:spLocks noChangeShapeType="1"/>
          </p:cNvSpPr>
          <p:nvPr/>
        </p:nvSpPr>
        <p:spPr bwMode="auto">
          <a:xfrm>
            <a:off x="4605338" y="48990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0894" name="Line 21"/>
          <p:cNvSpPr>
            <a:spLocks noChangeShapeType="1"/>
          </p:cNvSpPr>
          <p:nvPr/>
        </p:nvSpPr>
        <p:spPr bwMode="auto">
          <a:xfrm>
            <a:off x="6224588" y="48990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0895" name="Text Box 22"/>
          <p:cNvSpPr txBox="1">
            <a:spLocks noChangeArrowheads="1"/>
          </p:cNvSpPr>
          <p:nvPr/>
        </p:nvSpPr>
        <p:spPr bwMode="auto">
          <a:xfrm>
            <a:off x="2338610" y="5341938"/>
            <a:ext cx="906017" cy="523220"/>
          </a:xfrm>
          <a:prstGeom prst="rect">
            <a:avLst/>
          </a:prstGeom>
          <a:noFill/>
          <a:ln w="9525" algn="ctr">
            <a:noFill/>
            <a:miter lim="800000"/>
            <a:headEnd/>
            <a:tailEnd/>
          </a:ln>
        </p:spPr>
        <p:txBody>
          <a:bodyPr wrap="none">
            <a:spAutoFit/>
          </a:bodyPr>
          <a:lstStyle/>
          <a:p>
            <a:pPr algn="ctr">
              <a:spcBef>
                <a:spcPct val="50000"/>
              </a:spcBef>
            </a:pPr>
            <a:r>
              <a:rPr lang="en-US" sz="2800" dirty="0" err="1">
                <a:latin typeface="Arial" pitchFamily="34" charset="0"/>
              </a:rPr>
              <a:t>pred</a:t>
            </a:r>
            <a:endParaRPr lang="en-US" sz="2800" dirty="0">
              <a:latin typeface="Arial" pitchFamily="34" charset="0"/>
            </a:endParaRPr>
          </a:p>
        </p:txBody>
      </p:sp>
      <p:sp>
        <p:nvSpPr>
          <p:cNvPr id="250896" name="Text Box 23"/>
          <p:cNvSpPr txBox="1">
            <a:spLocks noChangeArrowheads="1"/>
          </p:cNvSpPr>
          <p:nvPr/>
        </p:nvSpPr>
        <p:spPr bwMode="auto">
          <a:xfrm>
            <a:off x="3881354" y="5341938"/>
            <a:ext cx="805029" cy="523220"/>
          </a:xfrm>
          <a:prstGeom prst="rect">
            <a:avLst/>
          </a:prstGeom>
          <a:noFill/>
          <a:ln w="9525" algn="ctr">
            <a:noFill/>
            <a:miter lim="800000"/>
            <a:headEnd/>
            <a:tailEnd/>
          </a:ln>
        </p:spPr>
        <p:txBody>
          <a:bodyPr wrap="none">
            <a:spAutoFit/>
          </a:bodyPr>
          <a:lstStyle/>
          <a:p>
            <a:pPr algn="ctr">
              <a:spcBef>
                <a:spcPct val="50000"/>
              </a:spcBef>
            </a:pPr>
            <a:r>
              <a:rPr lang="en-US" sz="2800" dirty="0" err="1">
                <a:latin typeface="Arial" pitchFamily="34" charset="0"/>
              </a:rPr>
              <a:t>curr</a:t>
            </a:r>
            <a:endParaRPr lang="en-US" sz="2800" dirty="0">
              <a:latin typeface="Arial" pitchFamily="34" charset="0"/>
            </a:endParaRPr>
          </a:p>
        </p:txBody>
      </p:sp>
      <p:sp>
        <p:nvSpPr>
          <p:cNvPr id="250897" name="Text Box 24"/>
          <p:cNvSpPr txBox="1">
            <a:spLocks noChangeArrowheads="1"/>
          </p:cNvSpPr>
          <p:nvPr/>
        </p:nvSpPr>
        <p:spPr bwMode="auto">
          <a:xfrm>
            <a:off x="5512731" y="5341938"/>
            <a:ext cx="923651" cy="523220"/>
          </a:xfrm>
          <a:prstGeom prst="rect">
            <a:avLst/>
          </a:prstGeom>
          <a:noFill/>
          <a:ln w="9525" algn="ctr">
            <a:noFill/>
            <a:miter lim="800000"/>
            <a:headEnd/>
            <a:tailEnd/>
          </a:ln>
        </p:spPr>
        <p:txBody>
          <a:bodyPr wrap="none">
            <a:spAutoFit/>
          </a:bodyPr>
          <a:lstStyle/>
          <a:p>
            <a:pPr algn="ctr">
              <a:spcBef>
                <a:spcPct val="50000"/>
              </a:spcBef>
            </a:pPr>
            <a:r>
              <a:rPr lang="en-US" sz="2800" dirty="0" err="1">
                <a:latin typeface="Arial" pitchFamily="34" charset="0"/>
              </a:rPr>
              <a:t>succ</a:t>
            </a:r>
            <a:endParaRPr lang="en-US" sz="2800" dirty="0">
              <a:latin typeface="Arial" pitchFamily="34" charset="0"/>
            </a:endParaRPr>
          </a:p>
        </p:txBody>
      </p:sp>
      <p:sp>
        <p:nvSpPr>
          <p:cNvPr id="250898" name="Oval 25"/>
          <p:cNvSpPr>
            <a:spLocks noChangeArrowheads="1"/>
          </p:cNvSpPr>
          <p:nvPr/>
        </p:nvSpPr>
        <p:spPr bwMode="auto">
          <a:xfrm>
            <a:off x="4964113" y="3613150"/>
            <a:ext cx="1268412" cy="733425"/>
          </a:xfrm>
          <a:prstGeom prst="ellipse">
            <a:avLst/>
          </a:prstGeom>
          <a:solidFill>
            <a:schemeClr val="accent1"/>
          </a:solidFill>
          <a:ln w="38100" algn="ctr">
            <a:solidFill>
              <a:schemeClr val="tx1"/>
            </a:solidFill>
            <a:round/>
            <a:headEnd/>
            <a:tailEnd/>
          </a:ln>
        </p:spPr>
        <p:txBody>
          <a:bodyPr wrap="none" anchor="ctr">
            <a:spAutoFit/>
          </a:bodyPr>
          <a:lstStyle/>
          <a:p>
            <a:pPr algn="ctr">
              <a:spcBef>
                <a:spcPct val="50000"/>
              </a:spcBef>
            </a:pPr>
            <a:r>
              <a:rPr lang="en-US" sz="2800" dirty="0">
                <a:latin typeface="Arial" pitchFamily="34" charset="0"/>
              </a:rPr>
              <a:t>item</a:t>
            </a:r>
          </a:p>
        </p:txBody>
      </p:sp>
      <p:sp>
        <p:nvSpPr>
          <p:cNvPr id="250899" name="Freeform 27"/>
          <p:cNvSpPr>
            <a:spLocks/>
          </p:cNvSpPr>
          <p:nvPr/>
        </p:nvSpPr>
        <p:spPr bwMode="auto">
          <a:xfrm>
            <a:off x="4371394" y="4199086"/>
            <a:ext cx="184731" cy="461665"/>
          </a:xfrm>
          <a:custGeom>
            <a:avLst/>
            <a:gdLst>
              <a:gd name="T0" fmla="*/ 103325481 w 289"/>
              <a:gd name="T1" fmla="*/ 1302922150 h 517"/>
              <a:gd name="T2" fmla="*/ 103325481 w 289"/>
              <a:gd name="T3" fmla="*/ 577116852 h 517"/>
              <a:gd name="T4" fmla="*/ 728323460 w 289"/>
              <a:gd name="T5" fmla="*/ 0 h 517"/>
              <a:gd name="T6" fmla="*/ 0 60000 65536"/>
              <a:gd name="T7" fmla="*/ 0 60000 65536"/>
              <a:gd name="T8" fmla="*/ 0 60000 65536"/>
              <a:gd name="T9" fmla="*/ 0 w 289"/>
              <a:gd name="T10" fmla="*/ 0 h 517"/>
              <a:gd name="T11" fmla="*/ 289 w 289"/>
              <a:gd name="T12" fmla="*/ 517 h 517"/>
            </a:gdLst>
            <a:ahLst/>
            <a:cxnLst>
              <a:cxn ang="T6">
                <a:pos x="T0" y="T1"/>
              </a:cxn>
              <a:cxn ang="T7">
                <a:pos x="T2" y="T3"/>
              </a:cxn>
              <a:cxn ang="T8">
                <a:pos x="T4" y="T5"/>
              </a:cxn>
            </a:cxnLst>
            <a:rect l="T9" t="T10" r="T11" b="T12"/>
            <a:pathLst>
              <a:path w="289" h="517">
                <a:moveTo>
                  <a:pt x="41" y="517"/>
                </a:moveTo>
                <a:cubicBezTo>
                  <a:pt x="20" y="416"/>
                  <a:pt x="0" y="315"/>
                  <a:pt x="41" y="229"/>
                </a:cubicBezTo>
                <a:cubicBezTo>
                  <a:pt x="82" y="143"/>
                  <a:pt x="185" y="71"/>
                  <a:pt x="289" y="0"/>
                </a:cubicBezTo>
              </a:path>
            </a:pathLst>
          </a:custGeom>
          <a:noFill/>
          <a:ln w="76200">
            <a:solidFill>
              <a:schemeClr val="tx1"/>
            </a:solidFill>
            <a:round/>
            <a:headEnd/>
            <a:tailEnd type="triangle" w="med" len="med"/>
          </a:ln>
        </p:spPr>
        <p:txBody>
          <a:bodyPr wrap="none" anchor="ctr">
            <a:spAutoFit/>
          </a:bodyPr>
          <a:lstStyle/>
          <a:p>
            <a:endParaRPr lang="en-US" dirty="0">
              <a:latin typeface="Courier New" pitchFamily="49" charset="0"/>
            </a:endParaRPr>
          </a:p>
        </p:txBody>
      </p:sp>
      <p:sp>
        <p:nvSpPr>
          <p:cNvPr id="250900" name="Text Box 28"/>
          <p:cNvSpPr txBox="1">
            <a:spLocks noChangeArrowheads="1"/>
          </p:cNvSpPr>
          <p:nvPr/>
        </p:nvSpPr>
        <p:spPr bwMode="auto">
          <a:xfrm>
            <a:off x="6832600" y="3968750"/>
            <a:ext cx="1570038"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or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
          <p:cNvSpPr>
            <a:spLocks noGrp="1"/>
          </p:cNvSpPr>
          <p:nvPr>
            <p:ph type="ftr" sz="quarter" idx="10"/>
          </p:nvPr>
        </p:nvSpPr>
        <p:spPr/>
        <p:txBody>
          <a:bodyPr/>
          <a:lstStyle/>
          <a:p>
            <a:pPr>
              <a:defRPr/>
            </a:pPr>
            <a:r>
              <a:rPr lang="en-US"/>
              <a:t>Art of Multiprocessor Programming© Herlihy-Shavit 2007</a:t>
            </a:r>
          </a:p>
        </p:txBody>
      </p:sp>
      <p:sp>
        <p:nvSpPr>
          <p:cNvPr id="23" name="Slide Number Placeholder 3"/>
          <p:cNvSpPr>
            <a:spLocks noGrp="1"/>
          </p:cNvSpPr>
          <p:nvPr>
            <p:ph type="sldNum" sz="quarter" idx="11"/>
          </p:nvPr>
        </p:nvSpPr>
        <p:spPr/>
        <p:txBody>
          <a:bodyPr/>
          <a:lstStyle/>
          <a:p>
            <a:pPr>
              <a:defRPr/>
            </a:pPr>
            <a:fld id="{8ECE658F-E03E-42E5-AB90-F4A302F70ABE}" type="slidenum">
              <a:rPr lang="x-none"/>
              <a:pPr>
                <a:defRPr/>
              </a:pPr>
              <a:t>265</a:t>
            </a:fld>
            <a:endParaRPr lang="en-US"/>
          </a:p>
        </p:txBody>
      </p:sp>
      <p:pic>
        <p:nvPicPr>
          <p:cNvPr id="2519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1909" name="Rectangle 3"/>
          <p:cNvSpPr>
            <a:spLocks noGrp="1" noChangeArrowheads="1"/>
          </p:cNvSpPr>
          <p:nvPr>
            <p:ph type="title"/>
          </p:nvPr>
        </p:nvSpPr>
        <p:spPr/>
        <p:txBody>
          <a:bodyPr/>
          <a:lstStyle/>
          <a:p>
            <a:r>
              <a:rPr lang="en-US" smtClean="0"/>
              <a:t>The Find Method</a:t>
            </a:r>
          </a:p>
        </p:txBody>
      </p:sp>
      <p:sp>
        <p:nvSpPr>
          <p:cNvPr id="251910" name="Text Box 4"/>
          <p:cNvSpPr txBox="1">
            <a:spLocks noChangeArrowheads="1"/>
          </p:cNvSpPr>
          <p:nvPr/>
        </p:nvSpPr>
        <p:spPr bwMode="auto">
          <a:xfrm>
            <a:off x="741363" y="1774825"/>
            <a:ext cx="7445375" cy="1200329"/>
          </a:xfrm>
          <a:prstGeom prst="rect">
            <a:avLst/>
          </a:prstGeom>
          <a:solidFill>
            <a:srgbClr val="FFFFCC"/>
          </a:solidFill>
          <a:ln w="9525">
            <a:noFill/>
            <a:miter lim="800000"/>
            <a:headEnd/>
            <a:tailEnd/>
          </a:ln>
        </p:spPr>
        <p:txBody>
          <a:bodyPr>
            <a:spAutoFit/>
          </a:bodyPr>
          <a:lstStyle/>
          <a:p>
            <a:pPr algn="l"/>
            <a:endParaRPr lang="en-US" b="1" dirty="0">
              <a:latin typeface="Courier New" pitchFamily="49" charset="0"/>
            </a:endParaRPr>
          </a:p>
          <a:p>
            <a:pPr algn="l"/>
            <a:r>
              <a:rPr lang="en-US" b="1" dirty="0">
                <a:latin typeface="Courier New" pitchFamily="49" charset="0"/>
              </a:rPr>
              <a:t>  Window </a:t>
            </a:r>
            <a:r>
              <a:rPr lang="en-US" b="1" dirty="0" err="1">
                <a:latin typeface="Courier New" pitchFamily="49" charset="0"/>
              </a:rPr>
              <a:t>window</a:t>
            </a:r>
            <a:r>
              <a:rPr lang="en-US" b="1" dirty="0">
                <a:latin typeface="Courier New" pitchFamily="49" charset="0"/>
              </a:rPr>
              <a:t> </a:t>
            </a:r>
            <a:r>
              <a:rPr lang="en-US" b="1" dirty="0">
                <a:solidFill>
                  <a:schemeClr val="folHlink"/>
                </a:solidFill>
                <a:latin typeface="Courier New" pitchFamily="49" charset="0"/>
              </a:rPr>
              <a:t>= find(item);</a:t>
            </a:r>
          </a:p>
          <a:p>
            <a:pPr algn="l"/>
            <a:r>
              <a:rPr lang="en-US" b="1" dirty="0">
                <a:latin typeface="Courier New" pitchFamily="49" charset="0"/>
              </a:rPr>
              <a:t> </a:t>
            </a:r>
          </a:p>
        </p:txBody>
      </p:sp>
      <p:sp>
        <p:nvSpPr>
          <p:cNvPr id="251911" name="AutoShape 5"/>
          <p:cNvSpPr>
            <a:spLocks noChangeArrowheads="1"/>
          </p:cNvSpPr>
          <p:nvPr/>
        </p:nvSpPr>
        <p:spPr bwMode="auto">
          <a:xfrm>
            <a:off x="871538" y="2090738"/>
            <a:ext cx="3048000" cy="546100"/>
          </a:xfrm>
          <a:prstGeom prst="wedgeRoundRectCallout">
            <a:avLst>
              <a:gd name="adj1" fmla="val 9167"/>
              <a:gd name="adj2" fmla="val 29970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1912" name="Text Box 6"/>
          <p:cNvSpPr txBox="1">
            <a:spLocks noChangeArrowheads="1"/>
          </p:cNvSpPr>
          <p:nvPr/>
        </p:nvSpPr>
        <p:spPr bwMode="auto">
          <a:xfrm>
            <a:off x="388938" y="3943350"/>
            <a:ext cx="3903662"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At some instant, </a:t>
            </a:r>
          </a:p>
        </p:txBody>
      </p:sp>
      <p:grpSp>
        <p:nvGrpSpPr>
          <p:cNvPr id="251913" name="Group 7"/>
          <p:cNvGrpSpPr>
            <a:grpSpLocks/>
          </p:cNvGrpSpPr>
          <p:nvPr/>
        </p:nvGrpSpPr>
        <p:grpSpPr bwMode="auto">
          <a:xfrm>
            <a:off x="2354263" y="4606925"/>
            <a:ext cx="866775" cy="582613"/>
            <a:chOff x="596" y="1599"/>
            <a:chExt cx="546" cy="367"/>
          </a:xfrm>
        </p:grpSpPr>
        <p:sp>
          <p:nvSpPr>
            <p:cNvPr id="251925"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1926"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1927" name="Text Box 10"/>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51914" name="Group 15"/>
          <p:cNvGrpSpPr>
            <a:grpSpLocks/>
          </p:cNvGrpSpPr>
          <p:nvPr/>
        </p:nvGrpSpPr>
        <p:grpSpPr bwMode="auto">
          <a:xfrm>
            <a:off x="5553075" y="4606925"/>
            <a:ext cx="866775" cy="582613"/>
            <a:chOff x="596" y="1599"/>
            <a:chExt cx="546" cy="367"/>
          </a:xfrm>
        </p:grpSpPr>
        <p:sp>
          <p:nvSpPr>
            <p:cNvPr id="251922"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1923"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1924" name="Text Box 18"/>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251915" name="Line 19"/>
          <p:cNvSpPr>
            <a:spLocks noChangeShapeType="1"/>
          </p:cNvSpPr>
          <p:nvPr/>
        </p:nvSpPr>
        <p:spPr bwMode="auto">
          <a:xfrm>
            <a:off x="3017838" y="4899025"/>
            <a:ext cx="2474912"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1916" name="Line 21"/>
          <p:cNvSpPr>
            <a:spLocks noChangeShapeType="1"/>
          </p:cNvSpPr>
          <p:nvPr/>
        </p:nvSpPr>
        <p:spPr bwMode="auto">
          <a:xfrm>
            <a:off x="6224588" y="489902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1917" name="Text Box 22"/>
          <p:cNvSpPr txBox="1">
            <a:spLocks noChangeArrowheads="1"/>
          </p:cNvSpPr>
          <p:nvPr/>
        </p:nvSpPr>
        <p:spPr bwMode="auto">
          <a:xfrm>
            <a:off x="2338610" y="5341938"/>
            <a:ext cx="906017" cy="523220"/>
          </a:xfrm>
          <a:prstGeom prst="rect">
            <a:avLst/>
          </a:prstGeom>
          <a:noFill/>
          <a:ln w="9525" algn="ctr">
            <a:noFill/>
            <a:miter lim="800000"/>
            <a:headEnd/>
            <a:tailEnd/>
          </a:ln>
        </p:spPr>
        <p:txBody>
          <a:bodyPr wrap="none">
            <a:spAutoFit/>
          </a:bodyPr>
          <a:lstStyle/>
          <a:p>
            <a:pPr algn="ctr">
              <a:spcBef>
                <a:spcPct val="50000"/>
              </a:spcBef>
            </a:pPr>
            <a:r>
              <a:rPr lang="en-US" sz="2800" dirty="0" err="1">
                <a:latin typeface="Arial" pitchFamily="34" charset="0"/>
              </a:rPr>
              <a:t>pred</a:t>
            </a:r>
            <a:endParaRPr lang="en-US" sz="2800" dirty="0">
              <a:latin typeface="Arial" pitchFamily="34" charset="0"/>
            </a:endParaRPr>
          </a:p>
        </p:txBody>
      </p:sp>
      <p:sp>
        <p:nvSpPr>
          <p:cNvPr id="251918" name="Text Box 23"/>
          <p:cNvSpPr txBox="1">
            <a:spLocks noChangeArrowheads="1"/>
          </p:cNvSpPr>
          <p:nvPr/>
        </p:nvSpPr>
        <p:spPr bwMode="auto">
          <a:xfrm>
            <a:off x="3449314" y="5040313"/>
            <a:ext cx="1675459" cy="523220"/>
          </a:xfrm>
          <a:prstGeom prst="rect">
            <a:avLst/>
          </a:prstGeom>
          <a:noFill/>
          <a:ln w="9525" algn="ctr">
            <a:noFill/>
            <a:miter lim="800000"/>
            <a:headEnd/>
            <a:tailEnd/>
          </a:ln>
        </p:spPr>
        <p:txBody>
          <a:bodyPr wrap="none">
            <a:spAutoFit/>
          </a:bodyPr>
          <a:lstStyle/>
          <a:p>
            <a:pPr algn="ctr">
              <a:spcBef>
                <a:spcPct val="50000"/>
              </a:spcBef>
            </a:pPr>
            <a:r>
              <a:rPr lang="en-US" sz="2800" dirty="0" err="1">
                <a:solidFill>
                  <a:schemeClr val="tx1"/>
                </a:solidFill>
                <a:latin typeface="Arial" pitchFamily="34" charset="0"/>
              </a:rPr>
              <a:t>curr</a:t>
            </a:r>
            <a:r>
              <a:rPr lang="en-US" sz="2800" dirty="0">
                <a:solidFill>
                  <a:schemeClr val="tx1"/>
                </a:solidFill>
                <a:latin typeface="Arial" pitchFamily="34" charset="0"/>
              </a:rPr>
              <a:t>= null</a:t>
            </a:r>
          </a:p>
        </p:txBody>
      </p:sp>
      <p:sp>
        <p:nvSpPr>
          <p:cNvPr id="251919" name="Text Box 24"/>
          <p:cNvSpPr txBox="1">
            <a:spLocks noChangeArrowheads="1"/>
          </p:cNvSpPr>
          <p:nvPr/>
        </p:nvSpPr>
        <p:spPr bwMode="auto">
          <a:xfrm>
            <a:off x="5512731" y="5341938"/>
            <a:ext cx="923651" cy="523220"/>
          </a:xfrm>
          <a:prstGeom prst="rect">
            <a:avLst/>
          </a:prstGeom>
          <a:noFill/>
          <a:ln w="9525" algn="ctr">
            <a:noFill/>
            <a:miter lim="800000"/>
            <a:headEnd/>
            <a:tailEnd/>
          </a:ln>
        </p:spPr>
        <p:txBody>
          <a:bodyPr wrap="none">
            <a:spAutoFit/>
          </a:bodyPr>
          <a:lstStyle/>
          <a:p>
            <a:pPr algn="ctr">
              <a:spcBef>
                <a:spcPct val="50000"/>
              </a:spcBef>
            </a:pPr>
            <a:r>
              <a:rPr lang="en-US" sz="2800" dirty="0" err="1">
                <a:latin typeface="Arial" pitchFamily="34" charset="0"/>
              </a:rPr>
              <a:t>succ</a:t>
            </a:r>
            <a:endParaRPr lang="en-US" sz="2800" dirty="0">
              <a:latin typeface="Arial" pitchFamily="34" charset="0"/>
            </a:endParaRPr>
          </a:p>
        </p:txBody>
      </p:sp>
      <p:sp>
        <p:nvSpPr>
          <p:cNvPr id="251920" name="Oval 27"/>
          <p:cNvSpPr>
            <a:spLocks noChangeArrowheads="1"/>
          </p:cNvSpPr>
          <p:nvPr/>
        </p:nvSpPr>
        <p:spPr bwMode="auto">
          <a:xfrm>
            <a:off x="4964113" y="3613150"/>
            <a:ext cx="1268412" cy="733425"/>
          </a:xfrm>
          <a:prstGeom prst="ellipse">
            <a:avLst/>
          </a:prstGeom>
          <a:solidFill>
            <a:schemeClr val="accent1">
              <a:alpha val="38823"/>
            </a:schemeClr>
          </a:solidFill>
          <a:ln w="38100" algn="ctr">
            <a:solidFill>
              <a:schemeClr val="tx1"/>
            </a:solidFill>
            <a:prstDash val="sysDot"/>
            <a:round/>
            <a:headEnd/>
            <a:tailEnd/>
          </a:ln>
        </p:spPr>
        <p:txBody>
          <a:bodyPr wrap="none" anchor="ctr">
            <a:spAutoFit/>
          </a:bodyPr>
          <a:lstStyle/>
          <a:p>
            <a:pPr algn="ctr">
              <a:spcBef>
                <a:spcPct val="50000"/>
              </a:spcBef>
            </a:pPr>
            <a:r>
              <a:rPr lang="en-US" sz="2800" dirty="0">
                <a:latin typeface="Arial" pitchFamily="34" charset="0"/>
              </a:rPr>
              <a:t>item</a:t>
            </a:r>
          </a:p>
        </p:txBody>
      </p:sp>
      <p:sp>
        <p:nvSpPr>
          <p:cNvPr id="251921" name="Text Box 28"/>
          <p:cNvSpPr txBox="1">
            <a:spLocks noChangeArrowheads="1"/>
          </p:cNvSpPr>
          <p:nvPr/>
        </p:nvSpPr>
        <p:spPr bwMode="auto">
          <a:xfrm>
            <a:off x="6153150" y="3733800"/>
            <a:ext cx="2625725"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not in list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462D44A4-00F1-45C0-AA5E-AD43AF220900}" type="slidenum">
              <a:rPr lang="x-none"/>
              <a:pPr>
                <a:defRPr/>
              </a:pPr>
              <a:t>266</a:t>
            </a:fld>
            <a:endParaRPr lang="en-US"/>
          </a:p>
        </p:txBody>
      </p:sp>
      <p:pic>
        <p:nvPicPr>
          <p:cNvPr id="25293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2933" name="Rectangle 3"/>
          <p:cNvSpPr>
            <a:spLocks noGrp="1" noChangeArrowheads="1"/>
          </p:cNvSpPr>
          <p:nvPr>
            <p:ph type="title"/>
          </p:nvPr>
        </p:nvSpPr>
        <p:spPr/>
        <p:txBody>
          <a:bodyPr/>
          <a:lstStyle/>
          <a:p>
            <a:r>
              <a:rPr lang="en-US" smtClean="0"/>
              <a:t>Remove</a:t>
            </a:r>
          </a:p>
        </p:txBody>
      </p:sp>
      <p:sp>
        <p:nvSpPr>
          <p:cNvPr id="252934" name="Text Box 4"/>
          <p:cNvSpPr txBox="1">
            <a:spLocks noChangeArrowheads="1"/>
          </p:cNvSpPr>
          <p:nvPr/>
        </p:nvSpPr>
        <p:spPr bwMode="auto">
          <a:xfrm>
            <a:off x="385763" y="1876425"/>
            <a:ext cx="8283575" cy="470852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rPr>
              <a:t>public </a:t>
            </a:r>
            <a:r>
              <a:rPr lang="en-US" sz="2000" b="1" dirty="0" err="1">
                <a:solidFill>
                  <a:schemeClr val="tx1"/>
                </a:solidFill>
                <a:latin typeface="Courier New" pitchFamily="49" charset="0"/>
              </a:rPr>
              <a:t>boolean</a:t>
            </a:r>
            <a:r>
              <a:rPr lang="en-US" sz="2000" b="1" dirty="0">
                <a:latin typeface="Courier New" pitchFamily="49" charset="0"/>
              </a:rPr>
              <a:t> remove(T item) {</a:t>
            </a:r>
          </a:p>
          <a:p>
            <a:pPr algn="l"/>
            <a:r>
              <a:rPr lang="en-US" sz="2000" b="1" dirty="0">
                <a:solidFill>
                  <a:schemeClr val="tx1"/>
                </a:solidFill>
                <a:latin typeface="Courier New" pitchFamily="49" charset="0"/>
              </a:rPr>
              <a:t>Boolean</a:t>
            </a:r>
            <a:r>
              <a:rPr lang="en-US" sz="2000" b="1" dirty="0">
                <a:latin typeface="Courier New" pitchFamily="49" charset="0"/>
              </a:rPr>
              <a:t> snip; </a:t>
            </a:r>
          </a:p>
          <a:p>
            <a:pPr algn="l"/>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latin typeface="Courier New" pitchFamily="49" charset="0"/>
              </a:rPr>
              <a:t> Window </a:t>
            </a:r>
            <a:r>
              <a:rPr lang="en-US" sz="2000" b="1" dirty="0" err="1">
                <a:latin typeface="Courier New" pitchFamily="49" charset="0"/>
              </a:rPr>
              <a:t>window</a:t>
            </a:r>
            <a:r>
              <a:rPr lang="en-US" sz="2000" b="1" dirty="0">
                <a:latin typeface="Courier New" pitchFamily="49" charset="0"/>
              </a:rPr>
              <a:t> = find(head, key);</a:t>
            </a:r>
          </a:p>
          <a:p>
            <a:pPr algn="l"/>
            <a:r>
              <a:rPr lang="en-US" sz="2000" b="1" dirty="0">
                <a:latin typeface="Courier New" pitchFamily="49" charset="0"/>
              </a:rPr>
              <a:t> Node </a:t>
            </a:r>
            <a:r>
              <a:rPr lang="en-US" sz="2000" b="1" dirty="0" err="1">
                <a:latin typeface="Courier New" pitchFamily="49" charset="0"/>
              </a:rPr>
              <a:t>pred</a:t>
            </a:r>
            <a:r>
              <a:rPr lang="en-US" sz="2000" b="1" dirty="0">
                <a:latin typeface="Courier New" pitchFamily="49" charset="0"/>
              </a:rPr>
              <a:t> = </a:t>
            </a:r>
            <a:r>
              <a:rPr lang="en-US" sz="2000" b="1" dirty="0" err="1">
                <a:latin typeface="Courier New" pitchFamily="49" charset="0"/>
              </a:rPr>
              <a:t>window.pred</a:t>
            </a:r>
            <a:r>
              <a:rPr lang="en-US" sz="2000" b="1" dirty="0">
                <a:latin typeface="Courier New" pitchFamily="49" charset="0"/>
              </a:rPr>
              <a:t>, </a:t>
            </a:r>
            <a:r>
              <a:rPr lang="en-US" sz="2000" b="1" dirty="0" err="1">
                <a:latin typeface="Courier New" pitchFamily="49" charset="0"/>
              </a:rPr>
              <a:t>curr</a:t>
            </a:r>
            <a:r>
              <a:rPr lang="en-US" sz="2000" b="1" dirty="0">
                <a:latin typeface="Courier New" pitchFamily="49" charset="0"/>
              </a:rPr>
              <a:t> = </a:t>
            </a:r>
            <a:r>
              <a:rPr lang="en-US" sz="2000" b="1" dirty="0" err="1">
                <a:latin typeface="Courier New" pitchFamily="49" charset="0"/>
              </a:rPr>
              <a:t>window.curr</a:t>
            </a:r>
            <a:r>
              <a:rPr lang="en-US" sz="2000" b="1" dirty="0">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a:t>
            </a:r>
            <a:r>
              <a:rPr lang="en-US" sz="2000" b="1" dirty="0" err="1">
                <a:latin typeface="Courier New" pitchFamily="49" charset="0"/>
              </a:rPr>
              <a:t>curr.key</a:t>
            </a:r>
            <a:r>
              <a:rPr lang="en-US" sz="2000" b="1" dirty="0">
                <a:latin typeface="Courier New" pitchFamily="49" charset="0"/>
              </a:rPr>
              <a:t> != key) {</a:t>
            </a:r>
          </a:p>
          <a:p>
            <a:pPr algn="l"/>
            <a:r>
              <a:rPr lang="en-US" sz="2000" b="1" dirty="0">
                <a:latin typeface="Courier New" pitchFamily="49" charset="0"/>
              </a:rPr>
              <a:t>     </a:t>
            </a:r>
            <a:r>
              <a:rPr lang="en-US" sz="2000" b="1" dirty="0">
                <a:solidFill>
                  <a:schemeClr val="tx1"/>
                </a:solidFill>
                <a:latin typeface="Courier New" pitchFamily="49" charset="0"/>
              </a:rPr>
              <a:t>return</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 </a:t>
            </a:r>
            <a:r>
              <a:rPr lang="en-US" sz="2000" b="1" dirty="0">
                <a:solidFill>
                  <a:schemeClr val="tx1"/>
                </a:solidFill>
                <a:latin typeface="Courier New" pitchFamily="49" charset="0"/>
              </a:rPr>
              <a:t>else</a:t>
            </a:r>
            <a:r>
              <a:rPr lang="en-US" sz="2000" b="1" dirty="0">
                <a:latin typeface="Courier New" pitchFamily="49" charset="0"/>
              </a:rPr>
              <a:t> {</a:t>
            </a:r>
          </a:p>
          <a:p>
            <a:pPr algn="l"/>
            <a:r>
              <a:rPr lang="en-US" sz="2000" b="1" dirty="0">
                <a:latin typeface="Courier New" pitchFamily="49" charset="0"/>
              </a:rPr>
              <a:t>  Node </a:t>
            </a:r>
            <a:r>
              <a:rPr lang="en-US" sz="2000" b="1" dirty="0" err="1">
                <a:latin typeface="Courier New" pitchFamily="49" charset="0"/>
              </a:rPr>
              <a:t>succ</a:t>
            </a:r>
            <a:r>
              <a:rPr lang="en-US" sz="2000" b="1" dirty="0">
                <a:latin typeface="Courier New" pitchFamily="49" charset="0"/>
              </a:rPr>
              <a:t> = </a:t>
            </a:r>
            <a:r>
              <a:rPr lang="en-US" sz="2000" b="1" dirty="0" err="1">
                <a:latin typeface="Courier New" pitchFamily="49" charset="0"/>
              </a:rPr>
              <a:t>curr.next.getReference</a:t>
            </a:r>
            <a:r>
              <a:rPr lang="en-US" sz="2000" b="1" dirty="0">
                <a:latin typeface="Courier New" pitchFamily="49" charset="0"/>
              </a:rPr>
              <a:t>();</a:t>
            </a:r>
          </a:p>
          <a:p>
            <a:pPr algn="l"/>
            <a:r>
              <a:rPr lang="en-US" sz="2000" b="1" dirty="0">
                <a:latin typeface="Courier New" pitchFamily="49" charset="0"/>
              </a:rPr>
              <a:t>  snip = </a:t>
            </a:r>
            <a:r>
              <a:rPr lang="en-US" sz="2000" b="1" dirty="0" err="1">
                <a:latin typeface="Courier New" pitchFamily="49" charset="0"/>
              </a:rPr>
              <a:t>curr.next.compareAndSet</a:t>
            </a:r>
            <a:r>
              <a:rPr lang="en-US" sz="2000" b="1" dirty="0">
                <a:latin typeface="Courier New" pitchFamily="49" charset="0"/>
              </a:rPr>
              <a:t>(</a:t>
            </a:r>
            <a:r>
              <a:rPr lang="en-US" sz="2000" b="1" dirty="0" err="1">
                <a:latin typeface="Courier New" pitchFamily="49" charset="0"/>
              </a:rPr>
              <a:t>succ</a:t>
            </a:r>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(!snip) </a:t>
            </a:r>
            <a:r>
              <a:rPr lang="en-US" sz="2000" b="1" dirty="0">
                <a:solidFill>
                  <a:schemeClr val="tx1"/>
                </a:solidFill>
                <a:latin typeface="Courier New" pitchFamily="49" charset="0"/>
              </a:rPr>
              <a:t>continue</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pred.next.compareAndSet</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return</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a:t>
            </a:r>
          </a:p>
          <a:p>
            <a:pPr algn="l"/>
            <a:r>
              <a:rPr lang="en-US" sz="2000" b="1" dirty="0">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A8B582EF-64EF-4078-8624-DAB17722704E}" type="slidenum">
              <a:rPr lang="x-none"/>
              <a:pPr>
                <a:defRPr/>
              </a:pPr>
              <a:t>267</a:t>
            </a:fld>
            <a:endParaRPr lang="en-US"/>
          </a:p>
        </p:txBody>
      </p:sp>
      <p:pic>
        <p:nvPicPr>
          <p:cNvPr id="25395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3957" name="Rectangle 3"/>
          <p:cNvSpPr>
            <a:spLocks noGrp="1" noChangeArrowheads="1"/>
          </p:cNvSpPr>
          <p:nvPr>
            <p:ph type="title"/>
          </p:nvPr>
        </p:nvSpPr>
        <p:spPr/>
        <p:txBody>
          <a:bodyPr/>
          <a:lstStyle/>
          <a:p>
            <a:r>
              <a:rPr lang="en-US" smtClean="0"/>
              <a:t>Remove</a:t>
            </a:r>
          </a:p>
        </p:txBody>
      </p:sp>
      <p:sp>
        <p:nvSpPr>
          <p:cNvPr id="253958" name="Text Box 4"/>
          <p:cNvSpPr txBox="1">
            <a:spLocks noChangeArrowheads="1"/>
          </p:cNvSpPr>
          <p:nvPr/>
        </p:nvSpPr>
        <p:spPr bwMode="auto">
          <a:xfrm>
            <a:off x="385763" y="1876425"/>
            <a:ext cx="8283575" cy="470852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remove(T item) {</a:t>
            </a:r>
          </a:p>
          <a:p>
            <a:pPr algn="l"/>
            <a:r>
              <a:rPr lang="en-US" sz="2000" b="1" dirty="0">
                <a:solidFill>
                  <a:schemeClr val="folHlink"/>
                </a:solidFill>
                <a:latin typeface="Courier New" pitchFamily="49" charset="0"/>
              </a:rPr>
              <a:t>Boolean snip; </a:t>
            </a:r>
          </a:p>
          <a:p>
            <a:pPr algn="l"/>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latin typeface="Courier New" pitchFamily="49" charset="0"/>
              </a:rPr>
              <a:t> </a:t>
            </a:r>
            <a:r>
              <a:rPr lang="en-US" sz="2000" b="1" dirty="0">
                <a:solidFill>
                  <a:schemeClr val="folHlink"/>
                </a:solidFill>
                <a:latin typeface="Courier New" pitchFamily="49" charset="0"/>
              </a:rPr>
              <a:t>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if (</a:t>
            </a:r>
            <a:r>
              <a:rPr lang="en-US" sz="2000" b="1" dirty="0" err="1">
                <a:solidFill>
                  <a:schemeClr val="folHlink"/>
                </a:solidFill>
                <a:latin typeface="Courier New" pitchFamily="49" charset="0"/>
              </a:rPr>
              <a:t>curr.key</a:t>
            </a:r>
            <a:r>
              <a:rPr lang="en-US" sz="2000" b="1" dirty="0">
                <a:solidFill>
                  <a:schemeClr val="folHlink"/>
                </a:solidFill>
                <a:latin typeface="Courier New" pitchFamily="49" charset="0"/>
              </a:rPr>
              <a:t> != key) {</a:t>
            </a:r>
          </a:p>
          <a:p>
            <a:pPr algn="l"/>
            <a:r>
              <a:rPr lang="en-US" sz="2000" b="1" dirty="0">
                <a:solidFill>
                  <a:schemeClr val="folHlink"/>
                </a:solidFill>
                <a:latin typeface="Courier New" pitchFamily="49" charset="0"/>
              </a:rPr>
              <a:t>     return false;</a:t>
            </a:r>
          </a:p>
          <a:p>
            <a:pPr algn="l"/>
            <a:r>
              <a:rPr lang="en-US" sz="2000" b="1" dirty="0">
                <a:solidFill>
                  <a:schemeClr val="folHlink"/>
                </a:solidFill>
                <a:latin typeface="Courier New" pitchFamily="49" charset="0"/>
              </a:rPr>
              <a:t>  } else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curr.next.getReference</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snip = </a:t>
            </a:r>
            <a:r>
              <a:rPr lang="en-US" sz="2000" b="1" dirty="0" err="1">
                <a:solidFill>
                  <a:schemeClr val="folHlink"/>
                </a:solidFill>
                <a:latin typeface="Courier New" pitchFamily="49" charset="0"/>
              </a:rPr>
              <a:t>curr.next.compareAndSet</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true);</a:t>
            </a:r>
          </a:p>
          <a:p>
            <a:pPr algn="l"/>
            <a:r>
              <a:rPr lang="en-US" sz="2000" b="1" dirty="0">
                <a:solidFill>
                  <a:schemeClr val="folHlink"/>
                </a:solidFill>
                <a:latin typeface="Courier New" pitchFamily="49" charset="0"/>
              </a:rPr>
              <a:t>  if (!snip) continue;</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false);</a:t>
            </a:r>
          </a:p>
          <a:p>
            <a:pPr algn="l"/>
            <a:r>
              <a:rPr lang="en-US" sz="2000" b="1" dirty="0">
                <a:solidFill>
                  <a:schemeClr val="folHlink"/>
                </a:solidFill>
                <a:latin typeface="Courier New" pitchFamily="49" charset="0"/>
              </a:rPr>
              <a:t>     return true;</a:t>
            </a:r>
          </a:p>
          <a:p>
            <a:pPr algn="l"/>
            <a:r>
              <a:rPr lang="en-US" sz="2000" b="1" dirty="0">
                <a:solidFill>
                  <a:schemeClr val="folHlink"/>
                </a:solidFill>
                <a:latin typeface="Courier New" pitchFamily="49" charset="0"/>
              </a:rPr>
              <a:t>}}}</a:t>
            </a:r>
          </a:p>
        </p:txBody>
      </p:sp>
      <p:sp>
        <p:nvSpPr>
          <p:cNvPr id="253959" name="AutoShape 5"/>
          <p:cNvSpPr>
            <a:spLocks noChangeArrowheads="1"/>
          </p:cNvSpPr>
          <p:nvPr/>
        </p:nvSpPr>
        <p:spPr bwMode="auto">
          <a:xfrm>
            <a:off x="363538" y="2497138"/>
            <a:ext cx="2387600" cy="482600"/>
          </a:xfrm>
          <a:prstGeom prst="wedgeRoundRectCallout">
            <a:avLst>
              <a:gd name="adj1" fmla="val 149069"/>
              <a:gd name="adj2" fmla="val 66019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3960" name="Text Box 6"/>
          <p:cNvSpPr txBox="1">
            <a:spLocks noChangeArrowheads="1"/>
          </p:cNvSpPr>
          <p:nvPr/>
        </p:nvSpPr>
        <p:spPr bwMode="auto">
          <a:xfrm>
            <a:off x="4708525" y="5884863"/>
            <a:ext cx="3187700"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Keep trying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C598E062-4544-4C2F-82EE-076013F85889}" type="slidenum">
              <a:rPr lang="x-none"/>
              <a:pPr>
                <a:defRPr/>
              </a:pPr>
              <a:t>268</a:t>
            </a:fld>
            <a:endParaRPr lang="en-US"/>
          </a:p>
        </p:txBody>
      </p:sp>
      <p:pic>
        <p:nvPicPr>
          <p:cNvPr id="2549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4981" name="Rectangle 3"/>
          <p:cNvSpPr>
            <a:spLocks noGrp="1" noChangeArrowheads="1"/>
          </p:cNvSpPr>
          <p:nvPr>
            <p:ph type="title"/>
          </p:nvPr>
        </p:nvSpPr>
        <p:spPr/>
        <p:txBody>
          <a:bodyPr/>
          <a:lstStyle/>
          <a:p>
            <a:r>
              <a:rPr lang="en-US" smtClean="0"/>
              <a:t>Remove</a:t>
            </a:r>
          </a:p>
        </p:txBody>
      </p:sp>
      <p:sp>
        <p:nvSpPr>
          <p:cNvPr id="254982" name="Text Box 4"/>
          <p:cNvSpPr txBox="1">
            <a:spLocks noChangeArrowheads="1"/>
          </p:cNvSpPr>
          <p:nvPr/>
        </p:nvSpPr>
        <p:spPr bwMode="auto">
          <a:xfrm>
            <a:off x="385763" y="1876425"/>
            <a:ext cx="8283575" cy="470852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remove(T item) {</a:t>
            </a:r>
          </a:p>
          <a:p>
            <a:pPr algn="l"/>
            <a:r>
              <a:rPr lang="en-US" sz="2000" b="1" dirty="0">
                <a:solidFill>
                  <a:schemeClr val="folHlink"/>
                </a:solidFill>
                <a:latin typeface="Courier New" pitchFamily="49" charset="0"/>
              </a:rPr>
              <a:t>Boolean snip; </a:t>
            </a:r>
          </a:p>
          <a:p>
            <a:pPr algn="l"/>
            <a:r>
              <a:rPr lang="en-US" sz="2000" b="1" dirty="0">
                <a:solidFill>
                  <a:schemeClr val="folHlink"/>
                </a:solidFill>
                <a:latin typeface="Courier New" pitchFamily="49" charset="0"/>
              </a:rPr>
              <a:t>while (true) {</a:t>
            </a:r>
          </a:p>
          <a:p>
            <a:pPr algn="l"/>
            <a:r>
              <a:rPr lang="en-US" sz="2000" b="1" dirty="0">
                <a:latin typeface="Courier New" pitchFamily="49" charset="0"/>
              </a:rPr>
              <a:t> Window </a:t>
            </a:r>
            <a:r>
              <a:rPr lang="en-US" sz="2000" b="1" dirty="0" err="1">
                <a:latin typeface="Courier New" pitchFamily="49" charset="0"/>
              </a:rPr>
              <a:t>window</a:t>
            </a:r>
            <a:r>
              <a:rPr lang="en-US" sz="2000" b="1" dirty="0">
                <a:latin typeface="Courier New" pitchFamily="49" charset="0"/>
              </a:rPr>
              <a:t> = find(head, key);</a:t>
            </a:r>
          </a:p>
          <a:p>
            <a:pPr algn="l"/>
            <a:r>
              <a:rPr lang="en-US" sz="2000" b="1" dirty="0">
                <a:latin typeface="Courier New" pitchFamily="49" charset="0"/>
              </a:rPr>
              <a:t> Node </a:t>
            </a:r>
            <a:r>
              <a:rPr lang="en-US" sz="2000" b="1" dirty="0" err="1">
                <a:latin typeface="Courier New" pitchFamily="49" charset="0"/>
              </a:rPr>
              <a:t>pred</a:t>
            </a:r>
            <a:r>
              <a:rPr lang="en-US" sz="2000" b="1" dirty="0">
                <a:latin typeface="Courier New" pitchFamily="49" charset="0"/>
              </a:rPr>
              <a:t> = </a:t>
            </a:r>
            <a:r>
              <a:rPr lang="en-US" sz="2000" b="1" dirty="0" err="1">
                <a:latin typeface="Courier New" pitchFamily="49" charset="0"/>
              </a:rPr>
              <a:t>window.pred</a:t>
            </a:r>
            <a:r>
              <a:rPr lang="en-US" sz="2000" b="1" dirty="0">
                <a:latin typeface="Courier New" pitchFamily="49" charset="0"/>
              </a:rPr>
              <a:t>, </a:t>
            </a:r>
            <a:r>
              <a:rPr lang="en-US" sz="2000" b="1" dirty="0" err="1">
                <a:latin typeface="Courier New" pitchFamily="49" charset="0"/>
              </a:rPr>
              <a:t>curr</a:t>
            </a:r>
            <a:r>
              <a:rPr lang="en-US" sz="2000" b="1" dirty="0">
                <a:latin typeface="Courier New" pitchFamily="49" charset="0"/>
              </a:rPr>
              <a:t> = </a:t>
            </a:r>
            <a:r>
              <a:rPr lang="en-US" sz="2000" b="1" dirty="0" err="1">
                <a:latin typeface="Courier New" pitchFamily="49" charset="0"/>
              </a:rPr>
              <a:t>window.curr</a:t>
            </a:r>
            <a:r>
              <a:rPr lang="en-US" sz="2000" b="1" dirty="0">
                <a:latin typeface="Courier New" pitchFamily="49" charset="0"/>
              </a:rPr>
              <a:t>;</a:t>
            </a:r>
          </a:p>
          <a:p>
            <a:pPr algn="l"/>
            <a:r>
              <a:rPr lang="en-US" sz="2000" b="1" dirty="0">
                <a:latin typeface="Courier New" pitchFamily="49" charset="0"/>
              </a:rPr>
              <a:t>  </a:t>
            </a:r>
            <a:r>
              <a:rPr lang="en-US" sz="2000" b="1" dirty="0">
                <a:solidFill>
                  <a:schemeClr val="folHlink"/>
                </a:solidFill>
                <a:latin typeface="Courier New" pitchFamily="49" charset="0"/>
              </a:rPr>
              <a:t>if (</a:t>
            </a:r>
            <a:r>
              <a:rPr lang="en-US" sz="2000" b="1" dirty="0" err="1">
                <a:solidFill>
                  <a:schemeClr val="folHlink"/>
                </a:solidFill>
                <a:latin typeface="Courier New" pitchFamily="49" charset="0"/>
              </a:rPr>
              <a:t>curr.key</a:t>
            </a:r>
            <a:r>
              <a:rPr lang="en-US" sz="2000" b="1" dirty="0">
                <a:solidFill>
                  <a:schemeClr val="folHlink"/>
                </a:solidFill>
                <a:latin typeface="Courier New" pitchFamily="49" charset="0"/>
              </a:rPr>
              <a:t> != key) {</a:t>
            </a:r>
          </a:p>
          <a:p>
            <a:pPr algn="l"/>
            <a:r>
              <a:rPr lang="en-US" sz="2000" b="1" dirty="0">
                <a:solidFill>
                  <a:schemeClr val="folHlink"/>
                </a:solidFill>
                <a:latin typeface="Courier New" pitchFamily="49" charset="0"/>
              </a:rPr>
              <a:t>     return false;</a:t>
            </a:r>
          </a:p>
          <a:p>
            <a:pPr algn="l"/>
            <a:r>
              <a:rPr lang="en-US" sz="2000" b="1" dirty="0">
                <a:solidFill>
                  <a:schemeClr val="folHlink"/>
                </a:solidFill>
                <a:latin typeface="Courier New" pitchFamily="49" charset="0"/>
              </a:rPr>
              <a:t>  } else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curr.next.getReference</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snip = </a:t>
            </a:r>
            <a:r>
              <a:rPr lang="en-US" sz="2000" b="1" dirty="0" err="1">
                <a:solidFill>
                  <a:schemeClr val="folHlink"/>
                </a:solidFill>
                <a:latin typeface="Courier New" pitchFamily="49" charset="0"/>
              </a:rPr>
              <a:t>curr.next.compareAndSet</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true);</a:t>
            </a:r>
          </a:p>
          <a:p>
            <a:pPr algn="l"/>
            <a:r>
              <a:rPr lang="en-US" sz="2000" b="1" dirty="0">
                <a:solidFill>
                  <a:schemeClr val="folHlink"/>
                </a:solidFill>
                <a:latin typeface="Courier New" pitchFamily="49" charset="0"/>
              </a:rPr>
              <a:t>  if (!snip) continue;</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false);</a:t>
            </a:r>
          </a:p>
          <a:p>
            <a:pPr algn="l"/>
            <a:r>
              <a:rPr lang="en-US" sz="2000" b="1" dirty="0">
                <a:solidFill>
                  <a:schemeClr val="folHlink"/>
                </a:solidFill>
                <a:latin typeface="Courier New" pitchFamily="49" charset="0"/>
              </a:rPr>
              <a:t>     return true;</a:t>
            </a:r>
          </a:p>
          <a:p>
            <a:pPr algn="l"/>
            <a:r>
              <a:rPr lang="en-US" sz="2000" b="1" dirty="0">
                <a:solidFill>
                  <a:schemeClr val="folHlink"/>
                </a:solidFill>
                <a:latin typeface="Courier New" pitchFamily="49" charset="0"/>
              </a:rPr>
              <a:t>}}}</a:t>
            </a:r>
          </a:p>
        </p:txBody>
      </p:sp>
      <p:sp>
        <p:nvSpPr>
          <p:cNvPr id="254983" name="AutoShape 5"/>
          <p:cNvSpPr>
            <a:spLocks noChangeArrowheads="1"/>
          </p:cNvSpPr>
          <p:nvPr/>
        </p:nvSpPr>
        <p:spPr bwMode="auto">
          <a:xfrm>
            <a:off x="515938" y="2754313"/>
            <a:ext cx="6926262" cy="754062"/>
          </a:xfrm>
          <a:prstGeom prst="wedgeRoundRectCallout">
            <a:avLst>
              <a:gd name="adj1" fmla="val 29440"/>
              <a:gd name="adj2" fmla="val 34515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4984" name="Text Box 6"/>
          <p:cNvSpPr txBox="1">
            <a:spLocks noChangeArrowheads="1"/>
          </p:cNvSpPr>
          <p:nvPr/>
        </p:nvSpPr>
        <p:spPr bwMode="auto">
          <a:xfrm>
            <a:off x="2886075" y="5916613"/>
            <a:ext cx="5588000" cy="519112"/>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Find neighbors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475E894A-3194-4209-85F3-6649125306A5}" type="slidenum">
              <a:rPr lang="x-none"/>
              <a:pPr>
                <a:defRPr/>
              </a:pPr>
              <a:t>269</a:t>
            </a:fld>
            <a:endParaRPr lang="en-US"/>
          </a:p>
        </p:txBody>
      </p:sp>
      <p:pic>
        <p:nvPicPr>
          <p:cNvPr id="2560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6005" name="Rectangle 3"/>
          <p:cNvSpPr>
            <a:spLocks noGrp="1" noChangeArrowheads="1"/>
          </p:cNvSpPr>
          <p:nvPr>
            <p:ph type="title"/>
          </p:nvPr>
        </p:nvSpPr>
        <p:spPr/>
        <p:txBody>
          <a:bodyPr/>
          <a:lstStyle/>
          <a:p>
            <a:r>
              <a:rPr lang="en-US" smtClean="0"/>
              <a:t>Remove</a:t>
            </a:r>
          </a:p>
        </p:txBody>
      </p:sp>
      <p:sp>
        <p:nvSpPr>
          <p:cNvPr id="256006" name="Text Box 4"/>
          <p:cNvSpPr txBox="1">
            <a:spLocks noChangeArrowheads="1"/>
          </p:cNvSpPr>
          <p:nvPr/>
        </p:nvSpPr>
        <p:spPr bwMode="auto">
          <a:xfrm>
            <a:off x="385763" y="1876425"/>
            <a:ext cx="8283575" cy="470852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remove(T item) {</a:t>
            </a:r>
          </a:p>
          <a:p>
            <a:pPr algn="l"/>
            <a:r>
              <a:rPr lang="en-US" sz="2000" b="1" dirty="0">
                <a:solidFill>
                  <a:schemeClr val="folHlink"/>
                </a:solidFill>
                <a:latin typeface="Courier New" pitchFamily="49" charset="0"/>
              </a:rPr>
              <a:t>Boolean snip; </a:t>
            </a:r>
          </a:p>
          <a:p>
            <a:pPr algn="l"/>
            <a:r>
              <a:rPr lang="en-US" sz="2000" b="1" dirty="0">
                <a:solidFill>
                  <a:schemeClr val="folHlink"/>
                </a:solidFill>
                <a:latin typeface="Courier New" pitchFamily="49" charset="0"/>
              </a:rPr>
              <a:t>while (true) {</a:t>
            </a:r>
          </a:p>
          <a:p>
            <a:pPr algn="l"/>
            <a:r>
              <a:rPr lang="en-US" sz="2000" b="1" dirty="0">
                <a:solidFill>
                  <a:schemeClr val="folHlink"/>
                </a:solidFill>
                <a:latin typeface="Courier New" pitchFamily="49" charset="0"/>
              </a:rPr>
              <a:t> 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a:t>
            </a:r>
            <a:r>
              <a:rPr lang="en-US" sz="2000" b="1" dirty="0" err="1">
                <a:latin typeface="Courier New" pitchFamily="49" charset="0"/>
              </a:rPr>
              <a:t>curr.key</a:t>
            </a:r>
            <a:r>
              <a:rPr lang="en-US" sz="2000" b="1" dirty="0">
                <a:latin typeface="Courier New" pitchFamily="49" charset="0"/>
              </a:rPr>
              <a:t> != key) {</a:t>
            </a:r>
          </a:p>
          <a:p>
            <a:pPr algn="l"/>
            <a:r>
              <a:rPr lang="en-US" sz="2000" b="1" dirty="0">
                <a:latin typeface="Courier New" pitchFamily="49" charset="0"/>
              </a:rPr>
              <a:t>     </a:t>
            </a:r>
            <a:r>
              <a:rPr lang="en-US" sz="2000" b="1" dirty="0">
                <a:solidFill>
                  <a:schemeClr val="tx1"/>
                </a:solidFill>
                <a:latin typeface="Courier New" pitchFamily="49" charset="0"/>
              </a:rPr>
              <a:t>return</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 </a:t>
            </a:r>
            <a:r>
              <a:rPr lang="en-US" sz="2000" b="1" dirty="0">
                <a:solidFill>
                  <a:schemeClr val="tx1"/>
                </a:solidFill>
                <a:latin typeface="Courier New" pitchFamily="49" charset="0"/>
              </a:rPr>
              <a:t>else</a:t>
            </a:r>
            <a:r>
              <a:rPr lang="en-US" sz="2000" b="1" dirty="0">
                <a:latin typeface="Courier New" pitchFamily="49" charset="0"/>
              </a:rPr>
              <a:t> {</a:t>
            </a:r>
          </a:p>
          <a:p>
            <a:pPr algn="l"/>
            <a:r>
              <a:rPr lang="en-US" sz="2000" b="1" dirty="0">
                <a:latin typeface="Courier New" pitchFamily="49" charset="0"/>
              </a:rPr>
              <a:t>  </a:t>
            </a:r>
            <a:r>
              <a:rPr lang="en-US" sz="2000" b="1" dirty="0">
                <a:solidFill>
                  <a:schemeClr val="folHlink"/>
                </a:solidFill>
                <a:latin typeface="Courier New" pitchFamily="49" charset="0"/>
              </a:rPr>
              <a:t>Node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curr.next.getReference</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snip = </a:t>
            </a:r>
            <a:r>
              <a:rPr lang="en-US" sz="2000" b="1" dirty="0" err="1">
                <a:solidFill>
                  <a:schemeClr val="folHlink"/>
                </a:solidFill>
                <a:latin typeface="Courier New" pitchFamily="49" charset="0"/>
              </a:rPr>
              <a:t>curr.next.compareAndSet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true);</a:t>
            </a:r>
          </a:p>
          <a:p>
            <a:pPr algn="l"/>
            <a:r>
              <a:rPr lang="en-US" sz="2000" b="1" dirty="0">
                <a:solidFill>
                  <a:schemeClr val="folHlink"/>
                </a:solidFill>
                <a:latin typeface="Courier New" pitchFamily="49" charset="0"/>
              </a:rPr>
              <a:t>  if (!snip) continue;</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false);</a:t>
            </a:r>
          </a:p>
          <a:p>
            <a:pPr algn="l"/>
            <a:r>
              <a:rPr lang="en-US" sz="2000" b="1" dirty="0">
                <a:solidFill>
                  <a:schemeClr val="folHlink"/>
                </a:solidFill>
                <a:latin typeface="Courier New" pitchFamily="49" charset="0"/>
              </a:rPr>
              <a:t>     return true;</a:t>
            </a:r>
          </a:p>
          <a:p>
            <a:pPr algn="l"/>
            <a:r>
              <a:rPr lang="en-US" sz="2000" b="1" dirty="0">
                <a:solidFill>
                  <a:schemeClr val="folHlink"/>
                </a:solidFill>
                <a:latin typeface="Courier New" pitchFamily="49" charset="0"/>
              </a:rPr>
              <a:t>}}}</a:t>
            </a:r>
          </a:p>
        </p:txBody>
      </p:sp>
      <p:sp>
        <p:nvSpPr>
          <p:cNvPr id="256007" name="AutoShape 5"/>
          <p:cNvSpPr>
            <a:spLocks noChangeArrowheads="1"/>
          </p:cNvSpPr>
          <p:nvPr/>
        </p:nvSpPr>
        <p:spPr bwMode="auto">
          <a:xfrm>
            <a:off x="655638" y="3379788"/>
            <a:ext cx="3584575" cy="1063625"/>
          </a:xfrm>
          <a:prstGeom prst="wedgeRoundRectCallout">
            <a:avLst>
              <a:gd name="adj1" fmla="val 99602"/>
              <a:gd name="adj2" fmla="val 17134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6008" name="Text Box 6"/>
          <p:cNvSpPr txBox="1">
            <a:spLocks noChangeArrowheads="1"/>
          </p:cNvSpPr>
          <p:nvPr/>
        </p:nvSpPr>
        <p:spPr bwMode="auto">
          <a:xfrm>
            <a:off x="3984625" y="5919788"/>
            <a:ext cx="3903663" cy="519112"/>
          </a:xfrm>
          <a:prstGeom prst="rect">
            <a:avLst/>
          </a:prstGeom>
          <a:solidFill>
            <a:schemeClr val="bg1">
              <a:lumMod val="95000"/>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sz="2800" b="1" dirty="0" smtClean="0">
                <a:solidFill>
                  <a:srgbClr val="FF0000"/>
                </a:solidFill>
                <a:latin typeface="Arial" pitchFamily="34" charset="0"/>
              </a:rPr>
              <a:t>Not </a:t>
            </a:r>
            <a:r>
              <a:rPr lang="en-US" sz="2800" b="1" dirty="0">
                <a:solidFill>
                  <a:srgbClr val="FF0000"/>
                </a:solidFill>
                <a:latin typeface="Arial" pitchFamily="34" charset="0"/>
              </a:rPr>
              <a:t>there …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E1E9EC0-719A-4739-AF0F-96E26BC43980}" type="slidenum">
              <a:rPr lang="x-none"/>
              <a:pPr>
                <a:defRPr/>
              </a:pPr>
              <a:t>27</a:t>
            </a:fld>
            <a:endParaRPr lang="en-US"/>
          </a:p>
        </p:txBody>
      </p:sp>
      <p:sp>
        <p:nvSpPr>
          <p:cNvPr id="19460" name="Rectangle 2"/>
          <p:cNvSpPr>
            <a:spLocks noGrp="1" noChangeArrowheads="1"/>
          </p:cNvSpPr>
          <p:nvPr>
            <p:ph type="title"/>
          </p:nvPr>
        </p:nvSpPr>
        <p:spPr/>
        <p:txBody>
          <a:bodyPr/>
          <a:lstStyle/>
          <a:p>
            <a:r>
              <a:rPr lang="en-US" smtClean="0"/>
              <a:t>Set Interface</a:t>
            </a:r>
          </a:p>
        </p:txBody>
      </p:sp>
      <p:sp>
        <p:nvSpPr>
          <p:cNvPr id="19461" name="Rectangle 3"/>
          <p:cNvSpPr>
            <a:spLocks noGrp="1" noChangeArrowheads="1"/>
          </p:cNvSpPr>
          <p:nvPr>
            <p:ph type="body" idx="1"/>
          </p:nvPr>
        </p:nvSpPr>
        <p:spPr/>
        <p:txBody>
          <a:bodyPr/>
          <a:lstStyle/>
          <a:p>
            <a:r>
              <a:rPr lang="en-US" dirty="0" smtClean="0"/>
              <a:t>Unordered collection of items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806BA3CB-6DCC-4C73-ACE1-7B5934B0F108}" type="slidenum">
              <a:rPr lang="x-none"/>
              <a:pPr>
                <a:defRPr/>
              </a:pPr>
              <a:t>270</a:t>
            </a:fld>
            <a:endParaRPr lang="en-US"/>
          </a:p>
        </p:txBody>
      </p:sp>
      <p:pic>
        <p:nvPicPr>
          <p:cNvPr id="2570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7029" name="Rectangle 3"/>
          <p:cNvSpPr>
            <a:spLocks noGrp="1" noChangeArrowheads="1"/>
          </p:cNvSpPr>
          <p:nvPr>
            <p:ph type="title"/>
          </p:nvPr>
        </p:nvSpPr>
        <p:spPr/>
        <p:txBody>
          <a:bodyPr/>
          <a:lstStyle/>
          <a:p>
            <a:r>
              <a:rPr lang="en-US" dirty="0" smtClean="0"/>
              <a:t>Remove</a:t>
            </a:r>
          </a:p>
        </p:txBody>
      </p:sp>
      <p:sp>
        <p:nvSpPr>
          <p:cNvPr id="257030" name="Text Box 4"/>
          <p:cNvSpPr txBox="1">
            <a:spLocks noChangeArrowheads="1"/>
          </p:cNvSpPr>
          <p:nvPr/>
        </p:nvSpPr>
        <p:spPr bwMode="auto">
          <a:xfrm>
            <a:off x="385763" y="1876425"/>
            <a:ext cx="8283575" cy="470852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remove(T item) {</a:t>
            </a:r>
          </a:p>
          <a:p>
            <a:pPr algn="l"/>
            <a:r>
              <a:rPr lang="en-US" sz="2000" b="1" dirty="0">
                <a:solidFill>
                  <a:schemeClr val="folHlink"/>
                </a:solidFill>
                <a:latin typeface="Courier New" pitchFamily="49" charset="0"/>
              </a:rPr>
              <a:t>Boolean snip; </a:t>
            </a:r>
          </a:p>
          <a:p>
            <a:pPr algn="l"/>
            <a:r>
              <a:rPr lang="en-US" sz="2000" b="1" dirty="0">
                <a:solidFill>
                  <a:schemeClr val="folHlink"/>
                </a:solidFill>
                <a:latin typeface="Courier New" pitchFamily="49" charset="0"/>
              </a:rPr>
              <a:t>while (true) {</a:t>
            </a:r>
          </a:p>
          <a:p>
            <a:pPr algn="l"/>
            <a:r>
              <a:rPr lang="en-US" sz="2000" b="1" dirty="0">
                <a:solidFill>
                  <a:schemeClr val="folHlink"/>
                </a:solidFill>
                <a:latin typeface="Courier New" pitchFamily="49" charset="0"/>
              </a:rPr>
              <a:t> 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if (</a:t>
            </a:r>
            <a:r>
              <a:rPr lang="en-US" sz="2000" b="1" dirty="0" err="1">
                <a:solidFill>
                  <a:schemeClr val="folHlink"/>
                </a:solidFill>
                <a:latin typeface="Courier New" pitchFamily="49" charset="0"/>
              </a:rPr>
              <a:t>curr.key</a:t>
            </a:r>
            <a:r>
              <a:rPr lang="en-US" sz="2000" b="1" dirty="0">
                <a:solidFill>
                  <a:schemeClr val="folHlink"/>
                </a:solidFill>
                <a:latin typeface="Courier New" pitchFamily="49" charset="0"/>
              </a:rPr>
              <a:t> != key) {</a:t>
            </a:r>
          </a:p>
          <a:p>
            <a:pPr algn="l"/>
            <a:r>
              <a:rPr lang="en-US" sz="2000" b="1" dirty="0">
                <a:solidFill>
                  <a:schemeClr val="folHlink"/>
                </a:solidFill>
                <a:latin typeface="Courier New" pitchFamily="49" charset="0"/>
              </a:rPr>
              <a:t>     return false;</a:t>
            </a:r>
          </a:p>
          <a:p>
            <a:pPr algn="l"/>
            <a:r>
              <a:rPr lang="en-US" sz="2000" b="1" dirty="0">
                <a:solidFill>
                  <a:schemeClr val="folHlink"/>
                </a:solidFill>
                <a:latin typeface="Courier New" pitchFamily="49" charset="0"/>
              </a:rPr>
              <a:t>  } else {</a:t>
            </a:r>
          </a:p>
          <a:p>
            <a:pPr algn="l"/>
            <a:r>
              <a:rPr lang="en-US" sz="2000" b="1" dirty="0">
                <a:latin typeface="Courier New" pitchFamily="49" charset="0"/>
              </a:rPr>
              <a:t>  Node </a:t>
            </a:r>
            <a:r>
              <a:rPr lang="en-US" sz="2000" b="1" dirty="0" err="1">
                <a:latin typeface="Courier New" pitchFamily="49" charset="0"/>
              </a:rPr>
              <a:t>succ</a:t>
            </a:r>
            <a:r>
              <a:rPr lang="en-US" sz="2000" b="1" dirty="0">
                <a:latin typeface="Courier New" pitchFamily="49" charset="0"/>
              </a:rPr>
              <a:t> = </a:t>
            </a:r>
            <a:r>
              <a:rPr lang="en-US" sz="2000" b="1" dirty="0" err="1">
                <a:latin typeface="Courier New" pitchFamily="49" charset="0"/>
              </a:rPr>
              <a:t>curr.next.getReference</a:t>
            </a:r>
            <a:r>
              <a:rPr lang="en-US" sz="2000" b="1" dirty="0">
                <a:latin typeface="Courier New" pitchFamily="49" charset="0"/>
              </a:rPr>
              <a:t>();</a:t>
            </a:r>
          </a:p>
          <a:p>
            <a:pPr algn="l"/>
            <a:r>
              <a:rPr lang="en-US" sz="2000" b="1" dirty="0">
                <a:latin typeface="Courier New" pitchFamily="49" charset="0"/>
              </a:rPr>
              <a:t>  snip = </a:t>
            </a:r>
            <a:r>
              <a:rPr lang="en-US" sz="2000" b="1" dirty="0" err="1">
                <a:latin typeface="Courier New" pitchFamily="49" charset="0"/>
              </a:rPr>
              <a:t>curr.next.compareAndSet</a:t>
            </a:r>
            <a:r>
              <a:rPr lang="en-US" sz="2000" b="1" dirty="0">
                <a:latin typeface="Courier New" pitchFamily="49" charset="0"/>
              </a:rPr>
              <a:t>(</a:t>
            </a:r>
            <a:r>
              <a:rPr lang="en-US" sz="2000" b="1" dirty="0" err="1">
                <a:latin typeface="Courier New" pitchFamily="49" charset="0"/>
              </a:rPr>
              <a:t>succ</a:t>
            </a:r>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a:t>
            </a:r>
          </a:p>
          <a:p>
            <a:pPr algn="l"/>
            <a:r>
              <a:rPr lang="en-US" sz="2000" b="1" dirty="0">
                <a:latin typeface="Courier New" pitchFamily="49" charset="0"/>
              </a:rPr>
              <a:t>  </a:t>
            </a:r>
            <a:r>
              <a:rPr lang="en-US" sz="2000" b="1" dirty="0">
                <a:solidFill>
                  <a:schemeClr val="folHlink"/>
                </a:solidFill>
                <a:latin typeface="Courier New" pitchFamily="49" charset="0"/>
              </a:rPr>
              <a:t>if (!snip) continue;</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false);</a:t>
            </a:r>
          </a:p>
          <a:p>
            <a:pPr algn="l"/>
            <a:r>
              <a:rPr lang="en-US" sz="2000" b="1" dirty="0">
                <a:solidFill>
                  <a:schemeClr val="folHlink"/>
                </a:solidFill>
                <a:latin typeface="Courier New" pitchFamily="49" charset="0"/>
              </a:rPr>
              <a:t>     return true;</a:t>
            </a:r>
          </a:p>
          <a:p>
            <a:pPr algn="l"/>
            <a:r>
              <a:rPr lang="en-US" sz="2000" b="1" dirty="0">
                <a:solidFill>
                  <a:schemeClr val="folHlink"/>
                </a:solidFill>
                <a:latin typeface="Courier New" pitchFamily="49" charset="0"/>
              </a:rPr>
              <a:t>}}}</a:t>
            </a:r>
          </a:p>
        </p:txBody>
      </p:sp>
      <p:sp>
        <p:nvSpPr>
          <p:cNvPr id="257031" name="AutoShape 5"/>
          <p:cNvSpPr>
            <a:spLocks noChangeArrowheads="1"/>
          </p:cNvSpPr>
          <p:nvPr/>
        </p:nvSpPr>
        <p:spPr bwMode="auto">
          <a:xfrm>
            <a:off x="419100" y="4305300"/>
            <a:ext cx="7950200" cy="952500"/>
          </a:xfrm>
          <a:prstGeom prst="wedgeRoundRectCallout">
            <a:avLst>
              <a:gd name="adj1" fmla="val -9593"/>
              <a:gd name="adj2" fmla="val -23345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7032" name="Text Box 6"/>
          <p:cNvSpPr txBox="1">
            <a:spLocks noChangeArrowheads="1"/>
          </p:cNvSpPr>
          <p:nvPr/>
        </p:nvSpPr>
        <p:spPr bwMode="auto">
          <a:xfrm>
            <a:off x="758825" y="2047875"/>
            <a:ext cx="6796088" cy="519113"/>
          </a:xfrm>
          <a:prstGeom prst="rect">
            <a:avLst/>
          </a:prstGeom>
          <a:solidFill>
            <a:schemeClr val="bg1">
              <a:alpha val="79999"/>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sz="2800" b="1" dirty="0">
                <a:solidFill>
                  <a:srgbClr val="FF0000"/>
                </a:solidFill>
                <a:latin typeface="Arial" pitchFamily="34" charset="0"/>
              </a:rPr>
              <a:t>Try to mark node as deleted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p:cNvSpPr>
            <a:spLocks noGrp="1"/>
          </p:cNvSpPr>
          <p:nvPr>
            <p:ph type="ftr" sz="quarter" idx="10"/>
          </p:nvPr>
        </p:nvSpPr>
        <p:spPr/>
        <p:txBody>
          <a:bodyPr/>
          <a:lstStyle/>
          <a:p>
            <a:pPr>
              <a:defRPr/>
            </a:pPr>
            <a:r>
              <a:rPr lang="en-US"/>
              <a:t>Art of Multiprocessor Programming</a:t>
            </a:r>
          </a:p>
        </p:txBody>
      </p:sp>
      <p:sp>
        <p:nvSpPr>
          <p:cNvPr id="26" name="Slide Number Placeholder 3"/>
          <p:cNvSpPr>
            <a:spLocks noGrp="1"/>
          </p:cNvSpPr>
          <p:nvPr>
            <p:ph type="sldNum" sz="quarter" idx="11"/>
          </p:nvPr>
        </p:nvSpPr>
        <p:spPr/>
        <p:txBody>
          <a:bodyPr/>
          <a:lstStyle/>
          <a:p>
            <a:pPr>
              <a:defRPr/>
            </a:pPr>
            <a:fld id="{47A2ABE3-F4D1-45BD-BEE3-BAEFDEF5085E}" type="slidenum">
              <a:rPr lang="x-none"/>
              <a:pPr>
                <a:defRPr/>
              </a:pPr>
              <a:t>271</a:t>
            </a:fld>
            <a:endParaRPr lang="en-US"/>
          </a:p>
        </p:txBody>
      </p:sp>
      <p:pic>
        <p:nvPicPr>
          <p:cNvPr id="2580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8053" name="Rectangle 3"/>
          <p:cNvSpPr>
            <a:spLocks noGrp="1" noChangeArrowheads="1"/>
          </p:cNvSpPr>
          <p:nvPr>
            <p:ph type="title"/>
          </p:nvPr>
        </p:nvSpPr>
        <p:spPr/>
        <p:txBody>
          <a:bodyPr/>
          <a:lstStyle/>
          <a:p>
            <a:r>
              <a:rPr lang="en-US" smtClean="0"/>
              <a:t>Remove</a:t>
            </a:r>
          </a:p>
        </p:txBody>
      </p:sp>
      <p:sp>
        <p:nvSpPr>
          <p:cNvPr id="258054" name="Text Box 4"/>
          <p:cNvSpPr txBox="1">
            <a:spLocks noChangeArrowheads="1"/>
          </p:cNvSpPr>
          <p:nvPr/>
        </p:nvSpPr>
        <p:spPr bwMode="auto">
          <a:xfrm>
            <a:off x="385763" y="1876425"/>
            <a:ext cx="8283575" cy="470852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remove(T item) {</a:t>
            </a:r>
          </a:p>
          <a:p>
            <a:pPr algn="l"/>
            <a:r>
              <a:rPr lang="en-US" sz="2000" b="1" dirty="0">
                <a:solidFill>
                  <a:schemeClr val="folHlink"/>
                </a:solidFill>
                <a:latin typeface="Courier New" pitchFamily="49" charset="0"/>
              </a:rPr>
              <a:t>Boolean snip; </a:t>
            </a:r>
          </a:p>
          <a:p>
            <a:pPr algn="l"/>
            <a:r>
              <a:rPr lang="en-US" sz="2000" b="1" dirty="0">
                <a:solidFill>
                  <a:schemeClr val="folHlink"/>
                </a:solidFill>
                <a:latin typeface="Courier New" pitchFamily="49" charset="0"/>
              </a:rPr>
              <a:t>while (true) {</a:t>
            </a:r>
          </a:p>
          <a:p>
            <a:pPr algn="l"/>
            <a:r>
              <a:rPr lang="en-US" sz="2000" b="1" dirty="0">
                <a:solidFill>
                  <a:schemeClr val="folHlink"/>
                </a:solidFill>
                <a:latin typeface="Courier New" pitchFamily="49" charset="0"/>
              </a:rPr>
              <a:t> 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if (</a:t>
            </a:r>
            <a:r>
              <a:rPr lang="en-US" sz="2000" b="1" dirty="0" err="1">
                <a:solidFill>
                  <a:schemeClr val="folHlink"/>
                </a:solidFill>
                <a:latin typeface="Courier New" pitchFamily="49" charset="0"/>
              </a:rPr>
              <a:t>curr.key</a:t>
            </a:r>
            <a:r>
              <a:rPr lang="en-US" sz="2000" b="1" dirty="0">
                <a:solidFill>
                  <a:schemeClr val="folHlink"/>
                </a:solidFill>
                <a:latin typeface="Courier New" pitchFamily="49" charset="0"/>
              </a:rPr>
              <a:t> != key) {</a:t>
            </a:r>
          </a:p>
          <a:p>
            <a:pPr algn="l"/>
            <a:r>
              <a:rPr lang="en-US" sz="2000" b="1" dirty="0">
                <a:solidFill>
                  <a:schemeClr val="folHlink"/>
                </a:solidFill>
                <a:latin typeface="Courier New" pitchFamily="49" charset="0"/>
              </a:rPr>
              <a:t>     return false;</a:t>
            </a:r>
          </a:p>
          <a:p>
            <a:pPr algn="l"/>
            <a:r>
              <a:rPr lang="en-US" sz="2000" b="1" dirty="0">
                <a:solidFill>
                  <a:schemeClr val="folHlink"/>
                </a:solidFill>
                <a:latin typeface="Courier New" pitchFamily="49" charset="0"/>
              </a:rPr>
              <a:t>  } else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curr.next.getReference</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snip = </a:t>
            </a:r>
            <a:r>
              <a:rPr lang="en-US" sz="2000" b="1" dirty="0" err="1">
                <a:solidFill>
                  <a:schemeClr val="folHlink"/>
                </a:solidFill>
                <a:latin typeface="Courier New" pitchFamily="49" charset="0"/>
              </a:rPr>
              <a:t>curr.next.compareAndSet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true);</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(!snip) </a:t>
            </a:r>
            <a:r>
              <a:rPr lang="en-US" sz="2000" b="1" dirty="0">
                <a:solidFill>
                  <a:schemeClr val="tx1"/>
                </a:solidFill>
                <a:latin typeface="Courier New" pitchFamily="49" charset="0"/>
              </a:rPr>
              <a:t>continue</a:t>
            </a:r>
            <a:r>
              <a:rPr lang="en-US" sz="2000" b="1" dirty="0">
                <a:latin typeface="Courier New" pitchFamily="49" charset="0"/>
              </a:rPr>
              <a:t>;</a:t>
            </a:r>
          </a:p>
          <a:p>
            <a:pPr algn="l"/>
            <a:r>
              <a:rPr lang="en-US" sz="2000" b="1" dirty="0">
                <a:latin typeface="Courier New" pitchFamily="49" charset="0"/>
              </a:rPr>
              <a:t>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false);</a:t>
            </a:r>
          </a:p>
          <a:p>
            <a:pPr algn="l"/>
            <a:r>
              <a:rPr lang="en-US" sz="2000" b="1" dirty="0">
                <a:solidFill>
                  <a:schemeClr val="folHlink"/>
                </a:solidFill>
                <a:latin typeface="Courier New" pitchFamily="49" charset="0"/>
              </a:rPr>
              <a:t>     return true;</a:t>
            </a:r>
          </a:p>
          <a:p>
            <a:pPr algn="l"/>
            <a:r>
              <a:rPr lang="en-US" sz="2000" b="1" dirty="0">
                <a:solidFill>
                  <a:schemeClr val="folHlink"/>
                </a:solidFill>
                <a:latin typeface="Courier New" pitchFamily="49" charset="0"/>
              </a:rPr>
              <a:t>}}}</a:t>
            </a:r>
          </a:p>
        </p:txBody>
      </p:sp>
      <p:sp>
        <p:nvSpPr>
          <p:cNvPr id="258055" name="AutoShape 5"/>
          <p:cNvSpPr>
            <a:spLocks noChangeArrowheads="1"/>
          </p:cNvSpPr>
          <p:nvPr/>
        </p:nvSpPr>
        <p:spPr bwMode="auto">
          <a:xfrm>
            <a:off x="504825" y="5194300"/>
            <a:ext cx="3444875" cy="434975"/>
          </a:xfrm>
          <a:prstGeom prst="wedgeRoundRectCallout">
            <a:avLst>
              <a:gd name="adj1" fmla="val 3134"/>
              <a:gd name="adj2" fmla="val -32762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8056" name="Text Box 6"/>
          <p:cNvSpPr txBox="1">
            <a:spLocks noChangeArrowheads="1"/>
          </p:cNvSpPr>
          <p:nvPr/>
        </p:nvSpPr>
        <p:spPr bwMode="auto">
          <a:xfrm>
            <a:off x="339725" y="2084388"/>
            <a:ext cx="3217863" cy="1800225"/>
          </a:xfrm>
          <a:prstGeom prst="rect">
            <a:avLst/>
          </a:prstGeom>
          <a:solidFill>
            <a:schemeClr val="bg1">
              <a:alpha val="79999"/>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sz="2800" b="1" dirty="0">
                <a:solidFill>
                  <a:srgbClr val="FF0000"/>
                </a:solidFill>
                <a:latin typeface="Arial" pitchFamily="34" charset="0"/>
              </a:rPr>
              <a:t>If it doesn’t work, just retry, if it does, job essentially done </a:t>
            </a:r>
          </a:p>
        </p:txBody>
      </p:sp>
      <p:grpSp>
        <p:nvGrpSpPr>
          <p:cNvPr id="258057" name="Group 7"/>
          <p:cNvGrpSpPr>
            <a:grpSpLocks/>
          </p:cNvGrpSpPr>
          <p:nvPr/>
        </p:nvGrpSpPr>
        <p:grpSpPr bwMode="auto">
          <a:xfrm>
            <a:off x="4654550" y="2217738"/>
            <a:ext cx="3757613" cy="754063"/>
            <a:chOff x="2332" y="2441"/>
            <a:chExt cx="2367" cy="475"/>
          </a:xfrm>
        </p:grpSpPr>
        <p:sp>
          <p:nvSpPr>
            <p:cNvPr id="258058" name="AutoShape 8"/>
            <p:cNvSpPr>
              <a:spLocks noChangeArrowheads="1"/>
            </p:cNvSpPr>
            <p:nvPr/>
          </p:nvSpPr>
          <p:spPr bwMode="auto">
            <a:xfrm>
              <a:off x="2332" y="2556"/>
              <a:ext cx="2367" cy="322"/>
            </a:xfrm>
            <a:prstGeom prst="roundRect">
              <a:avLst>
                <a:gd name="adj" fmla="val 16667"/>
              </a:avLst>
            </a:prstGeom>
            <a:solidFill>
              <a:srgbClr val="CCECFF"/>
            </a:solidFill>
            <a:ln w="38100" algn="ctr">
              <a:solidFill>
                <a:schemeClr val="tx1"/>
              </a:solidFill>
              <a:round/>
              <a:headEnd/>
              <a:tailEnd/>
            </a:ln>
          </p:spPr>
          <p:txBody>
            <a:bodyPr anchor="ctr">
              <a:spAutoFit/>
            </a:bodyPr>
            <a:lstStyle/>
            <a:p>
              <a:endParaRPr lang="en-US" dirty="0">
                <a:latin typeface="Courier New" pitchFamily="49" charset="0"/>
              </a:endParaRPr>
            </a:p>
          </p:txBody>
        </p:sp>
        <p:grpSp>
          <p:nvGrpSpPr>
            <p:cNvPr id="258059" name="Group 9"/>
            <p:cNvGrpSpPr>
              <a:grpSpLocks/>
            </p:cNvGrpSpPr>
            <p:nvPr/>
          </p:nvGrpSpPr>
          <p:grpSpPr bwMode="auto">
            <a:xfrm>
              <a:off x="2417" y="2576"/>
              <a:ext cx="300" cy="340"/>
              <a:chOff x="596" y="1599"/>
              <a:chExt cx="546" cy="620"/>
            </a:xfrm>
          </p:grpSpPr>
          <p:sp>
            <p:nvSpPr>
              <p:cNvPr id="258072" name="AutoShape 10"/>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58073" name="Line 11"/>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8074" name="Text Box 12"/>
              <p:cNvSpPr txBox="1">
                <a:spLocks noChangeArrowheads="1"/>
              </p:cNvSpPr>
              <p:nvPr/>
            </p:nvSpPr>
            <p:spPr bwMode="auto">
              <a:xfrm>
                <a:off x="679" y="1619"/>
                <a:ext cx="212" cy="600"/>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58060" name="Group 13"/>
            <p:cNvGrpSpPr>
              <a:grpSpLocks/>
            </p:cNvGrpSpPr>
            <p:nvPr/>
          </p:nvGrpSpPr>
          <p:grpSpPr bwMode="auto">
            <a:xfrm>
              <a:off x="3049" y="2441"/>
              <a:ext cx="300" cy="338"/>
              <a:chOff x="596" y="1352"/>
              <a:chExt cx="546" cy="614"/>
            </a:xfrm>
          </p:grpSpPr>
          <p:sp>
            <p:nvSpPr>
              <p:cNvPr id="258069" name="AutoShape 14"/>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8070" name="Line 1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8071" name="Text Box 16"/>
              <p:cNvSpPr txBox="1">
                <a:spLocks noChangeArrowheads="1"/>
              </p:cNvSpPr>
              <p:nvPr/>
            </p:nvSpPr>
            <p:spPr bwMode="auto">
              <a:xfrm>
                <a:off x="829" y="1352"/>
                <a:ext cx="211" cy="59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258061" name="AutoShape 17"/>
            <p:cNvSpPr>
              <a:spLocks noChangeArrowheads="1"/>
            </p:cNvSpPr>
            <p:nvPr/>
          </p:nvSpPr>
          <p:spPr bwMode="auto">
            <a:xfrm>
              <a:off x="3681" y="2580"/>
              <a:ext cx="300" cy="196"/>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8062" name="Line 18"/>
            <p:cNvSpPr>
              <a:spLocks noChangeShapeType="1"/>
            </p:cNvSpPr>
            <p:nvPr/>
          </p:nvSpPr>
          <p:spPr bwMode="auto">
            <a:xfrm>
              <a:off x="3834" y="2577"/>
              <a:ext cx="0" cy="202"/>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8063" name="AutoShape 19"/>
            <p:cNvSpPr>
              <a:spLocks noChangeArrowheads="1"/>
            </p:cNvSpPr>
            <p:nvPr/>
          </p:nvSpPr>
          <p:spPr bwMode="auto">
            <a:xfrm>
              <a:off x="4314" y="2580"/>
              <a:ext cx="300" cy="196"/>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8064" name="Line 20"/>
            <p:cNvSpPr>
              <a:spLocks noChangeShapeType="1"/>
            </p:cNvSpPr>
            <p:nvPr/>
          </p:nvSpPr>
          <p:spPr bwMode="auto">
            <a:xfrm>
              <a:off x="4467" y="2577"/>
              <a:ext cx="0" cy="202"/>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8065" name="Line 21"/>
            <p:cNvSpPr>
              <a:spLocks noChangeShapeType="1"/>
            </p:cNvSpPr>
            <p:nvPr/>
          </p:nvSpPr>
          <p:spPr bwMode="auto">
            <a:xfrm>
              <a:off x="2641" y="2678"/>
              <a:ext cx="37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8066" name="Line 22"/>
            <p:cNvSpPr>
              <a:spLocks noChangeShapeType="1"/>
            </p:cNvSpPr>
            <p:nvPr/>
          </p:nvSpPr>
          <p:spPr bwMode="auto">
            <a:xfrm>
              <a:off x="3913" y="2678"/>
              <a:ext cx="376"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8067" name="Rectangle 23"/>
            <p:cNvSpPr>
              <a:spLocks noChangeArrowheads="1"/>
            </p:cNvSpPr>
            <p:nvPr/>
          </p:nvSpPr>
          <p:spPr bwMode="auto">
            <a:xfrm>
              <a:off x="3850" y="2539"/>
              <a:ext cx="71" cy="291"/>
            </a:xfrm>
            <a:prstGeom prst="rect">
              <a:avLst/>
            </a:prstGeom>
            <a:solidFill>
              <a:srgbClr val="FF0066"/>
            </a:solidFill>
            <a:ln w="9525" algn="ctr">
              <a:noFill/>
              <a:miter lim="800000"/>
              <a:headEnd/>
              <a:tailEnd/>
            </a:ln>
          </p:spPr>
          <p:txBody>
            <a:bodyPr anchor="ctr">
              <a:spAutoFit/>
            </a:bodyPr>
            <a:lstStyle/>
            <a:p>
              <a:endParaRPr lang="en-US" dirty="0">
                <a:latin typeface="Courier New" pitchFamily="49" charset="0"/>
              </a:endParaRPr>
            </a:p>
          </p:txBody>
        </p:sp>
        <p:sp>
          <p:nvSpPr>
            <p:cNvPr id="258068" name="Line 24"/>
            <p:cNvSpPr>
              <a:spLocks noChangeShapeType="1"/>
            </p:cNvSpPr>
            <p:nvPr/>
          </p:nvSpPr>
          <p:spPr bwMode="auto">
            <a:xfrm>
              <a:off x="3262" y="2684"/>
              <a:ext cx="376"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p:txBody>
          <a:bodyPr/>
          <a:lstStyle/>
          <a:p>
            <a:pPr>
              <a:defRPr/>
            </a:pPr>
            <a:r>
              <a:rPr lang="en-US"/>
              <a:t>Art of Multiprocessor Programming</a:t>
            </a:r>
          </a:p>
        </p:txBody>
      </p:sp>
      <p:sp>
        <p:nvSpPr>
          <p:cNvPr id="27" name="Slide Number Placeholder 3"/>
          <p:cNvSpPr>
            <a:spLocks noGrp="1"/>
          </p:cNvSpPr>
          <p:nvPr>
            <p:ph type="sldNum" sz="quarter" idx="11"/>
          </p:nvPr>
        </p:nvSpPr>
        <p:spPr/>
        <p:txBody>
          <a:bodyPr/>
          <a:lstStyle/>
          <a:p>
            <a:pPr>
              <a:defRPr/>
            </a:pPr>
            <a:fld id="{E454632B-0135-42E8-A523-DF84C1B0DF2B}" type="slidenum">
              <a:rPr lang="x-none"/>
              <a:pPr>
                <a:defRPr/>
              </a:pPr>
              <a:t>272</a:t>
            </a:fld>
            <a:endParaRPr lang="en-US"/>
          </a:p>
        </p:txBody>
      </p:sp>
      <p:pic>
        <p:nvPicPr>
          <p:cNvPr id="2590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59077" name="Rectangle 3"/>
          <p:cNvSpPr>
            <a:spLocks noGrp="1" noChangeArrowheads="1"/>
          </p:cNvSpPr>
          <p:nvPr>
            <p:ph type="title"/>
          </p:nvPr>
        </p:nvSpPr>
        <p:spPr/>
        <p:txBody>
          <a:bodyPr/>
          <a:lstStyle/>
          <a:p>
            <a:r>
              <a:rPr lang="en-US" smtClean="0"/>
              <a:t>Remove</a:t>
            </a:r>
          </a:p>
        </p:txBody>
      </p:sp>
      <p:sp>
        <p:nvSpPr>
          <p:cNvPr id="259078" name="Text Box 4"/>
          <p:cNvSpPr txBox="1">
            <a:spLocks noChangeArrowheads="1"/>
          </p:cNvSpPr>
          <p:nvPr/>
        </p:nvSpPr>
        <p:spPr bwMode="auto">
          <a:xfrm>
            <a:off x="385763" y="1876425"/>
            <a:ext cx="8283575" cy="470852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remove(T item) {</a:t>
            </a:r>
          </a:p>
          <a:p>
            <a:pPr algn="l"/>
            <a:r>
              <a:rPr lang="en-US" sz="2000" b="1" dirty="0">
                <a:solidFill>
                  <a:schemeClr val="folHlink"/>
                </a:solidFill>
                <a:latin typeface="Courier New" pitchFamily="49" charset="0"/>
              </a:rPr>
              <a:t>Boolean snip; </a:t>
            </a:r>
          </a:p>
          <a:p>
            <a:pPr algn="l"/>
            <a:r>
              <a:rPr lang="en-US" sz="2000" b="1" dirty="0">
                <a:solidFill>
                  <a:schemeClr val="folHlink"/>
                </a:solidFill>
                <a:latin typeface="Courier New" pitchFamily="49" charset="0"/>
              </a:rPr>
              <a:t>while (true) {</a:t>
            </a:r>
          </a:p>
          <a:p>
            <a:pPr algn="l"/>
            <a:r>
              <a:rPr lang="en-US" sz="2000" b="1" dirty="0">
                <a:solidFill>
                  <a:schemeClr val="folHlink"/>
                </a:solidFill>
                <a:latin typeface="Courier New" pitchFamily="49" charset="0"/>
              </a:rPr>
              <a:t> 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if (</a:t>
            </a:r>
            <a:r>
              <a:rPr lang="en-US" sz="2000" b="1" dirty="0" err="1">
                <a:solidFill>
                  <a:schemeClr val="folHlink"/>
                </a:solidFill>
                <a:latin typeface="Courier New" pitchFamily="49" charset="0"/>
              </a:rPr>
              <a:t>curr.key</a:t>
            </a:r>
            <a:r>
              <a:rPr lang="en-US" sz="2000" b="1" dirty="0">
                <a:solidFill>
                  <a:schemeClr val="folHlink"/>
                </a:solidFill>
                <a:latin typeface="Courier New" pitchFamily="49" charset="0"/>
              </a:rPr>
              <a:t> != key) {</a:t>
            </a:r>
          </a:p>
          <a:p>
            <a:pPr algn="l"/>
            <a:r>
              <a:rPr lang="en-US" sz="2000" b="1" dirty="0">
                <a:solidFill>
                  <a:schemeClr val="folHlink"/>
                </a:solidFill>
                <a:latin typeface="Courier New" pitchFamily="49" charset="0"/>
              </a:rPr>
              <a:t>     return false;</a:t>
            </a:r>
          </a:p>
          <a:p>
            <a:pPr algn="l"/>
            <a:r>
              <a:rPr lang="en-US" sz="2000" b="1" dirty="0">
                <a:solidFill>
                  <a:schemeClr val="folHlink"/>
                </a:solidFill>
                <a:latin typeface="Courier New" pitchFamily="49" charset="0"/>
              </a:rPr>
              <a:t>  } else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curr.next.getReference</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snip = </a:t>
            </a:r>
            <a:r>
              <a:rPr lang="en-US" sz="2000" b="1" dirty="0" err="1">
                <a:solidFill>
                  <a:schemeClr val="folHlink"/>
                </a:solidFill>
                <a:latin typeface="Courier New" pitchFamily="49" charset="0"/>
              </a:rPr>
              <a:t>curr.next.compareAndSet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true);</a:t>
            </a:r>
          </a:p>
          <a:p>
            <a:pPr algn="l"/>
            <a:r>
              <a:rPr lang="en-US" sz="2000" b="1" dirty="0">
                <a:solidFill>
                  <a:schemeClr val="folHlink"/>
                </a:solidFill>
                <a:latin typeface="Courier New" pitchFamily="49" charset="0"/>
              </a:rPr>
              <a:t>  if (!snip) continue;</a:t>
            </a:r>
          </a:p>
          <a:p>
            <a:pPr algn="l"/>
            <a:r>
              <a:rPr lang="en-US" sz="2000" b="1" dirty="0">
                <a:latin typeface="Courier New" pitchFamily="49" charset="0"/>
              </a:rPr>
              <a:t>   </a:t>
            </a:r>
            <a:r>
              <a:rPr lang="en-US" sz="2000" b="1" dirty="0" err="1">
                <a:latin typeface="Courier New" pitchFamily="49" charset="0"/>
              </a:rPr>
              <a:t>pred.next.compareAndSet</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return</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a:t>
            </a:r>
          </a:p>
          <a:p>
            <a:pPr algn="l"/>
            <a:r>
              <a:rPr lang="en-US" sz="2000" b="1" dirty="0">
                <a:solidFill>
                  <a:schemeClr val="folHlink"/>
                </a:solidFill>
                <a:latin typeface="Courier New" pitchFamily="49" charset="0"/>
              </a:rPr>
              <a:t>}}}</a:t>
            </a:r>
          </a:p>
        </p:txBody>
      </p:sp>
      <p:sp>
        <p:nvSpPr>
          <p:cNvPr id="259079" name="Text Box 5"/>
          <p:cNvSpPr txBox="1">
            <a:spLocks noChangeArrowheads="1"/>
          </p:cNvSpPr>
          <p:nvPr/>
        </p:nvSpPr>
        <p:spPr bwMode="auto">
          <a:xfrm>
            <a:off x="238126" y="3206661"/>
            <a:ext cx="4030990" cy="1200329"/>
          </a:xfrm>
          <a:prstGeom prst="rect">
            <a:avLst/>
          </a:prstGeom>
          <a:solidFill>
            <a:schemeClr val="bg1">
              <a:alpha val="89803"/>
            </a:schemeClr>
          </a:solidFill>
          <a:ln w="38100">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pPr algn="l"/>
            <a:r>
              <a:rPr lang="en-US" b="1" dirty="0">
                <a:solidFill>
                  <a:srgbClr val="FF0000"/>
                </a:solidFill>
                <a:latin typeface="Arial" pitchFamily="34" charset="0"/>
              </a:rPr>
              <a:t>Try to advance reference</a:t>
            </a:r>
          </a:p>
          <a:p>
            <a:pPr algn="l"/>
            <a:r>
              <a:rPr lang="en-US" b="1" dirty="0">
                <a:solidFill>
                  <a:srgbClr val="FF0000"/>
                </a:solidFill>
                <a:latin typeface="Arial" pitchFamily="34" charset="0"/>
              </a:rPr>
              <a:t>(if we don’t succeed</a:t>
            </a:r>
            <a:r>
              <a:rPr lang="en-US" b="1" dirty="0" smtClean="0">
                <a:solidFill>
                  <a:srgbClr val="FF0000"/>
                </a:solidFill>
                <a:latin typeface="Arial" pitchFamily="34" charset="0"/>
              </a:rPr>
              <a:t>,</a:t>
            </a:r>
          </a:p>
          <a:p>
            <a:pPr algn="l"/>
            <a:r>
              <a:rPr lang="en-US" b="1" dirty="0" smtClean="0">
                <a:solidFill>
                  <a:srgbClr val="FF0000"/>
                </a:solidFill>
                <a:latin typeface="Arial" pitchFamily="34" charset="0"/>
              </a:rPr>
              <a:t>someone </a:t>
            </a:r>
            <a:r>
              <a:rPr lang="en-US" b="1" dirty="0">
                <a:solidFill>
                  <a:srgbClr val="FF0000"/>
                </a:solidFill>
                <a:latin typeface="Arial" pitchFamily="34" charset="0"/>
              </a:rPr>
              <a:t>else did or will).</a:t>
            </a:r>
          </a:p>
        </p:txBody>
      </p:sp>
      <p:sp>
        <p:nvSpPr>
          <p:cNvPr id="259080" name="AutoShape 6"/>
          <p:cNvSpPr>
            <a:spLocks noChangeArrowheads="1"/>
          </p:cNvSpPr>
          <p:nvPr/>
        </p:nvSpPr>
        <p:spPr bwMode="auto">
          <a:xfrm>
            <a:off x="644525" y="5473700"/>
            <a:ext cx="7978775" cy="727075"/>
          </a:xfrm>
          <a:prstGeom prst="wedgeRoundRectCallout">
            <a:avLst>
              <a:gd name="adj1" fmla="val -33408"/>
              <a:gd name="adj2" fmla="val -18402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grpSp>
        <p:nvGrpSpPr>
          <p:cNvPr id="259081" name="Group 43"/>
          <p:cNvGrpSpPr>
            <a:grpSpLocks/>
          </p:cNvGrpSpPr>
          <p:nvPr/>
        </p:nvGrpSpPr>
        <p:grpSpPr bwMode="auto">
          <a:xfrm>
            <a:off x="4746625" y="2420938"/>
            <a:ext cx="3757613" cy="839788"/>
            <a:chOff x="2332" y="2441"/>
            <a:chExt cx="2367" cy="529"/>
          </a:xfrm>
        </p:grpSpPr>
        <p:sp>
          <p:nvSpPr>
            <p:cNvPr id="259082" name="AutoShape 44"/>
            <p:cNvSpPr>
              <a:spLocks noChangeArrowheads="1"/>
            </p:cNvSpPr>
            <p:nvPr/>
          </p:nvSpPr>
          <p:spPr bwMode="auto">
            <a:xfrm>
              <a:off x="2332" y="2556"/>
              <a:ext cx="2367" cy="322"/>
            </a:xfrm>
            <a:prstGeom prst="roundRect">
              <a:avLst>
                <a:gd name="adj" fmla="val 16667"/>
              </a:avLst>
            </a:prstGeom>
            <a:solidFill>
              <a:srgbClr val="CCECFF"/>
            </a:solidFill>
            <a:ln w="38100" algn="ctr">
              <a:solidFill>
                <a:schemeClr val="tx1"/>
              </a:solidFill>
              <a:round/>
              <a:headEnd/>
              <a:tailEnd/>
            </a:ln>
          </p:spPr>
          <p:txBody>
            <a:bodyPr anchor="ctr">
              <a:spAutoFit/>
            </a:bodyPr>
            <a:lstStyle/>
            <a:p>
              <a:endParaRPr lang="en-US" dirty="0">
                <a:latin typeface="Courier New" pitchFamily="49" charset="0"/>
              </a:endParaRPr>
            </a:p>
          </p:txBody>
        </p:sp>
        <p:grpSp>
          <p:nvGrpSpPr>
            <p:cNvPr id="259083" name="Group 45"/>
            <p:cNvGrpSpPr>
              <a:grpSpLocks/>
            </p:cNvGrpSpPr>
            <p:nvPr/>
          </p:nvGrpSpPr>
          <p:grpSpPr bwMode="auto">
            <a:xfrm>
              <a:off x="2417" y="2441"/>
              <a:ext cx="2197" cy="529"/>
              <a:chOff x="596" y="1496"/>
              <a:chExt cx="3994" cy="962"/>
            </a:xfrm>
          </p:grpSpPr>
          <p:grpSp>
            <p:nvGrpSpPr>
              <p:cNvPr id="259084" name="Group 46"/>
              <p:cNvGrpSpPr>
                <a:grpSpLocks/>
              </p:cNvGrpSpPr>
              <p:nvPr/>
            </p:nvGrpSpPr>
            <p:grpSpPr bwMode="auto">
              <a:xfrm>
                <a:off x="596" y="1743"/>
                <a:ext cx="546" cy="614"/>
                <a:chOff x="596" y="1599"/>
                <a:chExt cx="546" cy="614"/>
              </a:xfrm>
            </p:grpSpPr>
            <p:sp>
              <p:nvSpPr>
                <p:cNvPr id="259097" name="AutoShape 47"/>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59098" name="Line 4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9099" name="Text Box 49"/>
                <p:cNvSpPr txBox="1">
                  <a:spLocks noChangeArrowheads="1"/>
                </p:cNvSpPr>
                <p:nvPr/>
              </p:nvSpPr>
              <p:spPr bwMode="auto">
                <a:xfrm>
                  <a:off x="680" y="1619"/>
                  <a:ext cx="211" cy="594"/>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259085" name="Group 50"/>
              <p:cNvGrpSpPr>
                <a:grpSpLocks/>
              </p:cNvGrpSpPr>
              <p:nvPr/>
            </p:nvGrpSpPr>
            <p:grpSpPr bwMode="auto">
              <a:xfrm>
                <a:off x="1745" y="1496"/>
                <a:ext cx="546" cy="614"/>
                <a:chOff x="596" y="1352"/>
                <a:chExt cx="546" cy="614"/>
              </a:xfrm>
            </p:grpSpPr>
            <p:sp>
              <p:nvSpPr>
                <p:cNvPr id="259094" name="AutoShape 5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9095" name="Line 5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9096" name="Text Box 53"/>
                <p:cNvSpPr txBox="1">
                  <a:spLocks noChangeArrowheads="1"/>
                </p:cNvSpPr>
                <p:nvPr/>
              </p:nvSpPr>
              <p:spPr bwMode="auto">
                <a:xfrm>
                  <a:off x="603" y="1352"/>
                  <a:ext cx="437" cy="594"/>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sp>
            <p:nvSpPr>
              <p:cNvPr id="259086" name="AutoShape 54"/>
              <p:cNvSpPr>
                <a:spLocks noChangeArrowheads="1"/>
              </p:cNvSpPr>
              <p:nvPr/>
            </p:nvSpPr>
            <p:spPr bwMode="auto">
              <a:xfrm>
                <a:off x="2894" y="1748"/>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9087" name="Line 55"/>
              <p:cNvSpPr>
                <a:spLocks noChangeShapeType="1"/>
              </p:cNvSpPr>
              <p:nvPr/>
            </p:nvSpPr>
            <p:spPr bwMode="auto">
              <a:xfrm>
                <a:off x="3172" y="1743"/>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9088" name="AutoShape 56"/>
              <p:cNvSpPr>
                <a:spLocks noChangeArrowheads="1"/>
              </p:cNvSpPr>
              <p:nvPr/>
            </p:nvSpPr>
            <p:spPr bwMode="auto">
              <a:xfrm>
                <a:off x="4044" y="1748"/>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59089" name="Line 57"/>
              <p:cNvSpPr>
                <a:spLocks noChangeShapeType="1"/>
              </p:cNvSpPr>
              <p:nvPr/>
            </p:nvSpPr>
            <p:spPr bwMode="auto">
              <a:xfrm>
                <a:off x="4322" y="1743"/>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59090" name="Line 58"/>
              <p:cNvSpPr>
                <a:spLocks noChangeShapeType="1"/>
              </p:cNvSpPr>
              <p:nvPr/>
            </p:nvSpPr>
            <p:spPr bwMode="auto">
              <a:xfrm>
                <a:off x="1003" y="1927"/>
                <a:ext cx="68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9091" name="Line 59"/>
              <p:cNvSpPr>
                <a:spLocks noChangeShapeType="1"/>
              </p:cNvSpPr>
              <p:nvPr/>
            </p:nvSpPr>
            <p:spPr bwMode="auto">
              <a:xfrm>
                <a:off x="3315" y="1927"/>
                <a:ext cx="68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9092" name="Freeform 60"/>
              <p:cNvSpPr>
                <a:spLocks/>
              </p:cNvSpPr>
              <p:nvPr/>
            </p:nvSpPr>
            <p:spPr bwMode="auto">
              <a:xfrm>
                <a:off x="2163" y="1927"/>
                <a:ext cx="1819" cy="531"/>
              </a:xfrm>
              <a:custGeom>
                <a:avLst/>
                <a:gdLst>
                  <a:gd name="T0" fmla="*/ 22 w 1819"/>
                  <a:gd name="T1" fmla="*/ 0 h 531"/>
                  <a:gd name="T2" fmla="*/ 230 w 1819"/>
                  <a:gd name="T3" fmla="*/ 427 h 531"/>
                  <a:gd name="T4" fmla="*/ 1402 w 1819"/>
                  <a:gd name="T5" fmla="*/ 476 h 531"/>
                  <a:gd name="T6" fmla="*/ 1819 w 1819"/>
                  <a:gd name="T7" fmla="*/ 99 h 531"/>
                  <a:gd name="T8" fmla="*/ 0 60000 65536"/>
                  <a:gd name="T9" fmla="*/ 0 60000 65536"/>
                  <a:gd name="T10" fmla="*/ 0 60000 65536"/>
                  <a:gd name="T11" fmla="*/ 0 60000 65536"/>
                  <a:gd name="T12" fmla="*/ 0 w 1819"/>
                  <a:gd name="T13" fmla="*/ 0 h 531"/>
                  <a:gd name="T14" fmla="*/ 1819 w 1819"/>
                  <a:gd name="T15" fmla="*/ 531 h 531"/>
                </a:gdLst>
                <a:ahLst/>
                <a:cxnLst>
                  <a:cxn ang="T8">
                    <a:pos x="T0" y="T1"/>
                  </a:cxn>
                  <a:cxn ang="T9">
                    <a:pos x="T2" y="T3"/>
                  </a:cxn>
                  <a:cxn ang="T10">
                    <a:pos x="T4" y="T5"/>
                  </a:cxn>
                  <a:cxn ang="T11">
                    <a:pos x="T6" y="T7"/>
                  </a:cxn>
                </a:cxnLst>
                <a:rect l="T12" t="T13" r="T14" b="T15"/>
                <a:pathLst>
                  <a:path w="1819" h="531">
                    <a:moveTo>
                      <a:pt x="22" y="0"/>
                    </a:moveTo>
                    <a:cubicBezTo>
                      <a:pt x="11" y="174"/>
                      <a:pt x="0" y="348"/>
                      <a:pt x="230" y="427"/>
                    </a:cubicBezTo>
                    <a:cubicBezTo>
                      <a:pt x="460" y="506"/>
                      <a:pt x="1137" y="531"/>
                      <a:pt x="1402" y="476"/>
                    </a:cubicBezTo>
                    <a:cubicBezTo>
                      <a:pt x="1667" y="421"/>
                      <a:pt x="1743" y="260"/>
                      <a:pt x="1819" y="99"/>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59093" name="AutoShape 61"/>
              <p:cNvSpPr>
                <a:spLocks noChangeArrowheads="1"/>
              </p:cNvSpPr>
              <p:nvPr/>
            </p:nvSpPr>
            <p:spPr bwMode="auto">
              <a:xfrm>
                <a:off x="1757" y="1527"/>
                <a:ext cx="989" cy="816"/>
              </a:xfrm>
              <a:prstGeom prst="irregularSeal1">
                <a:avLst/>
              </a:prstGeom>
              <a:solidFill>
                <a:srgbClr val="FFFF00"/>
              </a:solidFill>
              <a:ln w="38100">
                <a:solidFill>
                  <a:srgbClr val="FF0000"/>
                </a:solidFill>
                <a:miter lim="800000"/>
                <a:headEnd/>
                <a:tailEnd/>
              </a:ln>
            </p:spPr>
            <p:txBody>
              <a:bodyPr wrap="none" anchor="ctr"/>
              <a:lstStyle/>
              <a:p>
                <a:pPr algn="ctr"/>
                <a:endParaRPr lang="en-US" sz="2800" dirty="0">
                  <a:solidFill>
                    <a:srgbClr val="FF0000"/>
                  </a:solidFill>
                  <a:latin typeface="Arial"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252D715E-F414-4D1F-9BDB-AE218A12AD34}" type="slidenum">
              <a:rPr lang="x-none"/>
              <a:pPr>
                <a:defRPr/>
              </a:pPr>
              <a:t>273</a:t>
            </a:fld>
            <a:endParaRPr lang="en-US"/>
          </a:p>
        </p:txBody>
      </p:sp>
      <p:pic>
        <p:nvPicPr>
          <p:cNvPr id="2601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60101" name="Rectangle 3"/>
          <p:cNvSpPr>
            <a:spLocks noGrp="1" noChangeArrowheads="1"/>
          </p:cNvSpPr>
          <p:nvPr>
            <p:ph type="title"/>
          </p:nvPr>
        </p:nvSpPr>
        <p:spPr/>
        <p:txBody>
          <a:bodyPr/>
          <a:lstStyle/>
          <a:p>
            <a:r>
              <a:rPr lang="en-US" smtClean="0"/>
              <a:t>Add</a:t>
            </a:r>
          </a:p>
        </p:txBody>
      </p:sp>
      <p:sp>
        <p:nvSpPr>
          <p:cNvPr id="260102" name="Text Box 4"/>
          <p:cNvSpPr txBox="1">
            <a:spLocks noChangeArrowheads="1"/>
          </p:cNvSpPr>
          <p:nvPr/>
        </p:nvSpPr>
        <p:spPr bwMode="auto">
          <a:xfrm>
            <a:off x="474663" y="1724025"/>
            <a:ext cx="8397875" cy="40544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rPr>
              <a:t>public </a:t>
            </a:r>
            <a:r>
              <a:rPr lang="en-US" sz="2000" b="1" dirty="0" err="1">
                <a:solidFill>
                  <a:schemeClr val="tx1"/>
                </a:solidFill>
                <a:latin typeface="Courier New" pitchFamily="49" charset="0"/>
              </a:rPr>
              <a:t>boolean</a:t>
            </a:r>
            <a:r>
              <a:rPr lang="en-US" sz="2000" b="1" dirty="0">
                <a:latin typeface="Courier New" pitchFamily="49" charset="0"/>
              </a:rPr>
              <a:t> add(T item) {</a:t>
            </a:r>
          </a:p>
          <a:p>
            <a:pPr algn="l"/>
            <a:r>
              <a:rPr lang="en-US" sz="2000" b="1" dirty="0">
                <a:latin typeface="Courier New" pitchFamily="49" charset="0"/>
              </a:rPr>
              <a:t> </a:t>
            </a:r>
            <a:r>
              <a:rPr lang="en-US" sz="2000" b="1" dirty="0" err="1">
                <a:solidFill>
                  <a:schemeClr val="tx1"/>
                </a:solidFill>
                <a:latin typeface="Courier New" pitchFamily="49" charset="0"/>
              </a:rPr>
              <a:t>boolean</a:t>
            </a:r>
            <a:r>
              <a:rPr lang="en-US" sz="2000" b="1" dirty="0">
                <a:latin typeface="Courier New" pitchFamily="49" charset="0"/>
              </a:rPr>
              <a:t> splice;</a:t>
            </a:r>
          </a:p>
          <a:p>
            <a:pPr algn="l"/>
            <a:r>
              <a:rPr lang="en-US" sz="2000" b="1" dirty="0">
                <a:latin typeface="Courier New" pitchFamily="49" charset="0"/>
              </a:rPr>
              <a:t> </a:t>
            </a:r>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latin typeface="Courier New" pitchFamily="49" charset="0"/>
              </a:rPr>
              <a:t>   Window </a:t>
            </a:r>
            <a:r>
              <a:rPr lang="en-US" sz="2000" b="1" dirty="0" err="1">
                <a:latin typeface="Courier New" pitchFamily="49" charset="0"/>
              </a:rPr>
              <a:t>window</a:t>
            </a:r>
            <a:r>
              <a:rPr lang="en-US" sz="2000" b="1" dirty="0">
                <a:latin typeface="Courier New" pitchFamily="49" charset="0"/>
              </a:rPr>
              <a:t> = find(head, key);</a:t>
            </a:r>
          </a:p>
          <a:p>
            <a:pPr algn="l"/>
            <a:r>
              <a:rPr lang="en-US" sz="2000" b="1" dirty="0">
                <a:latin typeface="Courier New" pitchFamily="49" charset="0"/>
              </a:rPr>
              <a:t>   Node </a:t>
            </a:r>
            <a:r>
              <a:rPr lang="en-US" sz="2000" b="1" dirty="0" err="1">
                <a:latin typeface="Courier New" pitchFamily="49" charset="0"/>
              </a:rPr>
              <a:t>pred</a:t>
            </a:r>
            <a:r>
              <a:rPr lang="en-US" sz="2000" b="1" dirty="0">
                <a:latin typeface="Courier New" pitchFamily="49" charset="0"/>
              </a:rPr>
              <a:t> = </a:t>
            </a:r>
            <a:r>
              <a:rPr lang="en-US" sz="2000" b="1" dirty="0" err="1">
                <a:latin typeface="Courier New" pitchFamily="49" charset="0"/>
              </a:rPr>
              <a:t>window.pred</a:t>
            </a:r>
            <a:r>
              <a:rPr lang="en-US" sz="2000" b="1" dirty="0">
                <a:latin typeface="Courier New" pitchFamily="49" charset="0"/>
              </a:rPr>
              <a:t>, </a:t>
            </a:r>
            <a:r>
              <a:rPr lang="en-US" sz="2000" b="1" dirty="0" err="1">
                <a:latin typeface="Courier New" pitchFamily="49" charset="0"/>
              </a:rPr>
              <a:t>curr</a:t>
            </a:r>
            <a:r>
              <a:rPr lang="en-US" sz="2000" b="1" dirty="0">
                <a:latin typeface="Courier New" pitchFamily="49" charset="0"/>
              </a:rPr>
              <a:t> = </a:t>
            </a:r>
            <a:r>
              <a:rPr lang="en-US" sz="2000" b="1" dirty="0" err="1">
                <a:latin typeface="Courier New" pitchFamily="49" charset="0"/>
              </a:rPr>
              <a:t>window.curr</a:t>
            </a:r>
            <a:r>
              <a:rPr lang="en-US" sz="2000" b="1" dirty="0">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a:t>
            </a:r>
            <a:r>
              <a:rPr lang="en-US" sz="2000" b="1" dirty="0" err="1">
                <a:latin typeface="Courier New" pitchFamily="49" charset="0"/>
              </a:rPr>
              <a:t>curr.key</a:t>
            </a:r>
            <a:r>
              <a:rPr lang="en-US" sz="2000" b="1" dirty="0">
                <a:latin typeface="Courier New" pitchFamily="49" charset="0"/>
              </a:rPr>
              <a:t> == key) {</a:t>
            </a:r>
          </a:p>
          <a:p>
            <a:pPr algn="l"/>
            <a:r>
              <a:rPr lang="en-US" sz="2000" b="1" dirty="0">
                <a:latin typeface="Courier New" pitchFamily="49" charset="0"/>
              </a:rPr>
              <a:t>      </a:t>
            </a:r>
            <a:r>
              <a:rPr lang="en-US" sz="2000" b="1" dirty="0">
                <a:solidFill>
                  <a:schemeClr val="tx1"/>
                </a:solidFill>
                <a:latin typeface="Courier New" pitchFamily="49" charset="0"/>
              </a:rPr>
              <a:t>return</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 </a:t>
            </a:r>
            <a:r>
              <a:rPr lang="en-US" sz="2000" b="1" dirty="0">
                <a:solidFill>
                  <a:schemeClr val="tx1"/>
                </a:solidFill>
                <a:latin typeface="Courier New" pitchFamily="49" charset="0"/>
              </a:rPr>
              <a:t>else</a:t>
            </a:r>
            <a:r>
              <a:rPr lang="en-US" sz="2000" b="1" dirty="0">
                <a:latin typeface="Courier New" pitchFamily="49" charset="0"/>
              </a:rPr>
              <a:t> {</a:t>
            </a:r>
          </a:p>
          <a:p>
            <a:pPr algn="l"/>
            <a:r>
              <a:rPr lang="en-US" sz="2000" b="1" dirty="0">
                <a:latin typeface="Courier New" pitchFamily="49" charset="0"/>
              </a:rPr>
              <a:t>   Node </a:t>
            </a:r>
            <a:r>
              <a:rPr lang="en-US" sz="2000" b="1" dirty="0" err="1">
                <a:latin typeface="Courier New" pitchFamily="49" charset="0"/>
              </a:rPr>
              <a:t>node</a:t>
            </a:r>
            <a:r>
              <a:rPr lang="en-US" sz="2000" b="1" dirty="0">
                <a:latin typeface="Courier New" pitchFamily="49" charset="0"/>
              </a:rPr>
              <a:t> = </a:t>
            </a:r>
            <a:r>
              <a:rPr lang="en-US" sz="2000" b="1" dirty="0">
                <a:solidFill>
                  <a:schemeClr val="tx1"/>
                </a:solidFill>
                <a:latin typeface="Courier New" pitchFamily="49" charset="0"/>
              </a:rPr>
              <a:t>new</a:t>
            </a:r>
            <a:r>
              <a:rPr lang="en-US" sz="2000" b="1" dirty="0">
                <a:latin typeface="Courier New" pitchFamily="49" charset="0"/>
              </a:rPr>
              <a:t> Node(item);</a:t>
            </a:r>
          </a:p>
          <a:p>
            <a:pPr algn="l"/>
            <a:r>
              <a:rPr lang="en-US" sz="2000" b="1" dirty="0">
                <a:latin typeface="Courier New" pitchFamily="49" charset="0"/>
              </a:rPr>
              <a:t>   </a:t>
            </a:r>
            <a:r>
              <a:rPr lang="en-US" sz="2000" b="1" dirty="0" err="1">
                <a:latin typeface="Courier New" pitchFamily="49" charset="0"/>
              </a:rPr>
              <a:t>node.next</a:t>
            </a:r>
            <a:r>
              <a:rPr lang="en-US" sz="2000" b="1" dirty="0">
                <a:latin typeface="Courier New" pitchFamily="49" charset="0"/>
              </a:rPr>
              <a:t> = </a:t>
            </a:r>
            <a:r>
              <a:rPr lang="en-US" sz="2000" b="1" dirty="0">
                <a:solidFill>
                  <a:schemeClr val="tx1"/>
                </a:solidFill>
                <a:latin typeface="Courier New" pitchFamily="49" charset="0"/>
              </a:rPr>
              <a:t>new</a:t>
            </a:r>
            <a:r>
              <a:rPr lang="en-US" sz="2000" b="1" dirty="0">
                <a:latin typeface="Courier New" pitchFamily="49" charset="0"/>
              </a:rPr>
              <a:t> </a:t>
            </a:r>
            <a:r>
              <a:rPr lang="en-US" sz="2000" b="1" dirty="0" err="1">
                <a:latin typeface="Courier New" pitchFamily="49" charset="0"/>
              </a:rPr>
              <a:t>AtomicMarkableRef</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a:t>
            </a:r>
            <a:r>
              <a:rPr lang="en-US" sz="2000" b="1" dirty="0" err="1">
                <a:latin typeface="Courier New" pitchFamily="49" charset="0"/>
              </a:rPr>
              <a:t>pred.next.compareAndSet</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node,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return true</a:t>
            </a:r>
            <a:r>
              <a:rPr lang="en-US" sz="2000" b="1" dirty="0">
                <a:latin typeface="Courier New" pitchFamily="49" charset="0"/>
              </a:rPr>
              <a:t>;}</a:t>
            </a:r>
          </a:p>
          <a:p>
            <a:pPr algn="l"/>
            <a:r>
              <a:rPr lang="en-US" sz="2000" b="1" dirty="0">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678D4A62-E21A-4518-B5BD-030EFCB99EF5}" type="slidenum">
              <a:rPr lang="x-none"/>
              <a:pPr>
                <a:defRPr/>
              </a:pPr>
              <a:t>274</a:t>
            </a:fld>
            <a:endParaRPr lang="en-US"/>
          </a:p>
        </p:txBody>
      </p:sp>
      <p:sp>
        <p:nvSpPr>
          <p:cNvPr id="261124" name="Rectangle 3"/>
          <p:cNvSpPr>
            <a:spLocks noGrp="1" noChangeArrowheads="1"/>
          </p:cNvSpPr>
          <p:nvPr>
            <p:ph type="title"/>
          </p:nvPr>
        </p:nvSpPr>
        <p:spPr/>
        <p:txBody>
          <a:bodyPr/>
          <a:lstStyle/>
          <a:p>
            <a:r>
              <a:rPr lang="en-US" smtClean="0"/>
              <a:t>Add</a:t>
            </a:r>
          </a:p>
        </p:txBody>
      </p:sp>
      <p:sp>
        <p:nvSpPr>
          <p:cNvPr id="261125" name="Text Box 4"/>
          <p:cNvSpPr txBox="1">
            <a:spLocks noChangeArrowheads="1"/>
          </p:cNvSpPr>
          <p:nvPr/>
        </p:nvSpPr>
        <p:spPr bwMode="auto">
          <a:xfrm>
            <a:off x="474663" y="1724025"/>
            <a:ext cx="8397875" cy="4054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add(T item)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splice;</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a:t>
            </a:r>
            <a:r>
              <a:rPr lang="en-US" sz="2000" b="1" dirty="0" err="1">
                <a:latin typeface="Courier New" pitchFamily="49" charset="0"/>
              </a:rPr>
              <a:t>curr.key</a:t>
            </a:r>
            <a:r>
              <a:rPr lang="en-US" sz="2000" b="1" dirty="0">
                <a:latin typeface="Courier New" pitchFamily="49" charset="0"/>
              </a:rPr>
              <a:t> == key) {</a:t>
            </a:r>
          </a:p>
          <a:p>
            <a:pPr algn="l"/>
            <a:r>
              <a:rPr lang="en-US" sz="2000" b="1" dirty="0">
                <a:latin typeface="Courier New" pitchFamily="49" charset="0"/>
              </a:rPr>
              <a:t>      </a:t>
            </a:r>
            <a:r>
              <a:rPr lang="en-US" sz="2000" b="1" dirty="0">
                <a:solidFill>
                  <a:schemeClr val="tx1"/>
                </a:solidFill>
                <a:latin typeface="Courier New" pitchFamily="49" charset="0"/>
              </a:rPr>
              <a:t>return</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a:t>
            </a:r>
            <a:r>
              <a:rPr lang="en-US" sz="2000" b="1" dirty="0">
                <a:solidFill>
                  <a:schemeClr val="folHlink"/>
                </a:solidFill>
                <a:latin typeface="Courier New" pitchFamily="49" charset="0"/>
              </a:rPr>
              <a:t>} else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node</a:t>
            </a:r>
            <a:r>
              <a:rPr lang="en-US" sz="2000" b="1" dirty="0">
                <a:solidFill>
                  <a:schemeClr val="folHlink"/>
                </a:solidFill>
                <a:latin typeface="Courier New" pitchFamily="49" charset="0"/>
              </a:rPr>
              <a:t> = new Node(item);</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node.next</a:t>
            </a:r>
            <a:r>
              <a:rPr lang="en-US" sz="2000" b="1" dirty="0">
                <a:solidFill>
                  <a:schemeClr val="folHlink"/>
                </a:solidFill>
                <a:latin typeface="Courier New" pitchFamily="49" charset="0"/>
              </a:rPr>
              <a:t> = new </a:t>
            </a:r>
            <a:r>
              <a:rPr lang="en-US" sz="2000" b="1" dirty="0" err="1">
                <a:solidFill>
                  <a:schemeClr val="folHlink"/>
                </a:solidFill>
                <a:latin typeface="Courier New" pitchFamily="49" charset="0"/>
              </a:rPr>
              <a:t>AtomicMarkableRef</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false);</a:t>
            </a:r>
          </a:p>
          <a:p>
            <a:pPr algn="l"/>
            <a:r>
              <a:rPr lang="en-US" sz="2000" b="1" dirty="0">
                <a:solidFill>
                  <a:schemeClr val="folHlink"/>
                </a:solidFill>
                <a:latin typeface="Courier New" pitchFamily="49" charset="0"/>
              </a:rPr>
              <a:t>   if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node, false, false)) {return true;}</a:t>
            </a:r>
          </a:p>
          <a:p>
            <a:pPr algn="l"/>
            <a:r>
              <a:rPr lang="en-US" sz="2000" b="1" dirty="0">
                <a:solidFill>
                  <a:schemeClr val="folHlink"/>
                </a:solidFill>
                <a:latin typeface="Courier New" pitchFamily="49" charset="0"/>
              </a:rPr>
              <a:t>}}}</a:t>
            </a:r>
          </a:p>
        </p:txBody>
      </p:sp>
      <p:sp>
        <p:nvSpPr>
          <p:cNvPr id="261126" name="Text Box 5"/>
          <p:cNvSpPr txBox="1">
            <a:spLocks noChangeArrowheads="1"/>
          </p:cNvSpPr>
          <p:nvPr/>
        </p:nvSpPr>
        <p:spPr bwMode="auto">
          <a:xfrm>
            <a:off x="2919666" y="5289550"/>
            <a:ext cx="3361818" cy="523220"/>
          </a:xfrm>
          <a:prstGeom prst="rect">
            <a:avLst/>
          </a:prstGeom>
          <a:solidFill>
            <a:schemeClr val="bg1">
              <a:alpha val="89803"/>
            </a:schemeClr>
          </a:solidFill>
          <a:ln w="38100">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ctr"/>
            <a:r>
              <a:rPr lang="en-US" sz="2800" b="1" dirty="0">
                <a:solidFill>
                  <a:srgbClr val="FF0000"/>
                </a:solidFill>
                <a:latin typeface="Arial" pitchFamily="34" charset="0"/>
              </a:rPr>
              <a:t>Item already </a:t>
            </a:r>
            <a:r>
              <a:rPr lang="en-US" sz="2800" b="1" dirty="0" smtClean="0">
                <a:solidFill>
                  <a:srgbClr val="FF0000"/>
                </a:solidFill>
                <a:latin typeface="Arial" pitchFamily="34" charset="0"/>
              </a:rPr>
              <a:t>there</a:t>
            </a:r>
            <a:endParaRPr lang="en-US" sz="2800" b="1" dirty="0">
              <a:solidFill>
                <a:srgbClr val="FF0000"/>
              </a:solidFill>
              <a:latin typeface="Arial" pitchFamily="34" charset="0"/>
            </a:endParaRPr>
          </a:p>
        </p:txBody>
      </p:sp>
      <p:sp>
        <p:nvSpPr>
          <p:cNvPr id="261127" name="AutoShape 6"/>
          <p:cNvSpPr>
            <a:spLocks noChangeArrowheads="1"/>
          </p:cNvSpPr>
          <p:nvPr/>
        </p:nvSpPr>
        <p:spPr bwMode="auto">
          <a:xfrm>
            <a:off x="992188" y="3175000"/>
            <a:ext cx="3551237" cy="809625"/>
          </a:xfrm>
          <a:prstGeom prst="wedgeRoundRectCallout">
            <a:avLst>
              <a:gd name="adj1" fmla="val 30509"/>
              <a:gd name="adj2" fmla="val 20137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p:txBody>
          <a:bodyPr/>
          <a:lstStyle/>
          <a:p>
            <a:pPr>
              <a:defRPr/>
            </a:pPr>
            <a:r>
              <a:rPr lang="en-US"/>
              <a:t>Art of Multiprocessor Programming</a:t>
            </a:r>
          </a:p>
        </p:txBody>
      </p:sp>
      <p:sp>
        <p:nvSpPr>
          <p:cNvPr id="24" name="Slide Number Placeholder 3"/>
          <p:cNvSpPr>
            <a:spLocks noGrp="1"/>
          </p:cNvSpPr>
          <p:nvPr>
            <p:ph type="sldNum" sz="quarter" idx="11"/>
          </p:nvPr>
        </p:nvSpPr>
        <p:spPr/>
        <p:txBody>
          <a:bodyPr/>
          <a:lstStyle/>
          <a:p>
            <a:pPr>
              <a:defRPr/>
            </a:pPr>
            <a:fld id="{A585CCC4-82BA-482D-B9D6-F3F23009153B}" type="slidenum">
              <a:rPr lang="x-none"/>
              <a:pPr>
                <a:defRPr/>
              </a:pPr>
              <a:t>275</a:t>
            </a:fld>
            <a:endParaRPr lang="en-US"/>
          </a:p>
        </p:txBody>
      </p:sp>
      <p:pic>
        <p:nvPicPr>
          <p:cNvPr id="2621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62149" name="Rectangle 3"/>
          <p:cNvSpPr>
            <a:spLocks noGrp="1" noChangeArrowheads="1"/>
          </p:cNvSpPr>
          <p:nvPr>
            <p:ph type="title"/>
          </p:nvPr>
        </p:nvSpPr>
        <p:spPr/>
        <p:txBody>
          <a:bodyPr/>
          <a:lstStyle/>
          <a:p>
            <a:r>
              <a:rPr lang="en-US" smtClean="0"/>
              <a:t>Add</a:t>
            </a:r>
          </a:p>
        </p:txBody>
      </p:sp>
      <p:sp>
        <p:nvSpPr>
          <p:cNvPr id="262150" name="Text Box 4"/>
          <p:cNvSpPr txBox="1">
            <a:spLocks noChangeArrowheads="1"/>
          </p:cNvSpPr>
          <p:nvPr/>
        </p:nvSpPr>
        <p:spPr bwMode="auto">
          <a:xfrm>
            <a:off x="474663" y="1724025"/>
            <a:ext cx="8397875" cy="4054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add(T item)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splice;</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if (</a:t>
            </a:r>
            <a:r>
              <a:rPr lang="en-US" sz="2000" b="1" dirty="0" err="1">
                <a:solidFill>
                  <a:schemeClr val="folHlink"/>
                </a:solidFill>
                <a:latin typeface="Courier New" pitchFamily="49" charset="0"/>
              </a:rPr>
              <a:t>curr.key</a:t>
            </a:r>
            <a:r>
              <a:rPr lang="en-US" sz="2000" b="1" dirty="0">
                <a:solidFill>
                  <a:schemeClr val="folHlink"/>
                </a:solidFill>
                <a:latin typeface="Courier New" pitchFamily="49" charset="0"/>
              </a:rPr>
              <a:t> == key) {</a:t>
            </a:r>
          </a:p>
          <a:p>
            <a:pPr algn="l"/>
            <a:r>
              <a:rPr lang="en-US" sz="2000" b="1" dirty="0">
                <a:solidFill>
                  <a:schemeClr val="folHlink"/>
                </a:solidFill>
                <a:latin typeface="Courier New" pitchFamily="49" charset="0"/>
              </a:rPr>
              <a:t>      return false;</a:t>
            </a:r>
          </a:p>
          <a:p>
            <a:pPr algn="l"/>
            <a:r>
              <a:rPr lang="en-US" sz="2000" b="1" dirty="0">
                <a:solidFill>
                  <a:schemeClr val="folHlink"/>
                </a:solidFill>
                <a:latin typeface="Courier New" pitchFamily="49" charset="0"/>
              </a:rPr>
              <a:t>   } else {</a:t>
            </a:r>
          </a:p>
          <a:p>
            <a:pPr algn="l"/>
            <a:r>
              <a:rPr lang="en-US" sz="2000" b="1" dirty="0">
                <a:latin typeface="Courier New" pitchFamily="49" charset="0"/>
              </a:rPr>
              <a:t>   Node </a:t>
            </a:r>
            <a:r>
              <a:rPr lang="en-US" sz="2000" b="1" dirty="0" err="1">
                <a:latin typeface="Courier New" pitchFamily="49" charset="0"/>
              </a:rPr>
              <a:t>node</a:t>
            </a:r>
            <a:r>
              <a:rPr lang="en-US" sz="2000" b="1" dirty="0">
                <a:latin typeface="Courier New" pitchFamily="49" charset="0"/>
              </a:rPr>
              <a:t> = </a:t>
            </a:r>
            <a:r>
              <a:rPr lang="en-US" sz="2000" b="1" dirty="0">
                <a:solidFill>
                  <a:schemeClr val="tx1"/>
                </a:solidFill>
                <a:latin typeface="Courier New" pitchFamily="49" charset="0"/>
              </a:rPr>
              <a:t>new</a:t>
            </a:r>
            <a:r>
              <a:rPr lang="en-US" sz="2000" b="1" dirty="0">
                <a:latin typeface="Courier New" pitchFamily="49" charset="0"/>
              </a:rPr>
              <a:t> Node(item);</a:t>
            </a:r>
          </a:p>
          <a:p>
            <a:pPr algn="l"/>
            <a:r>
              <a:rPr lang="en-US" sz="2000" b="1" dirty="0">
                <a:latin typeface="Courier New" pitchFamily="49" charset="0"/>
              </a:rPr>
              <a:t>   </a:t>
            </a:r>
            <a:r>
              <a:rPr lang="en-US" sz="2000" b="1" dirty="0" err="1">
                <a:latin typeface="Courier New" pitchFamily="49" charset="0"/>
              </a:rPr>
              <a:t>node.next</a:t>
            </a:r>
            <a:r>
              <a:rPr lang="en-US" sz="2000" b="1" dirty="0">
                <a:latin typeface="Courier New" pitchFamily="49" charset="0"/>
              </a:rPr>
              <a:t> = </a:t>
            </a:r>
            <a:r>
              <a:rPr lang="en-US" sz="2000" b="1" dirty="0">
                <a:solidFill>
                  <a:schemeClr val="tx1"/>
                </a:solidFill>
                <a:latin typeface="Courier New" pitchFamily="49" charset="0"/>
              </a:rPr>
              <a:t>new</a:t>
            </a:r>
            <a:r>
              <a:rPr lang="en-US" sz="2000" b="1" dirty="0">
                <a:latin typeface="Courier New" pitchFamily="49" charset="0"/>
              </a:rPr>
              <a:t> </a:t>
            </a:r>
            <a:r>
              <a:rPr lang="en-US" sz="2000" b="1" dirty="0" err="1">
                <a:latin typeface="Courier New" pitchFamily="49" charset="0"/>
              </a:rPr>
              <a:t>AtomicMarkableRef</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a:t>
            </a:r>
            <a:r>
              <a:rPr lang="en-US" sz="2000" b="1" dirty="0">
                <a:solidFill>
                  <a:schemeClr val="folHlink"/>
                </a:solidFill>
                <a:latin typeface="Courier New" pitchFamily="49" charset="0"/>
              </a:rPr>
              <a:t>if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node, false, false)) {return true;}</a:t>
            </a:r>
          </a:p>
          <a:p>
            <a:pPr algn="l"/>
            <a:r>
              <a:rPr lang="en-US" sz="2000" b="1" dirty="0">
                <a:solidFill>
                  <a:schemeClr val="folHlink"/>
                </a:solidFill>
                <a:latin typeface="Courier New" pitchFamily="49" charset="0"/>
              </a:rPr>
              <a:t>}}}</a:t>
            </a:r>
          </a:p>
        </p:txBody>
      </p:sp>
      <p:sp>
        <p:nvSpPr>
          <p:cNvPr id="262151" name="Text Box 5"/>
          <p:cNvSpPr txBox="1">
            <a:spLocks noChangeArrowheads="1"/>
          </p:cNvSpPr>
          <p:nvPr/>
        </p:nvSpPr>
        <p:spPr bwMode="auto">
          <a:xfrm>
            <a:off x="2822147" y="5599113"/>
            <a:ext cx="3002745" cy="523220"/>
          </a:xfrm>
          <a:prstGeom prst="rect">
            <a:avLst/>
          </a:prstGeom>
          <a:solidFill>
            <a:schemeClr val="bg1">
              <a:alpha val="89803"/>
            </a:schemeClr>
          </a:solidFill>
          <a:ln w="38100">
            <a:solidFill>
              <a:srgbClr val="FF0000"/>
            </a:solidFill>
            <a:miter lim="800000"/>
            <a:headEnd/>
            <a:tailEnd/>
          </a:ln>
        </p:spPr>
        <p:txBody>
          <a:bodyPr wrap="none">
            <a:spAutoFit/>
          </a:bodyPr>
          <a:lstStyle/>
          <a:p>
            <a:pPr algn="ctr"/>
            <a:r>
              <a:rPr lang="en-US" sz="2800" b="1" dirty="0">
                <a:solidFill>
                  <a:srgbClr val="FF0000"/>
                </a:solidFill>
                <a:latin typeface="Arial" pitchFamily="34" charset="0"/>
              </a:rPr>
              <a:t>create new node</a:t>
            </a:r>
          </a:p>
        </p:txBody>
      </p:sp>
      <p:sp>
        <p:nvSpPr>
          <p:cNvPr id="262152" name="AutoShape 6"/>
          <p:cNvSpPr>
            <a:spLocks noChangeArrowheads="1"/>
          </p:cNvSpPr>
          <p:nvPr/>
        </p:nvSpPr>
        <p:spPr bwMode="auto">
          <a:xfrm>
            <a:off x="849313" y="4127500"/>
            <a:ext cx="7439025" cy="698500"/>
          </a:xfrm>
          <a:prstGeom prst="wedgeRoundRectCallout">
            <a:avLst>
              <a:gd name="adj1" fmla="val -9644"/>
              <a:gd name="adj2" fmla="val 16204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62154" name="AutoShape 8"/>
          <p:cNvSpPr>
            <a:spLocks noChangeArrowheads="1"/>
          </p:cNvSpPr>
          <p:nvPr/>
        </p:nvSpPr>
        <p:spPr bwMode="auto">
          <a:xfrm>
            <a:off x="4829175" y="2108200"/>
            <a:ext cx="3640138" cy="1079500"/>
          </a:xfrm>
          <a:prstGeom prst="roundRect">
            <a:avLst>
              <a:gd name="adj" fmla="val 16667"/>
            </a:avLst>
          </a:prstGeom>
          <a:solidFill>
            <a:srgbClr val="CCECFF"/>
          </a:solidFill>
          <a:ln w="38100" algn="ctr">
            <a:solidFill>
              <a:schemeClr val="tx1"/>
            </a:solidFill>
            <a:round/>
            <a:headEnd/>
            <a:tailEnd/>
          </a:ln>
        </p:spPr>
        <p:txBody>
          <a:bodyPr wrap="none" anchor="ctr">
            <a:noAutofit/>
          </a:bodyPr>
          <a:lstStyle/>
          <a:p>
            <a:endParaRPr lang="en-US" dirty="0">
              <a:latin typeface="Courier New" pitchFamily="49" charset="0"/>
            </a:endParaRPr>
          </a:p>
        </p:txBody>
      </p:sp>
      <p:sp>
        <p:nvSpPr>
          <p:cNvPr id="262155" name="AutoShape 9"/>
          <p:cNvSpPr>
            <a:spLocks noChangeArrowheads="1"/>
          </p:cNvSpPr>
          <p:nvPr/>
        </p:nvSpPr>
        <p:spPr bwMode="auto">
          <a:xfrm>
            <a:off x="4959894" y="2305507"/>
            <a:ext cx="461361" cy="230939"/>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62156" name="Line 10"/>
          <p:cNvSpPr>
            <a:spLocks noChangeShapeType="1"/>
          </p:cNvSpPr>
          <p:nvPr/>
        </p:nvSpPr>
        <p:spPr bwMode="auto">
          <a:xfrm>
            <a:off x="5195188" y="2301972"/>
            <a:ext cx="0" cy="236831"/>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2157" name="Text Box 11"/>
          <p:cNvSpPr txBox="1">
            <a:spLocks noChangeArrowheads="1"/>
          </p:cNvSpPr>
          <p:nvPr/>
        </p:nvSpPr>
        <p:spPr bwMode="auto">
          <a:xfrm>
            <a:off x="5042939" y="2314933"/>
            <a:ext cx="184544" cy="518435"/>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262158" name="AutoShape 12"/>
          <p:cNvSpPr>
            <a:spLocks noChangeArrowheads="1"/>
          </p:cNvSpPr>
          <p:nvPr/>
        </p:nvSpPr>
        <p:spPr bwMode="auto">
          <a:xfrm>
            <a:off x="5931828" y="2305507"/>
            <a:ext cx="461361" cy="230939"/>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2159" name="Line 13"/>
          <p:cNvSpPr>
            <a:spLocks noChangeShapeType="1"/>
          </p:cNvSpPr>
          <p:nvPr/>
        </p:nvSpPr>
        <p:spPr bwMode="auto">
          <a:xfrm>
            <a:off x="6167122" y="2301972"/>
            <a:ext cx="0" cy="238009"/>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2160" name="AutoShape 14"/>
          <p:cNvSpPr>
            <a:spLocks noChangeArrowheads="1"/>
          </p:cNvSpPr>
          <p:nvPr/>
        </p:nvSpPr>
        <p:spPr bwMode="auto">
          <a:xfrm>
            <a:off x="6903761" y="2305507"/>
            <a:ext cx="461361" cy="230939"/>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2161" name="Line 15"/>
          <p:cNvSpPr>
            <a:spLocks noChangeShapeType="1"/>
          </p:cNvSpPr>
          <p:nvPr/>
        </p:nvSpPr>
        <p:spPr bwMode="auto">
          <a:xfrm>
            <a:off x="7139056" y="2301972"/>
            <a:ext cx="0" cy="238009"/>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2162" name="AutoShape 16"/>
          <p:cNvSpPr>
            <a:spLocks noChangeArrowheads="1"/>
          </p:cNvSpPr>
          <p:nvPr/>
        </p:nvSpPr>
        <p:spPr bwMode="auto">
          <a:xfrm>
            <a:off x="7877233" y="2305507"/>
            <a:ext cx="461361" cy="230939"/>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2163" name="Line 17"/>
          <p:cNvSpPr>
            <a:spLocks noChangeShapeType="1"/>
          </p:cNvSpPr>
          <p:nvPr/>
        </p:nvSpPr>
        <p:spPr bwMode="auto">
          <a:xfrm>
            <a:off x="8112527" y="2301972"/>
            <a:ext cx="0" cy="238009"/>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2164" name="Line 18"/>
          <p:cNvSpPr>
            <a:spLocks noChangeShapeType="1"/>
          </p:cNvSpPr>
          <p:nvPr/>
        </p:nvSpPr>
        <p:spPr bwMode="auto">
          <a:xfrm>
            <a:off x="5304377" y="2420977"/>
            <a:ext cx="57977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62165" name="Line 19"/>
          <p:cNvSpPr>
            <a:spLocks noChangeShapeType="1"/>
          </p:cNvSpPr>
          <p:nvPr/>
        </p:nvSpPr>
        <p:spPr bwMode="auto">
          <a:xfrm>
            <a:off x="7260547" y="2420977"/>
            <a:ext cx="578239"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62166" name="AutoShape 20"/>
          <p:cNvSpPr>
            <a:spLocks noChangeArrowheads="1"/>
          </p:cNvSpPr>
          <p:nvPr/>
        </p:nvSpPr>
        <p:spPr bwMode="auto">
          <a:xfrm>
            <a:off x="6482385" y="2776812"/>
            <a:ext cx="461361" cy="230939"/>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2167" name="Line 21"/>
          <p:cNvSpPr>
            <a:spLocks noChangeShapeType="1"/>
          </p:cNvSpPr>
          <p:nvPr/>
        </p:nvSpPr>
        <p:spPr bwMode="auto">
          <a:xfrm>
            <a:off x="6713066" y="2773277"/>
            <a:ext cx="0" cy="238009"/>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2168" name="Freeform 22"/>
          <p:cNvSpPr>
            <a:spLocks/>
          </p:cNvSpPr>
          <p:nvPr/>
        </p:nvSpPr>
        <p:spPr bwMode="auto">
          <a:xfrm>
            <a:off x="6602339" y="2412729"/>
            <a:ext cx="619762" cy="461879"/>
          </a:xfrm>
          <a:custGeom>
            <a:avLst/>
            <a:gdLst>
              <a:gd name="T0" fmla="*/ 180 w 403"/>
              <a:gd name="T1" fmla="*/ 398 h 434"/>
              <a:gd name="T2" fmla="*/ 378 w 403"/>
              <a:gd name="T3" fmla="*/ 388 h 434"/>
              <a:gd name="T4" fmla="*/ 31 w 403"/>
              <a:gd name="T5" fmla="*/ 120 h 434"/>
              <a:gd name="T6" fmla="*/ 189 w 403"/>
              <a:gd name="T7" fmla="*/ 0 h 434"/>
              <a:gd name="T8" fmla="*/ 0 60000 65536"/>
              <a:gd name="T9" fmla="*/ 0 60000 65536"/>
              <a:gd name="T10" fmla="*/ 0 60000 65536"/>
              <a:gd name="T11" fmla="*/ 0 60000 65536"/>
              <a:gd name="T12" fmla="*/ 0 w 403"/>
              <a:gd name="T13" fmla="*/ 0 h 434"/>
              <a:gd name="T14" fmla="*/ 403 w 403"/>
              <a:gd name="T15" fmla="*/ 434 h 434"/>
            </a:gdLst>
            <a:ahLst/>
            <a:cxnLst>
              <a:cxn ang="T8">
                <a:pos x="T0" y="T1"/>
              </a:cxn>
              <a:cxn ang="T9">
                <a:pos x="T2" y="T3"/>
              </a:cxn>
              <a:cxn ang="T10">
                <a:pos x="T4" y="T5"/>
              </a:cxn>
              <a:cxn ang="T11">
                <a:pos x="T6" y="T7"/>
              </a:cxn>
            </a:cxnLst>
            <a:rect l="T12" t="T13" r="T14" b="T15"/>
            <a:pathLst>
              <a:path w="403" h="434">
                <a:moveTo>
                  <a:pt x="180" y="398"/>
                </a:moveTo>
                <a:cubicBezTo>
                  <a:pt x="291" y="416"/>
                  <a:pt x="403" y="434"/>
                  <a:pt x="378" y="388"/>
                </a:cubicBezTo>
                <a:cubicBezTo>
                  <a:pt x="353" y="342"/>
                  <a:pt x="62" y="185"/>
                  <a:pt x="31" y="120"/>
                </a:cubicBezTo>
                <a:cubicBezTo>
                  <a:pt x="0" y="55"/>
                  <a:pt x="94" y="27"/>
                  <a:pt x="189" y="0"/>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0"/>
          </p:nvPr>
        </p:nvSpPr>
        <p:spPr/>
        <p:txBody>
          <a:bodyPr/>
          <a:lstStyle/>
          <a:p>
            <a:pPr>
              <a:defRPr/>
            </a:pPr>
            <a:r>
              <a:rPr lang="en-US"/>
              <a:t>Art of Multiprocessor Programming</a:t>
            </a:r>
          </a:p>
        </p:txBody>
      </p:sp>
      <p:sp>
        <p:nvSpPr>
          <p:cNvPr id="27" name="Slide Number Placeholder 3"/>
          <p:cNvSpPr>
            <a:spLocks noGrp="1"/>
          </p:cNvSpPr>
          <p:nvPr>
            <p:ph type="sldNum" sz="quarter" idx="11"/>
          </p:nvPr>
        </p:nvSpPr>
        <p:spPr/>
        <p:txBody>
          <a:bodyPr/>
          <a:lstStyle/>
          <a:p>
            <a:pPr>
              <a:defRPr/>
            </a:pPr>
            <a:fld id="{A008AE29-80AD-457B-92B7-945CC537DAAB}" type="slidenum">
              <a:rPr lang="x-none"/>
              <a:pPr>
                <a:defRPr/>
              </a:pPr>
              <a:t>276</a:t>
            </a:fld>
            <a:endParaRPr lang="en-US"/>
          </a:p>
        </p:txBody>
      </p:sp>
      <p:pic>
        <p:nvPicPr>
          <p:cNvPr id="2631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63173" name="Rectangle 3"/>
          <p:cNvSpPr>
            <a:spLocks noGrp="1" noChangeArrowheads="1"/>
          </p:cNvSpPr>
          <p:nvPr>
            <p:ph type="title"/>
          </p:nvPr>
        </p:nvSpPr>
        <p:spPr/>
        <p:txBody>
          <a:bodyPr/>
          <a:lstStyle/>
          <a:p>
            <a:r>
              <a:rPr lang="en-US" smtClean="0"/>
              <a:t>Add</a:t>
            </a:r>
          </a:p>
        </p:txBody>
      </p:sp>
      <p:sp>
        <p:nvSpPr>
          <p:cNvPr id="263174" name="Text Box 4"/>
          <p:cNvSpPr txBox="1">
            <a:spLocks noChangeArrowheads="1"/>
          </p:cNvSpPr>
          <p:nvPr/>
        </p:nvSpPr>
        <p:spPr bwMode="auto">
          <a:xfrm>
            <a:off x="474663" y="1724025"/>
            <a:ext cx="8397875" cy="4054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add(T item)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splice;</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Window </a:t>
            </a:r>
            <a:r>
              <a:rPr lang="en-US" sz="2000" b="1" dirty="0" err="1">
                <a:solidFill>
                  <a:schemeClr val="folHlink"/>
                </a:solidFill>
                <a:latin typeface="Courier New" pitchFamily="49" charset="0"/>
              </a:rPr>
              <a:t>window</a:t>
            </a:r>
            <a:r>
              <a:rPr lang="en-US" sz="2000" b="1" dirty="0">
                <a:solidFill>
                  <a:schemeClr val="folHlink"/>
                </a:solidFill>
                <a:latin typeface="Courier New" pitchFamily="49" charset="0"/>
              </a:rPr>
              <a:t> = find(head, key);</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window.pred</a:t>
            </a:r>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window.curr</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   if (</a:t>
            </a:r>
            <a:r>
              <a:rPr lang="en-US" sz="2000" b="1" dirty="0" err="1">
                <a:solidFill>
                  <a:schemeClr val="folHlink"/>
                </a:solidFill>
                <a:latin typeface="Courier New" pitchFamily="49" charset="0"/>
              </a:rPr>
              <a:t>curr.key</a:t>
            </a:r>
            <a:r>
              <a:rPr lang="en-US" sz="2000" b="1" dirty="0">
                <a:solidFill>
                  <a:schemeClr val="folHlink"/>
                </a:solidFill>
                <a:latin typeface="Courier New" pitchFamily="49" charset="0"/>
              </a:rPr>
              <a:t> == key) {</a:t>
            </a:r>
          </a:p>
          <a:p>
            <a:pPr algn="l"/>
            <a:r>
              <a:rPr lang="en-US" sz="2000" b="1" dirty="0">
                <a:solidFill>
                  <a:schemeClr val="folHlink"/>
                </a:solidFill>
                <a:latin typeface="Courier New" pitchFamily="49" charset="0"/>
              </a:rPr>
              <a:t>      return false;</a:t>
            </a:r>
          </a:p>
          <a:p>
            <a:pPr algn="l"/>
            <a:r>
              <a:rPr lang="en-US" sz="2000" b="1" dirty="0">
                <a:solidFill>
                  <a:schemeClr val="folHlink"/>
                </a:solidFill>
                <a:latin typeface="Courier New" pitchFamily="49" charset="0"/>
              </a:rPr>
              <a:t>   } else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node</a:t>
            </a:r>
            <a:r>
              <a:rPr lang="en-US" sz="2000" b="1" dirty="0">
                <a:solidFill>
                  <a:schemeClr val="folHlink"/>
                </a:solidFill>
                <a:latin typeface="Courier New" pitchFamily="49" charset="0"/>
              </a:rPr>
              <a:t> = new Node(item);</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node.next</a:t>
            </a:r>
            <a:r>
              <a:rPr lang="en-US" sz="2000" b="1" dirty="0">
                <a:solidFill>
                  <a:schemeClr val="folHlink"/>
                </a:solidFill>
                <a:latin typeface="Courier New" pitchFamily="49" charset="0"/>
              </a:rPr>
              <a:t> = new </a:t>
            </a:r>
            <a:r>
              <a:rPr lang="en-US" sz="2000" b="1" dirty="0" err="1">
                <a:solidFill>
                  <a:schemeClr val="folHlink"/>
                </a:solidFill>
                <a:latin typeface="Courier New" pitchFamily="49" charset="0"/>
              </a:rPr>
              <a:t>AtomicMarkableRef</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false);</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a:t>
            </a:r>
            <a:r>
              <a:rPr lang="en-US" sz="2000" b="1" dirty="0" err="1">
                <a:latin typeface="Courier New" pitchFamily="49" charset="0"/>
              </a:rPr>
              <a:t>pred.next.compareAndSet</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node,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return true</a:t>
            </a:r>
            <a:r>
              <a:rPr lang="en-US" sz="2000" b="1" dirty="0">
                <a:latin typeface="Courier New" pitchFamily="49" charset="0"/>
              </a:rPr>
              <a:t>;}</a:t>
            </a:r>
          </a:p>
          <a:p>
            <a:pPr algn="l"/>
            <a:r>
              <a:rPr lang="en-US" sz="2000" b="1" dirty="0">
                <a:solidFill>
                  <a:schemeClr val="folHlink"/>
                </a:solidFill>
                <a:latin typeface="Courier New" pitchFamily="49" charset="0"/>
              </a:rPr>
              <a:t>}}}</a:t>
            </a:r>
          </a:p>
        </p:txBody>
      </p:sp>
      <p:sp>
        <p:nvSpPr>
          <p:cNvPr id="263175" name="Text Box 5"/>
          <p:cNvSpPr txBox="1">
            <a:spLocks noChangeArrowheads="1"/>
          </p:cNvSpPr>
          <p:nvPr/>
        </p:nvSpPr>
        <p:spPr bwMode="auto">
          <a:xfrm>
            <a:off x="4870450" y="1963738"/>
            <a:ext cx="3714750" cy="946150"/>
          </a:xfrm>
          <a:prstGeom prst="rect">
            <a:avLst/>
          </a:prstGeom>
          <a:solidFill>
            <a:schemeClr val="bg1">
              <a:alpha val="89803"/>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sz="2800" b="1" dirty="0">
                <a:solidFill>
                  <a:srgbClr val="FF0000"/>
                </a:solidFill>
                <a:latin typeface="Arial" pitchFamily="34" charset="0"/>
              </a:rPr>
              <a:t>Install new node, else retry loop</a:t>
            </a:r>
          </a:p>
        </p:txBody>
      </p:sp>
      <p:sp>
        <p:nvSpPr>
          <p:cNvPr id="263176" name="AutoShape 6"/>
          <p:cNvSpPr>
            <a:spLocks noChangeArrowheads="1"/>
          </p:cNvSpPr>
          <p:nvPr/>
        </p:nvSpPr>
        <p:spPr bwMode="auto">
          <a:xfrm>
            <a:off x="382588" y="4697413"/>
            <a:ext cx="8188325" cy="806450"/>
          </a:xfrm>
          <a:prstGeom prst="wedgeRoundRectCallout">
            <a:avLst>
              <a:gd name="adj1" fmla="val 21560"/>
              <a:gd name="adj2" fmla="val -24251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63181" name="AutoShape 9"/>
          <p:cNvSpPr>
            <a:spLocks noChangeArrowheads="1"/>
          </p:cNvSpPr>
          <p:nvPr/>
        </p:nvSpPr>
        <p:spPr bwMode="auto">
          <a:xfrm>
            <a:off x="895350" y="3168651"/>
            <a:ext cx="3757613" cy="1276350"/>
          </a:xfrm>
          <a:prstGeom prst="roundRect">
            <a:avLst>
              <a:gd name="adj" fmla="val 16667"/>
            </a:avLst>
          </a:prstGeom>
          <a:solidFill>
            <a:srgbClr val="CCECFF"/>
          </a:solidFill>
          <a:ln w="38100" algn="ctr">
            <a:solidFill>
              <a:schemeClr val="tx1"/>
            </a:solidFill>
            <a:round/>
            <a:headEnd/>
            <a:tailEnd/>
          </a:ln>
        </p:spPr>
        <p:txBody>
          <a:bodyPr wrap="none" anchor="ctr">
            <a:noAutofit/>
          </a:bodyPr>
          <a:lstStyle/>
          <a:p>
            <a:endParaRPr lang="en-US" dirty="0">
              <a:latin typeface="Courier New" pitchFamily="49" charset="0"/>
            </a:endParaRPr>
          </a:p>
        </p:txBody>
      </p:sp>
      <p:sp>
        <p:nvSpPr>
          <p:cNvPr id="263182" name="AutoShape 10"/>
          <p:cNvSpPr>
            <a:spLocks noChangeArrowheads="1"/>
          </p:cNvSpPr>
          <p:nvPr/>
        </p:nvSpPr>
        <p:spPr bwMode="auto">
          <a:xfrm>
            <a:off x="1030288" y="3362326"/>
            <a:ext cx="476250" cy="311150"/>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63183" name="Line 11"/>
          <p:cNvSpPr>
            <a:spLocks noChangeShapeType="1"/>
          </p:cNvSpPr>
          <p:nvPr/>
        </p:nvSpPr>
        <p:spPr bwMode="auto">
          <a:xfrm>
            <a:off x="1273175" y="3357563"/>
            <a:ext cx="0" cy="319088"/>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3184" name="Text Box 12"/>
          <p:cNvSpPr txBox="1">
            <a:spLocks noChangeArrowheads="1"/>
          </p:cNvSpPr>
          <p:nvPr/>
        </p:nvSpPr>
        <p:spPr bwMode="auto">
          <a:xfrm>
            <a:off x="1103313" y="3375026"/>
            <a:ext cx="184150" cy="523875"/>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263185" name="AutoShape 13"/>
          <p:cNvSpPr>
            <a:spLocks noChangeArrowheads="1"/>
          </p:cNvSpPr>
          <p:nvPr/>
        </p:nvSpPr>
        <p:spPr bwMode="auto">
          <a:xfrm>
            <a:off x="2033588" y="3362326"/>
            <a:ext cx="476250" cy="3111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3186" name="Line 14"/>
          <p:cNvSpPr>
            <a:spLocks noChangeShapeType="1"/>
          </p:cNvSpPr>
          <p:nvPr/>
        </p:nvSpPr>
        <p:spPr bwMode="auto">
          <a:xfrm>
            <a:off x="2276475" y="3357563"/>
            <a:ext cx="0" cy="3206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3187" name="AutoShape 15"/>
          <p:cNvSpPr>
            <a:spLocks noChangeArrowheads="1"/>
          </p:cNvSpPr>
          <p:nvPr/>
        </p:nvSpPr>
        <p:spPr bwMode="auto">
          <a:xfrm>
            <a:off x="3036888" y="3362326"/>
            <a:ext cx="476250" cy="3111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3188" name="Line 16"/>
          <p:cNvSpPr>
            <a:spLocks noChangeShapeType="1"/>
          </p:cNvSpPr>
          <p:nvPr/>
        </p:nvSpPr>
        <p:spPr bwMode="auto">
          <a:xfrm>
            <a:off x="3279775" y="3357563"/>
            <a:ext cx="0" cy="3206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3189" name="AutoShape 17"/>
          <p:cNvSpPr>
            <a:spLocks noChangeArrowheads="1"/>
          </p:cNvSpPr>
          <p:nvPr/>
        </p:nvSpPr>
        <p:spPr bwMode="auto">
          <a:xfrm>
            <a:off x="4041775" y="3362326"/>
            <a:ext cx="476250" cy="3111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3190" name="Line 18"/>
          <p:cNvSpPr>
            <a:spLocks noChangeShapeType="1"/>
          </p:cNvSpPr>
          <p:nvPr/>
        </p:nvSpPr>
        <p:spPr bwMode="auto">
          <a:xfrm>
            <a:off x="4284663" y="3357563"/>
            <a:ext cx="0" cy="3206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3191" name="Line 19"/>
          <p:cNvSpPr>
            <a:spLocks noChangeShapeType="1"/>
          </p:cNvSpPr>
          <p:nvPr/>
        </p:nvSpPr>
        <p:spPr bwMode="auto">
          <a:xfrm>
            <a:off x="1385888" y="3517901"/>
            <a:ext cx="59848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63192" name="Line 20"/>
          <p:cNvSpPr>
            <a:spLocks noChangeShapeType="1"/>
          </p:cNvSpPr>
          <p:nvPr/>
        </p:nvSpPr>
        <p:spPr bwMode="auto">
          <a:xfrm>
            <a:off x="3405188" y="3517901"/>
            <a:ext cx="59690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63193" name="AutoShape 21"/>
          <p:cNvSpPr>
            <a:spLocks noChangeArrowheads="1"/>
          </p:cNvSpPr>
          <p:nvPr/>
        </p:nvSpPr>
        <p:spPr bwMode="auto">
          <a:xfrm>
            <a:off x="2601913" y="3997326"/>
            <a:ext cx="476250" cy="31115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63194" name="Line 22"/>
          <p:cNvSpPr>
            <a:spLocks noChangeShapeType="1"/>
          </p:cNvSpPr>
          <p:nvPr/>
        </p:nvSpPr>
        <p:spPr bwMode="auto">
          <a:xfrm>
            <a:off x="2840038" y="3992563"/>
            <a:ext cx="0" cy="3206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3195" name="Freeform 23"/>
          <p:cNvSpPr>
            <a:spLocks/>
          </p:cNvSpPr>
          <p:nvPr/>
        </p:nvSpPr>
        <p:spPr bwMode="auto">
          <a:xfrm>
            <a:off x="2725738" y="3506788"/>
            <a:ext cx="639763" cy="461963"/>
          </a:xfrm>
          <a:custGeom>
            <a:avLst/>
            <a:gdLst>
              <a:gd name="T0" fmla="*/ 180 w 403"/>
              <a:gd name="T1" fmla="*/ 398 h 434"/>
              <a:gd name="T2" fmla="*/ 378 w 403"/>
              <a:gd name="T3" fmla="*/ 388 h 434"/>
              <a:gd name="T4" fmla="*/ 31 w 403"/>
              <a:gd name="T5" fmla="*/ 120 h 434"/>
              <a:gd name="T6" fmla="*/ 189 w 403"/>
              <a:gd name="T7" fmla="*/ 0 h 434"/>
              <a:gd name="T8" fmla="*/ 0 60000 65536"/>
              <a:gd name="T9" fmla="*/ 0 60000 65536"/>
              <a:gd name="T10" fmla="*/ 0 60000 65536"/>
              <a:gd name="T11" fmla="*/ 0 60000 65536"/>
              <a:gd name="T12" fmla="*/ 0 w 403"/>
              <a:gd name="T13" fmla="*/ 0 h 434"/>
              <a:gd name="T14" fmla="*/ 403 w 403"/>
              <a:gd name="T15" fmla="*/ 434 h 434"/>
            </a:gdLst>
            <a:ahLst/>
            <a:cxnLst>
              <a:cxn ang="T8">
                <a:pos x="T0" y="T1"/>
              </a:cxn>
              <a:cxn ang="T9">
                <a:pos x="T2" y="T3"/>
              </a:cxn>
              <a:cxn ang="T10">
                <a:pos x="T4" y="T5"/>
              </a:cxn>
              <a:cxn ang="T11">
                <a:pos x="T6" y="T7"/>
              </a:cxn>
            </a:cxnLst>
            <a:rect l="T12" t="T13" r="T14" b="T15"/>
            <a:pathLst>
              <a:path w="403" h="434">
                <a:moveTo>
                  <a:pt x="180" y="398"/>
                </a:moveTo>
                <a:cubicBezTo>
                  <a:pt x="291" y="416"/>
                  <a:pt x="403" y="434"/>
                  <a:pt x="378" y="388"/>
                </a:cubicBezTo>
                <a:cubicBezTo>
                  <a:pt x="353" y="342"/>
                  <a:pt x="62" y="185"/>
                  <a:pt x="31" y="120"/>
                </a:cubicBezTo>
                <a:cubicBezTo>
                  <a:pt x="0" y="55"/>
                  <a:pt x="94" y="27"/>
                  <a:pt x="189" y="0"/>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263179" name="Freeform 24"/>
          <p:cNvSpPr>
            <a:spLocks/>
          </p:cNvSpPr>
          <p:nvPr/>
        </p:nvSpPr>
        <p:spPr bwMode="auto">
          <a:xfrm>
            <a:off x="1844675" y="3554413"/>
            <a:ext cx="693738" cy="461963"/>
          </a:xfrm>
          <a:custGeom>
            <a:avLst/>
            <a:gdLst>
              <a:gd name="T0" fmla="*/ 377 w 437"/>
              <a:gd name="T1" fmla="*/ 0 h 413"/>
              <a:gd name="T2" fmla="*/ 10 w 437"/>
              <a:gd name="T3" fmla="*/ 348 h 413"/>
              <a:gd name="T4" fmla="*/ 437 w 437"/>
              <a:gd name="T5" fmla="*/ 388 h 413"/>
              <a:gd name="T6" fmla="*/ 0 60000 65536"/>
              <a:gd name="T7" fmla="*/ 0 60000 65536"/>
              <a:gd name="T8" fmla="*/ 0 60000 65536"/>
              <a:gd name="T9" fmla="*/ 0 w 437"/>
              <a:gd name="T10" fmla="*/ 0 h 413"/>
              <a:gd name="T11" fmla="*/ 437 w 437"/>
              <a:gd name="T12" fmla="*/ 413 h 413"/>
            </a:gdLst>
            <a:ahLst/>
            <a:cxnLst>
              <a:cxn ang="T6">
                <a:pos x="T0" y="T1"/>
              </a:cxn>
              <a:cxn ang="T7">
                <a:pos x="T2" y="T3"/>
              </a:cxn>
              <a:cxn ang="T8">
                <a:pos x="T4" y="T5"/>
              </a:cxn>
            </a:cxnLst>
            <a:rect l="T9" t="T10" r="T11" b="T12"/>
            <a:pathLst>
              <a:path w="437" h="413">
                <a:moveTo>
                  <a:pt x="377" y="0"/>
                </a:moveTo>
                <a:cubicBezTo>
                  <a:pt x="188" y="141"/>
                  <a:pt x="0" y="283"/>
                  <a:pt x="10" y="348"/>
                </a:cubicBezTo>
                <a:cubicBezTo>
                  <a:pt x="20" y="413"/>
                  <a:pt x="228" y="400"/>
                  <a:pt x="437" y="388"/>
                </a:cubicBezTo>
              </a:path>
            </a:pathLst>
          </a:custGeom>
          <a:noFill/>
          <a:ln w="76200">
            <a:solidFill>
              <a:schemeClr val="tx1"/>
            </a:solidFill>
            <a:round/>
            <a:headEnd/>
            <a:tailEnd type="triangle" w="med" len="med"/>
          </a:ln>
        </p:spPr>
        <p:txBody>
          <a:bodyPr>
            <a:spAutoFit/>
          </a:bodyPr>
          <a:lstStyle/>
          <a:p>
            <a:endParaRPr lang="en-US" dirty="0">
              <a:latin typeface="Courier New" pitchFamily="49" charset="0"/>
            </a:endParaRPr>
          </a:p>
        </p:txBody>
      </p:sp>
      <p:sp>
        <p:nvSpPr>
          <p:cNvPr id="263180" name="AutoShape 25"/>
          <p:cNvSpPr>
            <a:spLocks noChangeArrowheads="1"/>
          </p:cNvSpPr>
          <p:nvPr/>
        </p:nvSpPr>
        <p:spPr bwMode="auto">
          <a:xfrm>
            <a:off x="2044700" y="3168650"/>
            <a:ext cx="863600" cy="712788"/>
          </a:xfrm>
          <a:prstGeom prst="irregularSeal1">
            <a:avLst/>
          </a:prstGeom>
          <a:solidFill>
            <a:srgbClr val="FFFF00"/>
          </a:solidFill>
          <a:ln w="38100">
            <a:solidFill>
              <a:srgbClr val="FF0000"/>
            </a:solidFill>
            <a:miter lim="800000"/>
            <a:headEnd/>
            <a:tailEnd/>
          </a:ln>
        </p:spPr>
        <p:txBody>
          <a:bodyPr wrap="none" anchor="ctr"/>
          <a:lstStyle/>
          <a:p>
            <a:pPr algn="ctr"/>
            <a:endParaRPr lang="en-US" sz="2800" dirty="0">
              <a:solidFill>
                <a:srgbClr val="FF000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3B8886FC-70DC-451B-910F-2DD69258AE33}" type="slidenum">
              <a:rPr lang="x-none"/>
              <a:pPr>
                <a:defRPr/>
              </a:pPr>
              <a:t>277</a:t>
            </a:fld>
            <a:endParaRPr lang="en-US"/>
          </a:p>
        </p:txBody>
      </p:sp>
      <p:sp>
        <p:nvSpPr>
          <p:cNvPr id="264196" name="Rectangle 3"/>
          <p:cNvSpPr>
            <a:spLocks noGrp="1" noChangeArrowheads="1"/>
          </p:cNvSpPr>
          <p:nvPr>
            <p:ph type="title"/>
          </p:nvPr>
        </p:nvSpPr>
        <p:spPr/>
        <p:txBody>
          <a:bodyPr/>
          <a:lstStyle/>
          <a:p>
            <a:r>
              <a:rPr lang="en-US" smtClean="0"/>
              <a:t>Wait-free Contains</a:t>
            </a:r>
          </a:p>
        </p:txBody>
      </p:sp>
      <p:sp>
        <p:nvSpPr>
          <p:cNvPr id="264197" name="Text Box 33"/>
          <p:cNvSpPr txBox="1">
            <a:spLocks noChangeArrowheads="1"/>
          </p:cNvSpPr>
          <p:nvPr/>
        </p:nvSpPr>
        <p:spPr bwMode="auto">
          <a:xfrm>
            <a:off x="512763" y="2124075"/>
            <a:ext cx="8110537" cy="3416300"/>
          </a:xfrm>
          <a:prstGeom prst="rect">
            <a:avLst/>
          </a:prstGeom>
          <a:solidFill>
            <a:srgbClr val="FFFFCC"/>
          </a:solidFill>
          <a:ln w="9525">
            <a:noFill/>
            <a:miter lim="800000"/>
            <a:headEnd/>
            <a:tailEnd/>
          </a:ln>
        </p:spPr>
        <p:txBody>
          <a:bodyPr>
            <a:spAutoFit/>
          </a:bodyPr>
          <a:lstStyle/>
          <a:p>
            <a:pPr algn="l"/>
            <a:r>
              <a:rPr lang="en-US" b="1" dirty="0">
                <a:solidFill>
                  <a:schemeClr val="tx2"/>
                </a:solidFill>
                <a:latin typeface="Courier New" pitchFamily="49" charset="0"/>
              </a:rPr>
              <a:t>public </a:t>
            </a:r>
            <a:r>
              <a:rPr lang="en-US" b="1" dirty="0" err="1">
                <a:solidFill>
                  <a:schemeClr val="tx2"/>
                </a:solidFill>
                <a:latin typeface="Courier New" pitchFamily="49" charset="0"/>
              </a:rPr>
              <a:t>boolean</a:t>
            </a:r>
            <a:r>
              <a:rPr lang="en-US" b="1" dirty="0">
                <a:latin typeface="Courier New" pitchFamily="49" charset="0"/>
              </a:rPr>
              <a:t> contains(T item) {</a:t>
            </a:r>
          </a:p>
          <a:p>
            <a:pPr algn="l"/>
            <a:r>
              <a:rPr lang="en-US" b="1" dirty="0">
                <a:latin typeface="Courier New" pitchFamily="49" charset="0"/>
              </a:rPr>
              <a:t>    </a:t>
            </a:r>
            <a:r>
              <a:rPr lang="en-US" b="1" dirty="0" err="1">
                <a:solidFill>
                  <a:schemeClr val="tx2"/>
                </a:solidFill>
                <a:latin typeface="Courier New" pitchFamily="49" charset="0"/>
              </a:rPr>
              <a:t>boolean</a:t>
            </a:r>
            <a:r>
              <a:rPr lang="en-US" b="1" dirty="0">
                <a:latin typeface="Courier New" pitchFamily="49" charset="0"/>
              </a:rPr>
              <a:t> marked; </a:t>
            </a:r>
          </a:p>
          <a:p>
            <a:pPr algn="l"/>
            <a:r>
              <a:rPr lang="en-US" b="1" dirty="0">
                <a:latin typeface="Courier New" pitchFamily="49" charset="0"/>
              </a:rPr>
              <a:t>    </a:t>
            </a:r>
            <a:r>
              <a:rPr lang="en-US" b="1" dirty="0" err="1">
                <a:solidFill>
                  <a:schemeClr val="tx2"/>
                </a:solidFill>
                <a:latin typeface="Courier New" pitchFamily="49" charset="0"/>
              </a:rPr>
              <a:t>int</a:t>
            </a:r>
            <a:r>
              <a:rPr lang="en-US" b="1" dirty="0">
                <a:latin typeface="Courier New" pitchFamily="49" charset="0"/>
              </a:rPr>
              <a:t> key = </a:t>
            </a:r>
            <a:r>
              <a:rPr lang="en-US" b="1" dirty="0" err="1">
                <a:latin typeface="Courier New" pitchFamily="49" charset="0"/>
              </a:rPr>
              <a:t>item.hashCode</a:t>
            </a:r>
            <a:r>
              <a:rPr lang="en-US" b="1" dirty="0">
                <a:latin typeface="Courier New" pitchFamily="49" charset="0"/>
              </a:rPr>
              <a:t>();</a:t>
            </a:r>
          </a:p>
          <a:p>
            <a:pPr algn="l"/>
            <a:r>
              <a:rPr lang="en-US" b="1" dirty="0">
                <a:latin typeface="Courier New" pitchFamily="49" charset="0"/>
              </a:rPr>
              <a:t>    Node </a:t>
            </a:r>
            <a:r>
              <a:rPr lang="en-US" b="1" dirty="0" err="1">
                <a:latin typeface="Courier New" pitchFamily="49" charset="0"/>
              </a:rPr>
              <a:t>curr</a:t>
            </a:r>
            <a:r>
              <a:rPr lang="en-US" b="1" dirty="0">
                <a:latin typeface="Courier New" pitchFamily="49" charset="0"/>
              </a:rPr>
              <a:t> = </a:t>
            </a:r>
            <a:r>
              <a:rPr lang="en-US" b="1" dirty="0" smtClean="0">
                <a:latin typeface="Courier New" pitchFamily="49" charset="0"/>
              </a:rPr>
              <a:t>head</a:t>
            </a:r>
            <a:r>
              <a:rPr lang="en-US" b="1" dirty="0">
                <a:latin typeface="Courier New" pitchFamily="49" charset="0"/>
              </a:rPr>
              <a:t>;</a:t>
            </a:r>
          </a:p>
          <a:p>
            <a:pPr algn="l"/>
            <a:r>
              <a:rPr lang="en-US" b="1" dirty="0">
                <a:latin typeface="Courier New" pitchFamily="49" charset="0"/>
              </a:rPr>
              <a:t>    </a:t>
            </a:r>
            <a:r>
              <a:rPr lang="en-US" b="1" dirty="0">
                <a:solidFill>
                  <a:schemeClr val="tx2"/>
                </a:solidFill>
                <a:latin typeface="Courier New" pitchFamily="49" charset="0"/>
              </a:rPr>
              <a:t>while</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&lt; key)</a:t>
            </a:r>
          </a:p>
          <a:p>
            <a:pPr algn="l"/>
            <a:r>
              <a:rPr lang="en-US" b="1" dirty="0">
                <a:latin typeface="Courier New" pitchFamily="49" charset="0"/>
              </a:rPr>
              <a:t>      </a:t>
            </a:r>
            <a:r>
              <a:rPr lang="en-US" b="1" dirty="0" err="1">
                <a:latin typeface="Courier New" pitchFamily="49" charset="0"/>
              </a:rPr>
              <a:t>curr</a:t>
            </a:r>
            <a:r>
              <a:rPr lang="en-US" b="1" dirty="0">
                <a:latin typeface="Courier New" pitchFamily="49" charset="0"/>
              </a:rPr>
              <a:t> = </a:t>
            </a:r>
            <a:r>
              <a:rPr lang="en-US" b="1" dirty="0" err="1">
                <a:latin typeface="Courier New" pitchFamily="49" charset="0"/>
              </a:rPr>
              <a:t>curr.next</a:t>
            </a:r>
            <a:r>
              <a:rPr lang="en-US" b="1" dirty="0">
                <a:latin typeface="Courier New" pitchFamily="49" charset="0"/>
              </a:rPr>
              <a:t>;</a:t>
            </a:r>
          </a:p>
          <a:p>
            <a:pPr algn="l"/>
            <a:r>
              <a:rPr lang="en-US" b="1" dirty="0">
                <a:latin typeface="Courier New" pitchFamily="49" charset="0"/>
              </a:rPr>
              <a:t>    Node </a:t>
            </a:r>
            <a:r>
              <a:rPr lang="en-US" b="1" dirty="0" err="1">
                <a:latin typeface="Courier New" pitchFamily="49" charset="0"/>
              </a:rPr>
              <a:t>succ</a:t>
            </a:r>
            <a:r>
              <a:rPr lang="en-US" b="1" dirty="0">
                <a:latin typeface="Courier New" pitchFamily="49" charset="0"/>
              </a:rPr>
              <a:t> = </a:t>
            </a:r>
            <a:r>
              <a:rPr lang="en-US" b="1" dirty="0" err="1">
                <a:latin typeface="Courier New" pitchFamily="49" charset="0"/>
              </a:rPr>
              <a:t>curr.next.get</a:t>
            </a:r>
            <a:r>
              <a:rPr lang="en-US" b="1" dirty="0">
                <a:latin typeface="Courier New" pitchFamily="49" charset="0"/>
              </a:rPr>
              <a:t>(marked);</a:t>
            </a:r>
          </a:p>
          <a:p>
            <a:pPr algn="l"/>
            <a:r>
              <a:rPr lang="en-US" b="1" dirty="0">
                <a:latin typeface="Courier New" pitchFamily="49" charset="0"/>
              </a:rPr>
              <a:t>    </a:t>
            </a:r>
            <a:r>
              <a:rPr lang="en-US" b="1" dirty="0">
                <a:solidFill>
                  <a:schemeClr val="tx2"/>
                </a:solidFill>
                <a:latin typeface="Courier New" pitchFamily="49" charset="0"/>
              </a:rPr>
              <a:t>return</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 key </a:t>
            </a:r>
            <a:r>
              <a:rPr lang="en-US" b="1" dirty="0">
                <a:solidFill>
                  <a:schemeClr val="tx2"/>
                </a:solidFill>
                <a:latin typeface="Courier New" pitchFamily="49" charset="0"/>
              </a:rPr>
              <a:t>&amp;&amp;</a:t>
            </a:r>
            <a:r>
              <a:rPr lang="en-US" b="1" dirty="0">
                <a:latin typeface="Courier New" pitchFamily="49" charset="0"/>
              </a:rPr>
              <a:t> !marked[0])</a:t>
            </a:r>
          </a:p>
          <a:p>
            <a:pPr algn="l"/>
            <a:r>
              <a:rPr lang="en-US" b="1" dirty="0">
                <a:latin typeface="Courier New" pitchFamily="49" charset="0"/>
              </a:rPr>
              <a:t>  }</a:t>
            </a:r>
            <a:r>
              <a:rPr lang="en-US" dirty="0">
                <a:latin typeface="Courier New" pitchFamily="49"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6112C31F-FAC7-4F25-A128-764DD9F371F4}" type="slidenum">
              <a:rPr lang="x-none"/>
              <a:pPr>
                <a:defRPr/>
              </a:pPr>
              <a:t>278</a:t>
            </a:fld>
            <a:endParaRPr lang="en-US"/>
          </a:p>
        </p:txBody>
      </p:sp>
      <p:sp>
        <p:nvSpPr>
          <p:cNvPr id="265220" name="Rectangle 2"/>
          <p:cNvSpPr>
            <a:spLocks noGrp="1" noChangeArrowheads="1"/>
          </p:cNvSpPr>
          <p:nvPr>
            <p:ph type="title"/>
          </p:nvPr>
        </p:nvSpPr>
        <p:spPr/>
        <p:txBody>
          <a:bodyPr/>
          <a:lstStyle/>
          <a:p>
            <a:r>
              <a:rPr lang="en-US" smtClean="0"/>
              <a:t>Wait-free Contains</a:t>
            </a:r>
          </a:p>
        </p:txBody>
      </p:sp>
      <p:sp>
        <p:nvSpPr>
          <p:cNvPr id="265221" name="Text Box 3"/>
          <p:cNvSpPr txBox="1">
            <a:spLocks noChangeArrowheads="1"/>
          </p:cNvSpPr>
          <p:nvPr/>
        </p:nvSpPr>
        <p:spPr bwMode="auto">
          <a:xfrm>
            <a:off x="512763" y="2124075"/>
            <a:ext cx="8110537" cy="3416320"/>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contains(T item)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marked; </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 = </a:t>
            </a:r>
            <a:r>
              <a:rPr lang="en-US" b="1" dirty="0" err="1">
                <a:solidFill>
                  <a:schemeClr val="folHlink"/>
                </a:solidFill>
                <a:latin typeface="Courier New" pitchFamily="49" charset="0"/>
              </a:rPr>
              <a:t>item.hashCode</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Node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smtClean="0">
                <a:solidFill>
                  <a:schemeClr val="folHlink"/>
                </a:solidFill>
                <a:latin typeface="Courier New" pitchFamily="49" charset="0"/>
              </a:rPr>
              <a:t>head</a:t>
            </a:r>
            <a:r>
              <a:rPr lang="en-US" b="1" dirty="0">
                <a:solidFill>
                  <a:schemeClr val="folHlink"/>
                </a:solidFill>
                <a:latin typeface="Courier New" pitchFamily="49" charset="0"/>
              </a:rPr>
              <a:t>;</a:t>
            </a:r>
          </a:p>
          <a:p>
            <a:pPr algn="l"/>
            <a:r>
              <a:rPr lang="en-US" b="1" dirty="0">
                <a:solidFill>
                  <a:schemeClr val="folHlink"/>
                </a:solidFill>
                <a:latin typeface="Courier New" pitchFamily="49" charset="0"/>
              </a:rPr>
              <a:t>    while (</a:t>
            </a:r>
            <a:r>
              <a:rPr lang="en-US" b="1" dirty="0" err="1">
                <a:solidFill>
                  <a:schemeClr val="folHlink"/>
                </a:solidFill>
                <a:latin typeface="Courier New" pitchFamily="49" charset="0"/>
              </a:rPr>
              <a:t>curr.key</a:t>
            </a:r>
            <a:r>
              <a:rPr lang="en-US" b="1" dirty="0">
                <a:solidFill>
                  <a:schemeClr val="folHlink"/>
                </a:solidFill>
                <a:latin typeface="Courier New" pitchFamily="49" charset="0"/>
              </a:rPr>
              <a:t> &lt; key)</a:t>
            </a:r>
          </a:p>
          <a:p>
            <a:pPr algn="l"/>
            <a:r>
              <a:rPr lang="en-US" b="1" dirty="0">
                <a:solidFill>
                  <a:schemeClr val="folHlink"/>
                </a:solidFill>
                <a:latin typeface="Courier New" pitchFamily="49" charset="0"/>
              </a:rPr>
              <a:t>      </a:t>
            </a:r>
            <a:r>
              <a:rPr lang="en-US" b="1" dirty="0" err="1">
                <a:solidFill>
                  <a:schemeClr val="folHlink"/>
                </a:solidFill>
                <a:latin typeface="Courier New" pitchFamily="49" charset="0"/>
              </a:rPr>
              <a:t>curr</a:t>
            </a:r>
            <a:r>
              <a:rPr lang="en-US" b="1" dirty="0">
                <a:solidFill>
                  <a:schemeClr val="folHlink"/>
                </a:solidFill>
                <a:latin typeface="Courier New" pitchFamily="49" charset="0"/>
              </a:rPr>
              <a:t> = </a:t>
            </a:r>
            <a:r>
              <a:rPr lang="en-US" b="1" dirty="0" err="1">
                <a:solidFill>
                  <a:schemeClr val="folHlink"/>
                </a:solidFill>
                <a:latin typeface="Courier New" pitchFamily="49" charset="0"/>
              </a:rPr>
              <a:t>curr.next</a:t>
            </a:r>
            <a:r>
              <a:rPr lang="en-US" b="1" dirty="0">
                <a:solidFill>
                  <a:schemeClr val="folHlink"/>
                </a:solidFill>
                <a:latin typeface="Courier New" pitchFamily="49" charset="0"/>
              </a:rPr>
              <a:t>;</a:t>
            </a:r>
          </a:p>
          <a:p>
            <a:pPr algn="l"/>
            <a:r>
              <a:rPr lang="en-US" b="1" dirty="0">
                <a:latin typeface="Courier New" pitchFamily="49" charset="0"/>
              </a:rPr>
              <a:t>    Node </a:t>
            </a:r>
            <a:r>
              <a:rPr lang="en-US" b="1" dirty="0" err="1">
                <a:latin typeface="Courier New" pitchFamily="49" charset="0"/>
              </a:rPr>
              <a:t>succ</a:t>
            </a:r>
            <a:r>
              <a:rPr lang="en-US" b="1" dirty="0">
                <a:latin typeface="Courier New" pitchFamily="49" charset="0"/>
              </a:rPr>
              <a:t> = </a:t>
            </a:r>
            <a:r>
              <a:rPr lang="en-US" b="1" dirty="0" err="1">
                <a:latin typeface="Courier New" pitchFamily="49" charset="0"/>
              </a:rPr>
              <a:t>curr.next.get</a:t>
            </a:r>
            <a:r>
              <a:rPr lang="en-US" b="1" dirty="0">
                <a:latin typeface="Courier New" pitchFamily="49" charset="0"/>
              </a:rPr>
              <a:t>(marked);</a:t>
            </a:r>
          </a:p>
          <a:p>
            <a:pPr algn="l"/>
            <a:r>
              <a:rPr lang="en-US" b="1" dirty="0">
                <a:latin typeface="Courier New" pitchFamily="49" charset="0"/>
              </a:rPr>
              <a:t>    </a:t>
            </a:r>
            <a:r>
              <a:rPr lang="en-US" b="1" dirty="0">
                <a:solidFill>
                  <a:schemeClr val="tx2"/>
                </a:solidFill>
                <a:latin typeface="Courier New" pitchFamily="49" charset="0"/>
              </a:rPr>
              <a:t>return</a:t>
            </a:r>
            <a:r>
              <a:rPr lang="en-US" b="1" dirty="0">
                <a:latin typeface="Courier New" pitchFamily="49" charset="0"/>
              </a:rPr>
              <a:t> (</a:t>
            </a:r>
            <a:r>
              <a:rPr lang="en-US" b="1" dirty="0" err="1">
                <a:latin typeface="Courier New" pitchFamily="49" charset="0"/>
              </a:rPr>
              <a:t>curr.key</a:t>
            </a:r>
            <a:r>
              <a:rPr lang="en-US" b="1" dirty="0">
                <a:latin typeface="Courier New" pitchFamily="49" charset="0"/>
              </a:rPr>
              <a:t> == key </a:t>
            </a:r>
            <a:r>
              <a:rPr lang="en-US" b="1" dirty="0">
                <a:solidFill>
                  <a:schemeClr val="tx2"/>
                </a:solidFill>
                <a:latin typeface="Courier New" pitchFamily="49" charset="0"/>
              </a:rPr>
              <a:t>&amp;&amp;</a:t>
            </a:r>
            <a:r>
              <a:rPr lang="en-US" b="1" dirty="0">
                <a:latin typeface="Courier New" pitchFamily="49" charset="0"/>
              </a:rPr>
              <a:t> !marked[0])</a:t>
            </a:r>
          </a:p>
          <a:p>
            <a:pPr algn="l"/>
            <a:r>
              <a:rPr lang="en-US" b="1" dirty="0">
                <a:latin typeface="Courier New" pitchFamily="49" charset="0"/>
              </a:rPr>
              <a:t>  </a:t>
            </a:r>
            <a:r>
              <a:rPr lang="en-US" b="1" dirty="0">
                <a:solidFill>
                  <a:schemeClr val="folHlink"/>
                </a:solidFill>
                <a:latin typeface="Courier New" pitchFamily="49" charset="0"/>
              </a:rPr>
              <a:t>}</a:t>
            </a:r>
            <a:r>
              <a:rPr lang="en-US" dirty="0">
                <a:latin typeface="Courier New" pitchFamily="49" charset="0"/>
              </a:rPr>
              <a:t> </a:t>
            </a:r>
          </a:p>
        </p:txBody>
      </p:sp>
      <p:sp>
        <p:nvSpPr>
          <p:cNvPr id="265222" name="Text Box 4"/>
          <p:cNvSpPr txBox="1">
            <a:spLocks noChangeArrowheads="1"/>
          </p:cNvSpPr>
          <p:nvPr/>
        </p:nvSpPr>
        <p:spPr bwMode="auto">
          <a:xfrm>
            <a:off x="4514850" y="2332038"/>
            <a:ext cx="3714750" cy="1373187"/>
          </a:xfrm>
          <a:prstGeom prst="rect">
            <a:avLst/>
          </a:prstGeom>
          <a:solidFill>
            <a:schemeClr val="bg1">
              <a:alpha val="89803"/>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sz="2800" b="1" dirty="0">
                <a:solidFill>
                  <a:srgbClr val="FF0000"/>
                </a:solidFill>
                <a:latin typeface="Arial" pitchFamily="34" charset="0"/>
              </a:rPr>
              <a:t>Only </a:t>
            </a:r>
            <a:r>
              <a:rPr lang="en-US" sz="2800" b="1" dirty="0" smtClean="0">
                <a:solidFill>
                  <a:srgbClr val="FF0000"/>
                </a:solidFill>
                <a:latin typeface="Arial" pitchFamily="34" charset="0"/>
              </a:rPr>
              <a:t>difference </a:t>
            </a:r>
            <a:r>
              <a:rPr lang="en-US" sz="2800" b="1" dirty="0">
                <a:solidFill>
                  <a:srgbClr val="FF0000"/>
                </a:solidFill>
                <a:latin typeface="Arial" pitchFamily="34" charset="0"/>
              </a:rPr>
              <a:t>is that we get and check marked </a:t>
            </a:r>
          </a:p>
        </p:txBody>
      </p:sp>
      <p:sp>
        <p:nvSpPr>
          <p:cNvPr id="265223" name="AutoShape 5"/>
          <p:cNvSpPr>
            <a:spLocks noChangeArrowheads="1"/>
          </p:cNvSpPr>
          <p:nvPr/>
        </p:nvSpPr>
        <p:spPr bwMode="auto">
          <a:xfrm>
            <a:off x="1119188" y="4341813"/>
            <a:ext cx="7388225" cy="793750"/>
          </a:xfrm>
          <a:prstGeom prst="wedgeRoundRectCallout">
            <a:avLst>
              <a:gd name="adj1" fmla="val 17792"/>
              <a:gd name="adj2" fmla="val -12560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9BCF5309-49A7-4133-A535-217D85E7515B}" type="slidenum">
              <a:rPr lang="x-none"/>
              <a:pPr>
                <a:defRPr/>
              </a:pPr>
              <a:t>279</a:t>
            </a:fld>
            <a:endParaRPr lang="en-US"/>
          </a:p>
        </p:txBody>
      </p:sp>
      <p:pic>
        <p:nvPicPr>
          <p:cNvPr id="26624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66245"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66246" name="Text Box 4"/>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rPr>
              <a:t>public</a:t>
            </a:r>
            <a:r>
              <a:rPr lang="en-US" sz="2000" b="1" dirty="0">
                <a:latin typeface="Courier New" pitchFamily="49" charset="0"/>
              </a:rPr>
              <a:t> Window find(Node head, </a:t>
            </a:r>
            <a:r>
              <a:rPr lang="en-US" sz="2000" b="1" dirty="0" err="1">
                <a:solidFill>
                  <a:schemeClr val="tx1"/>
                </a:solidFill>
                <a:latin typeface="Courier New" pitchFamily="49" charset="0"/>
              </a:rPr>
              <a:t>int</a:t>
            </a:r>
            <a:r>
              <a:rPr lang="en-US" sz="2000" b="1" dirty="0">
                <a:latin typeface="Courier New" pitchFamily="49" charset="0"/>
              </a:rPr>
              <a:t> key) {</a:t>
            </a:r>
          </a:p>
          <a:p>
            <a:pPr algn="l"/>
            <a:r>
              <a:rPr lang="en-US" sz="2000" b="1" dirty="0">
                <a:latin typeface="Courier New" pitchFamily="49" charset="0"/>
              </a:rPr>
              <a:t> Node </a:t>
            </a:r>
            <a:r>
              <a:rPr lang="en-US" sz="2000" b="1" dirty="0" err="1">
                <a:latin typeface="Courier New" pitchFamily="49" charset="0"/>
              </a:rPr>
              <a:t>pred</a:t>
            </a:r>
            <a:r>
              <a:rPr lang="en-US" sz="2000" b="1" dirty="0">
                <a:latin typeface="Courier New" pitchFamily="49" charset="0"/>
              </a:rPr>
              <a:t> = null, </a:t>
            </a:r>
            <a:r>
              <a:rPr lang="en-US" sz="2000" b="1" dirty="0" err="1">
                <a:latin typeface="Courier New" pitchFamily="49" charset="0"/>
              </a:rPr>
              <a:t>curr</a:t>
            </a:r>
            <a:r>
              <a:rPr lang="en-US" sz="2000" b="1" dirty="0">
                <a:latin typeface="Courier New" pitchFamily="49" charset="0"/>
              </a:rPr>
              <a:t> = null, </a:t>
            </a:r>
            <a:r>
              <a:rPr lang="en-US" sz="2000" b="1" dirty="0" err="1">
                <a:latin typeface="Courier New" pitchFamily="49" charset="0"/>
              </a:rPr>
              <a:t>succ</a:t>
            </a:r>
            <a:r>
              <a:rPr lang="en-US" sz="2000" b="1" dirty="0">
                <a:latin typeface="Courier New" pitchFamily="49" charset="0"/>
              </a:rPr>
              <a:t> = null;</a:t>
            </a:r>
          </a:p>
          <a:p>
            <a:pPr algn="l"/>
            <a:r>
              <a:rPr lang="en-US" sz="2000" b="1" dirty="0">
                <a:latin typeface="Courier New" pitchFamily="49" charset="0"/>
              </a:rPr>
              <a:t> </a:t>
            </a:r>
            <a:r>
              <a:rPr lang="en-US" sz="2000" b="1" dirty="0" err="1">
                <a:solidFill>
                  <a:schemeClr val="tx1"/>
                </a:solidFill>
                <a:latin typeface="Courier New" pitchFamily="49" charset="0"/>
              </a:rPr>
              <a:t>boolean</a:t>
            </a:r>
            <a:r>
              <a:rPr lang="en-US" sz="2000" b="1" dirty="0">
                <a:solidFill>
                  <a:schemeClr val="tx1"/>
                </a:solidFill>
                <a:latin typeface="Courier New" pitchFamily="49" charset="0"/>
              </a:rPr>
              <a:t>[]</a:t>
            </a:r>
            <a:r>
              <a:rPr lang="en-US" sz="2000" b="1" dirty="0">
                <a:latin typeface="Courier New" pitchFamily="49" charset="0"/>
              </a:rPr>
              <a:t> marked =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err="1">
                <a:solidFill>
                  <a:schemeClr val="tx1"/>
                </a:solidFill>
                <a:latin typeface="Courier New" pitchFamily="49" charset="0"/>
              </a:rPr>
              <a:t>boolean</a:t>
            </a:r>
            <a:r>
              <a:rPr lang="en-US" sz="2000" b="1" dirty="0">
                <a:latin typeface="Courier New" pitchFamily="49" charset="0"/>
              </a:rPr>
              <a:t> snip;</a:t>
            </a:r>
          </a:p>
          <a:p>
            <a:pPr algn="l"/>
            <a:r>
              <a:rPr lang="en-US" sz="2000" b="1" dirty="0">
                <a:latin typeface="Courier New" pitchFamily="49" charset="0"/>
              </a:rPr>
              <a:t> retry: </a:t>
            </a:r>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pred</a:t>
            </a:r>
            <a:r>
              <a:rPr lang="en-US" sz="2000" b="1" dirty="0">
                <a:latin typeface="Courier New" pitchFamily="49" charset="0"/>
              </a:rPr>
              <a:t> = head;</a:t>
            </a:r>
          </a:p>
          <a:p>
            <a:pPr algn="l"/>
            <a:r>
              <a:rPr lang="en-US" sz="2000" b="1" dirty="0">
                <a:latin typeface="Courier New" pitchFamily="49" charset="0"/>
              </a:rPr>
              <a:t>   </a:t>
            </a:r>
            <a:r>
              <a:rPr lang="en-US" sz="2000" b="1" dirty="0" err="1">
                <a:latin typeface="Courier New" pitchFamily="49" charset="0"/>
              </a:rPr>
              <a:t>curr</a:t>
            </a:r>
            <a:r>
              <a:rPr lang="en-US" sz="2000" b="1" dirty="0">
                <a:latin typeface="Courier New" pitchFamily="49" charset="0"/>
              </a:rPr>
              <a:t> = </a:t>
            </a:r>
            <a:r>
              <a:rPr lang="en-US" sz="2000" b="1" dirty="0" err="1">
                <a:latin typeface="Courier New" pitchFamily="49" charset="0"/>
              </a:rPr>
              <a:t>pred.next.getReference</a:t>
            </a:r>
            <a:r>
              <a:rPr lang="en-US" sz="2000" b="1" dirty="0">
                <a:latin typeface="Courier New" pitchFamily="49" charset="0"/>
              </a:rPr>
              <a:t>(); </a:t>
            </a:r>
          </a:p>
          <a:p>
            <a:pPr algn="l"/>
            <a:r>
              <a:rPr lang="en-US" sz="2000" b="1" dirty="0">
                <a:latin typeface="Courier New" pitchFamily="49" charset="0"/>
              </a:rPr>
              <a:t>   </a:t>
            </a:r>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 </a:t>
            </a:r>
            <a:r>
              <a:rPr lang="en-US" sz="2000" b="1" dirty="0" err="1">
                <a:latin typeface="Courier New" pitchFamily="49" charset="0"/>
              </a:rPr>
              <a:t>curr.next.get</a:t>
            </a:r>
            <a:r>
              <a:rPr lang="en-US" sz="2000" b="1" dirty="0">
                <a:latin typeface="Courier New" pitchFamily="49" charset="0"/>
              </a:rPr>
              <a:t>(marked); </a:t>
            </a:r>
          </a:p>
          <a:p>
            <a:pPr algn="l"/>
            <a:r>
              <a:rPr lang="en-US" sz="2000" b="1" dirty="0">
                <a:latin typeface="Courier New" pitchFamily="49" charset="0"/>
              </a:rPr>
              <a:t>    </a:t>
            </a:r>
            <a:r>
              <a:rPr lang="en-US" sz="2000" b="1" dirty="0">
                <a:solidFill>
                  <a:schemeClr val="tx1"/>
                </a:solidFill>
                <a:latin typeface="Courier New" pitchFamily="49" charset="0"/>
              </a:rPr>
              <a:t>while</a:t>
            </a:r>
            <a:r>
              <a:rPr lang="en-US" sz="2000" b="1" dirty="0">
                <a:latin typeface="Courier New" pitchFamily="49" charset="0"/>
              </a:rPr>
              <a:t> (marked[0]) {</a:t>
            </a:r>
          </a:p>
          <a:p>
            <a:pPr algn="l"/>
            <a:r>
              <a:rPr lang="en-US" sz="2000" b="1" dirty="0">
                <a:latin typeface="Courier New" pitchFamily="49" charset="0"/>
              </a:rPr>
              <a:t>    …</a:t>
            </a:r>
          </a:p>
          <a:p>
            <a:pPr algn="l"/>
            <a:r>
              <a:rPr lang="en-US" sz="2000" b="1" dirty="0">
                <a:latin typeface="Courier New" pitchFamily="49" charset="0"/>
              </a:rPr>
              <a:t>    }</a:t>
            </a:r>
          </a:p>
          <a:p>
            <a:pPr algn="l"/>
            <a:r>
              <a:rPr lang="en-US" sz="1800" b="1" dirty="0">
                <a:latin typeface="Courier New" pitchFamily="49" charset="0"/>
              </a:rPr>
              <a:t>    if (</a:t>
            </a:r>
            <a:r>
              <a:rPr lang="en-US" sz="1800" b="1" dirty="0" err="1">
                <a:latin typeface="Courier New" pitchFamily="49" charset="0"/>
              </a:rPr>
              <a:t>curr.key</a:t>
            </a:r>
            <a:r>
              <a:rPr lang="en-US" sz="1800" b="1" dirty="0">
                <a:latin typeface="Courier New" pitchFamily="49" charset="0"/>
              </a:rPr>
              <a:t> &gt;= key)</a:t>
            </a:r>
          </a:p>
          <a:p>
            <a:pPr algn="l"/>
            <a:r>
              <a:rPr lang="en-US" sz="1800" b="1" dirty="0">
                <a:latin typeface="Courier New" pitchFamily="49" charset="0"/>
              </a:rPr>
              <a:t>          return new Window(</a:t>
            </a:r>
            <a:r>
              <a:rPr lang="en-US" sz="1800" b="1" dirty="0" err="1">
                <a:latin typeface="Courier New" pitchFamily="49" charset="0"/>
              </a:rPr>
              <a:t>pred</a:t>
            </a:r>
            <a:r>
              <a:rPr lang="en-US" sz="1800" b="1" dirty="0">
                <a:latin typeface="Courier New" pitchFamily="49" charset="0"/>
              </a:rPr>
              <a:t>, </a:t>
            </a:r>
            <a:r>
              <a:rPr lang="en-US" sz="1800" b="1" dirty="0" err="1">
                <a:latin typeface="Courier New" pitchFamily="49" charset="0"/>
              </a:rPr>
              <a:t>curr</a:t>
            </a:r>
            <a:r>
              <a:rPr lang="en-US" sz="1800" b="1" dirty="0">
                <a:latin typeface="Courier New" pitchFamily="49" charset="0"/>
              </a:rPr>
              <a:t>);</a:t>
            </a:r>
          </a:p>
          <a:p>
            <a:pPr algn="l"/>
            <a:r>
              <a:rPr lang="en-US" sz="1800" b="1" dirty="0">
                <a:latin typeface="Courier New" pitchFamily="49" charset="0"/>
              </a:rPr>
              <a:t>        </a:t>
            </a:r>
            <a:r>
              <a:rPr lang="en-US" sz="1800" b="1" dirty="0" err="1">
                <a:latin typeface="Courier New" pitchFamily="49" charset="0"/>
              </a:rPr>
              <a:t>pred</a:t>
            </a:r>
            <a:r>
              <a:rPr lang="en-US" sz="1800" b="1" dirty="0">
                <a:latin typeface="Courier New" pitchFamily="49" charset="0"/>
              </a:rPr>
              <a:t> = </a:t>
            </a:r>
            <a:r>
              <a:rPr lang="en-US" sz="1800" b="1" dirty="0" err="1">
                <a:latin typeface="Courier New" pitchFamily="49" charset="0"/>
              </a:rPr>
              <a:t>curr</a:t>
            </a:r>
            <a:r>
              <a:rPr lang="en-US" sz="1800" b="1" dirty="0">
                <a:latin typeface="Courier New" pitchFamily="49" charset="0"/>
              </a:rPr>
              <a:t>;</a:t>
            </a:r>
          </a:p>
          <a:p>
            <a:pPr algn="l"/>
            <a:r>
              <a:rPr lang="en-US" sz="1800" b="1" dirty="0">
                <a:latin typeface="Courier New" pitchFamily="49" charset="0"/>
              </a:rPr>
              <a:t>        </a:t>
            </a:r>
            <a:r>
              <a:rPr lang="en-US" sz="1800" b="1" dirty="0" err="1">
                <a:latin typeface="Courier New" pitchFamily="49" charset="0"/>
              </a:rPr>
              <a:t>curr</a:t>
            </a:r>
            <a:r>
              <a:rPr lang="en-US" sz="1800" b="1" dirty="0">
                <a:latin typeface="Courier New" pitchFamily="49" charset="0"/>
              </a:rPr>
              <a:t> = </a:t>
            </a:r>
            <a:r>
              <a:rPr lang="en-US" sz="1800" b="1" dirty="0" err="1">
                <a:latin typeface="Courier New" pitchFamily="49" charset="0"/>
              </a:rPr>
              <a:t>succ</a:t>
            </a:r>
            <a:r>
              <a:rPr lang="en-US" sz="1800" b="1" dirty="0">
                <a:latin typeface="Courier New" pitchFamily="49" charset="0"/>
              </a:rPr>
              <a:t>; </a:t>
            </a:r>
          </a:p>
          <a:p>
            <a:pPr algn="l"/>
            <a:r>
              <a:rPr lang="en-US" sz="1800" b="1" dirty="0">
                <a:latin typeface="Courier New" pitchFamily="49" charset="0"/>
              </a:rPr>
              <a:t>     }</a:t>
            </a:r>
          </a:p>
          <a:p>
            <a:pPr algn="l"/>
            <a:r>
              <a:rPr lang="en-US" sz="2000" b="1" dirty="0">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E1E9EC0-719A-4739-AF0F-96E26BC43980}" type="slidenum">
              <a:rPr lang="x-none"/>
              <a:pPr>
                <a:defRPr/>
              </a:pPr>
              <a:t>28</a:t>
            </a:fld>
            <a:endParaRPr lang="en-US"/>
          </a:p>
        </p:txBody>
      </p:sp>
      <p:sp>
        <p:nvSpPr>
          <p:cNvPr id="19460" name="Rectangle 2"/>
          <p:cNvSpPr>
            <a:spLocks noGrp="1" noChangeArrowheads="1"/>
          </p:cNvSpPr>
          <p:nvPr>
            <p:ph type="title"/>
          </p:nvPr>
        </p:nvSpPr>
        <p:spPr/>
        <p:txBody>
          <a:bodyPr/>
          <a:lstStyle/>
          <a:p>
            <a:r>
              <a:rPr lang="en-US" smtClean="0"/>
              <a:t>Set Interface</a:t>
            </a:r>
          </a:p>
        </p:txBody>
      </p:sp>
      <p:sp>
        <p:nvSpPr>
          <p:cNvPr id="19461" name="Rectangle 3"/>
          <p:cNvSpPr>
            <a:spLocks noGrp="1" noChangeArrowheads="1"/>
          </p:cNvSpPr>
          <p:nvPr>
            <p:ph type="body" idx="1"/>
          </p:nvPr>
        </p:nvSpPr>
        <p:spPr/>
        <p:txBody>
          <a:bodyPr/>
          <a:lstStyle/>
          <a:p>
            <a:r>
              <a:rPr lang="en-US" dirty="0" smtClean="0"/>
              <a:t>Unordered collection of items</a:t>
            </a:r>
          </a:p>
          <a:p>
            <a:r>
              <a:rPr lang="en-US" dirty="0" smtClean="0"/>
              <a:t>No duplicates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F5793A6B-16B0-4EA7-8764-50C41F8E076B}" type="slidenum">
              <a:rPr lang="x-none"/>
              <a:pPr>
                <a:defRPr/>
              </a:pPr>
              <a:t>280</a:t>
            </a:fld>
            <a:endParaRPr lang="en-US" dirty="0"/>
          </a:p>
        </p:txBody>
      </p:sp>
      <p:pic>
        <p:nvPicPr>
          <p:cNvPr id="26726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67269"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67270" name="Text Box 4"/>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Window find(Node head, </a:t>
            </a:r>
            <a:r>
              <a:rPr lang="en-US" sz="2000" b="1" dirty="0" err="1">
                <a:solidFill>
                  <a:schemeClr val="folHlink"/>
                </a:solidFill>
                <a:latin typeface="Courier New" pitchFamily="49" charset="0"/>
              </a:rPr>
              <a:t>int</a:t>
            </a:r>
            <a:r>
              <a:rPr lang="en-US" sz="2000" b="1" dirty="0">
                <a:solidFill>
                  <a:schemeClr val="folHlink"/>
                </a:solidFill>
                <a:latin typeface="Courier New" pitchFamily="49" charset="0"/>
              </a:rPr>
              <a:t> key)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null;</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marked = {false};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snip;</a:t>
            </a:r>
          </a:p>
          <a:p>
            <a:pPr algn="l"/>
            <a:r>
              <a:rPr lang="en-US" sz="2000" b="1" dirty="0">
                <a:latin typeface="Courier New" pitchFamily="49" charset="0"/>
              </a:rPr>
              <a:t> retry: </a:t>
            </a:r>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latin typeface="Courier New" pitchFamily="49" charset="0"/>
              </a:rPr>
              <a:t>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head;</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pred.next.getReference</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a:t>
            </a:r>
            <a:r>
              <a:rPr lang="en-US" sz="2000" b="1" dirty="0">
                <a:solidFill>
                  <a:schemeClr val="folHlink"/>
                </a:solidFill>
                <a:latin typeface="Courier New" pitchFamily="49" charset="0"/>
              </a:rPr>
              <a:t>(marked);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p>
          <a:p>
            <a:pPr algn="l"/>
            <a:r>
              <a:rPr lang="en-US" sz="1800" b="1" dirty="0">
                <a:solidFill>
                  <a:schemeClr val="folHlink"/>
                </a:solidFill>
                <a:latin typeface="Courier New" pitchFamily="49" charset="0"/>
              </a:rPr>
              <a:t>    if (</a:t>
            </a:r>
            <a:r>
              <a:rPr lang="en-US" sz="1800" b="1" dirty="0" err="1">
                <a:solidFill>
                  <a:schemeClr val="folHlink"/>
                </a:solidFill>
                <a:latin typeface="Courier New" pitchFamily="49" charset="0"/>
              </a:rPr>
              <a:t>curr.key</a:t>
            </a:r>
            <a:r>
              <a:rPr lang="en-US" sz="1800" b="1" dirty="0">
                <a:solidFill>
                  <a:schemeClr val="folHlink"/>
                </a:solidFill>
                <a:latin typeface="Courier New" pitchFamily="49" charset="0"/>
              </a:rPr>
              <a:t> &gt;= key)</a:t>
            </a:r>
          </a:p>
          <a:p>
            <a:pPr algn="l"/>
            <a:r>
              <a:rPr lang="en-US" sz="1800" b="1" dirty="0">
                <a:solidFill>
                  <a:schemeClr val="folHlink"/>
                </a:solidFill>
                <a:latin typeface="Courier New" pitchFamily="49" charset="0"/>
              </a:rPr>
              <a:t>          return new Window(</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succ</a:t>
            </a:r>
            <a:r>
              <a:rPr lang="en-US" sz="1800" b="1" dirty="0">
                <a:solidFill>
                  <a:schemeClr val="folHlink"/>
                </a:solidFill>
                <a:latin typeface="Courier New" pitchFamily="49" charset="0"/>
              </a:rPr>
              <a:t>; </a:t>
            </a:r>
          </a:p>
          <a:p>
            <a:pPr algn="l"/>
            <a:r>
              <a:rPr lang="en-US" sz="18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sp>
        <p:nvSpPr>
          <p:cNvPr id="267271" name="Text Box 5"/>
          <p:cNvSpPr txBox="1">
            <a:spLocks noChangeArrowheads="1"/>
          </p:cNvSpPr>
          <p:nvPr/>
        </p:nvSpPr>
        <p:spPr bwMode="auto">
          <a:xfrm>
            <a:off x="5880100" y="2913063"/>
            <a:ext cx="2503488" cy="1200329"/>
          </a:xfrm>
          <a:prstGeom prst="rect">
            <a:avLst/>
          </a:prstGeom>
          <a:solidFill>
            <a:schemeClr val="bg1">
              <a:lumMod val="95000"/>
              <a:alpha val="67842"/>
            </a:schemeClr>
          </a:solidFill>
          <a:ln w="38100">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r>
              <a:rPr lang="en-US" b="1" dirty="0">
                <a:solidFill>
                  <a:srgbClr val="FF0000"/>
                </a:solidFill>
                <a:latin typeface="Arial" pitchFamily="34" charset="0"/>
              </a:rPr>
              <a:t>If list changes while traversed, start over</a:t>
            </a:r>
          </a:p>
        </p:txBody>
      </p:sp>
      <p:sp>
        <p:nvSpPr>
          <p:cNvPr id="267272" name="AutoShape 6"/>
          <p:cNvSpPr>
            <a:spLocks noChangeArrowheads="1"/>
          </p:cNvSpPr>
          <p:nvPr/>
        </p:nvSpPr>
        <p:spPr bwMode="auto">
          <a:xfrm>
            <a:off x="1131888" y="2182813"/>
            <a:ext cx="3582987" cy="366712"/>
          </a:xfrm>
          <a:prstGeom prst="wedgeRoundRectCallout">
            <a:avLst>
              <a:gd name="adj1" fmla="val 83630"/>
              <a:gd name="adj2" fmla="val 24480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p:txBody>
          <a:bodyPr/>
          <a:lstStyle/>
          <a:p>
            <a:pPr>
              <a:defRPr/>
            </a:pPr>
            <a:r>
              <a:rPr lang="en-US"/>
              <a:t>Art of Multiprocessor Programming</a:t>
            </a:r>
          </a:p>
        </p:txBody>
      </p:sp>
      <p:sp>
        <p:nvSpPr>
          <p:cNvPr id="32" name="Slide Number Placeholder 3"/>
          <p:cNvSpPr>
            <a:spLocks noGrp="1"/>
          </p:cNvSpPr>
          <p:nvPr>
            <p:ph type="sldNum" sz="quarter" idx="11"/>
          </p:nvPr>
        </p:nvSpPr>
        <p:spPr/>
        <p:txBody>
          <a:bodyPr/>
          <a:lstStyle/>
          <a:p>
            <a:pPr>
              <a:defRPr/>
            </a:pPr>
            <a:fld id="{D1D64A6A-255E-411C-9288-D84C3D2B182A}" type="slidenum">
              <a:rPr lang="x-none"/>
              <a:pPr>
                <a:defRPr/>
              </a:pPr>
              <a:t>281</a:t>
            </a:fld>
            <a:endParaRPr lang="en-US"/>
          </a:p>
        </p:txBody>
      </p:sp>
      <p:sp>
        <p:nvSpPr>
          <p:cNvPr id="268292" name="Text Box 57"/>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Window find(Node head, </a:t>
            </a:r>
            <a:r>
              <a:rPr lang="en-US" sz="2000" b="1" dirty="0" err="1">
                <a:solidFill>
                  <a:schemeClr val="folHlink"/>
                </a:solidFill>
                <a:latin typeface="Courier New" pitchFamily="49" charset="0"/>
              </a:rPr>
              <a:t>int</a:t>
            </a:r>
            <a:r>
              <a:rPr lang="en-US" sz="2000" b="1" dirty="0">
                <a:solidFill>
                  <a:schemeClr val="folHlink"/>
                </a:solidFill>
                <a:latin typeface="Courier New" pitchFamily="49" charset="0"/>
              </a:rPr>
              <a:t> key)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null;</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marked = {false};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snip;</a:t>
            </a:r>
          </a:p>
          <a:p>
            <a:pPr algn="l"/>
            <a:r>
              <a:rPr lang="en-US" sz="2000" b="1" dirty="0">
                <a:latin typeface="Courier New" pitchFamily="49" charset="0"/>
              </a:rPr>
              <a:t> </a:t>
            </a:r>
            <a:r>
              <a:rPr lang="en-US" sz="2000" b="1" dirty="0">
                <a:solidFill>
                  <a:schemeClr val="folHlink"/>
                </a:solidFill>
                <a:latin typeface="Courier New" pitchFamily="49" charset="0"/>
              </a:rPr>
              <a:t>retry: while (true) {</a:t>
            </a:r>
          </a:p>
          <a:p>
            <a:pPr algn="l"/>
            <a:r>
              <a:rPr lang="en-US" sz="2000" b="1" dirty="0">
                <a:latin typeface="Courier New" pitchFamily="49" charset="0"/>
              </a:rPr>
              <a:t>   </a:t>
            </a:r>
            <a:r>
              <a:rPr lang="en-US" sz="2000" b="1" dirty="0" err="1">
                <a:latin typeface="Courier New" pitchFamily="49" charset="0"/>
              </a:rPr>
              <a:t>pred</a:t>
            </a:r>
            <a:r>
              <a:rPr lang="en-US" sz="2000" b="1" dirty="0">
                <a:latin typeface="Courier New" pitchFamily="49" charset="0"/>
              </a:rPr>
              <a:t> = head;</a:t>
            </a:r>
          </a:p>
          <a:p>
            <a:pPr algn="l"/>
            <a:r>
              <a:rPr lang="en-US" sz="2000" b="1" dirty="0">
                <a:latin typeface="Courier New" pitchFamily="49" charset="0"/>
              </a:rPr>
              <a:t>   </a:t>
            </a:r>
            <a:r>
              <a:rPr lang="en-US" sz="2000" b="1" dirty="0" err="1">
                <a:latin typeface="Courier New" pitchFamily="49" charset="0"/>
              </a:rPr>
              <a:t>curr</a:t>
            </a:r>
            <a:r>
              <a:rPr lang="en-US" sz="2000" b="1" dirty="0">
                <a:latin typeface="Courier New" pitchFamily="49" charset="0"/>
              </a:rPr>
              <a:t> = </a:t>
            </a:r>
            <a:r>
              <a:rPr lang="en-US" sz="2000" b="1" dirty="0" err="1">
                <a:latin typeface="Courier New" pitchFamily="49" charset="0"/>
              </a:rPr>
              <a:t>pred.next.getReference</a:t>
            </a:r>
            <a:r>
              <a:rPr lang="en-US" sz="2000" b="1" dirty="0">
                <a:latin typeface="Courier New" pitchFamily="49" charset="0"/>
              </a:rPr>
              <a:t>();</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a:t>
            </a:r>
            <a:r>
              <a:rPr lang="en-US" sz="2000" b="1" dirty="0">
                <a:solidFill>
                  <a:schemeClr val="folHlink"/>
                </a:solidFill>
                <a:latin typeface="Courier New" pitchFamily="49" charset="0"/>
              </a:rPr>
              <a:t>(marked);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p>
          <a:p>
            <a:pPr algn="l"/>
            <a:r>
              <a:rPr lang="en-US" sz="1800" b="1" dirty="0">
                <a:solidFill>
                  <a:schemeClr val="folHlink"/>
                </a:solidFill>
                <a:latin typeface="Courier New" pitchFamily="49" charset="0"/>
              </a:rPr>
              <a:t>    if (</a:t>
            </a:r>
            <a:r>
              <a:rPr lang="en-US" sz="1800" b="1" dirty="0" err="1">
                <a:solidFill>
                  <a:schemeClr val="folHlink"/>
                </a:solidFill>
                <a:latin typeface="Courier New" pitchFamily="49" charset="0"/>
              </a:rPr>
              <a:t>curr.key</a:t>
            </a:r>
            <a:r>
              <a:rPr lang="en-US" sz="1800" b="1" dirty="0">
                <a:solidFill>
                  <a:schemeClr val="folHlink"/>
                </a:solidFill>
                <a:latin typeface="Courier New" pitchFamily="49" charset="0"/>
              </a:rPr>
              <a:t> &gt;= key)</a:t>
            </a:r>
          </a:p>
          <a:p>
            <a:pPr algn="l"/>
            <a:r>
              <a:rPr lang="en-US" sz="1800" b="1" dirty="0">
                <a:solidFill>
                  <a:schemeClr val="folHlink"/>
                </a:solidFill>
                <a:latin typeface="Courier New" pitchFamily="49" charset="0"/>
              </a:rPr>
              <a:t>          return new Window(</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succ</a:t>
            </a:r>
            <a:r>
              <a:rPr lang="en-US" sz="1800" b="1" dirty="0">
                <a:solidFill>
                  <a:schemeClr val="folHlink"/>
                </a:solidFill>
                <a:latin typeface="Courier New" pitchFamily="49" charset="0"/>
              </a:rPr>
              <a:t>; </a:t>
            </a:r>
          </a:p>
          <a:p>
            <a:pPr algn="l"/>
            <a:r>
              <a:rPr lang="en-US" sz="18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sp>
        <p:nvSpPr>
          <p:cNvPr id="268293"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68294" name="Text Box 5"/>
          <p:cNvSpPr txBox="1">
            <a:spLocks noChangeArrowheads="1"/>
          </p:cNvSpPr>
          <p:nvPr/>
        </p:nvSpPr>
        <p:spPr bwMode="auto">
          <a:xfrm>
            <a:off x="2808288" y="1466850"/>
            <a:ext cx="5640387" cy="519113"/>
          </a:xfrm>
          <a:prstGeom prst="rect">
            <a:avLst/>
          </a:prstGeom>
          <a:solidFill>
            <a:srgbClr val="FFFFCC">
              <a:alpha val="89803"/>
            </a:srgbClr>
          </a:solidFill>
          <a:ln w="9525">
            <a:noFill/>
            <a:miter lim="800000"/>
            <a:headEnd/>
            <a:tailEnd/>
          </a:ln>
        </p:spPr>
        <p:txBody>
          <a:bodyPr>
            <a:spAutoFit/>
          </a:bodyPr>
          <a:lstStyle/>
          <a:p>
            <a:pPr algn="ctr"/>
            <a:r>
              <a:rPr lang="en-US" sz="2800" b="1" dirty="0">
                <a:solidFill>
                  <a:srgbClr val="FF0000"/>
                </a:solidFill>
                <a:latin typeface="Arial" pitchFamily="34" charset="0"/>
              </a:rPr>
              <a:t>Start looking from head</a:t>
            </a:r>
          </a:p>
        </p:txBody>
      </p:sp>
      <p:sp>
        <p:nvSpPr>
          <p:cNvPr id="268295" name="AutoShape 6"/>
          <p:cNvSpPr>
            <a:spLocks noChangeArrowheads="1"/>
          </p:cNvSpPr>
          <p:nvPr/>
        </p:nvSpPr>
        <p:spPr bwMode="auto">
          <a:xfrm>
            <a:off x="1333500" y="2516188"/>
            <a:ext cx="5287963" cy="608012"/>
          </a:xfrm>
          <a:prstGeom prst="wedgeRoundRectCallout">
            <a:avLst>
              <a:gd name="adj1" fmla="val 34028"/>
              <a:gd name="adj2" fmla="val -11553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68297" name="Rectangle 33"/>
          <p:cNvSpPr>
            <a:spLocks noChangeArrowheads="1"/>
          </p:cNvSpPr>
          <p:nvPr/>
        </p:nvSpPr>
        <p:spPr bwMode="auto">
          <a:xfrm>
            <a:off x="5410200" y="4102100"/>
            <a:ext cx="2730500" cy="1765299"/>
          </a:xfrm>
          <a:prstGeom prst="rect">
            <a:avLst/>
          </a:prstGeom>
          <a:solidFill>
            <a:srgbClr val="CCFFCC">
              <a:alpha val="70195"/>
            </a:srgbClr>
          </a:solidFill>
          <a:ln w="38100" algn="ctr">
            <a:solidFill>
              <a:schemeClr val="tx1"/>
            </a:solidFill>
            <a:miter lim="800000"/>
            <a:headEnd/>
            <a:tailEnd/>
          </a:ln>
        </p:spPr>
        <p:txBody>
          <a:bodyPr wrap="square" anchor="ctr">
            <a:noAutofit/>
          </a:bodyPr>
          <a:lstStyle/>
          <a:p>
            <a:endParaRPr lang="en-US" dirty="0">
              <a:latin typeface="Courier New" pitchFamily="49" charset="0"/>
            </a:endParaRPr>
          </a:p>
        </p:txBody>
      </p:sp>
      <p:sp>
        <p:nvSpPr>
          <p:cNvPr id="268298" name="AutoShape 34"/>
          <p:cNvSpPr>
            <a:spLocks noChangeArrowheads="1"/>
          </p:cNvSpPr>
          <p:nvPr/>
        </p:nvSpPr>
        <p:spPr bwMode="auto">
          <a:xfrm>
            <a:off x="5584827" y="4303714"/>
            <a:ext cx="363538" cy="238125"/>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68299" name="Line 35"/>
          <p:cNvSpPr>
            <a:spLocks noChangeShapeType="1"/>
          </p:cNvSpPr>
          <p:nvPr/>
        </p:nvSpPr>
        <p:spPr bwMode="auto">
          <a:xfrm>
            <a:off x="5768977" y="43005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8300" name="AutoShape 36"/>
          <p:cNvSpPr>
            <a:spLocks noChangeArrowheads="1"/>
          </p:cNvSpPr>
          <p:nvPr/>
        </p:nvSpPr>
        <p:spPr bwMode="auto">
          <a:xfrm>
            <a:off x="6254752" y="4303714"/>
            <a:ext cx="363538" cy="238125"/>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68301" name="Line 37"/>
          <p:cNvSpPr>
            <a:spLocks noChangeShapeType="1"/>
          </p:cNvSpPr>
          <p:nvPr/>
        </p:nvSpPr>
        <p:spPr bwMode="auto">
          <a:xfrm>
            <a:off x="6438902" y="43005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8302" name="AutoShape 38"/>
          <p:cNvSpPr>
            <a:spLocks noChangeArrowheads="1"/>
          </p:cNvSpPr>
          <p:nvPr/>
        </p:nvSpPr>
        <p:spPr bwMode="auto">
          <a:xfrm>
            <a:off x="6926265" y="4303714"/>
            <a:ext cx="363538" cy="238125"/>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68303" name="Line 39"/>
          <p:cNvSpPr>
            <a:spLocks noChangeShapeType="1"/>
          </p:cNvSpPr>
          <p:nvPr/>
        </p:nvSpPr>
        <p:spPr bwMode="auto">
          <a:xfrm>
            <a:off x="7112002" y="43005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8304" name="AutoShape 40"/>
          <p:cNvSpPr>
            <a:spLocks noChangeArrowheads="1"/>
          </p:cNvSpPr>
          <p:nvPr/>
        </p:nvSpPr>
        <p:spPr bwMode="auto">
          <a:xfrm>
            <a:off x="7596190" y="4303714"/>
            <a:ext cx="363538" cy="238125"/>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68305" name="Line 41"/>
          <p:cNvSpPr>
            <a:spLocks noChangeShapeType="1"/>
          </p:cNvSpPr>
          <p:nvPr/>
        </p:nvSpPr>
        <p:spPr bwMode="auto">
          <a:xfrm>
            <a:off x="7781927" y="43005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68306" name="Line 42"/>
          <p:cNvSpPr>
            <a:spLocks noChangeShapeType="1"/>
          </p:cNvSpPr>
          <p:nvPr/>
        </p:nvSpPr>
        <p:spPr bwMode="auto">
          <a:xfrm>
            <a:off x="5854702" y="4424364"/>
            <a:ext cx="36512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68307" name="Line 43"/>
          <p:cNvSpPr>
            <a:spLocks noChangeShapeType="1"/>
          </p:cNvSpPr>
          <p:nvPr/>
        </p:nvSpPr>
        <p:spPr bwMode="auto">
          <a:xfrm>
            <a:off x="6532565" y="4424364"/>
            <a:ext cx="3635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68308" name="Line 44"/>
          <p:cNvSpPr>
            <a:spLocks noChangeShapeType="1"/>
          </p:cNvSpPr>
          <p:nvPr/>
        </p:nvSpPr>
        <p:spPr bwMode="auto">
          <a:xfrm>
            <a:off x="7199315" y="4424364"/>
            <a:ext cx="3635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68309" name="Group 45"/>
          <p:cNvGrpSpPr>
            <a:grpSpLocks/>
          </p:cNvGrpSpPr>
          <p:nvPr/>
        </p:nvGrpSpPr>
        <p:grpSpPr bwMode="auto">
          <a:xfrm>
            <a:off x="6743702" y="5183189"/>
            <a:ext cx="608013" cy="544513"/>
            <a:chOff x="1584" y="816"/>
            <a:chExt cx="912" cy="816"/>
          </a:xfrm>
        </p:grpSpPr>
        <p:sp>
          <p:nvSpPr>
            <p:cNvPr id="268312" name="Freeform 4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68313" name="Freeform 4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68314" name="Freeform 48"/>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68315" name="Freeform 4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68316" name="Freeform 5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68317" name="Freeform 5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68318" name="Freeform 52"/>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68319" name="Freeform 53"/>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68320" name="Freeform 54"/>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268310" name="AutoShape 55"/>
          <p:cNvSpPr>
            <a:spLocks noChangeArrowheads="1"/>
          </p:cNvSpPr>
          <p:nvPr/>
        </p:nvSpPr>
        <p:spPr bwMode="auto">
          <a:xfrm>
            <a:off x="6165852" y="4254501"/>
            <a:ext cx="542925" cy="342900"/>
          </a:xfrm>
          <a:prstGeom prst="wedgeRoundRectCallout">
            <a:avLst>
              <a:gd name="adj1" fmla="val 59569"/>
              <a:gd name="adj2" fmla="val 19444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268311" name="AutoShape 56"/>
          <p:cNvSpPr>
            <a:spLocks noChangeArrowheads="1"/>
          </p:cNvSpPr>
          <p:nvPr/>
        </p:nvSpPr>
        <p:spPr bwMode="auto">
          <a:xfrm>
            <a:off x="5578477" y="4300539"/>
            <a:ext cx="542925" cy="341313"/>
          </a:xfrm>
          <a:prstGeom prst="wedgeRoundRectCallout">
            <a:avLst>
              <a:gd name="adj1" fmla="val 159065"/>
              <a:gd name="adj2" fmla="val 19465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670A565F-D189-442C-A59A-FD192C7FDDA9}" type="slidenum">
              <a:rPr lang="x-none"/>
              <a:pPr>
                <a:defRPr/>
              </a:pPr>
              <a:t>282</a:t>
            </a:fld>
            <a:endParaRPr lang="en-US"/>
          </a:p>
        </p:txBody>
      </p:sp>
      <p:sp>
        <p:nvSpPr>
          <p:cNvPr id="269316" name="Text Box 34"/>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Window find(Node head, </a:t>
            </a:r>
            <a:r>
              <a:rPr lang="en-US" sz="2000" b="1" dirty="0" err="1">
                <a:solidFill>
                  <a:schemeClr val="folHlink"/>
                </a:solidFill>
                <a:latin typeface="Courier New" pitchFamily="49" charset="0"/>
              </a:rPr>
              <a:t>int</a:t>
            </a:r>
            <a:r>
              <a:rPr lang="en-US" sz="2000" b="1" dirty="0">
                <a:solidFill>
                  <a:schemeClr val="folHlink"/>
                </a:solidFill>
                <a:latin typeface="Courier New" pitchFamily="49" charset="0"/>
              </a:rPr>
              <a:t> key)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null;</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marked = {false};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snip;</a:t>
            </a:r>
          </a:p>
          <a:p>
            <a:pPr algn="l"/>
            <a:r>
              <a:rPr lang="en-US" sz="2000" b="1" dirty="0">
                <a:latin typeface="Courier New" pitchFamily="49" charset="0"/>
              </a:rPr>
              <a:t> </a:t>
            </a:r>
            <a:r>
              <a:rPr lang="en-US" sz="2000" b="1" dirty="0">
                <a:solidFill>
                  <a:schemeClr val="folHlink"/>
                </a:solidFill>
                <a:latin typeface="Courier New" pitchFamily="49" charset="0"/>
              </a:rPr>
              <a:t>retry: while (true) {</a:t>
            </a:r>
          </a:p>
          <a:p>
            <a:pPr algn="l"/>
            <a:r>
              <a:rPr lang="en-US" sz="2000" b="1" dirty="0">
                <a:latin typeface="Courier New" pitchFamily="49" charset="0"/>
              </a:rPr>
              <a:t>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head;</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pred.next.getReference</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solidFill>
                  <a:schemeClr val="folHlink"/>
                </a:solidFill>
                <a:latin typeface="Courier New" pitchFamily="49" charset="0"/>
              </a:rPr>
              <a:t>    </a:t>
            </a:r>
            <a:r>
              <a:rPr lang="en-US" sz="2000" b="1" dirty="0" err="1">
                <a:latin typeface="Courier New" pitchFamily="49" charset="0"/>
              </a:rPr>
              <a:t>succ</a:t>
            </a:r>
            <a:r>
              <a:rPr lang="en-US" sz="2000" b="1" dirty="0">
                <a:latin typeface="Courier New" pitchFamily="49" charset="0"/>
              </a:rPr>
              <a:t> = </a:t>
            </a:r>
            <a:r>
              <a:rPr lang="en-US" sz="2000" b="1" dirty="0" err="1">
                <a:latin typeface="Courier New" pitchFamily="49" charset="0"/>
              </a:rPr>
              <a:t>curr.next.get</a:t>
            </a:r>
            <a:r>
              <a:rPr lang="en-US" sz="2000" b="1" dirty="0">
                <a:latin typeface="Courier New" pitchFamily="49" charset="0"/>
              </a:rPr>
              <a:t>(marked); </a:t>
            </a:r>
          </a:p>
          <a:p>
            <a:pPr algn="l"/>
            <a:r>
              <a:rPr lang="en-US" sz="2000" b="1" dirty="0">
                <a:latin typeface="Courier New" pitchFamily="49" charset="0"/>
              </a:rPr>
              <a:t>    </a:t>
            </a:r>
            <a:r>
              <a:rPr lang="en-US" sz="2000" b="1" dirty="0">
                <a:solidFill>
                  <a:schemeClr val="tx1"/>
                </a:solidFill>
                <a:latin typeface="Courier New" pitchFamily="49" charset="0"/>
              </a:rPr>
              <a:t>while</a:t>
            </a:r>
            <a:r>
              <a:rPr lang="en-US" sz="2000" b="1" dirty="0">
                <a:latin typeface="Courier New" pitchFamily="49" charset="0"/>
              </a:rPr>
              <a:t> (marked[0]) {</a:t>
            </a:r>
          </a:p>
          <a:p>
            <a:pPr algn="l"/>
            <a:r>
              <a:rPr lang="en-US" sz="2000" b="1" dirty="0">
                <a:latin typeface="Courier New" pitchFamily="49" charset="0"/>
              </a:rPr>
              <a:t>    …</a:t>
            </a:r>
          </a:p>
          <a:p>
            <a:pPr algn="l"/>
            <a:r>
              <a:rPr lang="en-US" sz="2000" b="1" dirty="0">
                <a:latin typeface="Courier New" pitchFamily="49" charset="0"/>
              </a:rPr>
              <a:t>    }</a:t>
            </a:r>
          </a:p>
          <a:p>
            <a:pPr algn="l"/>
            <a:r>
              <a:rPr lang="en-US" sz="1800" b="1" dirty="0">
                <a:latin typeface="Courier New" pitchFamily="49" charset="0"/>
              </a:rPr>
              <a:t>    </a:t>
            </a:r>
            <a:r>
              <a:rPr lang="en-US" sz="1800" b="1" dirty="0">
                <a:solidFill>
                  <a:schemeClr val="tx1"/>
                </a:solidFill>
                <a:latin typeface="Courier New" pitchFamily="49" charset="0"/>
              </a:rPr>
              <a:t>if</a:t>
            </a:r>
            <a:r>
              <a:rPr lang="en-US" sz="1800" b="1" dirty="0">
                <a:latin typeface="Courier New" pitchFamily="49" charset="0"/>
              </a:rPr>
              <a:t> (</a:t>
            </a:r>
            <a:r>
              <a:rPr lang="en-US" sz="1800" b="1" dirty="0" err="1">
                <a:latin typeface="Courier New" pitchFamily="49" charset="0"/>
              </a:rPr>
              <a:t>curr.key</a:t>
            </a:r>
            <a:r>
              <a:rPr lang="en-US" sz="1800" b="1" dirty="0">
                <a:latin typeface="Courier New" pitchFamily="49" charset="0"/>
              </a:rPr>
              <a:t> &gt;= key)</a:t>
            </a:r>
          </a:p>
          <a:p>
            <a:pPr algn="l"/>
            <a:r>
              <a:rPr lang="en-US" sz="1800" b="1" dirty="0">
                <a:latin typeface="Courier New" pitchFamily="49" charset="0"/>
              </a:rPr>
              <a:t>          </a:t>
            </a:r>
            <a:r>
              <a:rPr lang="en-US" sz="1800" b="1" dirty="0">
                <a:solidFill>
                  <a:schemeClr val="tx1"/>
                </a:solidFill>
                <a:latin typeface="Courier New" pitchFamily="49" charset="0"/>
              </a:rPr>
              <a:t>return</a:t>
            </a:r>
            <a:r>
              <a:rPr lang="en-US" sz="1800" b="1" dirty="0">
                <a:latin typeface="Courier New" pitchFamily="49" charset="0"/>
              </a:rPr>
              <a:t> new Window(</a:t>
            </a:r>
            <a:r>
              <a:rPr lang="en-US" sz="1800" b="1" dirty="0" err="1">
                <a:latin typeface="Courier New" pitchFamily="49" charset="0"/>
              </a:rPr>
              <a:t>pred</a:t>
            </a:r>
            <a:r>
              <a:rPr lang="en-US" sz="1800" b="1" dirty="0">
                <a:latin typeface="Courier New" pitchFamily="49" charset="0"/>
              </a:rPr>
              <a:t>, </a:t>
            </a:r>
            <a:r>
              <a:rPr lang="en-US" sz="1800" b="1" dirty="0" err="1">
                <a:latin typeface="Courier New" pitchFamily="49" charset="0"/>
              </a:rPr>
              <a:t>curr</a:t>
            </a:r>
            <a:r>
              <a:rPr lang="en-US" sz="1800" b="1" dirty="0">
                <a:latin typeface="Courier New" pitchFamily="49" charset="0"/>
              </a:rPr>
              <a:t>);</a:t>
            </a:r>
          </a:p>
          <a:p>
            <a:pPr algn="l"/>
            <a:r>
              <a:rPr lang="en-US" sz="1800" b="1" dirty="0">
                <a:latin typeface="Courier New" pitchFamily="49" charset="0"/>
              </a:rPr>
              <a:t>        </a:t>
            </a:r>
            <a:r>
              <a:rPr lang="en-US" sz="1800" b="1" dirty="0" err="1">
                <a:latin typeface="Courier New" pitchFamily="49" charset="0"/>
              </a:rPr>
              <a:t>pred</a:t>
            </a:r>
            <a:r>
              <a:rPr lang="en-US" sz="1800" b="1" dirty="0">
                <a:latin typeface="Courier New" pitchFamily="49" charset="0"/>
              </a:rPr>
              <a:t> = </a:t>
            </a:r>
            <a:r>
              <a:rPr lang="en-US" sz="1800" b="1" dirty="0" err="1">
                <a:latin typeface="Courier New" pitchFamily="49" charset="0"/>
              </a:rPr>
              <a:t>curr</a:t>
            </a:r>
            <a:r>
              <a:rPr lang="en-US" sz="1800" b="1" dirty="0">
                <a:latin typeface="Courier New" pitchFamily="49" charset="0"/>
              </a:rPr>
              <a:t>;</a:t>
            </a:r>
          </a:p>
          <a:p>
            <a:pPr algn="l"/>
            <a:r>
              <a:rPr lang="en-US" sz="1800" b="1" dirty="0">
                <a:latin typeface="Courier New" pitchFamily="49" charset="0"/>
              </a:rPr>
              <a:t>        </a:t>
            </a:r>
            <a:r>
              <a:rPr lang="en-US" sz="1800" b="1" dirty="0" err="1">
                <a:latin typeface="Courier New" pitchFamily="49" charset="0"/>
              </a:rPr>
              <a:t>curr</a:t>
            </a:r>
            <a:r>
              <a:rPr lang="en-US" sz="1800" b="1" dirty="0">
                <a:latin typeface="Courier New" pitchFamily="49" charset="0"/>
              </a:rPr>
              <a:t> = </a:t>
            </a:r>
            <a:r>
              <a:rPr lang="en-US" sz="1800" b="1" dirty="0" err="1">
                <a:latin typeface="Courier New" pitchFamily="49" charset="0"/>
              </a:rPr>
              <a:t>succ</a:t>
            </a:r>
            <a:r>
              <a:rPr lang="en-US" sz="1800" b="1" dirty="0">
                <a:latin typeface="Courier New" pitchFamily="49" charset="0"/>
              </a:rPr>
              <a:t>; </a:t>
            </a:r>
          </a:p>
          <a:p>
            <a:pPr algn="l"/>
            <a:r>
              <a:rPr lang="en-US" sz="1800" b="1" dirty="0">
                <a:latin typeface="Courier New" pitchFamily="49" charset="0"/>
              </a:rPr>
              <a:t>     }</a:t>
            </a:r>
          </a:p>
          <a:p>
            <a:pPr algn="l"/>
            <a:r>
              <a:rPr lang="en-US" sz="2000" b="1" dirty="0">
                <a:solidFill>
                  <a:schemeClr val="folHlink"/>
                </a:solidFill>
                <a:latin typeface="Courier New" pitchFamily="49" charset="0"/>
              </a:rPr>
              <a:t>}}</a:t>
            </a:r>
          </a:p>
        </p:txBody>
      </p:sp>
      <p:sp>
        <p:nvSpPr>
          <p:cNvPr id="269317"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69318" name="Text Box 32"/>
          <p:cNvSpPr txBox="1">
            <a:spLocks noChangeArrowheads="1"/>
          </p:cNvSpPr>
          <p:nvPr/>
        </p:nvSpPr>
        <p:spPr bwMode="auto">
          <a:xfrm>
            <a:off x="3940175" y="2044700"/>
            <a:ext cx="4327525"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Move down the list</a:t>
            </a:r>
          </a:p>
        </p:txBody>
      </p:sp>
      <p:sp>
        <p:nvSpPr>
          <p:cNvPr id="269319" name="AutoShape 33"/>
          <p:cNvSpPr>
            <a:spLocks noChangeArrowheads="1"/>
          </p:cNvSpPr>
          <p:nvPr/>
        </p:nvSpPr>
        <p:spPr bwMode="auto">
          <a:xfrm>
            <a:off x="1108075" y="3070225"/>
            <a:ext cx="5513388" cy="3028950"/>
          </a:xfrm>
          <a:prstGeom prst="wedgeRoundRectCallout">
            <a:avLst>
              <a:gd name="adj1" fmla="val 41764"/>
              <a:gd name="adj2" fmla="val -6467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AEC2689C-B18E-4B05-9C2B-9C8E2024E438}" type="slidenum">
              <a:rPr lang="x-none"/>
              <a:pPr>
                <a:defRPr/>
              </a:pPr>
              <a:t>283</a:t>
            </a:fld>
            <a:endParaRPr lang="en-US"/>
          </a:p>
        </p:txBody>
      </p:sp>
      <p:sp>
        <p:nvSpPr>
          <p:cNvPr id="270340" name="Text Box 10"/>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Window find(Node head, </a:t>
            </a:r>
            <a:r>
              <a:rPr lang="en-US" sz="2000" b="1" dirty="0" err="1">
                <a:solidFill>
                  <a:schemeClr val="folHlink"/>
                </a:solidFill>
                <a:latin typeface="Courier New" pitchFamily="49" charset="0"/>
              </a:rPr>
              <a:t>int</a:t>
            </a:r>
            <a:r>
              <a:rPr lang="en-US" sz="2000" b="1" dirty="0">
                <a:solidFill>
                  <a:schemeClr val="folHlink"/>
                </a:solidFill>
                <a:latin typeface="Courier New" pitchFamily="49" charset="0"/>
              </a:rPr>
              <a:t> key)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null;</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marked = {false};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snip;</a:t>
            </a:r>
          </a:p>
          <a:p>
            <a:pPr algn="l"/>
            <a:r>
              <a:rPr lang="en-US" sz="2000" b="1" dirty="0">
                <a:latin typeface="Courier New" pitchFamily="49" charset="0"/>
              </a:rPr>
              <a:t> </a:t>
            </a:r>
            <a:r>
              <a:rPr lang="en-US" sz="2000" b="1" dirty="0">
                <a:solidFill>
                  <a:schemeClr val="folHlink"/>
                </a:solidFill>
                <a:latin typeface="Courier New" pitchFamily="49" charset="0"/>
              </a:rPr>
              <a:t>retry: while (true) {</a:t>
            </a:r>
          </a:p>
          <a:p>
            <a:pPr algn="l"/>
            <a:r>
              <a:rPr lang="en-US" sz="2000" b="1" dirty="0">
                <a:latin typeface="Courier New" pitchFamily="49" charset="0"/>
              </a:rPr>
              <a:t>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head;</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pred.next.getReference</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a:t>
            </a:r>
            <a:r>
              <a:rPr lang="en-US" sz="2000" b="1" dirty="0" err="1">
                <a:latin typeface="Courier New" pitchFamily="49" charset="0"/>
              </a:rPr>
              <a:t>succ</a:t>
            </a:r>
            <a:r>
              <a:rPr lang="en-US" sz="2000" b="1" dirty="0">
                <a:latin typeface="Courier New" pitchFamily="49" charset="0"/>
              </a:rPr>
              <a:t> = </a:t>
            </a:r>
            <a:r>
              <a:rPr lang="en-US" sz="2000" b="1" dirty="0" err="1">
                <a:latin typeface="Courier New" pitchFamily="49" charset="0"/>
              </a:rPr>
              <a:t>curr.next.get</a:t>
            </a:r>
            <a:r>
              <a:rPr lang="en-US" sz="2000" b="1" dirty="0">
                <a:latin typeface="Courier New" pitchFamily="49" charset="0"/>
              </a:rPr>
              <a:t>(marked);</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p>
          <a:p>
            <a:pPr algn="l"/>
            <a:r>
              <a:rPr lang="en-US" sz="1800" b="1" dirty="0">
                <a:solidFill>
                  <a:schemeClr val="folHlink"/>
                </a:solidFill>
                <a:latin typeface="Courier New" pitchFamily="49" charset="0"/>
              </a:rPr>
              <a:t>    if (</a:t>
            </a:r>
            <a:r>
              <a:rPr lang="en-US" sz="1800" b="1" dirty="0" err="1">
                <a:solidFill>
                  <a:schemeClr val="folHlink"/>
                </a:solidFill>
                <a:latin typeface="Courier New" pitchFamily="49" charset="0"/>
              </a:rPr>
              <a:t>curr.key</a:t>
            </a:r>
            <a:r>
              <a:rPr lang="en-US" sz="1800" b="1" dirty="0">
                <a:solidFill>
                  <a:schemeClr val="folHlink"/>
                </a:solidFill>
                <a:latin typeface="Courier New" pitchFamily="49" charset="0"/>
              </a:rPr>
              <a:t> &gt;= key)</a:t>
            </a:r>
          </a:p>
          <a:p>
            <a:pPr algn="l"/>
            <a:r>
              <a:rPr lang="en-US" sz="1800" b="1" dirty="0">
                <a:solidFill>
                  <a:schemeClr val="folHlink"/>
                </a:solidFill>
                <a:latin typeface="Courier New" pitchFamily="49" charset="0"/>
              </a:rPr>
              <a:t>          return new Window(</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succ</a:t>
            </a:r>
            <a:r>
              <a:rPr lang="en-US" sz="1800" b="1" dirty="0">
                <a:solidFill>
                  <a:schemeClr val="folHlink"/>
                </a:solidFill>
                <a:latin typeface="Courier New" pitchFamily="49" charset="0"/>
              </a:rPr>
              <a:t>; </a:t>
            </a:r>
          </a:p>
          <a:p>
            <a:pPr algn="l"/>
            <a:r>
              <a:rPr lang="en-US" sz="18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sp>
        <p:nvSpPr>
          <p:cNvPr id="270341"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70342" name="Text Box 8"/>
          <p:cNvSpPr txBox="1">
            <a:spLocks noChangeArrowheads="1"/>
          </p:cNvSpPr>
          <p:nvPr/>
        </p:nvSpPr>
        <p:spPr bwMode="auto">
          <a:xfrm>
            <a:off x="3875088" y="5186363"/>
            <a:ext cx="4595812"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Get ref to successor and current deleted bit</a:t>
            </a:r>
          </a:p>
        </p:txBody>
      </p:sp>
      <p:sp>
        <p:nvSpPr>
          <p:cNvPr id="270343" name="AutoShape 9"/>
          <p:cNvSpPr>
            <a:spLocks noChangeArrowheads="1"/>
          </p:cNvSpPr>
          <p:nvPr/>
        </p:nvSpPr>
        <p:spPr bwMode="auto">
          <a:xfrm>
            <a:off x="1495425" y="3368675"/>
            <a:ext cx="4730750" cy="392113"/>
          </a:xfrm>
          <a:prstGeom prst="wedgeRoundRectCallout">
            <a:avLst>
              <a:gd name="adj1" fmla="val 23190"/>
              <a:gd name="adj2" fmla="val 42530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8B830C6D-484F-4830-A0A5-7A72112E840F}" type="slidenum">
              <a:rPr lang="x-none"/>
              <a:pPr>
                <a:defRPr/>
              </a:pPr>
              <a:t>284</a:t>
            </a:fld>
            <a:endParaRPr lang="en-US"/>
          </a:p>
        </p:txBody>
      </p:sp>
      <p:sp>
        <p:nvSpPr>
          <p:cNvPr id="271364" name="Text Box 84"/>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Window find(Node head, </a:t>
            </a:r>
            <a:r>
              <a:rPr lang="en-US" sz="2000" b="1" dirty="0" err="1">
                <a:solidFill>
                  <a:schemeClr val="folHlink"/>
                </a:solidFill>
                <a:latin typeface="Courier New" pitchFamily="49" charset="0"/>
              </a:rPr>
              <a:t>int</a:t>
            </a:r>
            <a:r>
              <a:rPr lang="en-US" sz="2000" b="1" dirty="0">
                <a:solidFill>
                  <a:schemeClr val="folHlink"/>
                </a:solidFill>
                <a:latin typeface="Courier New" pitchFamily="49" charset="0"/>
              </a:rPr>
              <a:t> key)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null;</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marked = {false};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snip;</a:t>
            </a:r>
          </a:p>
          <a:p>
            <a:pPr algn="l"/>
            <a:r>
              <a:rPr lang="en-US" sz="2000" b="1" dirty="0">
                <a:latin typeface="Courier New" pitchFamily="49" charset="0"/>
              </a:rPr>
              <a:t> </a:t>
            </a:r>
            <a:r>
              <a:rPr lang="en-US" sz="2000" b="1" dirty="0">
                <a:solidFill>
                  <a:schemeClr val="folHlink"/>
                </a:solidFill>
                <a:latin typeface="Courier New" pitchFamily="49" charset="0"/>
              </a:rPr>
              <a:t>retry: while (true) {</a:t>
            </a:r>
          </a:p>
          <a:p>
            <a:pPr algn="l"/>
            <a:r>
              <a:rPr lang="en-US" sz="2000" b="1" dirty="0">
                <a:latin typeface="Courier New" pitchFamily="49" charset="0"/>
              </a:rPr>
              <a:t>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head;</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pred.next.getReference</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a:t>
            </a:r>
            <a:r>
              <a:rPr lang="en-US" sz="2000" b="1" dirty="0">
                <a:solidFill>
                  <a:schemeClr val="folHlink"/>
                </a:solidFill>
                <a:latin typeface="Courier New" pitchFamily="49" charset="0"/>
              </a:rPr>
              <a:t>(marked); </a:t>
            </a:r>
          </a:p>
          <a:p>
            <a:pPr algn="l"/>
            <a:r>
              <a:rPr lang="en-US" sz="2000" b="1" dirty="0">
                <a:solidFill>
                  <a:schemeClr val="folHlink"/>
                </a:solidFill>
                <a:latin typeface="Courier New" pitchFamily="49" charset="0"/>
              </a:rPr>
              <a:t>    </a:t>
            </a:r>
            <a:r>
              <a:rPr lang="en-US" sz="2000" b="1" dirty="0">
                <a:solidFill>
                  <a:schemeClr val="tx1"/>
                </a:solidFill>
                <a:latin typeface="Courier New" pitchFamily="49" charset="0"/>
              </a:rPr>
              <a:t>while</a:t>
            </a:r>
            <a:r>
              <a:rPr lang="en-US" sz="2000" b="1" dirty="0">
                <a:latin typeface="Courier New" pitchFamily="49" charset="0"/>
              </a:rPr>
              <a:t> (marked[0]) {</a:t>
            </a:r>
          </a:p>
          <a:p>
            <a:pPr algn="l"/>
            <a:r>
              <a:rPr lang="en-US" sz="2000" b="1" dirty="0">
                <a:latin typeface="Courier New" pitchFamily="49" charset="0"/>
              </a:rPr>
              <a:t>    …</a:t>
            </a:r>
          </a:p>
          <a:p>
            <a:pPr algn="l"/>
            <a:r>
              <a:rPr lang="en-US" sz="2000" b="1" dirty="0">
                <a:latin typeface="Courier New" pitchFamily="49" charset="0"/>
              </a:rPr>
              <a:t>    }</a:t>
            </a:r>
          </a:p>
          <a:p>
            <a:pPr algn="l"/>
            <a:r>
              <a:rPr lang="en-US" sz="1800" b="1" dirty="0">
                <a:solidFill>
                  <a:schemeClr val="folHlink"/>
                </a:solidFill>
                <a:latin typeface="Courier New" pitchFamily="49" charset="0"/>
              </a:rPr>
              <a:t>    if (</a:t>
            </a:r>
            <a:r>
              <a:rPr lang="en-US" sz="1800" b="1" dirty="0" err="1">
                <a:solidFill>
                  <a:schemeClr val="folHlink"/>
                </a:solidFill>
                <a:latin typeface="Courier New" pitchFamily="49" charset="0"/>
              </a:rPr>
              <a:t>curr.key</a:t>
            </a:r>
            <a:r>
              <a:rPr lang="en-US" sz="1800" b="1" dirty="0">
                <a:solidFill>
                  <a:schemeClr val="folHlink"/>
                </a:solidFill>
                <a:latin typeface="Courier New" pitchFamily="49" charset="0"/>
              </a:rPr>
              <a:t> &gt;= key)</a:t>
            </a:r>
          </a:p>
          <a:p>
            <a:pPr algn="l"/>
            <a:r>
              <a:rPr lang="en-US" sz="1800" b="1" dirty="0">
                <a:solidFill>
                  <a:schemeClr val="folHlink"/>
                </a:solidFill>
                <a:latin typeface="Courier New" pitchFamily="49" charset="0"/>
              </a:rPr>
              <a:t>          return new Window(</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succ</a:t>
            </a:r>
            <a:r>
              <a:rPr lang="en-US" sz="1800" b="1" dirty="0">
                <a:solidFill>
                  <a:schemeClr val="folHlink"/>
                </a:solidFill>
                <a:latin typeface="Courier New" pitchFamily="49" charset="0"/>
              </a:rPr>
              <a:t>; </a:t>
            </a:r>
          </a:p>
          <a:p>
            <a:pPr algn="l"/>
            <a:r>
              <a:rPr lang="en-US" sz="18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sp>
        <p:nvSpPr>
          <p:cNvPr id="271365"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71366" name="Text Box 5"/>
          <p:cNvSpPr txBox="1">
            <a:spLocks noChangeArrowheads="1"/>
          </p:cNvSpPr>
          <p:nvPr/>
        </p:nvSpPr>
        <p:spPr bwMode="auto">
          <a:xfrm>
            <a:off x="593725" y="5360988"/>
            <a:ext cx="5724525" cy="946150"/>
          </a:xfrm>
          <a:prstGeom prst="rect">
            <a:avLst/>
          </a:prstGeom>
          <a:solidFill>
            <a:srgbClr val="FFFFCC"/>
          </a:solidFill>
          <a:ln w="9525">
            <a:noFill/>
            <a:miter lim="800000"/>
            <a:headEnd/>
            <a:tailEnd/>
          </a:ln>
        </p:spPr>
        <p:txBody>
          <a:bodyPr>
            <a:spAutoFit/>
          </a:bodyPr>
          <a:lstStyle/>
          <a:p>
            <a:pPr algn="ctr"/>
            <a:r>
              <a:rPr lang="en-US" sz="2800" b="1" dirty="0">
                <a:solidFill>
                  <a:srgbClr val="FF0000"/>
                </a:solidFill>
                <a:latin typeface="Arial" pitchFamily="34" charset="0"/>
              </a:rPr>
              <a:t>Try to remove deleted nodes in path…code details soon</a:t>
            </a:r>
          </a:p>
        </p:txBody>
      </p:sp>
      <p:sp>
        <p:nvSpPr>
          <p:cNvPr id="271367" name="AutoShape 6"/>
          <p:cNvSpPr>
            <a:spLocks noChangeArrowheads="1"/>
          </p:cNvSpPr>
          <p:nvPr/>
        </p:nvSpPr>
        <p:spPr bwMode="auto">
          <a:xfrm>
            <a:off x="912813" y="3679825"/>
            <a:ext cx="6508750" cy="1025525"/>
          </a:xfrm>
          <a:prstGeom prst="wedgeRoundRectCallout">
            <a:avLst>
              <a:gd name="adj1" fmla="val 8537"/>
              <a:gd name="adj2" fmla="val 10495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pPr>
              <a:defRPr/>
            </a:pPr>
            <a:r>
              <a:rPr lang="en-US"/>
              <a:t>Art of Multiprocessor Programming</a:t>
            </a:r>
          </a:p>
        </p:txBody>
      </p:sp>
      <p:sp>
        <p:nvSpPr>
          <p:cNvPr id="10" name="Slide Number Placeholder 3"/>
          <p:cNvSpPr>
            <a:spLocks noGrp="1"/>
          </p:cNvSpPr>
          <p:nvPr>
            <p:ph type="sldNum" sz="quarter" idx="11"/>
          </p:nvPr>
        </p:nvSpPr>
        <p:spPr/>
        <p:txBody>
          <a:bodyPr/>
          <a:lstStyle/>
          <a:p>
            <a:pPr>
              <a:defRPr/>
            </a:pPr>
            <a:fld id="{284BC777-FD60-40B7-896D-5D890FC4205A}" type="slidenum">
              <a:rPr lang="x-none"/>
              <a:pPr>
                <a:defRPr/>
              </a:pPr>
              <a:t>285</a:t>
            </a:fld>
            <a:endParaRPr lang="en-US"/>
          </a:p>
        </p:txBody>
      </p:sp>
      <p:sp>
        <p:nvSpPr>
          <p:cNvPr id="272388" name="Text Box 2"/>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Window find(Node head, </a:t>
            </a:r>
            <a:r>
              <a:rPr lang="en-US" sz="2000" b="1" dirty="0" err="1">
                <a:solidFill>
                  <a:schemeClr val="folHlink"/>
                </a:solidFill>
                <a:latin typeface="Courier New" pitchFamily="49" charset="0"/>
              </a:rPr>
              <a:t>int</a:t>
            </a:r>
            <a:r>
              <a:rPr lang="en-US" sz="2000" b="1" dirty="0">
                <a:solidFill>
                  <a:schemeClr val="folHlink"/>
                </a:solidFill>
                <a:latin typeface="Courier New" pitchFamily="49" charset="0"/>
              </a:rPr>
              <a:t> key)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null;</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marked = {false};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snip;</a:t>
            </a:r>
          </a:p>
          <a:p>
            <a:pPr algn="l"/>
            <a:r>
              <a:rPr lang="en-US" sz="2000" b="1" dirty="0">
                <a:latin typeface="Courier New" pitchFamily="49" charset="0"/>
              </a:rPr>
              <a:t> </a:t>
            </a:r>
            <a:r>
              <a:rPr lang="en-US" sz="2000" b="1" dirty="0">
                <a:solidFill>
                  <a:schemeClr val="folHlink"/>
                </a:solidFill>
                <a:latin typeface="Courier New" pitchFamily="49" charset="0"/>
              </a:rPr>
              <a:t>retry: while (true) {</a:t>
            </a:r>
          </a:p>
          <a:p>
            <a:pPr algn="l"/>
            <a:r>
              <a:rPr lang="en-US" sz="2000" b="1" dirty="0">
                <a:latin typeface="Courier New" pitchFamily="49" charset="0"/>
              </a:rPr>
              <a:t>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head;</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pred.next.getReference</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a:t>
            </a:r>
            <a:r>
              <a:rPr lang="en-US" sz="2000" b="1" dirty="0">
                <a:solidFill>
                  <a:schemeClr val="folHlink"/>
                </a:solidFill>
                <a:latin typeface="Courier New" pitchFamily="49" charset="0"/>
              </a:rPr>
              <a:t>(marked);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p>
          <a:p>
            <a:pPr algn="l"/>
            <a:r>
              <a:rPr lang="en-US" sz="1800" b="1" dirty="0">
                <a:solidFill>
                  <a:schemeClr val="folHlink"/>
                </a:solidFill>
                <a:latin typeface="Courier New" pitchFamily="49" charset="0"/>
              </a:rPr>
              <a:t>    </a:t>
            </a:r>
            <a:r>
              <a:rPr lang="en-US" sz="1800" b="1" dirty="0">
                <a:solidFill>
                  <a:schemeClr val="tx1"/>
                </a:solidFill>
                <a:latin typeface="Courier New" pitchFamily="49" charset="0"/>
              </a:rPr>
              <a:t>if</a:t>
            </a:r>
            <a:r>
              <a:rPr lang="en-US" sz="1800" b="1" dirty="0">
                <a:latin typeface="Courier New" pitchFamily="49" charset="0"/>
              </a:rPr>
              <a:t> (</a:t>
            </a:r>
            <a:r>
              <a:rPr lang="en-US" sz="1800" b="1" dirty="0" err="1">
                <a:latin typeface="Courier New" pitchFamily="49" charset="0"/>
              </a:rPr>
              <a:t>curr.key</a:t>
            </a:r>
            <a:r>
              <a:rPr lang="en-US" sz="1800" b="1" dirty="0">
                <a:latin typeface="Courier New" pitchFamily="49" charset="0"/>
              </a:rPr>
              <a:t> &gt;= key)</a:t>
            </a:r>
          </a:p>
          <a:p>
            <a:pPr algn="l"/>
            <a:r>
              <a:rPr lang="en-US" sz="1800" b="1" dirty="0">
                <a:latin typeface="Courier New" pitchFamily="49" charset="0"/>
              </a:rPr>
              <a:t>          </a:t>
            </a:r>
            <a:r>
              <a:rPr lang="en-US" sz="1800" b="1" dirty="0">
                <a:solidFill>
                  <a:schemeClr val="tx1"/>
                </a:solidFill>
                <a:latin typeface="Courier New" pitchFamily="49" charset="0"/>
              </a:rPr>
              <a:t>return</a:t>
            </a:r>
            <a:r>
              <a:rPr lang="en-US" sz="1800" b="1" dirty="0">
                <a:latin typeface="Courier New" pitchFamily="49" charset="0"/>
              </a:rPr>
              <a:t> new Window(</a:t>
            </a:r>
            <a:r>
              <a:rPr lang="en-US" sz="1800" b="1" dirty="0" err="1">
                <a:latin typeface="Courier New" pitchFamily="49" charset="0"/>
              </a:rPr>
              <a:t>pred</a:t>
            </a:r>
            <a:r>
              <a:rPr lang="en-US" sz="1800" b="1" dirty="0">
                <a:latin typeface="Courier New" pitchFamily="49" charset="0"/>
              </a:rPr>
              <a:t>, </a:t>
            </a:r>
            <a:r>
              <a:rPr lang="en-US" sz="1800" b="1" dirty="0" err="1">
                <a:latin typeface="Courier New" pitchFamily="49" charset="0"/>
              </a:rPr>
              <a:t>curr</a:t>
            </a:r>
            <a:r>
              <a:rPr lang="en-US" sz="1800" b="1" dirty="0">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 = </a:t>
            </a:r>
            <a:r>
              <a:rPr lang="en-US" sz="1800" b="1" dirty="0" err="1">
                <a:solidFill>
                  <a:schemeClr val="folHlink"/>
                </a:solidFill>
                <a:latin typeface="Courier New" pitchFamily="49" charset="0"/>
              </a:rPr>
              <a:t>succ</a:t>
            </a:r>
            <a:r>
              <a:rPr lang="en-US" sz="1800" b="1" dirty="0">
                <a:solidFill>
                  <a:schemeClr val="folHlink"/>
                </a:solidFill>
                <a:latin typeface="Courier New" pitchFamily="49" charset="0"/>
              </a:rPr>
              <a:t>; </a:t>
            </a:r>
          </a:p>
          <a:p>
            <a:pPr algn="l"/>
            <a:r>
              <a:rPr lang="en-US" sz="18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pic>
        <p:nvPicPr>
          <p:cNvPr id="272389" name="Picture 3" descr="magic"/>
          <p:cNvPicPr>
            <a:picLocks noChangeAspect="1" noChangeArrowheads="1"/>
          </p:cNvPicPr>
          <p:nvPr/>
        </p:nvPicPr>
        <p:blipFill>
          <a:blip r:embed="rId3" cstate="print"/>
          <a:srcRect/>
          <a:stretch>
            <a:fillRect/>
          </a:stretch>
        </p:blipFill>
        <p:spPr bwMode="auto">
          <a:xfrm>
            <a:off x="7759700" y="1828800"/>
            <a:ext cx="127000" cy="127000"/>
          </a:xfrm>
          <a:prstGeom prst="rect">
            <a:avLst/>
          </a:prstGeom>
          <a:noFill/>
          <a:ln w="9525">
            <a:noFill/>
            <a:miter lim="800000"/>
            <a:headEnd/>
            <a:tailEnd/>
          </a:ln>
        </p:spPr>
      </p:pic>
      <p:sp>
        <p:nvSpPr>
          <p:cNvPr id="272390" name="Rectangle 4"/>
          <p:cNvSpPr>
            <a:spLocks noGrp="1" noChangeArrowheads="1"/>
          </p:cNvSpPr>
          <p:nvPr>
            <p:ph type="title"/>
          </p:nvPr>
        </p:nvSpPr>
        <p:spPr>
          <a:xfrm>
            <a:off x="622300" y="190500"/>
            <a:ext cx="7772400" cy="1143000"/>
          </a:xfrm>
        </p:spPr>
        <p:txBody>
          <a:bodyPr/>
          <a:lstStyle/>
          <a:p>
            <a:r>
              <a:rPr lang="en-US" smtClean="0"/>
              <a:t>Lock-free Find</a:t>
            </a:r>
          </a:p>
        </p:txBody>
      </p:sp>
      <p:sp>
        <p:nvSpPr>
          <p:cNvPr id="272391" name="Text Box 5"/>
          <p:cNvSpPr txBox="1">
            <a:spLocks noChangeArrowheads="1"/>
          </p:cNvSpPr>
          <p:nvPr/>
        </p:nvSpPr>
        <p:spPr bwMode="auto">
          <a:xfrm>
            <a:off x="949325" y="2973388"/>
            <a:ext cx="5724525" cy="946150"/>
          </a:xfrm>
          <a:prstGeom prst="rect">
            <a:avLst/>
          </a:prstGeom>
          <a:solidFill>
            <a:srgbClr val="FFFFCC">
              <a:alpha val="89803"/>
            </a:srgbClr>
          </a:solidFill>
          <a:ln w="9525">
            <a:noFill/>
            <a:miter lim="800000"/>
            <a:headEnd/>
            <a:tailEnd/>
          </a:ln>
        </p:spPr>
        <p:txBody>
          <a:bodyPr>
            <a:spAutoFit/>
          </a:bodyPr>
          <a:lstStyle/>
          <a:p>
            <a:pPr algn="ctr"/>
            <a:r>
              <a:rPr lang="en-US" sz="2800" b="1" dirty="0">
                <a:solidFill>
                  <a:srgbClr val="FF0000"/>
                </a:solidFill>
                <a:latin typeface="Arial" pitchFamily="34" charset="0"/>
              </a:rPr>
              <a:t>If </a:t>
            </a:r>
            <a:r>
              <a:rPr lang="en-US" sz="2800" b="1" dirty="0" err="1">
                <a:solidFill>
                  <a:srgbClr val="FF0000"/>
                </a:solidFill>
                <a:latin typeface="Arial" pitchFamily="34" charset="0"/>
              </a:rPr>
              <a:t>curr</a:t>
            </a:r>
            <a:r>
              <a:rPr lang="en-US" sz="2800" b="1" dirty="0">
                <a:solidFill>
                  <a:srgbClr val="FF0000"/>
                </a:solidFill>
                <a:latin typeface="Arial" pitchFamily="34" charset="0"/>
              </a:rPr>
              <a:t> key that is greater or equal, return </a:t>
            </a:r>
            <a:r>
              <a:rPr lang="en-US" sz="2800" b="1" dirty="0" err="1">
                <a:solidFill>
                  <a:srgbClr val="FF0000"/>
                </a:solidFill>
                <a:latin typeface="Arial" pitchFamily="34" charset="0"/>
              </a:rPr>
              <a:t>pred</a:t>
            </a:r>
            <a:r>
              <a:rPr lang="en-US" sz="2800" b="1" dirty="0">
                <a:solidFill>
                  <a:srgbClr val="FF0000"/>
                </a:solidFill>
                <a:latin typeface="Arial" pitchFamily="34" charset="0"/>
              </a:rPr>
              <a:t> and </a:t>
            </a:r>
            <a:r>
              <a:rPr lang="en-US" sz="2800" b="1" dirty="0" err="1">
                <a:solidFill>
                  <a:srgbClr val="FF0000"/>
                </a:solidFill>
                <a:latin typeface="Arial" pitchFamily="34" charset="0"/>
              </a:rPr>
              <a:t>curr</a:t>
            </a:r>
            <a:endParaRPr lang="en-US" sz="2800" b="1" dirty="0">
              <a:solidFill>
                <a:srgbClr val="FF0000"/>
              </a:solidFill>
              <a:latin typeface="Arial" pitchFamily="34" charset="0"/>
            </a:endParaRPr>
          </a:p>
        </p:txBody>
      </p:sp>
      <p:sp>
        <p:nvSpPr>
          <p:cNvPr id="272392" name="AutoShape 6"/>
          <p:cNvSpPr>
            <a:spLocks noChangeArrowheads="1"/>
          </p:cNvSpPr>
          <p:nvPr/>
        </p:nvSpPr>
        <p:spPr bwMode="auto">
          <a:xfrm>
            <a:off x="1458913" y="4492625"/>
            <a:ext cx="5238750" cy="733425"/>
          </a:xfrm>
          <a:prstGeom prst="wedgeRoundRectCallout">
            <a:avLst>
              <a:gd name="adj1" fmla="val 20060"/>
              <a:gd name="adj2" fmla="val -12250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pic>
        <p:nvPicPr>
          <p:cNvPr id="272393" name="Picture 7" descr="magic"/>
          <p:cNvPicPr>
            <a:picLocks noChangeAspect="1" noChangeArrowheads="1"/>
          </p:cNvPicPr>
          <p:nvPr/>
        </p:nvPicPr>
        <p:blipFill>
          <a:blip r:embed="rId3" cstate="print"/>
          <a:srcRect/>
          <a:stretch>
            <a:fillRect/>
          </a:stretch>
        </p:blipFill>
        <p:spPr bwMode="auto">
          <a:xfrm>
            <a:off x="7759700" y="1828800"/>
            <a:ext cx="127000" cy="127000"/>
          </a:xfrm>
          <a:prstGeom prst="rect">
            <a:avLst/>
          </a:prstGeom>
          <a:noFill/>
          <a:ln w="9525">
            <a:noFill/>
            <a:miter lim="800000"/>
            <a:headEnd/>
            <a:tailEnd/>
          </a:ln>
        </p:spPr>
      </p:pic>
      <p:pic>
        <p:nvPicPr>
          <p:cNvPr id="272394" name="Picture 8" descr="magic"/>
          <p:cNvPicPr>
            <a:picLocks noChangeAspect="1" noChangeArrowheads="1"/>
          </p:cNvPicPr>
          <p:nvPr/>
        </p:nvPicPr>
        <p:blipFill>
          <a:blip r:embed="rId3" cstate="print"/>
          <a:srcRect/>
          <a:stretch>
            <a:fillRect/>
          </a:stretch>
        </p:blipFill>
        <p:spPr bwMode="auto">
          <a:xfrm>
            <a:off x="7759700" y="1828800"/>
            <a:ext cx="127000" cy="12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pPr>
              <a:defRPr/>
            </a:pPr>
            <a:r>
              <a:rPr lang="en-US"/>
              <a:t>Art of Multiprocessor Programming</a:t>
            </a:r>
          </a:p>
        </p:txBody>
      </p:sp>
      <p:sp>
        <p:nvSpPr>
          <p:cNvPr id="10" name="Slide Number Placeholder 3"/>
          <p:cNvSpPr>
            <a:spLocks noGrp="1"/>
          </p:cNvSpPr>
          <p:nvPr>
            <p:ph type="sldNum" sz="quarter" idx="11"/>
          </p:nvPr>
        </p:nvSpPr>
        <p:spPr/>
        <p:txBody>
          <a:bodyPr/>
          <a:lstStyle/>
          <a:p>
            <a:pPr>
              <a:defRPr/>
            </a:pPr>
            <a:fld id="{F224924D-DB18-40E5-BD7C-57BB32320619}" type="slidenum">
              <a:rPr lang="x-none"/>
              <a:pPr>
                <a:defRPr/>
              </a:pPr>
              <a:t>286</a:t>
            </a:fld>
            <a:endParaRPr lang="en-US"/>
          </a:p>
        </p:txBody>
      </p:sp>
      <p:sp>
        <p:nvSpPr>
          <p:cNvPr id="273412" name="Text Box 2"/>
          <p:cNvSpPr txBox="1">
            <a:spLocks noChangeArrowheads="1"/>
          </p:cNvSpPr>
          <p:nvPr/>
        </p:nvSpPr>
        <p:spPr bwMode="auto">
          <a:xfrm>
            <a:off x="944563" y="1241425"/>
            <a:ext cx="7331075" cy="5122863"/>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public Window find(Node head, </a:t>
            </a:r>
            <a:r>
              <a:rPr lang="en-US" sz="2000" b="1" dirty="0" err="1">
                <a:solidFill>
                  <a:schemeClr val="folHlink"/>
                </a:solidFill>
                <a:latin typeface="Courier New" pitchFamily="49" charset="0"/>
              </a:rPr>
              <a:t>int</a:t>
            </a:r>
            <a:r>
              <a:rPr lang="en-US" sz="2000" b="1" dirty="0">
                <a:solidFill>
                  <a:schemeClr val="folHlink"/>
                </a:solidFill>
                <a:latin typeface="Courier New" pitchFamily="49" charset="0"/>
              </a:rPr>
              <a:t> key) {</a:t>
            </a:r>
          </a:p>
          <a:p>
            <a:pPr algn="l"/>
            <a:r>
              <a:rPr lang="en-US" sz="2000" b="1" dirty="0">
                <a:solidFill>
                  <a:schemeClr val="folHlink"/>
                </a:solidFill>
                <a:latin typeface="Courier New" pitchFamily="49" charset="0"/>
              </a:rPr>
              <a:t> Node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null,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null;</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marked = {false}; </a:t>
            </a:r>
            <a:r>
              <a:rPr lang="en-US" sz="2000" b="1" dirty="0" err="1">
                <a:solidFill>
                  <a:schemeClr val="folHlink"/>
                </a:solidFill>
                <a:latin typeface="Courier New" pitchFamily="49" charset="0"/>
              </a:rPr>
              <a:t>boolean</a:t>
            </a:r>
            <a:r>
              <a:rPr lang="en-US" sz="2000" b="1" dirty="0">
                <a:solidFill>
                  <a:schemeClr val="folHlink"/>
                </a:solidFill>
                <a:latin typeface="Courier New" pitchFamily="49" charset="0"/>
              </a:rPr>
              <a:t> snip;</a:t>
            </a:r>
          </a:p>
          <a:p>
            <a:pPr algn="l"/>
            <a:r>
              <a:rPr lang="en-US" sz="2000" b="1" dirty="0">
                <a:latin typeface="Courier New" pitchFamily="49" charset="0"/>
              </a:rPr>
              <a:t> </a:t>
            </a:r>
            <a:r>
              <a:rPr lang="en-US" sz="2000" b="1" dirty="0">
                <a:solidFill>
                  <a:schemeClr val="folHlink"/>
                </a:solidFill>
                <a:latin typeface="Courier New" pitchFamily="49" charset="0"/>
              </a:rPr>
              <a:t>retry: while (true) {</a:t>
            </a:r>
          </a:p>
          <a:p>
            <a:pPr algn="l"/>
            <a:r>
              <a:rPr lang="en-US" sz="2000" b="1" dirty="0">
                <a:latin typeface="Courier New" pitchFamily="49" charset="0"/>
              </a:rPr>
              <a:t>   </a:t>
            </a:r>
            <a:r>
              <a:rPr lang="en-US" sz="2000" b="1" dirty="0" err="1">
                <a:solidFill>
                  <a:schemeClr val="folHlink"/>
                </a:solidFill>
                <a:latin typeface="Courier New" pitchFamily="49" charset="0"/>
              </a:rPr>
              <a:t>pred</a:t>
            </a:r>
            <a:r>
              <a:rPr lang="en-US" sz="2000" b="1" dirty="0">
                <a:solidFill>
                  <a:schemeClr val="folHlink"/>
                </a:solidFill>
                <a:latin typeface="Courier New" pitchFamily="49" charset="0"/>
              </a:rPr>
              <a:t> = head;</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pred.next.getReference</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(true)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a:t>
            </a:r>
            <a:r>
              <a:rPr lang="en-US" sz="2000" b="1" dirty="0">
                <a:solidFill>
                  <a:schemeClr val="folHlink"/>
                </a:solidFill>
                <a:latin typeface="Courier New" pitchFamily="49" charset="0"/>
              </a:rPr>
              <a:t>(marked);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p>
          <a:p>
            <a:pPr algn="l"/>
            <a:r>
              <a:rPr lang="en-US" sz="1800" b="1" dirty="0">
                <a:solidFill>
                  <a:schemeClr val="folHlink"/>
                </a:solidFill>
                <a:latin typeface="Courier New" pitchFamily="49" charset="0"/>
              </a:rPr>
              <a:t>    if (</a:t>
            </a:r>
            <a:r>
              <a:rPr lang="en-US" sz="1800" b="1" dirty="0" err="1">
                <a:solidFill>
                  <a:schemeClr val="folHlink"/>
                </a:solidFill>
                <a:latin typeface="Courier New" pitchFamily="49" charset="0"/>
              </a:rPr>
              <a:t>curr.key</a:t>
            </a:r>
            <a:r>
              <a:rPr lang="en-US" sz="1800" b="1" dirty="0">
                <a:solidFill>
                  <a:schemeClr val="folHlink"/>
                </a:solidFill>
                <a:latin typeface="Courier New" pitchFamily="49" charset="0"/>
              </a:rPr>
              <a:t> &gt;= key)</a:t>
            </a:r>
          </a:p>
          <a:p>
            <a:pPr algn="l"/>
            <a:r>
              <a:rPr lang="en-US" sz="1800" b="1" dirty="0">
                <a:solidFill>
                  <a:schemeClr val="folHlink"/>
                </a:solidFill>
                <a:latin typeface="Courier New" pitchFamily="49" charset="0"/>
              </a:rPr>
              <a:t>          return new Window(</a:t>
            </a:r>
            <a:r>
              <a:rPr lang="en-US" sz="1800" b="1" dirty="0" err="1">
                <a:solidFill>
                  <a:schemeClr val="folHlink"/>
                </a:solidFill>
                <a:latin typeface="Courier New" pitchFamily="49" charset="0"/>
              </a:rPr>
              <a:t>pred</a:t>
            </a:r>
            <a:r>
              <a:rPr lang="en-US" sz="1800" b="1" dirty="0">
                <a:solidFill>
                  <a:schemeClr val="folHlink"/>
                </a:solidFill>
                <a:latin typeface="Courier New" pitchFamily="49" charset="0"/>
              </a:rPr>
              <a:t>, </a:t>
            </a:r>
            <a:r>
              <a:rPr lang="en-US" sz="1800" b="1" dirty="0" err="1">
                <a:solidFill>
                  <a:schemeClr val="folHlink"/>
                </a:solidFill>
                <a:latin typeface="Courier New" pitchFamily="49" charset="0"/>
              </a:rPr>
              <a:t>curr</a:t>
            </a:r>
            <a:r>
              <a:rPr lang="en-US" sz="1800" b="1" dirty="0">
                <a:solidFill>
                  <a:schemeClr val="folHlink"/>
                </a:solidFill>
                <a:latin typeface="Courier New" pitchFamily="49" charset="0"/>
              </a:rPr>
              <a:t>);</a:t>
            </a:r>
          </a:p>
          <a:p>
            <a:pPr algn="l"/>
            <a:r>
              <a:rPr lang="en-US" sz="1800" b="1" dirty="0">
                <a:solidFill>
                  <a:schemeClr val="folHlink"/>
                </a:solidFill>
                <a:latin typeface="Courier New" pitchFamily="49" charset="0"/>
              </a:rPr>
              <a:t>        </a:t>
            </a:r>
            <a:r>
              <a:rPr lang="en-US" sz="1800" b="1" dirty="0" err="1">
                <a:latin typeface="Courier New" pitchFamily="49" charset="0"/>
              </a:rPr>
              <a:t>pred</a:t>
            </a:r>
            <a:r>
              <a:rPr lang="en-US" sz="1800" b="1" dirty="0">
                <a:latin typeface="Courier New" pitchFamily="49" charset="0"/>
              </a:rPr>
              <a:t> = </a:t>
            </a:r>
            <a:r>
              <a:rPr lang="en-US" sz="1800" b="1" dirty="0" err="1">
                <a:latin typeface="Courier New" pitchFamily="49" charset="0"/>
              </a:rPr>
              <a:t>curr</a:t>
            </a:r>
            <a:r>
              <a:rPr lang="en-US" sz="1800" b="1" dirty="0">
                <a:latin typeface="Courier New" pitchFamily="49" charset="0"/>
              </a:rPr>
              <a:t>;</a:t>
            </a:r>
          </a:p>
          <a:p>
            <a:pPr algn="l"/>
            <a:r>
              <a:rPr lang="en-US" sz="1800" b="1" dirty="0">
                <a:latin typeface="Courier New" pitchFamily="49" charset="0"/>
              </a:rPr>
              <a:t>        </a:t>
            </a:r>
            <a:r>
              <a:rPr lang="en-US" sz="1800" b="1" dirty="0" err="1">
                <a:latin typeface="Courier New" pitchFamily="49" charset="0"/>
              </a:rPr>
              <a:t>curr</a:t>
            </a:r>
            <a:r>
              <a:rPr lang="en-US" sz="1800" b="1" dirty="0">
                <a:latin typeface="Courier New" pitchFamily="49" charset="0"/>
              </a:rPr>
              <a:t> = </a:t>
            </a:r>
            <a:r>
              <a:rPr lang="en-US" sz="1800" b="1" dirty="0" err="1">
                <a:latin typeface="Courier New" pitchFamily="49" charset="0"/>
              </a:rPr>
              <a:t>succ</a:t>
            </a:r>
            <a:r>
              <a:rPr lang="en-US" sz="1800" b="1" dirty="0">
                <a:latin typeface="Courier New" pitchFamily="49" charset="0"/>
              </a:rPr>
              <a:t>;</a:t>
            </a:r>
            <a:r>
              <a:rPr lang="en-US" sz="1800" b="1" dirty="0">
                <a:solidFill>
                  <a:schemeClr val="folHlink"/>
                </a:solidFill>
                <a:latin typeface="Courier New" pitchFamily="49" charset="0"/>
              </a:rPr>
              <a:t> </a:t>
            </a:r>
          </a:p>
          <a:p>
            <a:pPr algn="l"/>
            <a:r>
              <a:rPr lang="en-US" sz="18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pic>
        <p:nvPicPr>
          <p:cNvPr id="273413" name="Picture 3" descr="magic"/>
          <p:cNvPicPr>
            <a:picLocks noChangeAspect="1" noChangeArrowheads="1"/>
          </p:cNvPicPr>
          <p:nvPr/>
        </p:nvPicPr>
        <p:blipFill>
          <a:blip r:embed="rId3" cstate="print"/>
          <a:srcRect/>
          <a:stretch>
            <a:fillRect/>
          </a:stretch>
        </p:blipFill>
        <p:spPr bwMode="auto">
          <a:xfrm>
            <a:off x="7759700" y="1828800"/>
            <a:ext cx="127000" cy="127000"/>
          </a:xfrm>
          <a:prstGeom prst="rect">
            <a:avLst/>
          </a:prstGeom>
          <a:noFill/>
          <a:ln w="9525">
            <a:noFill/>
            <a:miter lim="800000"/>
            <a:headEnd/>
            <a:tailEnd/>
          </a:ln>
        </p:spPr>
      </p:pic>
      <p:sp>
        <p:nvSpPr>
          <p:cNvPr id="273414" name="Rectangle 4"/>
          <p:cNvSpPr>
            <a:spLocks noGrp="1" noChangeArrowheads="1"/>
          </p:cNvSpPr>
          <p:nvPr>
            <p:ph type="title"/>
          </p:nvPr>
        </p:nvSpPr>
        <p:spPr>
          <a:xfrm>
            <a:off x="622300" y="190500"/>
            <a:ext cx="7772400" cy="1143000"/>
          </a:xfrm>
        </p:spPr>
        <p:txBody>
          <a:bodyPr/>
          <a:lstStyle/>
          <a:p>
            <a:r>
              <a:rPr lang="en-US" smtClean="0"/>
              <a:t>Lock-free Find</a:t>
            </a:r>
          </a:p>
        </p:txBody>
      </p:sp>
      <p:sp>
        <p:nvSpPr>
          <p:cNvPr id="273415" name="Text Box 5"/>
          <p:cNvSpPr txBox="1">
            <a:spLocks noChangeArrowheads="1"/>
          </p:cNvSpPr>
          <p:nvPr/>
        </p:nvSpPr>
        <p:spPr bwMode="auto">
          <a:xfrm>
            <a:off x="1025525" y="3468688"/>
            <a:ext cx="5724525" cy="946150"/>
          </a:xfrm>
          <a:prstGeom prst="rect">
            <a:avLst/>
          </a:prstGeom>
          <a:solidFill>
            <a:srgbClr val="FFFFCC">
              <a:alpha val="89803"/>
            </a:srgbClr>
          </a:solidFill>
          <a:ln w="9525">
            <a:noFill/>
            <a:miter lim="800000"/>
            <a:headEnd/>
            <a:tailEnd/>
          </a:ln>
        </p:spPr>
        <p:txBody>
          <a:bodyPr>
            <a:spAutoFit/>
          </a:bodyPr>
          <a:lstStyle/>
          <a:p>
            <a:pPr algn="ctr"/>
            <a:r>
              <a:rPr lang="en-US" sz="2800" b="1" dirty="0">
                <a:solidFill>
                  <a:srgbClr val="FF0000"/>
                </a:solidFill>
                <a:latin typeface="Arial" pitchFamily="34" charset="0"/>
              </a:rPr>
              <a:t>Otherwise advance window and loop again</a:t>
            </a:r>
          </a:p>
        </p:txBody>
      </p:sp>
      <p:sp>
        <p:nvSpPr>
          <p:cNvPr id="273416" name="AutoShape 6"/>
          <p:cNvSpPr>
            <a:spLocks noChangeArrowheads="1"/>
          </p:cNvSpPr>
          <p:nvPr/>
        </p:nvSpPr>
        <p:spPr bwMode="auto">
          <a:xfrm>
            <a:off x="1954213" y="5191125"/>
            <a:ext cx="2127250" cy="593725"/>
          </a:xfrm>
          <a:prstGeom prst="wedgeRoundRectCallout">
            <a:avLst>
              <a:gd name="adj1" fmla="val 13282"/>
              <a:gd name="adj2" fmla="val -18449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pic>
        <p:nvPicPr>
          <p:cNvPr id="273417" name="Picture 7" descr="magic"/>
          <p:cNvPicPr>
            <a:picLocks noChangeAspect="1" noChangeArrowheads="1"/>
          </p:cNvPicPr>
          <p:nvPr/>
        </p:nvPicPr>
        <p:blipFill>
          <a:blip r:embed="rId3" cstate="print"/>
          <a:srcRect/>
          <a:stretch>
            <a:fillRect/>
          </a:stretch>
        </p:blipFill>
        <p:spPr bwMode="auto">
          <a:xfrm>
            <a:off x="7759700" y="1828800"/>
            <a:ext cx="127000" cy="127000"/>
          </a:xfrm>
          <a:prstGeom prst="rect">
            <a:avLst/>
          </a:prstGeom>
          <a:noFill/>
          <a:ln w="9525">
            <a:noFill/>
            <a:miter lim="800000"/>
            <a:headEnd/>
            <a:tailEnd/>
          </a:ln>
        </p:spPr>
      </p:pic>
      <p:pic>
        <p:nvPicPr>
          <p:cNvPr id="273418" name="Picture 8" descr="magic"/>
          <p:cNvPicPr>
            <a:picLocks noChangeAspect="1" noChangeArrowheads="1"/>
          </p:cNvPicPr>
          <p:nvPr/>
        </p:nvPicPr>
        <p:blipFill>
          <a:blip r:embed="rId3" cstate="print"/>
          <a:srcRect/>
          <a:stretch>
            <a:fillRect/>
          </a:stretch>
        </p:blipFill>
        <p:spPr bwMode="auto">
          <a:xfrm>
            <a:off x="7759700" y="1828800"/>
            <a:ext cx="127000" cy="12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Art of Multiprocessor Programming</a:t>
            </a:r>
          </a:p>
        </p:txBody>
      </p:sp>
      <p:sp>
        <p:nvSpPr>
          <p:cNvPr id="6" name="Slide Number Placeholder 3"/>
          <p:cNvSpPr>
            <a:spLocks noGrp="1"/>
          </p:cNvSpPr>
          <p:nvPr>
            <p:ph type="sldNum" sz="quarter" idx="11"/>
          </p:nvPr>
        </p:nvSpPr>
        <p:spPr/>
        <p:txBody>
          <a:bodyPr/>
          <a:lstStyle/>
          <a:p>
            <a:pPr>
              <a:defRPr/>
            </a:pPr>
            <a:fld id="{0D86BE1C-54C1-4F62-A8D0-8F7B01267E23}" type="slidenum">
              <a:rPr lang="x-none"/>
              <a:pPr>
                <a:defRPr/>
              </a:pPr>
              <a:t>287</a:t>
            </a:fld>
            <a:endParaRPr lang="en-US"/>
          </a:p>
        </p:txBody>
      </p:sp>
      <p:pic>
        <p:nvPicPr>
          <p:cNvPr id="2744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74437"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74438" name="Text Box 4"/>
          <p:cNvSpPr txBox="1">
            <a:spLocks noChangeArrowheads="1"/>
          </p:cNvSpPr>
          <p:nvPr/>
        </p:nvSpPr>
        <p:spPr bwMode="auto">
          <a:xfrm>
            <a:off x="754063" y="2054225"/>
            <a:ext cx="7331075" cy="3140075"/>
          </a:xfrm>
          <a:prstGeom prst="rect">
            <a:avLst/>
          </a:prstGeom>
          <a:solidFill>
            <a:srgbClr val="FFFFCC"/>
          </a:solidFill>
          <a:ln w="9525">
            <a:noFill/>
            <a:miter lim="800000"/>
            <a:headEnd/>
            <a:tailEnd/>
          </a:ln>
        </p:spPr>
        <p:txBody>
          <a:bodyPr>
            <a:spAutoFit/>
          </a:bodyPr>
          <a:lstStyle/>
          <a:p>
            <a:pPr algn="l"/>
            <a:r>
              <a:rPr lang="en-US" sz="2000" b="1" dirty="0">
                <a:latin typeface="Courier New" pitchFamily="49" charset="0"/>
              </a:rPr>
              <a:t>retry: </a:t>
            </a:r>
            <a:r>
              <a:rPr lang="en-US" sz="2000" b="1" dirty="0">
                <a:solidFill>
                  <a:schemeClr val="tx1"/>
                </a:solidFill>
                <a:latin typeface="Courier New" pitchFamily="49" charset="0"/>
              </a:rPr>
              <a:t>while</a:t>
            </a:r>
            <a:r>
              <a:rPr lang="en-US" sz="2000" b="1" dirty="0">
                <a:latin typeface="Courier New" pitchFamily="49" charset="0"/>
              </a:rPr>
              <a:t> (</a:t>
            </a:r>
            <a:r>
              <a:rPr lang="en-US" sz="2000" b="1" dirty="0">
                <a:solidFill>
                  <a:schemeClr val="tx1"/>
                </a:solidFill>
                <a:latin typeface="Courier New" pitchFamily="49" charset="0"/>
              </a:rPr>
              <a:t>true</a:t>
            </a:r>
            <a:r>
              <a:rPr lang="en-US" sz="2000" b="1" dirty="0">
                <a:latin typeface="Courier New" pitchFamily="49" charset="0"/>
              </a:rPr>
              <a:t>) {</a:t>
            </a:r>
          </a:p>
          <a:p>
            <a:pPr algn="l"/>
            <a:r>
              <a:rPr lang="en-US" sz="2000" b="1" dirty="0">
                <a:latin typeface="Courier New" pitchFamily="49" charset="0"/>
              </a:rPr>
              <a:t>   …</a:t>
            </a:r>
          </a:p>
          <a:p>
            <a:pPr algn="l"/>
            <a:r>
              <a:rPr lang="en-US" sz="2000" b="1" dirty="0">
                <a:latin typeface="Courier New" pitchFamily="49" charset="0"/>
              </a:rPr>
              <a:t>   </a:t>
            </a:r>
            <a:r>
              <a:rPr lang="en-US" sz="2000" b="1" dirty="0">
                <a:solidFill>
                  <a:schemeClr val="tx1"/>
                </a:solidFill>
                <a:latin typeface="Courier New" pitchFamily="49" charset="0"/>
              </a:rPr>
              <a:t>while</a:t>
            </a:r>
            <a:r>
              <a:rPr lang="en-US" sz="2000" b="1" dirty="0">
                <a:latin typeface="Courier New" pitchFamily="49" charset="0"/>
              </a:rPr>
              <a:t> (marked[0]) {</a:t>
            </a:r>
          </a:p>
          <a:p>
            <a:pPr algn="l"/>
            <a:r>
              <a:rPr lang="en-US" sz="2000" b="1" dirty="0">
                <a:latin typeface="Courier New" pitchFamily="49" charset="0"/>
              </a:rPr>
              <a:t>     snip = </a:t>
            </a:r>
            <a:r>
              <a:rPr lang="en-US" sz="2000" b="1" dirty="0" err="1">
                <a:latin typeface="Courier New" pitchFamily="49" charset="0"/>
              </a:rPr>
              <a:t>pred.next.compareAndSet</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(!snip) </a:t>
            </a:r>
            <a:r>
              <a:rPr lang="en-US" sz="2000" b="1" dirty="0">
                <a:solidFill>
                  <a:schemeClr val="tx1"/>
                </a:solidFill>
                <a:latin typeface="Courier New" pitchFamily="49" charset="0"/>
              </a:rPr>
              <a:t>continue</a:t>
            </a:r>
            <a:r>
              <a:rPr lang="en-US" sz="2000" b="1" dirty="0">
                <a:latin typeface="Courier New" pitchFamily="49" charset="0"/>
              </a:rPr>
              <a:t> retry;</a:t>
            </a:r>
          </a:p>
          <a:p>
            <a:pPr algn="l"/>
            <a:r>
              <a:rPr lang="en-US" sz="2000" b="1" dirty="0">
                <a:latin typeface="Courier New" pitchFamily="49" charset="0"/>
              </a:rPr>
              <a:t>     </a:t>
            </a:r>
            <a:r>
              <a:rPr lang="en-US" sz="2000" b="1" dirty="0" err="1">
                <a:latin typeface="Courier New" pitchFamily="49" charset="0"/>
              </a:rPr>
              <a:t>curr</a:t>
            </a:r>
            <a:r>
              <a:rPr lang="en-US" sz="2000" b="1" dirty="0">
                <a:latin typeface="Courier New" pitchFamily="49" charset="0"/>
              </a:rPr>
              <a:t> = </a:t>
            </a:r>
            <a:r>
              <a:rPr lang="en-US" sz="2000" b="1" dirty="0" err="1">
                <a:latin typeface="Courier New" pitchFamily="49" charset="0"/>
              </a:rPr>
              <a:t>succ</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 </a:t>
            </a:r>
            <a:r>
              <a:rPr lang="en-US" sz="2000" b="1" dirty="0" err="1">
                <a:latin typeface="Courier New" pitchFamily="49" charset="0"/>
              </a:rPr>
              <a:t>curr.next.get</a:t>
            </a:r>
            <a:r>
              <a:rPr lang="en-US" sz="2000" b="1" dirty="0">
                <a:latin typeface="Courier New" pitchFamily="49" charset="0"/>
              </a:rPr>
              <a:t>(marked); </a:t>
            </a:r>
          </a:p>
          <a:p>
            <a:pPr algn="l"/>
            <a:r>
              <a:rPr lang="en-US" sz="2000" b="1" dirty="0">
                <a:latin typeface="Courier New" pitchFamily="49" charset="0"/>
              </a:rPr>
              <a:t>   }</a:t>
            </a:r>
          </a:p>
          <a:p>
            <a:pPr algn="l"/>
            <a:r>
              <a:rPr lang="en-US" sz="2000" b="1" dirty="0">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2" name="Text Box 4"/>
          <p:cNvSpPr txBox="1">
            <a:spLocks noChangeArrowheads="1"/>
          </p:cNvSpPr>
          <p:nvPr/>
        </p:nvSpPr>
        <p:spPr bwMode="auto">
          <a:xfrm>
            <a:off x="754063" y="2054225"/>
            <a:ext cx="7331075" cy="3140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retry: while (true)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a:t>
            </a:r>
            <a:r>
              <a:rPr lang="en-US" sz="2000" b="1" dirty="0">
                <a:latin typeface="Courier New" pitchFamily="49" charset="0"/>
              </a:rPr>
              <a:t>snip = </a:t>
            </a:r>
            <a:r>
              <a:rPr lang="en-US" sz="2000" b="1" dirty="0" err="1">
                <a:latin typeface="Courier New" pitchFamily="49" charset="0"/>
              </a:rPr>
              <a:t>pred.next.compareAndSet</a:t>
            </a:r>
            <a:r>
              <a:rPr lang="en-US" sz="2000" b="1" dirty="0">
                <a:latin typeface="Courier New" pitchFamily="49" charset="0"/>
              </a:rPr>
              <a:t>(</a:t>
            </a:r>
            <a:r>
              <a:rPr lang="en-US" sz="2000" b="1" dirty="0" err="1">
                <a:latin typeface="Courier New" pitchFamily="49" charset="0"/>
              </a:rPr>
              <a:t>curr</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 </a:t>
            </a:r>
            <a:r>
              <a:rPr lang="en-US" sz="2000" b="1" dirty="0">
                <a:solidFill>
                  <a:schemeClr val="tx1"/>
                </a:solidFill>
                <a:latin typeface="Courier New" pitchFamily="49" charset="0"/>
              </a:rPr>
              <a:t>false</a:t>
            </a:r>
            <a:r>
              <a:rPr lang="en-US" sz="2000" b="1" dirty="0">
                <a:latin typeface="Courier New" pitchFamily="49" charset="0"/>
              </a:rPr>
              <a:t>);</a:t>
            </a:r>
          </a:p>
          <a:p>
            <a:pPr algn="l"/>
            <a:r>
              <a:rPr lang="en-US" sz="2000" b="1" dirty="0">
                <a:latin typeface="Courier New" pitchFamily="49" charset="0"/>
              </a:rPr>
              <a:t>     </a:t>
            </a:r>
            <a:r>
              <a:rPr lang="en-US" sz="2000" b="1" dirty="0">
                <a:solidFill>
                  <a:schemeClr val="folHlink"/>
                </a:solidFill>
                <a:latin typeface="Courier New" pitchFamily="49" charset="0"/>
              </a:rPr>
              <a:t>if (!snip) continue retry;</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a:t>
            </a:r>
            <a:r>
              <a:rPr lang="en-US" sz="2000" b="1" dirty="0">
                <a:latin typeface="Courier New" pitchFamily="49" charset="0"/>
              </a:rPr>
              <a:t>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a:t>
            </a:r>
            <a:r>
              <a:rPr lang="en-US" sz="2000" b="1" dirty="0">
                <a:solidFill>
                  <a:schemeClr val="folHlink"/>
                </a:solidFill>
                <a:latin typeface="Courier New" pitchFamily="49" charset="0"/>
              </a:rPr>
              <a:t>(marked);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sp>
        <p:nvSpPr>
          <p:cNvPr id="37" name="Rectangle 33"/>
          <p:cNvSpPr>
            <a:spLocks noChangeArrowheads="1"/>
          </p:cNvSpPr>
          <p:nvPr/>
        </p:nvSpPr>
        <p:spPr bwMode="auto">
          <a:xfrm>
            <a:off x="6080628" y="4387850"/>
            <a:ext cx="2872872" cy="1936750"/>
          </a:xfrm>
          <a:prstGeom prst="rect">
            <a:avLst/>
          </a:prstGeom>
          <a:solidFill>
            <a:srgbClr val="CCFFCC">
              <a:alpha val="70195"/>
            </a:srgbClr>
          </a:solidFill>
          <a:ln w="38100" algn="ctr">
            <a:solidFill>
              <a:schemeClr val="tx1"/>
            </a:solidFill>
            <a:miter lim="800000"/>
            <a:headEnd/>
            <a:tailEnd/>
          </a:ln>
        </p:spPr>
        <p:txBody>
          <a:bodyPr wrap="square" anchor="ctr">
            <a:noAutofit/>
          </a:bodyPr>
          <a:lstStyle/>
          <a:p>
            <a:endParaRPr lang="en-US" dirty="0">
              <a:latin typeface="Courier New" pitchFamily="49" charset="0"/>
            </a:endParaRPr>
          </a:p>
        </p:txBody>
      </p:sp>
      <p:sp>
        <p:nvSpPr>
          <p:cNvPr id="35" name="Footer Placeholder 2"/>
          <p:cNvSpPr>
            <a:spLocks noGrp="1"/>
          </p:cNvSpPr>
          <p:nvPr>
            <p:ph type="ftr" sz="quarter" idx="10"/>
          </p:nvPr>
        </p:nvSpPr>
        <p:spPr/>
        <p:txBody>
          <a:bodyPr/>
          <a:lstStyle/>
          <a:p>
            <a:pPr>
              <a:defRPr/>
            </a:pPr>
            <a:r>
              <a:rPr lang="en-US"/>
              <a:t>Art of Multiprocessor Programming</a:t>
            </a:r>
          </a:p>
        </p:txBody>
      </p:sp>
      <p:sp>
        <p:nvSpPr>
          <p:cNvPr id="36" name="Slide Number Placeholder 3"/>
          <p:cNvSpPr>
            <a:spLocks noGrp="1"/>
          </p:cNvSpPr>
          <p:nvPr>
            <p:ph type="sldNum" sz="quarter" idx="11"/>
          </p:nvPr>
        </p:nvSpPr>
        <p:spPr/>
        <p:txBody>
          <a:bodyPr/>
          <a:lstStyle/>
          <a:p>
            <a:pPr>
              <a:defRPr/>
            </a:pPr>
            <a:fld id="{FEC7AAB7-C509-4D21-8975-995B923AE574}" type="slidenum">
              <a:rPr lang="x-none"/>
              <a:pPr>
                <a:defRPr/>
              </a:pPr>
              <a:t>288</a:t>
            </a:fld>
            <a:endParaRPr lang="en-US"/>
          </a:p>
        </p:txBody>
      </p:sp>
      <p:pic>
        <p:nvPicPr>
          <p:cNvPr id="2754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75461"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75463" name="Text Box 5"/>
          <p:cNvSpPr txBox="1">
            <a:spLocks noChangeArrowheads="1"/>
          </p:cNvSpPr>
          <p:nvPr/>
        </p:nvSpPr>
        <p:spPr bwMode="auto">
          <a:xfrm>
            <a:off x="3648075" y="1238250"/>
            <a:ext cx="5033963"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Try to snip out node </a:t>
            </a:r>
          </a:p>
        </p:txBody>
      </p:sp>
      <p:sp>
        <p:nvSpPr>
          <p:cNvPr id="275464" name="AutoShape 6"/>
          <p:cNvSpPr>
            <a:spLocks noChangeArrowheads="1"/>
          </p:cNvSpPr>
          <p:nvPr/>
        </p:nvSpPr>
        <p:spPr bwMode="auto">
          <a:xfrm>
            <a:off x="1358900" y="2989263"/>
            <a:ext cx="6723063" cy="654050"/>
          </a:xfrm>
          <a:prstGeom prst="wedgeRoundRectCallout">
            <a:avLst>
              <a:gd name="adj1" fmla="val 12093"/>
              <a:gd name="adj2" fmla="val -242231"/>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pic>
        <p:nvPicPr>
          <p:cNvPr id="275465" name="Picture 35" descr="magic"/>
          <p:cNvPicPr>
            <a:picLocks noChangeAspect="1" noChangeArrowheads="1"/>
          </p:cNvPicPr>
          <p:nvPr/>
        </p:nvPicPr>
        <p:blipFill>
          <a:blip r:embed="rId3" cstate="print"/>
          <a:srcRect/>
          <a:stretch>
            <a:fillRect/>
          </a:stretch>
        </p:blipFill>
        <p:spPr bwMode="auto">
          <a:xfrm>
            <a:off x="8026400" y="5143500"/>
            <a:ext cx="127000" cy="127000"/>
          </a:xfrm>
          <a:prstGeom prst="rect">
            <a:avLst/>
          </a:prstGeom>
          <a:noFill/>
          <a:ln w="9525">
            <a:noFill/>
            <a:miter lim="800000"/>
            <a:headEnd/>
            <a:tailEnd/>
          </a:ln>
        </p:spPr>
      </p:pic>
      <p:pic>
        <p:nvPicPr>
          <p:cNvPr id="275466" name="Picture 36" descr="magic"/>
          <p:cNvPicPr>
            <a:picLocks noChangeAspect="1" noChangeArrowheads="1"/>
          </p:cNvPicPr>
          <p:nvPr/>
        </p:nvPicPr>
        <p:blipFill>
          <a:blip r:embed="rId3" cstate="print"/>
          <a:srcRect/>
          <a:stretch>
            <a:fillRect/>
          </a:stretch>
        </p:blipFill>
        <p:spPr bwMode="auto">
          <a:xfrm>
            <a:off x="8026400" y="5143500"/>
            <a:ext cx="127000" cy="127000"/>
          </a:xfrm>
          <a:prstGeom prst="rect">
            <a:avLst/>
          </a:prstGeom>
          <a:noFill/>
          <a:ln w="9525">
            <a:noFill/>
            <a:miter lim="800000"/>
            <a:headEnd/>
            <a:tailEnd/>
          </a:ln>
        </p:spPr>
      </p:pic>
      <p:pic>
        <p:nvPicPr>
          <p:cNvPr id="275467" name="Picture 37" descr="magic"/>
          <p:cNvPicPr>
            <a:picLocks noChangeAspect="1" noChangeArrowheads="1"/>
          </p:cNvPicPr>
          <p:nvPr/>
        </p:nvPicPr>
        <p:blipFill>
          <a:blip r:embed="rId3" cstate="print"/>
          <a:srcRect/>
          <a:stretch>
            <a:fillRect/>
          </a:stretch>
        </p:blipFill>
        <p:spPr bwMode="auto">
          <a:xfrm>
            <a:off x="8026400" y="5143500"/>
            <a:ext cx="127000" cy="127000"/>
          </a:xfrm>
          <a:prstGeom prst="rect">
            <a:avLst/>
          </a:prstGeom>
          <a:noFill/>
          <a:ln w="9525">
            <a:noFill/>
            <a:miter lim="800000"/>
            <a:headEnd/>
            <a:tailEnd/>
          </a:ln>
        </p:spPr>
      </p:pic>
      <p:sp>
        <p:nvSpPr>
          <p:cNvPr id="275470" name="AutoShape 40"/>
          <p:cNvSpPr>
            <a:spLocks noChangeArrowheads="1"/>
          </p:cNvSpPr>
          <p:nvPr/>
        </p:nvSpPr>
        <p:spPr bwMode="auto">
          <a:xfrm>
            <a:off x="6223002" y="4722814"/>
            <a:ext cx="363538" cy="238125"/>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75471" name="Line 41"/>
          <p:cNvSpPr>
            <a:spLocks noChangeShapeType="1"/>
          </p:cNvSpPr>
          <p:nvPr/>
        </p:nvSpPr>
        <p:spPr bwMode="auto">
          <a:xfrm>
            <a:off x="6407152" y="47196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5472" name="AutoShape 42"/>
          <p:cNvSpPr>
            <a:spLocks noChangeArrowheads="1"/>
          </p:cNvSpPr>
          <p:nvPr/>
        </p:nvSpPr>
        <p:spPr bwMode="auto">
          <a:xfrm>
            <a:off x="6892927" y="4722814"/>
            <a:ext cx="363538" cy="238125"/>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75473" name="Line 43"/>
          <p:cNvSpPr>
            <a:spLocks noChangeShapeType="1"/>
          </p:cNvSpPr>
          <p:nvPr/>
        </p:nvSpPr>
        <p:spPr bwMode="auto">
          <a:xfrm>
            <a:off x="7077077" y="47196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5474" name="AutoShape 44"/>
          <p:cNvSpPr>
            <a:spLocks noChangeArrowheads="1"/>
          </p:cNvSpPr>
          <p:nvPr/>
        </p:nvSpPr>
        <p:spPr bwMode="auto">
          <a:xfrm>
            <a:off x="7564440" y="4722814"/>
            <a:ext cx="363538" cy="238125"/>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75475" name="Line 45"/>
          <p:cNvSpPr>
            <a:spLocks noChangeShapeType="1"/>
          </p:cNvSpPr>
          <p:nvPr/>
        </p:nvSpPr>
        <p:spPr bwMode="auto">
          <a:xfrm>
            <a:off x="7750177" y="47196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5476" name="AutoShape 46"/>
          <p:cNvSpPr>
            <a:spLocks noChangeArrowheads="1"/>
          </p:cNvSpPr>
          <p:nvPr/>
        </p:nvSpPr>
        <p:spPr bwMode="auto">
          <a:xfrm>
            <a:off x="8234365" y="4722814"/>
            <a:ext cx="363538" cy="238125"/>
          </a:xfrm>
          <a:prstGeom prst="roundRect">
            <a:avLst>
              <a:gd name="adj" fmla="val 16667"/>
            </a:avLst>
          </a:pr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5477" name="Line 47"/>
          <p:cNvSpPr>
            <a:spLocks noChangeShapeType="1"/>
          </p:cNvSpPr>
          <p:nvPr/>
        </p:nvSpPr>
        <p:spPr bwMode="auto">
          <a:xfrm>
            <a:off x="8420102" y="4719639"/>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5478" name="Freeform 48"/>
          <p:cNvSpPr>
            <a:spLocks/>
          </p:cNvSpPr>
          <p:nvPr/>
        </p:nvSpPr>
        <p:spPr bwMode="auto">
          <a:xfrm>
            <a:off x="6492877" y="4843464"/>
            <a:ext cx="1127125" cy="342900"/>
          </a:xfrm>
          <a:custGeom>
            <a:avLst/>
            <a:gdLst>
              <a:gd name="T0" fmla="*/ 0 w 710"/>
              <a:gd name="T1" fmla="*/ 0 h 216"/>
              <a:gd name="T2" fmla="*/ 212 w 710"/>
              <a:gd name="T3" fmla="*/ 175 h 216"/>
              <a:gd name="T4" fmla="*/ 447 w 710"/>
              <a:gd name="T5" fmla="*/ 197 h 216"/>
              <a:gd name="T6" fmla="*/ 710 w 710"/>
              <a:gd name="T7" fmla="*/ 62 h 216"/>
              <a:gd name="T8" fmla="*/ 0 60000 65536"/>
              <a:gd name="T9" fmla="*/ 0 60000 65536"/>
              <a:gd name="T10" fmla="*/ 0 60000 65536"/>
              <a:gd name="T11" fmla="*/ 0 60000 65536"/>
              <a:gd name="T12" fmla="*/ 0 w 710"/>
              <a:gd name="T13" fmla="*/ 0 h 216"/>
              <a:gd name="T14" fmla="*/ 710 w 710"/>
              <a:gd name="T15" fmla="*/ 216 h 216"/>
            </a:gdLst>
            <a:ahLst/>
            <a:cxnLst>
              <a:cxn ang="T8">
                <a:pos x="T0" y="T1"/>
              </a:cxn>
              <a:cxn ang="T9">
                <a:pos x="T2" y="T3"/>
              </a:cxn>
              <a:cxn ang="T10">
                <a:pos x="T4" y="T5"/>
              </a:cxn>
              <a:cxn ang="T11">
                <a:pos x="T6" y="T7"/>
              </a:cxn>
            </a:cxnLst>
            <a:rect l="T12" t="T13" r="T14" b="T15"/>
            <a:pathLst>
              <a:path w="710" h="216">
                <a:moveTo>
                  <a:pt x="0" y="0"/>
                </a:moveTo>
                <a:cubicBezTo>
                  <a:pt x="35" y="29"/>
                  <a:pt x="138" y="142"/>
                  <a:pt x="212" y="175"/>
                </a:cubicBezTo>
                <a:cubicBezTo>
                  <a:pt x="288" y="216"/>
                  <a:pt x="364" y="216"/>
                  <a:pt x="447" y="197"/>
                </a:cubicBezTo>
                <a:cubicBezTo>
                  <a:pt x="530" y="178"/>
                  <a:pt x="655" y="90"/>
                  <a:pt x="710" y="62"/>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75479" name="Line 49"/>
          <p:cNvSpPr>
            <a:spLocks noChangeShapeType="1"/>
          </p:cNvSpPr>
          <p:nvPr/>
        </p:nvSpPr>
        <p:spPr bwMode="auto">
          <a:xfrm>
            <a:off x="7170740" y="4843464"/>
            <a:ext cx="3635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75480" name="Line 50"/>
          <p:cNvSpPr>
            <a:spLocks noChangeShapeType="1"/>
          </p:cNvSpPr>
          <p:nvPr/>
        </p:nvSpPr>
        <p:spPr bwMode="auto">
          <a:xfrm>
            <a:off x="7837490" y="4843464"/>
            <a:ext cx="3635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75481" name="Group 51"/>
          <p:cNvGrpSpPr>
            <a:grpSpLocks/>
          </p:cNvGrpSpPr>
          <p:nvPr/>
        </p:nvGrpSpPr>
        <p:grpSpPr bwMode="auto">
          <a:xfrm>
            <a:off x="7381877" y="5602289"/>
            <a:ext cx="608013" cy="544513"/>
            <a:chOff x="1584" y="816"/>
            <a:chExt cx="912" cy="816"/>
          </a:xfrm>
        </p:grpSpPr>
        <p:sp>
          <p:nvSpPr>
            <p:cNvPr id="275484" name="Freeform 5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5485" name="Freeform 5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5486" name="Freeform 5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5487" name="Freeform 5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5488" name="Freeform 5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5489" name="Freeform 5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5490" name="Freeform 5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5491" name="Freeform 5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5492" name="Freeform 6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275482" name="Rectangle 61"/>
          <p:cNvSpPr>
            <a:spLocks noChangeArrowheads="1"/>
          </p:cNvSpPr>
          <p:nvPr/>
        </p:nvSpPr>
        <p:spPr bwMode="auto">
          <a:xfrm>
            <a:off x="6999290" y="4597402"/>
            <a:ext cx="184150" cy="461963"/>
          </a:xfrm>
          <a:prstGeom prst="rect">
            <a:avLst/>
          </a:prstGeom>
          <a:solidFill>
            <a:srgbClr val="FF0066"/>
          </a:solidFill>
          <a:ln w="9525" algn="ctr">
            <a:noFill/>
            <a:miter lim="800000"/>
            <a:headEnd/>
            <a:tailEnd/>
          </a:ln>
        </p:spPr>
        <p:txBody>
          <a:bodyPr wrap="none" anchor="ctr">
            <a:spAutoFit/>
          </a:bodyPr>
          <a:lstStyle/>
          <a:p>
            <a:endParaRPr lang="en-US" dirty="0">
              <a:latin typeface="Courier New" pitchFamily="49" charset="0"/>
            </a:endParaRPr>
          </a:p>
        </p:txBody>
      </p:sp>
      <p:sp>
        <p:nvSpPr>
          <p:cNvPr id="275483" name="AutoShape 62"/>
          <p:cNvSpPr>
            <a:spLocks noChangeArrowheads="1"/>
          </p:cNvSpPr>
          <p:nvPr/>
        </p:nvSpPr>
        <p:spPr bwMode="auto">
          <a:xfrm>
            <a:off x="6486529" y="4504136"/>
            <a:ext cx="327025" cy="648494"/>
          </a:xfrm>
          <a:prstGeom prst="irregularSeal1">
            <a:avLst/>
          </a:prstGeom>
          <a:solidFill>
            <a:srgbClr val="FFFF00"/>
          </a:solidFill>
          <a:ln w="28575" algn="ctr">
            <a:solidFill>
              <a:srgbClr val="FF0000"/>
            </a:solidFill>
            <a:miter lim="800000"/>
            <a:headEnd/>
            <a:tailEnd/>
          </a:ln>
        </p:spPr>
        <p:txBody>
          <a:bodyPr wrap="none" anchor="ctr">
            <a:noAutofit/>
          </a:bodyP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Text Box 4"/>
          <p:cNvSpPr txBox="1">
            <a:spLocks noChangeArrowheads="1"/>
          </p:cNvSpPr>
          <p:nvPr/>
        </p:nvSpPr>
        <p:spPr bwMode="auto">
          <a:xfrm>
            <a:off x="754063" y="2054225"/>
            <a:ext cx="7331075" cy="3170099"/>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retry: while (true)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snip = </a:t>
            </a:r>
            <a:r>
              <a:rPr lang="en-US" sz="2000" b="1" dirty="0" err="1" smtClean="0">
                <a:solidFill>
                  <a:schemeClr val="folHlink"/>
                </a:solidFill>
                <a:latin typeface="Courier New" pitchFamily="49" charset="0"/>
              </a:rPr>
              <a:t>pred.next.compareAndSet</a:t>
            </a:r>
            <a:r>
              <a:rPr lang="en-US" sz="2000" b="1" dirty="0" smtClean="0">
                <a:solidFill>
                  <a:schemeClr val="folHlink"/>
                </a:solidFill>
                <a:latin typeface="Courier New" pitchFamily="49" charset="0"/>
              </a:rPr>
              <a:t>(</a:t>
            </a:r>
            <a:r>
              <a:rPr lang="en-US" sz="2000" b="1" dirty="0" err="1" smtClean="0">
                <a:solidFill>
                  <a:schemeClr val="folHlink"/>
                </a:solidFill>
                <a:latin typeface="Courier New" pitchFamily="49" charset="0"/>
              </a:rPr>
              <a:t>curr</a:t>
            </a:r>
            <a:r>
              <a:rPr lang="en-US" sz="2000" b="1" dirty="0">
                <a:solidFill>
                  <a:schemeClr val="bg1">
                    <a:lumMod val="75000"/>
                  </a:schemeClr>
                </a:solidFill>
                <a:latin typeface="Courier New" pitchFamily="49" charset="0"/>
              </a:rPr>
              <a:t>,     </a:t>
            </a:r>
          </a:p>
          <a:p>
            <a:pPr algn="l"/>
            <a:r>
              <a:rPr lang="en-US" sz="2000" b="1" dirty="0">
                <a:solidFill>
                  <a:schemeClr val="bg1">
                    <a:lumMod val="75000"/>
                  </a:schemeClr>
                </a:solidFill>
                <a:latin typeface="Courier New" pitchFamily="49" charset="0"/>
              </a:rPr>
              <a:t>                          </a:t>
            </a:r>
            <a:r>
              <a:rPr lang="en-US" sz="2000" b="1" dirty="0" err="1">
                <a:solidFill>
                  <a:schemeClr val="bg1">
                    <a:lumMod val="75000"/>
                  </a:schemeClr>
                </a:solidFill>
                <a:latin typeface="Courier New" pitchFamily="49" charset="0"/>
              </a:rPr>
              <a:t>succ</a:t>
            </a:r>
            <a:r>
              <a:rPr lang="en-US" sz="2000" b="1" dirty="0">
                <a:solidFill>
                  <a:schemeClr val="bg1">
                    <a:lumMod val="75000"/>
                  </a:schemeClr>
                </a:solidFill>
                <a:latin typeface="Courier New" pitchFamily="49" charset="0"/>
              </a:rPr>
              <a:t>, false, false);</a:t>
            </a:r>
          </a:p>
          <a:p>
            <a:pPr algn="l"/>
            <a:r>
              <a:rPr lang="en-US" sz="2000" b="1" dirty="0" smtClean="0">
                <a:latin typeface="Courier New" pitchFamily="49" charset="0"/>
              </a:rPr>
              <a:t>     </a:t>
            </a:r>
            <a:r>
              <a:rPr lang="en-US" sz="2000" b="1" dirty="0">
                <a:solidFill>
                  <a:schemeClr val="tx1"/>
                </a:solidFill>
                <a:latin typeface="Courier New" pitchFamily="49" charset="0"/>
              </a:rPr>
              <a:t>if</a:t>
            </a:r>
            <a:r>
              <a:rPr lang="en-US" sz="2000" b="1" dirty="0">
                <a:latin typeface="Courier New" pitchFamily="49" charset="0"/>
              </a:rPr>
              <a:t> (!snip) </a:t>
            </a:r>
            <a:r>
              <a:rPr lang="en-US" sz="2000" b="1" dirty="0">
                <a:solidFill>
                  <a:schemeClr val="tx1"/>
                </a:solidFill>
                <a:latin typeface="Courier New" pitchFamily="49" charset="0"/>
              </a:rPr>
              <a:t>continue</a:t>
            </a:r>
            <a:r>
              <a:rPr lang="en-US" sz="2000" b="1" dirty="0">
                <a:latin typeface="Courier New" pitchFamily="49" charset="0"/>
              </a:rPr>
              <a:t> retry;</a:t>
            </a:r>
          </a:p>
          <a:p>
            <a:pPr algn="l"/>
            <a:r>
              <a:rPr lang="en-US" sz="2000" b="1" dirty="0">
                <a:latin typeface="Courier New" pitchFamily="49" charset="0"/>
              </a:rPr>
              <a:t>     </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 </a:t>
            </a:r>
            <a:r>
              <a:rPr lang="en-US" sz="2000" b="1" dirty="0" err="1">
                <a:solidFill>
                  <a:schemeClr val="folHlink"/>
                </a:solidFill>
                <a:latin typeface="Courier New" pitchFamily="49" charset="0"/>
              </a:rPr>
              <a:t>curr.next.get</a:t>
            </a:r>
            <a:r>
              <a:rPr lang="en-US" sz="2000" b="1" dirty="0">
                <a:solidFill>
                  <a:schemeClr val="folHlink"/>
                </a:solidFill>
                <a:latin typeface="Courier New" pitchFamily="49" charset="0"/>
              </a:rPr>
              <a:t>(marked);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a:t>
            </a:r>
          </a:p>
        </p:txBody>
      </p:sp>
      <p:sp>
        <p:nvSpPr>
          <p:cNvPr id="32" name="Rectangle 33"/>
          <p:cNvSpPr>
            <a:spLocks noChangeArrowheads="1"/>
          </p:cNvSpPr>
          <p:nvPr/>
        </p:nvSpPr>
        <p:spPr bwMode="auto">
          <a:xfrm>
            <a:off x="6096752" y="4149588"/>
            <a:ext cx="2730500" cy="1765299"/>
          </a:xfrm>
          <a:prstGeom prst="rect">
            <a:avLst/>
          </a:prstGeom>
          <a:solidFill>
            <a:srgbClr val="CCFFCC">
              <a:alpha val="70195"/>
            </a:srgbClr>
          </a:solidFill>
          <a:ln w="38100" algn="ctr">
            <a:solidFill>
              <a:schemeClr val="tx1"/>
            </a:solidFill>
            <a:miter lim="800000"/>
            <a:headEnd/>
            <a:tailEnd/>
          </a:ln>
        </p:spPr>
        <p:txBody>
          <a:bodyPr wrap="square" anchor="ctr">
            <a:noAutofit/>
          </a:bodyPr>
          <a:lstStyle/>
          <a:p>
            <a:endParaRPr lang="en-US" dirty="0">
              <a:latin typeface="Courier New" pitchFamily="49" charset="0"/>
            </a:endParaRPr>
          </a:p>
        </p:txBody>
      </p:sp>
      <p:sp>
        <p:nvSpPr>
          <p:cNvPr id="30" name="Footer Placeholder 2"/>
          <p:cNvSpPr>
            <a:spLocks noGrp="1"/>
          </p:cNvSpPr>
          <p:nvPr>
            <p:ph type="ftr" sz="quarter" idx="10"/>
          </p:nvPr>
        </p:nvSpPr>
        <p:spPr/>
        <p:txBody>
          <a:bodyPr/>
          <a:lstStyle/>
          <a:p>
            <a:pPr>
              <a:defRPr/>
            </a:pPr>
            <a:r>
              <a:rPr lang="en-US"/>
              <a:t>Art of Multiprocessor Programming</a:t>
            </a:r>
          </a:p>
        </p:txBody>
      </p:sp>
      <p:sp>
        <p:nvSpPr>
          <p:cNvPr id="31" name="Slide Number Placeholder 3"/>
          <p:cNvSpPr>
            <a:spLocks noGrp="1"/>
          </p:cNvSpPr>
          <p:nvPr>
            <p:ph type="sldNum" sz="quarter" idx="11"/>
          </p:nvPr>
        </p:nvSpPr>
        <p:spPr/>
        <p:txBody>
          <a:bodyPr/>
          <a:lstStyle/>
          <a:p>
            <a:pPr>
              <a:defRPr/>
            </a:pPr>
            <a:fld id="{512AEF46-C8C9-4990-81FA-7B8013639D62}" type="slidenum">
              <a:rPr lang="x-none"/>
              <a:pPr>
                <a:defRPr/>
              </a:pPr>
              <a:t>289</a:t>
            </a:fld>
            <a:endParaRPr lang="en-US"/>
          </a:p>
        </p:txBody>
      </p:sp>
      <p:pic>
        <p:nvPicPr>
          <p:cNvPr id="2764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76485"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76487" name="Text Box 5"/>
          <p:cNvSpPr txBox="1">
            <a:spLocks noChangeArrowheads="1"/>
          </p:cNvSpPr>
          <p:nvPr/>
        </p:nvSpPr>
        <p:spPr bwMode="auto">
          <a:xfrm>
            <a:off x="2489200" y="1428750"/>
            <a:ext cx="6573839" cy="954107"/>
          </a:xfrm>
          <a:prstGeom prst="rect">
            <a:avLst/>
          </a:prstGeom>
          <a:noFill/>
          <a:ln w="9525">
            <a:noFill/>
            <a:miter lim="800000"/>
            <a:headEnd/>
            <a:tailEnd/>
          </a:ln>
        </p:spPr>
        <p:txBody>
          <a:bodyPr wrap="square">
            <a:spAutoFit/>
          </a:bodyPr>
          <a:lstStyle/>
          <a:p>
            <a:pPr algn="ctr"/>
            <a:r>
              <a:rPr lang="en-US" sz="2800" b="1" dirty="0">
                <a:solidFill>
                  <a:srgbClr val="FF0000"/>
                </a:solidFill>
                <a:latin typeface="Arial" pitchFamily="34" charset="0"/>
              </a:rPr>
              <a:t>if predecessor’s next </a:t>
            </a:r>
            <a:r>
              <a:rPr lang="en-US" sz="2800" b="1" dirty="0" smtClean="0">
                <a:solidFill>
                  <a:srgbClr val="FF0000"/>
                </a:solidFill>
                <a:latin typeface="Arial" pitchFamily="34" charset="0"/>
              </a:rPr>
              <a:t>field changed, retry </a:t>
            </a:r>
            <a:r>
              <a:rPr lang="en-US" sz="2800" b="1" dirty="0">
                <a:solidFill>
                  <a:srgbClr val="FF0000"/>
                </a:solidFill>
                <a:latin typeface="Arial" pitchFamily="34" charset="0"/>
              </a:rPr>
              <a:t>whole traversal </a:t>
            </a:r>
          </a:p>
        </p:txBody>
      </p:sp>
      <p:sp>
        <p:nvSpPr>
          <p:cNvPr id="276488" name="AutoShape 6"/>
          <p:cNvSpPr>
            <a:spLocks noChangeArrowheads="1"/>
          </p:cNvSpPr>
          <p:nvPr/>
        </p:nvSpPr>
        <p:spPr bwMode="auto">
          <a:xfrm>
            <a:off x="1379538" y="3522663"/>
            <a:ext cx="4264025" cy="514350"/>
          </a:xfrm>
          <a:prstGeom prst="wedgeRoundRectCallout">
            <a:avLst>
              <a:gd name="adj1" fmla="val 49255"/>
              <a:gd name="adj2" fmla="val -240125"/>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76490" name="AutoShape 8"/>
          <p:cNvSpPr>
            <a:spLocks noChangeArrowheads="1"/>
          </p:cNvSpPr>
          <p:nvPr/>
        </p:nvSpPr>
        <p:spPr bwMode="auto">
          <a:xfrm>
            <a:off x="6207125" y="4486275"/>
            <a:ext cx="363538" cy="238125"/>
          </a:xfrm>
          <a:prstGeom prst="roundRect">
            <a:avLst>
              <a:gd name="adj" fmla="val 16667"/>
            </a:avLst>
          </a:prstGeom>
          <a:solidFill>
            <a:srgbClr val="CCFFFF">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76491" name="Line 9"/>
          <p:cNvSpPr>
            <a:spLocks noChangeShapeType="1"/>
          </p:cNvSpPr>
          <p:nvPr/>
        </p:nvSpPr>
        <p:spPr bwMode="auto">
          <a:xfrm>
            <a:off x="6391275" y="4483100"/>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6492" name="AutoShape 10"/>
          <p:cNvSpPr>
            <a:spLocks noChangeArrowheads="1"/>
          </p:cNvSpPr>
          <p:nvPr/>
        </p:nvSpPr>
        <p:spPr bwMode="auto">
          <a:xfrm>
            <a:off x="6877050" y="4486275"/>
            <a:ext cx="363538" cy="238125"/>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76493" name="Line 11"/>
          <p:cNvSpPr>
            <a:spLocks noChangeShapeType="1"/>
          </p:cNvSpPr>
          <p:nvPr/>
        </p:nvSpPr>
        <p:spPr bwMode="auto">
          <a:xfrm>
            <a:off x="7061200" y="4483100"/>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6494" name="AutoShape 12"/>
          <p:cNvSpPr>
            <a:spLocks noChangeArrowheads="1"/>
          </p:cNvSpPr>
          <p:nvPr/>
        </p:nvSpPr>
        <p:spPr bwMode="auto">
          <a:xfrm>
            <a:off x="7548563" y="4486275"/>
            <a:ext cx="363537" cy="238125"/>
          </a:xfrm>
          <a:prstGeom prst="roundRect">
            <a:avLst>
              <a:gd name="adj" fmla="val 16667"/>
            </a:avLst>
          </a:prstGeom>
          <a:solidFill>
            <a:srgbClr val="FFCCCC">
              <a:alpha val="70195"/>
            </a:srgbClr>
          </a:solidFill>
          <a:ln w="38100">
            <a:solidFill>
              <a:schemeClr val="tx1"/>
            </a:solidFill>
            <a:round/>
            <a:headEnd/>
            <a:tailEnd/>
          </a:ln>
        </p:spPr>
        <p:txBody>
          <a:bodyPr wrap="none" anchor="ctr"/>
          <a:lstStyle/>
          <a:p>
            <a:endParaRPr lang="en-US" dirty="0">
              <a:latin typeface="Courier New" pitchFamily="49" charset="0"/>
            </a:endParaRPr>
          </a:p>
        </p:txBody>
      </p:sp>
      <p:sp>
        <p:nvSpPr>
          <p:cNvPr id="276495" name="Line 13"/>
          <p:cNvSpPr>
            <a:spLocks noChangeShapeType="1"/>
          </p:cNvSpPr>
          <p:nvPr/>
        </p:nvSpPr>
        <p:spPr bwMode="auto">
          <a:xfrm>
            <a:off x="7734300" y="4483100"/>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6496" name="AutoShape 14"/>
          <p:cNvSpPr>
            <a:spLocks noChangeArrowheads="1"/>
          </p:cNvSpPr>
          <p:nvPr/>
        </p:nvSpPr>
        <p:spPr bwMode="auto">
          <a:xfrm>
            <a:off x="8218488" y="4486275"/>
            <a:ext cx="363537" cy="238125"/>
          </a:xfrm>
          <a:prstGeom prst="roundRect">
            <a:avLst>
              <a:gd name="adj" fmla="val 16667"/>
            </a:avLst>
          </a:pr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6497" name="Line 15"/>
          <p:cNvSpPr>
            <a:spLocks noChangeShapeType="1"/>
          </p:cNvSpPr>
          <p:nvPr/>
        </p:nvSpPr>
        <p:spPr bwMode="auto">
          <a:xfrm>
            <a:off x="8404225" y="4483100"/>
            <a:ext cx="0" cy="244475"/>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76498" name="Freeform 16"/>
          <p:cNvSpPr>
            <a:spLocks/>
          </p:cNvSpPr>
          <p:nvPr/>
        </p:nvSpPr>
        <p:spPr bwMode="auto">
          <a:xfrm>
            <a:off x="6477000" y="4606925"/>
            <a:ext cx="1127125" cy="342900"/>
          </a:xfrm>
          <a:custGeom>
            <a:avLst/>
            <a:gdLst>
              <a:gd name="T0" fmla="*/ 0 w 710"/>
              <a:gd name="T1" fmla="*/ 0 h 216"/>
              <a:gd name="T2" fmla="*/ 2147483647 w 710"/>
              <a:gd name="T3" fmla="*/ 2147483647 h 216"/>
              <a:gd name="T4" fmla="*/ 2147483647 w 710"/>
              <a:gd name="T5" fmla="*/ 2147483647 h 216"/>
              <a:gd name="T6" fmla="*/ 2147483647 w 710"/>
              <a:gd name="T7" fmla="*/ 2147483647 h 216"/>
              <a:gd name="T8" fmla="*/ 0 60000 65536"/>
              <a:gd name="T9" fmla="*/ 0 60000 65536"/>
              <a:gd name="T10" fmla="*/ 0 60000 65536"/>
              <a:gd name="T11" fmla="*/ 0 60000 65536"/>
              <a:gd name="T12" fmla="*/ 0 w 710"/>
              <a:gd name="T13" fmla="*/ 0 h 216"/>
              <a:gd name="T14" fmla="*/ 710 w 710"/>
              <a:gd name="T15" fmla="*/ 216 h 216"/>
            </a:gdLst>
            <a:ahLst/>
            <a:cxnLst>
              <a:cxn ang="T8">
                <a:pos x="T0" y="T1"/>
              </a:cxn>
              <a:cxn ang="T9">
                <a:pos x="T2" y="T3"/>
              </a:cxn>
              <a:cxn ang="T10">
                <a:pos x="T4" y="T5"/>
              </a:cxn>
              <a:cxn ang="T11">
                <a:pos x="T6" y="T7"/>
              </a:cxn>
            </a:cxnLst>
            <a:rect l="T12" t="T13" r="T14" b="T15"/>
            <a:pathLst>
              <a:path w="710" h="216">
                <a:moveTo>
                  <a:pt x="0" y="0"/>
                </a:moveTo>
                <a:cubicBezTo>
                  <a:pt x="35" y="29"/>
                  <a:pt x="138" y="142"/>
                  <a:pt x="212" y="175"/>
                </a:cubicBezTo>
                <a:cubicBezTo>
                  <a:pt x="288" y="216"/>
                  <a:pt x="364" y="216"/>
                  <a:pt x="447" y="197"/>
                </a:cubicBezTo>
                <a:cubicBezTo>
                  <a:pt x="530" y="178"/>
                  <a:pt x="655" y="90"/>
                  <a:pt x="710" y="62"/>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76499" name="Line 17"/>
          <p:cNvSpPr>
            <a:spLocks noChangeShapeType="1"/>
          </p:cNvSpPr>
          <p:nvPr/>
        </p:nvSpPr>
        <p:spPr bwMode="auto">
          <a:xfrm>
            <a:off x="7154863" y="4606925"/>
            <a:ext cx="3635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76500" name="Line 18"/>
          <p:cNvSpPr>
            <a:spLocks noChangeShapeType="1"/>
          </p:cNvSpPr>
          <p:nvPr/>
        </p:nvSpPr>
        <p:spPr bwMode="auto">
          <a:xfrm>
            <a:off x="7821613" y="4606925"/>
            <a:ext cx="3635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276501" name="Group 19"/>
          <p:cNvGrpSpPr>
            <a:grpSpLocks/>
          </p:cNvGrpSpPr>
          <p:nvPr/>
        </p:nvGrpSpPr>
        <p:grpSpPr bwMode="auto">
          <a:xfrm>
            <a:off x="7366000" y="5365750"/>
            <a:ext cx="608013" cy="544513"/>
            <a:chOff x="1584" y="816"/>
            <a:chExt cx="912" cy="816"/>
          </a:xfrm>
        </p:grpSpPr>
        <p:sp>
          <p:nvSpPr>
            <p:cNvPr id="276503" name="Freeform 2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6504" name="Freeform 2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6505" name="Freeform 2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6506" name="Freeform 2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6507" name="Freeform 2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6508" name="Freeform 2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alpha val="70195"/>
              </a:schemeClr>
            </a:solidFill>
            <a:ln w="38100">
              <a:solidFill>
                <a:schemeClr val="tx1"/>
              </a:solidFill>
              <a:round/>
              <a:headEnd/>
              <a:tailEnd/>
            </a:ln>
          </p:spPr>
          <p:txBody>
            <a:bodyPr wrap="none" anchor="ctr"/>
            <a:lstStyle/>
            <a:p>
              <a:endParaRPr lang="en-US" dirty="0">
                <a:latin typeface="Courier New" pitchFamily="49" charset="0"/>
              </a:endParaRPr>
            </a:p>
          </p:txBody>
        </p:sp>
        <p:sp>
          <p:nvSpPr>
            <p:cNvPr id="276509" name="Freeform 2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6510" name="Freeform 2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sp>
          <p:nvSpPr>
            <p:cNvPr id="276511" name="Freeform 2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alpha val="70195"/>
              </a:schemeClr>
            </a:solidFill>
            <a:ln w="9525">
              <a:solidFill>
                <a:schemeClr val="tx1"/>
              </a:solidFill>
              <a:round/>
              <a:headEnd/>
              <a:tailEnd/>
            </a:ln>
          </p:spPr>
          <p:txBody>
            <a:bodyPr wrap="none" anchor="ctr"/>
            <a:lstStyle/>
            <a:p>
              <a:endParaRPr lang="en-US" dirty="0">
                <a:latin typeface="Courier New" pitchFamily="49" charset="0"/>
              </a:endParaRPr>
            </a:p>
          </p:txBody>
        </p:sp>
      </p:grpSp>
      <p:sp>
        <p:nvSpPr>
          <p:cNvPr id="276502" name="Rectangle 29"/>
          <p:cNvSpPr>
            <a:spLocks noChangeArrowheads="1"/>
          </p:cNvSpPr>
          <p:nvPr/>
        </p:nvSpPr>
        <p:spPr bwMode="auto">
          <a:xfrm>
            <a:off x="6982832" y="4361012"/>
            <a:ext cx="184731" cy="461665"/>
          </a:xfrm>
          <a:prstGeom prst="rect">
            <a:avLst/>
          </a:prstGeom>
          <a:solidFill>
            <a:srgbClr val="FF0066"/>
          </a:solidFill>
          <a:ln w="9525" algn="ctr">
            <a:noFill/>
            <a:miter lim="800000"/>
            <a:headEnd/>
            <a:tailEnd/>
          </a:ln>
        </p:spPr>
        <p:txBody>
          <a:bodyPr wrap="none" anchor="ctr">
            <a:spAutoFit/>
          </a:bodyP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E1E9EC0-719A-4739-AF0F-96E26BC43980}" type="slidenum">
              <a:rPr lang="x-none"/>
              <a:pPr>
                <a:defRPr/>
              </a:pPr>
              <a:t>29</a:t>
            </a:fld>
            <a:endParaRPr lang="en-US"/>
          </a:p>
        </p:txBody>
      </p:sp>
      <p:sp>
        <p:nvSpPr>
          <p:cNvPr id="19460" name="Rectangle 2"/>
          <p:cNvSpPr>
            <a:spLocks noGrp="1" noChangeArrowheads="1"/>
          </p:cNvSpPr>
          <p:nvPr>
            <p:ph type="title"/>
          </p:nvPr>
        </p:nvSpPr>
        <p:spPr/>
        <p:txBody>
          <a:bodyPr/>
          <a:lstStyle/>
          <a:p>
            <a:r>
              <a:rPr lang="en-US" smtClean="0"/>
              <a:t>Set Interface</a:t>
            </a:r>
          </a:p>
        </p:txBody>
      </p:sp>
      <p:sp>
        <p:nvSpPr>
          <p:cNvPr id="19461" name="Rectangle 3"/>
          <p:cNvSpPr>
            <a:spLocks noGrp="1" noChangeArrowheads="1"/>
          </p:cNvSpPr>
          <p:nvPr>
            <p:ph type="body" idx="1"/>
          </p:nvPr>
        </p:nvSpPr>
        <p:spPr/>
        <p:txBody>
          <a:bodyPr/>
          <a:lstStyle/>
          <a:p>
            <a:r>
              <a:rPr lang="en-US" dirty="0" smtClean="0"/>
              <a:t>Unordered collection of items</a:t>
            </a:r>
          </a:p>
          <a:p>
            <a:r>
              <a:rPr lang="en-US" dirty="0" smtClean="0"/>
              <a:t>No duplicates</a:t>
            </a:r>
          </a:p>
          <a:p>
            <a:r>
              <a:rPr lang="en-US" dirty="0" smtClean="0"/>
              <a:t>Methods</a:t>
            </a:r>
          </a:p>
          <a:p>
            <a:pPr lvl="1"/>
            <a:r>
              <a:rPr lang="en-US" b="1" dirty="0" smtClean="0">
                <a:solidFill>
                  <a:schemeClr val="tx1"/>
                </a:solidFill>
                <a:latin typeface="Courier New" pitchFamily="49" charset="0"/>
              </a:rPr>
              <a:t>add(x)</a:t>
            </a:r>
            <a:r>
              <a:rPr lang="en-US" dirty="0" smtClean="0"/>
              <a:t> put </a:t>
            </a:r>
            <a:r>
              <a:rPr lang="en-US" b="1" dirty="0" smtClean="0">
                <a:solidFill>
                  <a:schemeClr val="tx1"/>
                </a:solidFill>
                <a:latin typeface="Courier New" pitchFamily="49" charset="0"/>
              </a:rPr>
              <a:t>x</a:t>
            </a:r>
            <a:r>
              <a:rPr lang="en-US" dirty="0" smtClean="0"/>
              <a:t> in set</a:t>
            </a:r>
          </a:p>
          <a:p>
            <a:pPr lvl="1"/>
            <a:r>
              <a:rPr lang="en-US" b="1" dirty="0" smtClean="0">
                <a:solidFill>
                  <a:schemeClr val="tx1"/>
                </a:solidFill>
                <a:latin typeface="Courier New" pitchFamily="49" charset="0"/>
              </a:rPr>
              <a:t>remove(x)</a:t>
            </a:r>
            <a:r>
              <a:rPr lang="en-US" dirty="0" smtClean="0"/>
              <a:t> take </a:t>
            </a:r>
            <a:r>
              <a:rPr lang="en-US" b="1" dirty="0" smtClean="0">
                <a:solidFill>
                  <a:schemeClr val="tx1"/>
                </a:solidFill>
                <a:latin typeface="Courier New" pitchFamily="49" charset="0"/>
              </a:rPr>
              <a:t>x</a:t>
            </a:r>
            <a:r>
              <a:rPr lang="en-US" dirty="0" smtClean="0"/>
              <a:t> out of set</a:t>
            </a:r>
          </a:p>
          <a:p>
            <a:pPr lvl="1"/>
            <a:r>
              <a:rPr lang="en-US" b="1" dirty="0" smtClean="0">
                <a:solidFill>
                  <a:schemeClr val="tx1"/>
                </a:solidFill>
                <a:latin typeface="Courier New" pitchFamily="49" charset="0"/>
              </a:rPr>
              <a:t>contains(x)</a:t>
            </a:r>
            <a:r>
              <a:rPr lang="en-US" dirty="0" smtClean="0"/>
              <a:t> tests if </a:t>
            </a:r>
            <a:r>
              <a:rPr lang="en-US" b="1" dirty="0" smtClean="0">
                <a:solidFill>
                  <a:schemeClr val="tx1"/>
                </a:solidFill>
                <a:latin typeface="Courier New" pitchFamily="49" charset="0"/>
              </a:rPr>
              <a:t>x</a:t>
            </a:r>
            <a:r>
              <a:rPr lang="en-US" dirty="0" smtClean="0"/>
              <a:t> in set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a:t>Art of Multiprocessor Programming</a:t>
            </a:r>
          </a:p>
        </p:txBody>
      </p:sp>
      <p:sp>
        <p:nvSpPr>
          <p:cNvPr id="8" name="Slide Number Placeholder 3"/>
          <p:cNvSpPr>
            <a:spLocks noGrp="1"/>
          </p:cNvSpPr>
          <p:nvPr>
            <p:ph type="sldNum" sz="quarter" idx="11"/>
          </p:nvPr>
        </p:nvSpPr>
        <p:spPr/>
        <p:txBody>
          <a:bodyPr/>
          <a:lstStyle/>
          <a:p>
            <a:pPr>
              <a:defRPr/>
            </a:pPr>
            <a:fld id="{DC0CFBAF-B699-41DE-B2ED-3A2E02B39CBF}" type="slidenum">
              <a:rPr lang="x-none"/>
              <a:pPr>
                <a:defRPr/>
              </a:pPr>
              <a:t>290</a:t>
            </a:fld>
            <a:endParaRPr lang="en-US"/>
          </a:p>
        </p:txBody>
      </p:sp>
      <p:pic>
        <p:nvPicPr>
          <p:cNvPr id="2775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77509" name="Rectangle 3"/>
          <p:cNvSpPr>
            <a:spLocks noGrp="1" noChangeArrowheads="1"/>
          </p:cNvSpPr>
          <p:nvPr>
            <p:ph type="title"/>
          </p:nvPr>
        </p:nvSpPr>
        <p:spPr>
          <a:xfrm>
            <a:off x="622300" y="190500"/>
            <a:ext cx="7772400" cy="1143000"/>
          </a:xfrm>
        </p:spPr>
        <p:txBody>
          <a:bodyPr/>
          <a:lstStyle/>
          <a:p>
            <a:r>
              <a:rPr lang="en-US" smtClean="0"/>
              <a:t>Lock-free Find</a:t>
            </a:r>
          </a:p>
        </p:txBody>
      </p:sp>
      <p:sp>
        <p:nvSpPr>
          <p:cNvPr id="277510" name="Text Box 4"/>
          <p:cNvSpPr txBox="1">
            <a:spLocks noChangeArrowheads="1"/>
          </p:cNvSpPr>
          <p:nvPr/>
        </p:nvSpPr>
        <p:spPr bwMode="auto">
          <a:xfrm>
            <a:off x="754063" y="2054225"/>
            <a:ext cx="7331075" cy="3140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rPr>
              <a:t>retry: while (true) {</a:t>
            </a:r>
          </a:p>
          <a:p>
            <a:pPr algn="l"/>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while (marked[0]) {</a:t>
            </a:r>
          </a:p>
          <a:p>
            <a:pPr algn="l"/>
            <a:r>
              <a:rPr lang="en-US" sz="2000" b="1" dirty="0">
                <a:solidFill>
                  <a:schemeClr val="folHlink"/>
                </a:solidFill>
                <a:latin typeface="Courier New" pitchFamily="49" charset="0"/>
              </a:rPr>
              <a:t>     snip = </a:t>
            </a:r>
            <a:r>
              <a:rPr lang="en-US" sz="2000" b="1" dirty="0" err="1">
                <a:solidFill>
                  <a:schemeClr val="folHlink"/>
                </a:solidFill>
                <a:latin typeface="Courier New" pitchFamily="49" charset="0"/>
              </a:rPr>
              <a:t>pred.next.compareAndSet</a:t>
            </a:r>
            <a:r>
              <a:rPr lang="en-US" sz="2000" b="1" dirty="0">
                <a:solidFill>
                  <a:schemeClr val="folHlink"/>
                </a:solidFill>
                <a:latin typeface="Courier New" pitchFamily="49" charset="0"/>
              </a:rPr>
              <a:t>(</a:t>
            </a:r>
            <a:r>
              <a:rPr lang="en-US" sz="2000" b="1" dirty="0" err="1">
                <a:solidFill>
                  <a:schemeClr val="folHlink"/>
                </a:solidFill>
                <a:latin typeface="Courier New" pitchFamily="49" charset="0"/>
              </a:rPr>
              <a:t>curr</a:t>
            </a:r>
            <a:r>
              <a:rPr lang="en-US" sz="2000" b="1" dirty="0">
                <a:solidFill>
                  <a:schemeClr val="folHlink"/>
                </a:solidFill>
                <a:latin typeface="Courier New" pitchFamily="49" charset="0"/>
              </a:rPr>
              <a:t>, </a:t>
            </a:r>
          </a:p>
          <a:p>
            <a:pPr algn="l"/>
            <a:r>
              <a:rPr lang="en-US" sz="2000" b="1" dirty="0">
                <a:solidFill>
                  <a:schemeClr val="folHlink"/>
                </a:solidFill>
                <a:latin typeface="Courier New" pitchFamily="49" charset="0"/>
              </a:rPr>
              <a:t>                          </a:t>
            </a:r>
            <a:r>
              <a:rPr lang="en-US" sz="2000" b="1" dirty="0" err="1">
                <a:solidFill>
                  <a:schemeClr val="folHlink"/>
                </a:solidFill>
                <a:latin typeface="Courier New" pitchFamily="49" charset="0"/>
              </a:rPr>
              <a:t>succ</a:t>
            </a:r>
            <a:r>
              <a:rPr lang="en-US" sz="2000" b="1" dirty="0">
                <a:solidFill>
                  <a:schemeClr val="folHlink"/>
                </a:solidFill>
                <a:latin typeface="Courier New" pitchFamily="49" charset="0"/>
              </a:rPr>
              <a:t>, false, false);</a:t>
            </a:r>
          </a:p>
          <a:p>
            <a:pPr algn="l"/>
            <a:r>
              <a:rPr lang="en-US" sz="2000" b="1" dirty="0">
                <a:latin typeface="Courier New" pitchFamily="49" charset="0"/>
              </a:rPr>
              <a:t>     </a:t>
            </a:r>
            <a:r>
              <a:rPr lang="en-US" sz="2000" b="1" dirty="0">
                <a:solidFill>
                  <a:schemeClr val="folHlink"/>
                </a:solidFill>
                <a:latin typeface="Courier New" pitchFamily="49" charset="0"/>
              </a:rPr>
              <a:t>if (!snip) continue retry;</a:t>
            </a:r>
          </a:p>
          <a:p>
            <a:pPr algn="l"/>
            <a:r>
              <a:rPr lang="en-US" sz="2000" b="1" dirty="0">
                <a:latin typeface="Courier New" pitchFamily="49" charset="0"/>
              </a:rPr>
              <a:t>     </a:t>
            </a:r>
            <a:r>
              <a:rPr lang="en-US" sz="2000" b="1" dirty="0" err="1">
                <a:latin typeface="Courier New" pitchFamily="49" charset="0"/>
              </a:rPr>
              <a:t>curr</a:t>
            </a:r>
            <a:r>
              <a:rPr lang="en-US" sz="2000" b="1" dirty="0">
                <a:latin typeface="Courier New" pitchFamily="49" charset="0"/>
              </a:rPr>
              <a:t> = </a:t>
            </a:r>
            <a:r>
              <a:rPr lang="en-US" sz="2000" b="1" dirty="0" err="1">
                <a:latin typeface="Courier New" pitchFamily="49" charset="0"/>
              </a:rPr>
              <a:t>succ</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succ</a:t>
            </a:r>
            <a:r>
              <a:rPr lang="en-US" sz="2000" b="1" dirty="0">
                <a:latin typeface="Courier New" pitchFamily="49" charset="0"/>
              </a:rPr>
              <a:t> = </a:t>
            </a:r>
            <a:r>
              <a:rPr lang="en-US" sz="2000" b="1" dirty="0" err="1">
                <a:latin typeface="Courier New" pitchFamily="49" charset="0"/>
              </a:rPr>
              <a:t>curr.next.get</a:t>
            </a:r>
            <a:r>
              <a:rPr lang="en-US" sz="2000" b="1" dirty="0">
                <a:latin typeface="Courier New" pitchFamily="49" charset="0"/>
              </a:rPr>
              <a:t>(marked); </a:t>
            </a:r>
          </a:p>
          <a:p>
            <a:pPr algn="l"/>
            <a:r>
              <a:rPr lang="en-US" sz="2000" b="1" dirty="0">
                <a:latin typeface="Courier New" pitchFamily="49" charset="0"/>
              </a:rPr>
              <a:t>   </a:t>
            </a:r>
            <a:r>
              <a:rPr lang="en-US" sz="2000" b="1" dirty="0">
                <a:solidFill>
                  <a:schemeClr val="folHlink"/>
                </a:solidFill>
                <a:latin typeface="Courier New" pitchFamily="49" charset="0"/>
              </a:rPr>
              <a:t>}</a:t>
            </a:r>
          </a:p>
          <a:p>
            <a:pPr algn="l"/>
            <a:r>
              <a:rPr lang="en-US" sz="2000" b="1" dirty="0">
                <a:solidFill>
                  <a:schemeClr val="folHlink"/>
                </a:solidFill>
                <a:latin typeface="Courier New" pitchFamily="49" charset="0"/>
              </a:rPr>
              <a:t>…</a:t>
            </a:r>
          </a:p>
        </p:txBody>
      </p:sp>
      <p:sp>
        <p:nvSpPr>
          <p:cNvPr id="277511" name="Text Box 5"/>
          <p:cNvSpPr txBox="1">
            <a:spLocks noChangeArrowheads="1"/>
          </p:cNvSpPr>
          <p:nvPr/>
        </p:nvSpPr>
        <p:spPr bwMode="auto">
          <a:xfrm>
            <a:off x="3533775" y="1289050"/>
            <a:ext cx="5033963" cy="946150"/>
          </a:xfrm>
          <a:prstGeom prst="rect">
            <a:avLst/>
          </a:prstGeom>
          <a:noFill/>
          <a:ln w="9525">
            <a:noFill/>
            <a:miter lim="800000"/>
            <a:headEnd/>
            <a:tailEnd/>
          </a:ln>
        </p:spPr>
        <p:txBody>
          <a:bodyPr>
            <a:spAutoFit/>
          </a:bodyPr>
          <a:lstStyle/>
          <a:p>
            <a:pPr algn="ctr"/>
            <a:r>
              <a:rPr lang="en-US" sz="2800" b="1" dirty="0">
                <a:solidFill>
                  <a:srgbClr val="FF0000"/>
                </a:solidFill>
                <a:latin typeface="Arial" pitchFamily="34" charset="0"/>
              </a:rPr>
              <a:t>Otherwise move on to check if next node deleted</a:t>
            </a:r>
          </a:p>
        </p:txBody>
      </p:sp>
      <p:sp>
        <p:nvSpPr>
          <p:cNvPr id="277512" name="AutoShape 6"/>
          <p:cNvSpPr>
            <a:spLocks noChangeArrowheads="1"/>
          </p:cNvSpPr>
          <p:nvPr/>
        </p:nvSpPr>
        <p:spPr bwMode="auto">
          <a:xfrm>
            <a:off x="1519238" y="3890963"/>
            <a:ext cx="4492625" cy="806450"/>
          </a:xfrm>
          <a:prstGeom prst="wedgeRoundRectCallout">
            <a:avLst>
              <a:gd name="adj1" fmla="val 29787"/>
              <a:gd name="adj2" fmla="val -25944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2"/>
          <p:cNvSpPr>
            <a:spLocks noGrp="1" noChangeArrowheads="1"/>
          </p:cNvSpPr>
          <p:nvPr>
            <p:ph type="title"/>
          </p:nvPr>
        </p:nvSpPr>
        <p:spPr/>
        <p:txBody>
          <a:bodyPr/>
          <a:lstStyle/>
          <a:p>
            <a:r>
              <a:rPr lang="en-US" smtClean="0"/>
              <a:t>Performance </a:t>
            </a:r>
          </a:p>
        </p:txBody>
      </p:sp>
      <p:sp>
        <p:nvSpPr>
          <p:cNvPr id="2" name="Content Placeholder 1"/>
          <p:cNvSpPr>
            <a:spLocks noGrp="1"/>
          </p:cNvSpPr>
          <p:nvPr>
            <p:ph idx="1"/>
          </p:nvPr>
        </p:nvSpPr>
        <p:spPr/>
        <p:txBody>
          <a:bodyPr/>
          <a:lstStyle/>
          <a:p>
            <a:r>
              <a:rPr lang="en-US" dirty="0" smtClean="0"/>
              <a:t>Different list-based set </a:t>
            </a:r>
            <a:r>
              <a:rPr lang="en-US" dirty="0" err="1" smtClean="0"/>
              <a:t>implementaions</a:t>
            </a:r>
            <a:endParaRPr lang="en-US" dirty="0" smtClean="0"/>
          </a:p>
          <a:p>
            <a:r>
              <a:rPr lang="en-US" dirty="0" smtClean="0"/>
              <a:t>16-node machine</a:t>
            </a:r>
          </a:p>
          <a:p>
            <a:r>
              <a:rPr lang="en-US" dirty="0" smtClean="0"/>
              <a:t>Vary  percentage of </a:t>
            </a:r>
            <a:r>
              <a:rPr lang="en-US" b="1" dirty="0" smtClean="0">
                <a:solidFill>
                  <a:schemeClr val="tx1"/>
                </a:solidFill>
                <a:latin typeface="Courier New" pitchFamily="49" charset="0"/>
                <a:cs typeface="Courier New" pitchFamily="49" charset="0"/>
              </a:rPr>
              <a:t>contains()</a:t>
            </a:r>
            <a:r>
              <a:rPr lang="en-US" dirty="0" smtClean="0"/>
              <a:t> calls</a:t>
            </a:r>
          </a:p>
          <a:p>
            <a:endParaRPr lang="en-US" dirty="0"/>
          </a:p>
        </p:txBody>
      </p:sp>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4857D9CB-1AAE-42D8-AB57-AC5809930BE2}" type="slidenum">
              <a:rPr lang="x-none"/>
              <a:pPr>
                <a:defRPr/>
              </a:pPr>
              <a:t>291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Footer Placeholder 4"/>
          <p:cNvSpPr>
            <a:spLocks noGrp="1"/>
          </p:cNvSpPr>
          <p:nvPr>
            <p:ph type="ftr" sz="quarter" idx="10"/>
          </p:nvPr>
        </p:nvSpPr>
        <p:spPr/>
        <p:txBody>
          <a:bodyPr/>
          <a:lstStyle/>
          <a:p>
            <a:pPr>
              <a:defRPr/>
            </a:pPr>
            <a:r>
              <a:rPr lang="en-US"/>
              <a:t>Art of Multiprocessor Programming</a:t>
            </a:r>
          </a:p>
        </p:txBody>
      </p:sp>
      <p:sp>
        <p:nvSpPr>
          <p:cNvPr id="583" name="Slide Number Placeholder 5"/>
          <p:cNvSpPr>
            <a:spLocks noGrp="1"/>
          </p:cNvSpPr>
          <p:nvPr>
            <p:ph type="sldNum" sz="quarter" idx="11"/>
          </p:nvPr>
        </p:nvSpPr>
        <p:spPr/>
        <p:txBody>
          <a:bodyPr/>
          <a:lstStyle/>
          <a:p>
            <a:pPr>
              <a:defRPr/>
            </a:pPr>
            <a:fld id="{0C4393DD-2013-454E-B260-AB3DE4DBBAB5}" type="slidenum">
              <a:rPr lang="x-none"/>
              <a:pPr>
                <a:defRPr/>
              </a:pPr>
              <a:t>292</a:t>
            </a:fld>
            <a:endParaRPr lang="en-US"/>
          </a:p>
        </p:txBody>
      </p:sp>
      <p:sp>
        <p:nvSpPr>
          <p:cNvPr id="279556" name="Rectangle 2"/>
          <p:cNvSpPr>
            <a:spLocks noGrp="1" noChangeArrowheads="1"/>
          </p:cNvSpPr>
          <p:nvPr>
            <p:ph type="title"/>
          </p:nvPr>
        </p:nvSpPr>
        <p:spPr>
          <a:xfrm>
            <a:off x="555625" y="392113"/>
            <a:ext cx="7772400" cy="1143000"/>
          </a:xfrm>
        </p:spPr>
        <p:txBody>
          <a:bodyPr/>
          <a:lstStyle/>
          <a:p>
            <a:r>
              <a:rPr lang="en-US" smtClean="0"/>
              <a:t>High Contains Ratio</a:t>
            </a:r>
          </a:p>
        </p:txBody>
      </p:sp>
      <p:sp>
        <p:nvSpPr>
          <p:cNvPr id="279557" name="AutoShape 10"/>
          <p:cNvSpPr>
            <a:spLocks noChangeAspect="1" noChangeArrowheads="1" noTextEdit="1"/>
          </p:cNvSpPr>
          <p:nvPr/>
        </p:nvSpPr>
        <p:spPr bwMode="auto">
          <a:xfrm>
            <a:off x="-242888" y="1492250"/>
            <a:ext cx="7650163" cy="4548188"/>
          </a:xfrm>
          <a:prstGeom prst="rect">
            <a:avLst/>
          </a:prstGeom>
          <a:noFill/>
          <a:ln w="9525">
            <a:noFill/>
            <a:miter lim="800000"/>
            <a:headEnd/>
            <a:tailEnd/>
          </a:ln>
        </p:spPr>
        <p:txBody>
          <a:bodyPr/>
          <a:lstStyle/>
          <a:p>
            <a:endParaRPr lang="en-US" dirty="0">
              <a:latin typeface="Courier New" pitchFamily="49" charset="0"/>
            </a:endParaRPr>
          </a:p>
        </p:txBody>
      </p:sp>
      <p:sp>
        <p:nvSpPr>
          <p:cNvPr id="279558" name="AutoShape 1072"/>
          <p:cNvSpPr>
            <a:spLocks noChangeAspect="1" noChangeArrowheads="1" noTextEdit="1"/>
          </p:cNvSpPr>
          <p:nvPr/>
        </p:nvSpPr>
        <p:spPr bwMode="auto">
          <a:xfrm>
            <a:off x="-90488" y="1644650"/>
            <a:ext cx="7650163" cy="4548188"/>
          </a:xfrm>
          <a:prstGeom prst="rect">
            <a:avLst/>
          </a:prstGeom>
          <a:noFill/>
          <a:ln w="9525">
            <a:noFill/>
            <a:miter lim="800000"/>
            <a:headEnd/>
            <a:tailEnd/>
          </a:ln>
        </p:spPr>
        <p:txBody>
          <a:bodyPr/>
          <a:lstStyle/>
          <a:p>
            <a:endParaRPr lang="en-US" dirty="0">
              <a:latin typeface="Courier New" pitchFamily="49" charset="0"/>
            </a:endParaRPr>
          </a:p>
        </p:txBody>
      </p:sp>
      <p:sp>
        <p:nvSpPr>
          <p:cNvPr id="279559" name="Text Box 3"/>
          <p:cNvSpPr txBox="1">
            <a:spLocks noChangeArrowheads="1"/>
          </p:cNvSpPr>
          <p:nvPr/>
        </p:nvSpPr>
        <p:spPr bwMode="auto">
          <a:xfrm>
            <a:off x="7107238" y="3165475"/>
            <a:ext cx="1165704" cy="338554"/>
          </a:xfrm>
          <a:prstGeom prst="rect">
            <a:avLst/>
          </a:prstGeom>
          <a:noFill/>
          <a:ln w="9525" algn="ctr">
            <a:noFill/>
            <a:miter lim="800000"/>
            <a:headEnd/>
            <a:tailEnd/>
          </a:ln>
        </p:spPr>
        <p:txBody>
          <a:bodyPr wrap="none">
            <a:spAutoFit/>
          </a:bodyPr>
          <a:lstStyle/>
          <a:p>
            <a:pPr algn="l"/>
            <a:r>
              <a:rPr lang="en-US" sz="1600" b="1" dirty="0">
                <a:latin typeface="Arial" pitchFamily="34" charset="0"/>
              </a:rPr>
              <a:t>Lock-free </a:t>
            </a:r>
          </a:p>
        </p:txBody>
      </p:sp>
      <p:sp>
        <p:nvSpPr>
          <p:cNvPr id="279560" name="Text Box 4"/>
          <p:cNvSpPr txBox="1">
            <a:spLocks noChangeArrowheads="1"/>
          </p:cNvSpPr>
          <p:nvPr/>
        </p:nvSpPr>
        <p:spPr bwMode="auto">
          <a:xfrm>
            <a:off x="7127875" y="3411538"/>
            <a:ext cx="1027113" cy="336550"/>
          </a:xfrm>
          <a:prstGeom prst="rect">
            <a:avLst/>
          </a:prstGeom>
          <a:noFill/>
          <a:ln w="9525" algn="ctr">
            <a:noFill/>
            <a:miter lim="800000"/>
            <a:headEnd/>
            <a:tailEnd/>
          </a:ln>
        </p:spPr>
        <p:txBody>
          <a:bodyPr wrap="none">
            <a:spAutoFit/>
          </a:bodyPr>
          <a:lstStyle/>
          <a:p>
            <a:pPr algn="l"/>
            <a:r>
              <a:rPr lang="en-US" sz="1600" b="1" dirty="0">
                <a:latin typeface="Arial" pitchFamily="34" charset="0"/>
              </a:rPr>
              <a:t>Lazy list</a:t>
            </a:r>
          </a:p>
        </p:txBody>
      </p:sp>
      <p:sp>
        <p:nvSpPr>
          <p:cNvPr id="279561" name="Text Box 7"/>
          <p:cNvSpPr txBox="1">
            <a:spLocks noChangeArrowheads="1"/>
          </p:cNvSpPr>
          <p:nvPr/>
        </p:nvSpPr>
        <p:spPr bwMode="auto">
          <a:xfrm>
            <a:off x="7081838" y="4949825"/>
            <a:ext cx="1712328" cy="338554"/>
          </a:xfrm>
          <a:prstGeom prst="rect">
            <a:avLst/>
          </a:prstGeom>
          <a:noFill/>
          <a:ln w="9525" algn="ctr">
            <a:noFill/>
            <a:miter lim="800000"/>
            <a:headEnd/>
            <a:tailEnd/>
          </a:ln>
        </p:spPr>
        <p:txBody>
          <a:bodyPr wrap="none">
            <a:spAutoFit/>
          </a:bodyPr>
          <a:lstStyle/>
          <a:p>
            <a:pPr algn="l"/>
            <a:r>
              <a:rPr lang="en-US" sz="1600" b="1" dirty="0">
                <a:latin typeface="Arial" pitchFamily="34" charset="0"/>
              </a:rPr>
              <a:t>Coarse Grained</a:t>
            </a:r>
          </a:p>
        </p:txBody>
      </p:sp>
      <p:sp>
        <p:nvSpPr>
          <p:cNvPr id="279562" name="Text Box 8"/>
          <p:cNvSpPr txBox="1">
            <a:spLocks noChangeArrowheads="1"/>
          </p:cNvSpPr>
          <p:nvPr/>
        </p:nvSpPr>
        <p:spPr bwMode="auto">
          <a:xfrm>
            <a:off x="7075488" y="5157788"/>
            <a:ext cx="2064989" cy="338554"/>
          </a:xfrm>
          <a:prstGeom prst="rect">
            <a:avLst/>
          </a:prstGeom>
          <a:noFill/>
          <a:ln w="9525" algn="ctr">
            <a:noFill/>
            <a:miter lim="800000"/>
            <a:headEnd/>
            <a:tailEnd/>
          </a:ln>
        </p:spPr>
        <p:txBody>
          <a:bodyPr wrap="none">
            <a:spAutoFit/>
          </a:bodyPr>
          <a:lstStyle/>
          <a:p>
            <a:pPr algn="l"/>
            <a:r>
              <a:rPr lang="en-US" sz="1600" b="1" dirty="0">
                <a:latin typeface="Arial" pitchFamily="34" charset="0"/>
              </a:rPr>
              <a:t>Fine Lock-coupling</a:t>
            </a:r>
          </a:p>
        </p:txBody>
      </p:sp>
      <p:sp>
        <p:nvSpPr>
          <p:cNvPr id="279563" name="Freeform 20"/>
          <p:cNvSpPr>
            <a:spLocks/>
          </p:cNvSpPr>
          <p:nvPr/>
        </p:nvSpPr>
        <p:spPr bwMode="auto">
          <a:xfrm>
            <a:off x="404813" y="4675188"/>
            <a:ext cx="117475" cy="180975"/>
          </a:xfrm>
          <a:custGeom>
            <a:avLst/>
            <a:gdLst>
              <a:gd name="T0" fmla="*/ 2147483647 w 74"/>
              <a:gd name="T1" fmla="*/ 2147483647 h 114"/>
              <a:gd name="T2" fmla="*/ 2147483647 w 74"/>
              <a:gd name="T3" fmla="*/ 2147483647 h 114"/>
              <a:gd name="T4" fmla="*/ 0 w 74"/>
              <a:gd name="T5" fmla="*/ 2147483647 h 114"/>
              <a:gd name="T6" fmla="*/ 0 w 74"/>
              <a:gd name="T7" fmla="*/ 2147483647 h 114"/>
              <a:gd name="T8" fmla="*/ 0 w 74"/>
              <a:gd name="T9" fmla="*/ 2147483647 h 114"/>
              <a:gd name="T10" fmla="*/ 2147483647 w 74"/>
              <a:gd name="T11" fmla="*/ 2147483647 h 114"/>
              <a:gd name="T12" fmla="*/ 2147483647 w 74"/>
              <a:gd name="T13" fmla="*/ 2147483647 h 114"/>
              <a:gd name="T14" fmla="*/ 2147483647 w 74"/>
              <a:gd name="T15" fmla="*/ 2147483647 h 114"/>
              <a:gd name="T16" fmla="*/ 2147483647 w 74"/>
              <a:gd name="T17" fmla="*/ 2147483647 h 114"/>
              <a:gd name="T18" fmla="*/ 2147483647 w 74"/>
              <a:gd name="T19" fmla="*/ 2147483647 h 114"/>
              <a:gd name="T20" fmla="*/ 2147483647 w 74"/>
              <a:gd name="T21" fmla="*/ 2147483647 h 114"/>
              <a:gd name="T22" fmla="*/ 2147483647 w 74"/>
              <a:gd name="T23" fmla="*/ 2147483647 h 114"/>
              <a:gd name="T24" fmla="*/ 2147483647 w 74"/>
              <a:gd name="T25" fmla="*/ 2147483647 h 114"/>
              <a:gd name="T26" fmla="*/ 2147483647 w 74"/>
              <a:gd name="T27" fmla="*/ 2147483647 h 114"/>
              <a:gd name="T28" fmla="*/ 2147483647 w 74"/>
              <a:gd name="T29" fmla="*/ 2147483647 h 114"/>
              <a:gd name="T30" fmla="*/ 2147483647 w 74"/>
              <a:gd name="T31" fmla="*/ 2147483647 h 114"/>
              <a:gd name="T32" fmla="*/ 2147483647 w 74"/>
              <a:gd name="T33" fmla="*/ 2147483647 h 114"/>
              <a:gd name="T34" fmla="*/ 2147483647 w 74"/>
              <a:gd name="T35" fmla="*/ 2147483647 h 114"/>
              <a:gd name="T36" fmla="*/ 2147483647 w 74"/>
              <a:gd name="T37" fmla="*/ 2147483647 h 114"/>
              <a:gd name="T38" fmla="*/ 2147483647 w 74"/>
              <a:gd name="T39" fmla="*/ 2147483647 h 114"/>
              <a:gd name="T40" fmla="*/ 2147483647 w 74"/>
              <a:gd name="T41" fmla="*/ 2147483647 h 114"/>
              <a:gd name="T42" fmla="*/ 2147483647 w 74"/>
              <a:gd name="T43" fmla="*/ 2147483647 h 114"/>
              <a:gd name="T44" fmla="*/ 0 w 74"/>
              <a:gd name="T45" fmla="*/ 2147483647 h 114"/>
              <a:gd name="T46" fmla="*/ 2147483647 w 74"/>
              <a:gd name="T47" fmla="*/ 2147483647 h 114"/>
              <a:gd name="T48" fmla="*/ 2147483647 w 74"/>
              <a:gd name="T49" fmla="*/ 2147483647 h 114"/>
              <a:gd name="T50" fmla="*/ 2147483647 w 74"/>
              <a:gd name="T51" fmla="*/ 2147483647 h 114"/>
              <a:gd name="T52" fmla="*/ 2147483647 w 74"/>
              <a:gd name="T53" fmla="*/ 2147483647 h 114"/>
              <a:gd name="T54" fmla="*/ 2147483647 w 74"/>
              <a:gd name="T55" fmla="*/ 0 h 114"/>
              <a:gd name="T56" fmla="*/ 2147483647 w 74"/>
              <a:gd name="T57" fmla="*/ 0 h 114"/>
              <a:gd name="T58" fmla="*/ 2147483647 w 74"/>
              <a:gd name="T59" fmla="*/ 0 h 114"/>
              <a:gd name="T60" fmla="*/ 2147483647 w 74"/>
              <a:gd name="T61" fmla="*/ 2147483647 h 114"/>
              <a:gd name="T62" fmla="*/ 2147483647 w 74"/>
              <a:gd name="T63" fmla="*/ 2147483647 h 114"/>
              <a:gd name="T64" fmla="*/ 2147483647 w 74"/>
              <a:gd name="T65" fmla="*/ 2147483647 h 114"/>
              <a:gd name="T66" fmla="*/ 2147483647 w 74"/>
              <a:gd name="T67" fmla="*/ 2147483647 h 114"/>
              <a:gd name="T68" fmla="*/ 2147483647 w 74"/>
              <a:gd name="T69" fmla="*/ 2147483647 h 114"/>
              <a:gd name="T70" fmla="*/ 2147483647 w 74"/>
              <a:gd name="T71" fmla="*/ 2147483647 h 114"/>
              <a:gd name="T72" fmla="*/ 2147483647 w 74"/>
              <a:gd name="T73" fmla="*/ 2147483647 h 114"/>
              <a:gd name="T74" fmla="*/ 2147483647 w 74"/>
              <a:gd name="T75" fmla="*/ 2147483647 h 114"/>
              <a:gd name="T76" fmla="*/ 2147483647 w 74"/>
              <a:gd name="T77" fmla="*/ 2147483647 h 114"/>
              <a:gd name="T78" fmla="*/ 2147483647 w 74"/>
              <a:gd name="T79" fmla="*/ 2147483647 h 114"/>
              <a:gd name="T80" fmla="*/ 2147483647 w 74"/>
              <a:gd name="T81" fmla="*/ 2147483647 h 114"/>
              <a:gd name="T82" fmla="*/ 2147483647 w 74"/>
              <a:gd name="T83" fmla="*/ 2147483647 h 114"/>
              <a:gd name="T84" fmla="*/ 2147483647 w 74"/>
              <a:gd name="T85" fmla="*/ 2147483647 h 114"/>
              <a:gd name="T86" fmla="*/ 2147483647 w 74"/>
              <a:gd name="T87" fmla="*/ 2147483647 h 114"/>
              <a:gd name="T88" fmla="*/ 2147483647 w 74"/>
              <a:gd name="T89" fmla="*/ 2147483647 h 114"/>
              <a:gd name="T90" fmla="*/ 2147483647 w 74"/>
              <a:gd name="T91" fmla="*/ 2147483647 h 114"/>
              <a:gd name="T92" fmla="*/ 2147483647 w 74"/>
              <a:gd name="T93" fmla="*/ 2147483647 h 114"/>
              <a:gd name="T94" fmla="*/ 2147483647 w 74"/>
              <a:gd name="T95" fmla="*/ 2147483647 h 1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4"/>
              <a:gd name="T146" fmla="*/ 74 w 74"/>
              <a:gd name="T147" fmla="*/ 114 h 1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4">
                <a:moveTo>
                  <a:pt x="74" y="100"/>
                </a:moveTo>
                <a:lnTo>
                  <a:pt x="74" y="114"/>
                </a:lnTo>
                <a:lnTo>
                  <a:pt x="0" y="114"/>
                </a:lnTo>
                <a:lnTo>
                  <a:pt x="0" y="110"/>
                </a:lnTo>
                <a:lnTo>
                  <a:pt x="0" y="104"/>
                </a:lnTo>
                <a:lnTo>
                  <a:pt x="4" y="97"/>
                </a:lnTo>
                <a:lnTo>
                  <a:pt x="10" y="87"/>
                </a:lnTo>
                <a:lnTo>
                  <a:pt x="17" y="80"/>
                </a:lnTo>
                <a:lnTo>
                  <a:pt x="27" y="70"/>
                </a:lnTo>
                <a:lnTo>
                  <a:pt x="37" y="60"/>
                </a:lnTo>
                <a:lnTo>
                  <a:pt x="47" y="53"/>
                </a:lnTo>
                <a:lnTo>
                  <a:pt x="54" y="47"/>
                </a:lnTo>
                <a:lnTo>
                  <a:pt x="57" y="40"/>
                </a:lnTo>
                <a:lnTo>
                  <a:pt x="57" y="30"/>
                </a:lnTo>
                <a:lnTo>
                  <a:pt x="57" y="23"/>
                </a:lnTo>
                <a:lnTo>
                  <a:pt x="54" y="17"/>
                </a:lnTo>
                <a:lnTo>
                  <a:pt x="47" y="13"/>
                </a:lnTo>
                <a:lnTo>
                  <a:pt x="37" y="13"/>
                </a:lnTo>
                <a:lnTo>
                  <a:pt x="30" y="13"/>
                </a:lnTo>
                <a:lnTo>
                  <a:pt x="24" y="17"/>
                </a:lnTo>
                <a:lnTo>
                  <a:pt x="17" y="23"/>
                </a:lnTo>
                <a:lnTo>
                  <a:pt x="17" y="33"/>
                </a:lnTo>
                <a:lnTo>
                  <a:pt x="0" y="30"/>
                </a:lnTo>
                <a:lnTo>
                  <a:pt x="4" y="20"/>
                </a:lnTo>
                <a:lnTo>
                  <a:pt x="7" y="13"/>
                </a:lnTo>
                <a:lnTo>
                  <a:pt x="14" y="7"/>
                </a:lnTo>
                <a:lnTo>
                  <a:pt x="20" y="3"/>
                </a:lnTo>
                <a:lnTo>
                  <a:pt x="27" y="0"/>
                </a:lnTo>
                <a:lnTo>
                  <a:pt x="37" y="0"/>
                </a:lnTo>
                <a:lnTo>
                  <a:pt x="47" y="0"/>
                </a:lnTo>
                <a:lnTo>
                  <a:pt x="57" y="3"/>
                </a:lnTo>
                <a:lnTo>
                  <a:pt x="64" y="7"/>
                </a:lnTo>
                <a:lnTo>
                  <a:pt x="71" y="13"/>
                </a:lnTo>
                <a:lnTo>
                  <a:pt x="74" y="23"/>
                </a:lnTo>
                <a:lnTo>
                  <a:pt x="74" y="30"/>
                </a:lnTo>
                <a:lnTo>
                  <a:pt x="74" y="37"/>
                </a:lnTo>
                <a:lnTo>
                  <a:pt x="71" y="43"/>
                </a:lnTo>
                <a:lnTo>
                  <a:pt x="67" y="50"/>
                </a:lnTo>
                <a:lnTo>
                  <a:pt x="64" y="57"/>
                </a:lnTo>
                <a:lnTo>
                  <a:pt x="57" y="63"/>
                </a:lnTo>
                <a:lnTo>
                  <a:pt x="50" y="70"/>
                </a:lnTo>
                <a:lnTo>
                  <a:pt x="40" y="77"/>
                </a:lnTo>
                <a:lnTo>
                  <a:pt x="34" y="84"/>
                </a:lnTo>
                <a:lnTo>
                  <a:pt x="30" y="90"/>
                </a:lnTo>
                <a:lnTo>
                  <a:pt x="27" y="90"/>
                </a:lnTo>
                <a:lnTo>
                  <a:pt x="24" y="97"/>
                </a:lnTo>
                <a:lnTo>
                  <a:pt x="20" y="100"/>
                </a:lnTo>
                <a:lnTo>
                  <a:pt x="74" y="10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64" name="Freeform 29"/>
          <p:cNvSpPr>
            <a:spLocks noEditPoints="1"/>
          </p:cNvSpPr>
          <p:nvPr/>
        </p:nvSpPr>
        <p:spPr bwMode="auto">
          <a:xfrm>
            <a:off x="400050" y="4170363"/>
            <a:ext cx="127000" cy="180975"/>
          </a:xfrm>
          <a:custGeom>
            <a:avLst/>
            <a:gdLst>
              <a:gd name="T0" fmla="*/ 2147483647 w 80"/>
              <a:gd name="T1" fmla="*/ 2147483647 h 114"/>
              <a:gd name="T2" fmla="*/ 2147483647 w 80"/>
              <a:gd name="T3" fmla="*/ 2147483647 h 114"/>
              <a:gd name="T4" fmla="*/ 0 w 80"/>
              <a:gd name="T5" fmla="*/ 2147483647 h 114"/>
              <a:gd name="T6" fmla="*/ 0 w 80"/>
              <a:gd name="T7" fmla="*/ 2147483647 h 114"/>
              <a:gd name="T8" fmla="*/ 2147483647 w 80"/>
              <a:gd name="T9" fmla="*/ 0 h 114"/>
              <a:gd name="T10" fmla="*/ 2147483647 w 80"/>
              <a:gd name="T11" fmla="*/ 0 h 114"/>
              <a:gd name="T12" fmla="*/ 2147483647 w 80"/>
              <a:gd name="T13" fmla="*/ 2147483647 h 114"/>
              <a:gd name="T14" fmla="*/ 2147483647 w 80"/>
              <a:gd name="T15" fmla="*/ 2147483647 h 114"/>
              <a:gd name="T16" fmla="*/ 2147483647 w 80"/>
              <a:gd name="T17" fmla="*/ 2147483647 h 114"/>
              <a:gd name="T18" fmla="*/ 2147483647 w 80"/>
              <a:gd name="T19" fmla="*/ 2147483647 h 114"/>
              <a:gd name="T20" fmla="*/ 2147483647 w 80"/>
              <a:gd name="T21" fmla="*/ 2147483647 h 114"/>
              <a:gd name="T22" fmla="*/ 2147483647 w 80"/>
              <a:gd name="T23" fmla="*/ 2147483647 h 114"/>
              <a:gd name="T24" fmla="*/ 2147483647 w 80"/>
              <a:gd name="T25" fmla="*/ 2147483647 h 114"/>
              <a:gd name="T26" fmla="*/ 2147483647 w 80"/>
              <a:gd name="T27" fmla="*/ 2147483647 h 114"/>
              <a:gd name="T28" fmla="*/ 2147483647 w 80"/>
              <a:gd name="T29" fmla="*/ 2147483647 h 114"/>
              <a:gd name="T30" fmla="*/ 2147483647 w 80"/>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14"/>
              <a:gd name="T50" fmla="*/ 80 w 80"/>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14">
                <a:moveTo>
                  <a:pt x="50" y="114"/>
                </a:moveTo>
                <a:lnTo>
                  <a:pt x="50" y="87"/>
                </a:lnTo>
                <a:lnTo>
                  <a:pt x="0" y="87"/>
                </a:lnTo>
                <a:lnTo>
                  <a:pt x="0" y="74"/>
                </a:lnTo>
                <a:lnTo>
                  <a:pt x="53" y="0"/>
                </a:lnTo>
                <a:lnTo>
                  <a:pt x="67" y="0"/>
                </a:lnTo>
                <a:lnTo>
                  <a:pt x="67" y="74"/>
                </a:lnTo>
                <a:lnTo>
                  <a:pt x="80" y="74"/>
                </a:lnTo>
                <a:lnTo>
                  <a:pt x="80" y="87"/>
                </a:lnTo>
                <a:lnTo>
                  <a:pt x="67" y="87"/>
                </a:lnTo>
                <a:lnTo>
                  <a:pt x="67" y="114"/>
                </a:lnTo>
                <a:lnTo>
                  <a:pt x="50" y="114"/>
                </a:lnTo>
                <a:close/>
                <a:moveTo>
                  <a:pt x="50" y="74"/>
                </a:moveTo>
                <a:lnTo>
                  <a:pt x="50" y="30"/>
                </a:lnTo>
                <a:lnTo>
                  <a:pt x="17" y="74"/>
                </a:lnTo>
                <a:lnTo>
                  <a:pt x="50"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65" name="Freeform 30"/>
          <p:cNvSpPr>
            <a:spLocks noEditPoints="1"/>
          </p:cNvSpPr>
          <p:nvPr/>
        </p:nvSpPr>
        <p:spPr bwMode="auto">
          <a:xfrm>
            <a:off x="542925" y="4217988"/>
            <a:ext cx="122238" cy="138112"/>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2147483647 w 77"/>
              <a:gd name="T21" fmla="*/ 2147483647 h 87"/>
              <a:gd name="T22" fmla="*/ 0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0 h 87"/>
              <a:gd name="T34" fmla="*/ 2147483647 w 77"/>
              <a:gd name="T35" fmla="*/ 0 h 87"/>
              <a:gd name="T36" fmla="*/ 2147483647 w 77"/>
              <a:gd name="T37" fmla="*/ 0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4" y="60"/>
                </a:moveTo>
                <a:lnTo>
                  <a:pt x="77" y="60"/>
                </a:lnTo>
                <a:lnTo>
                  <a:pt x="74" y="74"/>
                </a:lnTo>
                <a:lnTo>
                  <a:pt x="64" y="80"/>
                </a:lnTo>
                <a:lnTo>
                  <a:pt x="54" y="84"/>
                </a:lnTo>
                <a:lnTo>
                  <a:pt x="40" y="87"/>
                </a:lnTo>
                <a:lnTo>
                  <a:pt x="30" y="87"/>
                </a:lnTo>
                <a:lnTo>
                  <a:pt x="20" y="80"/>
                </a:lnTo>
                <a:lnTo>
                  <a:pt x="14" y="77"/>
                </a:lnTo>
                <a:lnTo>
                  <a:pt x="7" y="67"/>
                </a:lnTo>
                <a:lnTo>
                  <a:pt x="4" y="57"/>
                </a:lnTo>
                <a:lnTo>
                  <a:pt x="0" y="44"/>
                </a:lnTo>
                <a:lnTo>
                  <a:pt x="4" y="30"/>
                </a:lnTo>
                <a:lnTo>
                  <a:pt x="7" y="20"/>
                </a:lnTo>
                <a:lnTo>
                  <a:pt x="14" y="10"/>
                </a:lnTo>
                <a:lnTo>
                  <a:pt x="20" y="3"/>
                </a:lnTo>
                <a:lnTo>
                  <a:pt x="30" y="0"/>
                </a:lnTo>
                <a:lnTo>
                  <a:pt x="40" y="0"/>
                </a:lnTo>
                <a:lnTo>
                  <a:pt x="50" y="0"/>
                </a:lnTo>
                <a:lnTo>
                  <a:pt x="61" y="3"/>
                </a:lnTo>
                <a:lnTo>
                  <a:pt x="67" y="10"/>
                </a:lnTo>
                <a:lnTo>
                  <a:pt x="74" y="20"/>
                </a:lnTo>
                <a:lnTo>
                  <a:pt x="77" y="30"/>
                </a:lnTo>
                <a:lnTo>
                  <a:pt x="77" y="44"/>
                </a:lnTo>
                <a:lnTo>
                  <a:pt x="77" y="47"/>
                </a:lnTo>
                <a:lnTo>
                  <a:pt x="17" y="47"/>
                </a:lnTo>
                <a:lnTo>
                  <a:pt x="20" y="57"/>
                </a:lnTo>
                <a:lnTo>
                  <a:pt x="24" y="67"/>
                </a:lnTo>
                <a:lnTo>
                  <a:pt x="34" y="70"/>
                </a:lnTo>
                <a:lnTo>
                  <a:pt x="40" y="74"/>
                </a:lnTo>
                <a:lnTo>
                  <a:pt x="47" y="74"/>
                </a:lnTo>
                <a:lnTo>
                  <a:pt x="54" y="70"/>
                </a:lnTo>
                <a:lnTo>
                  <a:pt x="61" y="67"/>
                </a:lnTo>
                <a:lnTo>
                  <a:pt x="64" y="60"/>
                </a:lnTo>
                <a:close/>
                <a:moveTo>
                  <a:pt x="17" y="33"/>
                </a:moveTo>
                <a:lnTo>
                  <a:pt x="64" y="33"/>
                </a:lnTo>
                <a:lnTo>
                  <a:pt x="61" y="27"/>
                </a:lnTo>
                <a:lnTo>
                  <a:pt x="57" y="20"/>
                </a:lnTo>
                <a:lnTo>
                  <a:pt x="50" y="13"/>
                </a:lnTo>
                <a:lnTo>
                  <a:pt x="40" y="13"/>
                </a:lnTo>
                <a:lnTo>
                  <a:pt x="30" y="13"/>
                </a:lnTo>
                <a:lnTo>
                  <a:pt x="24" y="20"/>
                </a:lnTo>
                <a:lnTo>
                  <a:pt x="20" y="23"/>
                </a:lnTo>
                <a:lnTo>
                  <a:pt x="17" y="3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66" name="Freeform 31"/>
          <p:cNvSpPr>
            <a:spLocks/>
          </p:cNvSpPr>
          <p:nvPr/>
        </p:nvSpPr>
        <p:spPr bwMode="auto">
          <a:xfrm>
            <a:off x="692150" y="4202113"/>
            <a:ext cx="122238" cy="122237"/>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0 h 77"/>
              <a:gd name="T12" fmla="*/ 2147483647 w 77"/>
              <a:gd name="T13" fmla="*/ 0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7"/>
              <a:gd name="T41" fmla="*/ 77 w 77"/>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7">
                <a:moveTo>
                  <a:pt x="30" y="77"/>
                </a:moveTo>
                <a:lnTo>
                  <a:pt x="30" y="43"/>
                </a:lnTo>
                <a:lnTo>
                  <a:pt x="0" y="43"/>
                </a:lnTo>
                <a:lnTo>
                  <a:pt x="0" y="30"/>
                </a:lnTo>
                <a:lnTo>
                  <a:pt x="30" y="30"/>
                </a:lnTo>
                <a:lnTo>
                  <a:pt x="30" y="0"/>
                </a:lnTo>
                <a:lnTo>
                  <a:pt x="43" y="0"/>
                </a:lnTo>
                <a:lnTo>
                  <a:pt x="43" y="30"/>
                </a:lnTo>
                <a:lnTo>
                  <a:pt x="77" y="30"/>
                </a:lnTo>
                <a:lnTo>
                  <a:pt x="77" y="43"/>
                </a:lnTo>
                <a:lnTo>
                  <a:pt x="43" y="43"/>
                </a:lnTo>
                <a:lnTo>
                  <a:pt x="43" y="77"/>
                </a:lnTo>
                <a:lnTo>
                  <a:pt x="30"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67" name="Freeform 32"/>
          <p:cNvSpPr>
            <a:spLocks noEditPoints="1"/>
          </p:cNvSpPr>
          <p:nvPr/>
        </p:nvSpPr>
        <p:spPr bwMode="auto">
          <a:xfrm>
            <a:off x="835025" y="4170363"/>
            <a:ext cx="122238" cy="185737"/>
          </a:xfrm>
          <a:custGeom>
            <a:avLst/>
            <a:gdLst>
              <a:gd name="T0" fmla="*/ 0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0 h 117"/>
              <a:gd name="T12" fmla="*/ 2147483647 w 77"/>
              <a:gd name="T13" fmla="*/ 0 h 117"/>
              <a:gd name="T14" fmla="*/ 2147483647 w 77"/>
              <a:gd name="T15" fmla="*/ 0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57"/>
                </a:moveTo>
                <a:lnTo>
                  <a:pt x="4" y="40"/>
                </a:lnTo>
                <a:lnTo>
                  <a:pt x="7" y="27"/>
                </a:lnTo>
                <a:lnTo>
                  <a:pt x="10" y="13"/>
                </a:lnTo>
                <a:lnTo>
                  <a:pt x="17" y="7"/>
                </a:lnTo>
                <a:lnTo>
                  <a:pt x="27" y="0"/>
                </a:lnTo>
                <a:lnTo>
                  <a:pt x="41" y="0"/>
                </a:lnTo>
                <a:lnTo>
                  <a:pt x="47" y="0"/>
                </a:lnTo>
                <a:lnTo>
                  <a:pt x="57" y="3"/>
                </a:lnTo>
                <a:lnTo>
                  <a:pt x="64" y="7"/>
                </a:lnTo>
                <a:lnTo>
                  <a:pt x="67" y="13"/>
                </a:lnTo>
                <a:lnTo>
                  <a:pt x="71" y="23"/>
                </a:lnTo>
                <a:lnTo>
                  <a:pt x="74" y="30"/>
                </a:lnTo>
                <a:lnTo>
                  <a:pt x="77" y="43"/>
                </a:lnTo>
                <a:lnTo>
                  <a:pt x="77" y="57"/>
                </a:lnTo>
                <a:lnTo>
                  <a:pt x="77" y="77"/>
                </a:lnTo>
                <a:lnTo>
                  <a:pt x="74" y="90"/>
                </a:lnTo>
                <a:lnTo>
                  <a:pt x="67" y="104"/>
                </a:lnTo>
                <a:lnTo>
                  <a:pt x="61" y="110"/>
                </a:lnTo>
                <a:lnTo>
                  <a:pt x="51" y="114"/>
                </a:lnTo>
                <a:lnTo>
                  <a:pt x="41" y="117"/>
                </a:lnTo>
                <a:lnTo>
                  <a:pt x="30" y="117"/>
                </a:lnTo>
                <a:lnTo>
                  <a:pt x="20" y="110"/>
                </a:lnTo>
                <a:lnTo>
                  <a:pt x="14" y="107"/>
                </a:lnTo>
                <a:lnTo>
                  <a:pt x="7" y="94"/>
                </a:lnTo>
                <a:lnTo>
                  <a:pt x="4" y="77"/>
                </a:lnTo>
                <a:lnTo>
                  <a:pt x="0" y="57"/>
                </a:lnTo>
                <a:close/>
                <a:moveTo>
                  <a:pt x="17" y="57"/>
                </a:moveTo>
                <a:lnTo>
                  <a:pt x="17" y="74"/>
                </a:lnTo>
                <a:lnTo>
                  <a:pt x="20" y="87"/>
                </a:lnTo>
                <a:lnTo>
                  <a:pt x="24" y="94"/>
                </a:lnTo>
                <a:lnTo>
                  <a:pt x="30" y="100"/>
                </a:lnTo>
                <a:lnTo>
                  <a:pt x="41" y="104"/>
                </a:lnTo>
                <a:lnTo>
                  <a:pt x="47" y="100"/>
                </a:lnTo>
                <a:lnTo>
                  <a:pt x="54" y="94"/>
                </a:lnTo>
                <a:lnTo>
                  <a:pt x="61" y="87"/>
                </a:lnTo>
                <a:lnTo>
                  <a:pt x="61" y="74"/>
                </a:lnTo>
                <a:lnTo>
                  <a:pt x="61" y="57"/>
                </a:lnTo>
                <a:lnTo>
                  <a:pt x="61" y="43"/>
                </a:lnTo>
                <a:lnTo>
                  <a:pt x="61" y="30"/>
                </a:lnTo>
                <a:lnTo>
                  <a:pt x="57" y="23"/>
                </a:lnTo>
                <a:lnTo>
                  <a:pt x="47" y="17"/>
                </a:lnTo>
                <a:lnTo>
                  <a:pt x="41" y="13"/>
                </a:lnTo>
                <a:lnTo>
                  <a:pt x="30" y="13"/>
                </a:lnTo>
                <a:lnTo>
                  <a:pt x="24" y="20"/>
                </a:lnTo>
                <a:lnTo>
                  <a:pt x="20" y="30"/>
                </a:lnTo>
                <a:lnTo>
                  <a:pt x="17" y="43"/>
                </a:lnTo>
                <a:lnTo>
                  <a:pt x="17" y="5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68" name="Line 36"/>
          <p:cNvSpPr>
            <a:spLocks noChangeShapeType="1"/>
          </p:cNvSpPr>
          <p:nvPr/>
        </p:nvSpPr>
        <p:spPr bwMode="auto">
          <a:xfrm>
            <a:off x="1260475" y="3767138"/>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69" name="Line 37"/>
          <p:cNvSpPr>
            <a:spLocks noChangeShapeType="1"/>
          </p:cNvSpPr>
          <p:nvPr/>
        </p:nvSpPr>
        <p:spPr bwMode="auto">
          <a:xfrm flipH="1">
            <a:off x="6907213" y="3767138"/>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70" name="Freeform 38"/>
          <p:cNvSpPr>
            <a:spLocks noEditPoints="1"/>
          </p:cNvSpPr>
          <p:nvPr/>
        </p:nvSpPr>
        <p:spPr bwMode="auto">
          <a:xfrm>
            <a:off x="404813" y="3665538"/>
            <a:ext cx="122237" cy="185737"/>
          </a:xfrm>
          <a:custGeom>
            <a:avLst/>
            <a:gdLst>
              <a:gd name="T0" fmla="*/ 2147483647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2147483647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0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2147483647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117"/>
              <a:gd name="T98" fmla="*/ 77 w 77"/>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117">
                <a:moveTo>
                  <a:pt x="74" y="30"/>
                </a:moveTo>
                <a:lnTo>
                  <a:pt x="61" y="33"/>
                </a:lnTo>
                <a:lnTo>
                  <a:pt x="57" y="23"/>
                </a:lnTo>
                <a:lnTo>
                  <a:pt x="54" y="20"/>
                </a:lnTo>
                <a:lnTo>
                  <a:pt x="47" y="17"/>
                </a:lnTo>
                <a:lnTo>
                  <a:pt x="40" y="13"/>
                </a:lnTo>
                <a:lnTo>
                  <a:pt x="34" y="13"/>
                </a:lnTo>
                <a:lnTo>
                  <a:pt x="27" y="17"/>
                </a:lnTo>
                <a:lnTo>
                  <a:pt x="24" y="23"/>
                </a:lnTo>
                <a:lnTo>
                  <a:pt x="20" y="30"/>
                </a:lnTo>
                <a:lnTo>
                  <a:pt x="17" y="40"/>
                </a:lnTo>
                <a:lnTo>
                  <a:pt x="14" y="57"/>
                </a:lnTo>
                <a:lnTo>
                  <a:pt x="20" y="50"/>
                </a:lnTo>
                <a:lnTo>
                  <a:pt x="27" y="43"/>
                </a:lnTo>
                <a:lnTo>
                  <a:pt x="34" y="40"/>
                </a:lnTo>
                <a:lnTo>
                  <a:pt x="44" y="40"/>
                </a:lnTo>
                <a:lnTo>
                  <a:pt x="50" y="40"/>
                </a:lnTo>
                <a:lnTo>
                  <a:pt x="61" y="43"/>
                </a:lnTo>
                <a:lnTo>
                  <a:pt x="67" y="50"/>
                </a:lnTo>
                <a:lnTo>
                  <a:pt x="74" y="60"/>
                </a:lnTo>
                <a:lnTo>
                  <a:pt x="77" y="67"/>
                </a:lnTo>
                <a:lnTo>
                  <a:pt x="77" y="77"/>
                </a:lnTo>
                <a:lnTo>
                  <a:pt x="77" y="87"/>
                </a:lnTo>
                <a:lnTo>
                  <a:pt x="71" y="97"/>
                </a:lnTo>
                <a:lnTo>
                  <a:pt x="67" y="107"/>
                </a:lnTo>
                <a:lnTo>
                  <a:pt x="61" y="114"/>
                </a:lnTo>
                <a:lnTo>
                  <a:pt x="50" y="117"/>
                </a:lnTo>
                <a:lnTo>
                  <a:pt x="40" y="117"/>
                </a:lnTo>
                <a:lnTo>
                  <a:pt x="30" y="117"/>
                </a:lnTo>
                <a:lnTo>
                  <a:pt x="20" y="110"/>
                </a:lnTo>
                <a:lnTo>
                  <a:pt x="10" y="104"/>
                </a:lnTo>
                <a:lnTo>
                  <a:pt x="4" y="94"/>
                </a:lnTo>
                <a:lnTo>
                  <a:pt x="0" y="80"/>
                </a:lnTo>
                <a:lnTo>
                  <a:pt x="0" y="60"/>
                </a:lnTo>
                <a:lnTo>
                  <a:pt x="0" y="47"/>
                </a:lnTo>
                <a:lnTo>
                  <a:pt x="4" y="33"/>
                </a:lnTo>
                <a:lnTo>
                  <a:pt x="7" y="23"/>
                </a:lnTo>
                <a:lnTo>
                  <a:pt x="14" y="13"/>
                </a:lnTo>
                <a:lnTo>
                  <a:pt x="20" y="7"/>
                </a:lnTo>
                <a:lnTo>
                  <a:pt x="30" y="3"/>
                </a:lnTo>
                <a:lnTo>
                  <a:pt x="40" y="0"/>
                </a:lnTo>
                <a:lnTo>
                  <a:pt x="54" y="3"/>
                </a:lnTo>
                <a:lnTo>
                  <a:pt x="64" y="7"/>
                </a:lnTo>
                <a:lnTo>
                  <a:pt x="71" y="17"/>
                </a:lnTo>
                <a:lnTo>
                  <a:pt x="74" y="30"/>
                </a:lnTo>
                <a:close/>
                <a:moveTo>
                  <a:pt x="14" y="77"/>
                </a:moveTo>
                <a:lnTo>
                  <a:pt x="17" y="84"/>
                </a:lnTo>
                <a:lnTo>
                  <a:pt x="17" y="90"/>
                </a:lnTo>
                <a:lnTo>
                  <a:pt x="20" y="97"/>
                </a:lnTo>
                <a:lnTo>
                  <a:pt x="27" y="100"/>
                </a:lnTo>
                <a:lnTo>
                  <a:pt x="34" y="104"/>
                </a:lnTo>
                <a:lnTo>
                  <a:pt x="40" y="104"/>
                </a:lnTo>
                <a:lnTo>
                  <a:pt x="47" y="104"/>
                </a:lnTo>
                <a:lnTo>
                  <a:pt x="57" y="97"/>
                </a:lnTo>
                <a:lnTo>
                  <a:pt x="61" y="90"/>
                </a:lnTo>
                <a:lnTo>
                  <a:pt x="61" y="77"/>
                </a:lnTo>
                <a:lnTo>
                  <a:pt x="61" y="67"/>
                </a:lnTo>
                <a:lnTo>
                  <a:pt x="57" y="60"/>
                </a:lnTo>
                <a:lnTo>
                  <a:pt x="47" y="57"/>
                </a:lnTo>
                <a:lnTo>
                  <a:pt x="37" y="53"/>
                </a:lnTo>
                <a:lnTo>
                  <a:pt x="30" y="57"/>
                </a:lnTo>
                <a:lnTo>
                  <a:pt x="20" y="60"/>
                </a:lnTo>
                <a:lnTo>
                  <a:pt x="17" y="67"/>
                </a:lnTo>
                <a:lnTo>
                  <a:pt x="14"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71" name="Freeform 39"/>
          <p:cNvSpPr>
            <a:spLocks noEditPoints="1"/>
          </p:cNvSpPr>
          <p:nvPr/>
        </p:nvSpPr>
        <p:spPr bwMode="auto">
          <a:xfrm>
            <a:off x="542925" y="3713163"/>
            <a:ext cx="122238" cy="138112"/>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2147483647 w 77"/>
              <a:gd name="T21" fmla="*/ 2147483647 h 87"/>
              <a:gd name="T22" fmla="*/ 0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0 h 87"/>
              <a:gd name="T34" fmla="*/ 2147483647 w 77"/>
              <a:gd name="T35" fmla="*/ 0 h 87"/>
              <a:gd name="T36" fmla="*/ 2147483647 w 77"/>
              <a:gd name="T37" fmla="*/ 0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4" y="60"/>
                </a:moveTo>
                <a:lnTo>
                  <a:pt x="77" y="64"/>
                </a:lnTo>
                <a:lnTo>
                  <a:pt x="74" y="74"/>
                </a:lnTo>
                <a:lnTo>
                  <a:pt x="64" y="80"/>
                </a:lnTo>
                <a:lnTo>
                  <a:pt x="54" y="87"/>
                </a:lnTo>
                <a:lnTo>
                  <a:pt x="40" y="87"/>
                </a:lnTo>
                <a:lnTo>
                  <a:pt x="30" y="87"/>
                </a:lnTo>
                <a:lnTo>
                  <a:pt x="20" y="84"/>
                </a:lnTo>
                <a:lnTo>
                  <a:pt x="14" y="77"/>
                </a:lnTo>
                <a:lnTo>
                  <a:pt x="7" y="67"/>
                </a:lnTo>
                <a:lnTo>
                  <a:pt x="4" y="57"/>
                </a:lnTo>
                <a:lnTo>
                  <a:pt x="0" y="44"/>
                </a:lnTo>
                <a:lnTo>
                  <a:pt x="4" y="30"/>
                </a:lnTo>
                <a:lnTo>
                  <a:pt x="7" y="20"/>
                </a:lnTo>
                <a:lnTo>
                  <a:pt x="14" y="13"/>
                </a:lnTo>
                <a:lnTo>
                  <a:pt x="20" y="7"/>
                </a:lnTo>
                <a:lnTo>
                  <a:pt x="30" y="0"/>
                </a:lnTo>
                <a:lnTo>
                  <a:pt x="40" y="0"/>
                </a:lnTo>
                <a:lnTo>
                  <a:pt x="50" y="0"/>
                </a:lnTo>
                <a:lnTo>
                  <a:pt x="61" y="7"/>
                </a:lnTo>
                <a:lnTo>
                  <a:pt x="67" y="10"/>
                </a:lnTo>
                <a:lnTo>
                  <a:pt x="74" y="20"/>
                </a:lnTo>
                <a:lnTo>
                  <a:pt x="77" y="30"/>
                </a:lnTo>
                <a:lnTo>
                  <a:pt x="77" y="44"/>
                </a:lnTo>
                <a:lnTo>
                  <a:pt x="77" y="47"/>
                </a:lnTo>
                <a:lnTo>
                  <a:pt x="17" y="47"/>
                </a:lnTo>
                <a:lnTo>
                  <a:pt x="20" y="60"/>
                </a:lnTo>
                <a:lnTo>
                  <a:pt x="24" y="67"/>
                </a:lnTo>
                <a:lnTo>
                  <a:pt x="34" y="74"/>
                </a:lnTo>
                <a:lnTo>
                  <a:pt x="40" y="74"/>
                </a:lnTo>
                <a:lnTo>
                  <a:pt x="47" y="74"/>
                </a:lnTo>
                <a:lnTo>
                  <a:pt x="54" y="70"/>
                </a:lnTo>
                <a:lnTo>
                  <a:pt x="61" y="67"/>
                </a:lnTo>
                <a:lnTo>
                  <a:pt x="64" y="60"/>
                </a:lnTo>
                <a:close/>
                <a:moveTo>
                  <a:pt x="17" y="34"/>
                </a:moveTo>
                <a:lnTo>
                  <a:pt x="64" y="34"/>
                </a:lnTo>
                <a:lnTo>
                  <a:pt x="61" y="27"/>
                </a:lnTo>
                <a:lnTo>
                  <a:pt x="57" y="20"/>
                </a:lnTo>
                <a:lnTo>
                  <a:pt x="50" y="17"/>
                </a:lnTo>
                <a:lnTo>
                  <a:pt x="40" y="13"/>
                </a:lnTo>
                <a:lnTo>
                  <a:pt x="30" y="17"/>
                </a:lnTo>
                <a:lnTo>
                  <a:pt x="24" y="20"/>
                </a:lnTo>
                <a:lnTo>
                  <a:pt x="20" y="27"/>
                </a:lnTo>
                <a:lnTo>
                  <a:pt x="17" y="3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72" name="Freeform 40"/>
          <p:cNvSpPr>
            <a:spLocks/>
          </p:cNvSpPr>
          <p:nvPr/>
        </p:nvSpPr>
        <p:spPr bwMode="auto">
          <a:xfrm>
            <a:off x="692150" y="3697288"/>
            <a:ext cx="122238" cy="122237"/>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0 h 77"/>
              <a:gd name="T12" fmla="*/ 2147483647 w 77"/>
              <a:gd name="T13" fmla="*/ 0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7"/>
              <a:gd name="T41" fmla="*/ 77 w 77"/>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7">
                <a:moveTo>
                  <a:pt x="30" y="77"/>
                </a:moveTo>
                <a:lnTo>
                  <a:pt x="30" y="47"/>
                </a:lnTo>
                <a:lnTo>
                  <a:pt x="0" y="47"/>
                </a:lnTo>
                <a:lnTo>
                  <a:pt x="0" y="33"/>
                </a:lnTo>
                <a:lnTo>
                  <a:pt x="30" y="33"/>
                </a:lnTo>
                <a:lnTo>
                  <a:pt x="30" y="0"/>
                </a:lnTo>
                <a:lnTo>
                  <a:pt x="43" y="0"/>
                </a:lnTo>
                <a:lnTo>
                  <a:pt x="43" y="33"/>
                </a:lnTo>
                <a:lnTo>
                  <a:pt x="77" y="33"/>
                </a:lnTo>
                <a:lnTo>
                  <a:pt x="77" y="47"/>
                </a:lnTo>
                <a:lnTo>
                  <a:pt x="43" y="47"/>
                </a:lnTo>
                <a:lnTo>
                  <a:pt x="43" y="77"/>
                </a:lnTo>
                <a:lnTo>
                  <a:pt x="30"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73" name="Freeform 41"/>
          <p:cNvSpPr>
            <a:spLocks noEditPoints="1"/>
          </p:cNvSpPr>
          <p:nvPr/>
        </p:nvSpPr>
        <p:spPr bwMode="auto">
          <a:xfrm>
            <a:off x="835025" y="3665538"/>
            <a:ext cx="122238" cy="185737"/>
          </a:xfrm>
          <a:custGeom>
            <a:avLst/>
            <a:gdLst>
              <a:gd name="T0" fmla="*/ 0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0 h 117"/>
              <a:gd name="T14" fmla="*/ 2147483647 w 77"/>
              <a:gd name="T15" fmla="*/ 0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60"/>
                </a:moveTo>
                <a:lnTo>
                  <a:pt x="4" y="40"/>
                </a:lnTo>
                <a:lnTo>
                  <a:pt x="7" y="27"/>
                </a:lnTo>
                <a:lnTo>
                  <a:pt x="10" y="13"/>
                </a:lnTo>
                <a:lnTo>
                  <a:pt x="17" y="7"/>
                </a:lnTo>
                <a:lnTo>
                  <a:pt x="27" y="3"/>
                </a:lnTo>
                <a:lnTo>
                  <a:pt x="41" y="0"/>
                </a:lnTo>
                <a:lnTo>
                  <a:pt x="47" y="0"/>
                </a:lnTo>
                <a:lnTo>
                  <a:pt x="57" y="3"/>
                </a:lnTo>
                <a:lnTo>
                  <a:pt x="64" y="10"/>
                </a:lnTo>
                <a:lnTo>
                  <a:pt x="67" y="13"/>
                </a:lnTo>
                <a:lnTo>
                  <a:pt x="71" y="23"/>
                </a:lnTo>
                <a:lnTo>
                  <a:pt x="74" y="33"/>
                </a:lnTo>
                <a:lnTo>
                  <a:pt x="77" y="43"/>
                </a:lnTo>
                <a:lnTo>
                  <a:pt x="77" y="60"/>
                </a:lnTo>
                <a:lnTo>
                  <a:pt x="77" y="77"/>
                </a:lnTo>
                <a:lnTo>
                  <a:pt x="74" y="90"/>
                </a:lnTo>
                <a:lnTo>
                  <a:pt x="67" y="104"/>
                </a:lnTo>
                <a:lnTo>
                  <a:pt x="61" y="110"/>
                </a:lnTo>
                <a:lnTo>
                  <a:pt x="51" y="117"/>
                </a:lnTo>
                <a:lnTo>
                  <a:pt x="41" y="117"/>
                </a:lnTo>
                <a:lnTo>
                  <a:pt x="30" y="117"/>
                </a:lnTo>
                <a:lnTo>
                  <a:pt x="20" y="114"/>
                </a:lnTo>
                <a:lnTo>
                  <a:pt x="14" y="107"/>
                </a:lnTo>
                <a:lnTo>
                  <a:pt x="7" y="94"/>
                </a:lnTo>
                <a:lnTo>
                  <a:pt x="4" y="77"/>
                </a:lnTo>
                <a:lnTo>
                  <a:pt x="0" y="60"/>
                </a:lnTo>
                <a:close/>
                <a:moveTo>
                  <a:pt x="17" y="60"/>
                </a:moveTo>
                <a:lnTo>
                  <a:pt x="17" y="77"/>
                </a:lnTo>
                <a:lnTo>
                  <a:pt x="20" y="87"/>
                </a:lnTo>
                <a:lnTo>
                  <a:pt x="24" y="97"/>
                </a:lnTo>
                <a:lnTo>
                  <a:pt x="30" y="100"/>
                </a:lnTo>
                <a:lnTo>
                  <a:pt x="41" y="104"/>
                </a:lnTo>
                <a:lnTo>
                  <a:pt x="47" y="100"/>
                </a:lnTo>
                <a:lnTo>
                  <a:pt x="54" y="97"/>
                </a:lnTo>
                <a:lnTo>
                  <a:pt x="61" y="87"/>
                </a:lnTo>
                <a:lnTo>
                  <a:pt x="61" y="77"/>
                </a:lnTo>
                <a:lnTo>
                  <a:pt x="61" y="60"/>
                </a:lnTo>
                <a:lnTo>
                  <a:pt x="61" y="43"/>
                </a:lnTo>
                <a:lnTo>
                  <a:pt x="61" y="30"/>
                </a:lnTo>
                <a:lnTo>
                  <a:pt x="57" y="23"/>
                </a:lnTo>
                <a:lnTo>
                  <a:pt x="47" y="17"/>
                </a:lnTo>
                <a:lnTo>
                  <a:pt x="41" y="13"/>
                </a:lnTo>
                <a:lnTo>
                  <a:pt x="30" y="17"/>
                </a:lnTo>
                <a:lnTo>
                  <a:pt x="24" y="20"/>
                </a:lnTo>
                <a:lnTo>
                  <a:pt x="20" y="30"/>
                </a:lnTo>
                <a:lnTo>
                  <a:pt x="17" y="43"/>
                </a:lnTo>
                <a:lnTo>
                  <a:pt x="17"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74" name="Freeform 42"/>
          <p:cNvSpPr>
            <a:spLocks noEditPoints="1"/>
          </p:cNvSpPr>
          <p:nvPr/>
        </p:nvSpPr>
        <p:spPr bwMode="auto">
          <a:xfrm>
            <a:off x="973138" y="3665538"/>
            <a:ext cx="122237" cy="185737"/>
          </a:xfrm>
          <a:custGeom>
            <a:avLst/>
            <a:gdLst>
              <a:gd name="T0" fmla="*/ 2147483647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2147483647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0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2147483647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117"/>
              <a:gd name="T98" fmla="*/ 77 w 77"/>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117">
                <a:moveTo>
                  <a:pt x="77" y="30"/>
                </a:moveTo>
                <a:lnTo>
                  <a:pt x="61" y="33"/>
                </a:lnTo>
                <a:lnTo>
                  <a:pt x="61" y="23"/>
                </a:lnTo>
                <a:lnTo>
                  <a:pt x="57" y="20"/>
                </a:lnTo>
                <a:lnTo>
                  <a:pt x="51" y="17"/>
                </a:lnTo>
                <a:lnTo>
                  <a:pt x="44" y="13"/>
                </a:lnTo>
                <a:lnTo>
                  <a:pt x="37" y="13"/>
                </a:lnTo>
                <a:lnTo>
                  <a:pt x="30" y="17"/>
                </a:lnTo>
                <a:lnTo>
                  <a:pt x="24" y="23"/>
                </a:lnTo>
                <a:lnTo>
                  <a:pt x="20" y="30"/>
                </a:lnTo>
                <a:lnTo>
                  <a:pt x="17" y="40"/>
                </a:lnTo>
                <a:lnTo>
                  <a:pt x="17" y="57"/>
                </a:lnTo>
                <a:lnTo>
                  <a:pt x="24" y="50"/>
                </a:lnTo>
                <a:lnTo>
                  <a:pt x="30" y="43"/>
                </a:lnTo>
                <a:lnTo>
                  <a:pt x="37" y="40"/>
                </a:lnTo>
                <a:lnTo>
                  <a:pt x="44" y="40"/>
                </a:lnTo>
                <a:lnTo>
                  <a:pt x="54" y="40"/>
                </a:lnTo>
                <a:lnTo>
                  <a:pt x="61" y="43"/>
                </a:lnTo>
                <a:lnTo>
                  <a:pt x="67" y="50"/>
                </a:lnTo>
                <a:lnTo>
                  <a:pt x="74" y="60"/>
                </a:lnTo>
                <a:lnTo>
                  <a:pt x="77" y="67"/>
                </a:lnTo>
                <a:lnTo>
                  <a:pt x="77" y="77"/>
                </a:lnTo>
                <a:lnTo>
                  <a:pt x="77" y="87"/>
                </a:lnTo>
                <a:lnTo>
                  <a:pt x="74" y="97"/>
                </a:lnTo>
                <a:lnTo>
                  <a:pt x="67" y="107"/>
                </a:lnTo>
                <a:lnTo>
                  <a:pt x="61" y="114"/>
                </a:lnTo>
                <a:lnTo>
                  <a:pt x="51" y="117"/>
                </a:lnTo>
                <a:lnTo>
                  <a:pt x="41" y="117"/>
                </a:lnTo>
                <a:lnTo>
                  <a:pt x="30" y="117"/>
                </a:lnTo>
                <a:lnTo>
                  <a:pt x="20" y="110"/>
                </a:lnTo>
                <a:lnTo>
                  <a:pt x="14" y="104"/>
                </a:lnTo>
                <a:lnTo>
                  <a:pt x="7" y="94"/>
                </a:lnTo>
                <a:lnTo>
                  <a:pt x="4" y="80"/>
                </a:lnTo>
                <a:lnTo>
                  <a:pt x="0" y="60"/>
                </a:lnTo>
                <a:lnTo>
                  <a:pt x="4" y="47"/>
                </a:lnTo>
                <a:lnTo>
                  <a:pt x="4" y="33"/>
                </a:lnTo>
                <a:lnTo>
                  <a:pt x="10" y="23"/>
                </a:lnTo>
                <a:lnTo>
                  <a:pt x="14" y="13"/>
                </a:lnTo>
                <a:lnTo>
                  <a:pt x="24" y="7"/>
                </a:lnTo>
                <a:lnTo>
                  <a:pt x="34" y="3"/>
                </a:lnTo>
                <a:lnTo>
                  <a:pt x="44" y="0"/>
                </a:lnTo>
                <a:lnTo>
                  <a:pt x="57" y="3"/>
                </a:lnTo>
                <a:lnTo>
                  <a:pt x="67" y="7"/>
                </a:lnTo>
                <a:lnTo>
                  <a:pt x="74" y="17"/>
                </a:lnTo>
                <a:lnTo>
                  <a:pt x="77" y="30"/>
                </a:lnTo>
                <a:close/>
                <a:moveTo>
                  <a:pt x="17" y="77"/>
                </a:moveTo>
                <a:lnTo>
                  <a:pt x="17" y="84"/>
                </a:lnTo>
                <a:lnTo>
                  <a:pt x="20" y="90"/>
                </a:lnTo>
                <a:lnTo>
                  <a:pt x="24" y="97"/>
                </a:lnTo>
                <a:lnTo>
                  <a:pt x="27" y="100"/>
                </a:lnTo>
                <a:lnTo>
                  <a:pt x="34" y="104"/>
                </a:lnTo>
                <a:lnTo>
                  <a:pt x="41" y="104"/>
                </a:lnTo>
                <a:lnTo>
                  <a:pt x="51" y="104"/>
                </a:lnTo>
                <a:lnTo>
                  <a:pt x="57" y="97"/>
                </a:lnTo>
                <a:lnTo>
                  <a:pt x="61" y="90"/>
                </a:lnTo>
                <a:lnTo>
                  <a:pt x="64" y="77"/>
                </a:lnTo>
                <a:lnTo>
                  <a:pt x="61" y="67"/>
                </a:lnTo>
                <a:lnTo>
                  <a:pt x="57" y="60"/>
                </a:lnTo>
                <a:lnTo>
                  <a:pt x="51" y="57"/>
                </a:lnTo>
                <a:lnTo>
                  <a:pt x="41" y="53"/>
                </a:lnTo>
                <a:lnTo>
                  <a:pt x="30" y="57"/>
                </a:lnTo>
                <a:lnTo>
                  <a:pt x="24" y="60"/>
                </a:lnTo>
                <a:lnTo>
                  <a:pt x="17" y="67"/>
                </a:lnTo>
                <a:lnTo>
                  <a:pt x="17"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75" name="Line 43"/>
          <p:cNvSpPr>
            <a:spLocks noChangeShapeType="1"/>
          </p:cNvSpPr>
          <p:nvPr/>
        </p:nvSpPr>
        <p:spPr bwMode="auto">
          <a:xfrm>
            <a:off x="1260475" y="3767138"/>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76" name="Line 44"/>
          <p:cNvSpPr>
            <a:spLocks noChangeShapeType="1"/>
          </p:cNvSpPr>
          <p:nvPr/>
        </p:nvSpPr>
        <p:spPr bwMode="auto">
          <a:xfrm flipH="1">
            <a:off x="6907213" y="3767138"/>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77" name="Line 45"/>
          <p:cNvSpPr>
            <a:spLocks noChangeShapeType="1"/>
          </p:cNvSpPr>
          <p:nvPr/>
        </p:nvSpPr>
        <p:spPr bwMode="auto">
          <a:xfrm>
            <a:off x="1260475" y="326231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78" name="Line 46"/>
          <p:cNvSpPr>
            <a:spLocks noChangeShapeType="1"/>
          </p:cNvSpPr>
          <p:nvPr/>
        </p:nvSpPr>
        <p:spPr bwMode="auto">
          <a:xfrm flipH="1">
            <a:off x="6907213" y="326231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79" name="Freeform 47"/>
          <p:cNvSpPr>
            <a:spLocks noEditPoints="1"/>
          </p:cNvSpPr>
          <p:nvPr/>
        </p:nvSpPr>
        <p:spPr bwMode="auto">
          <a:xfrm>
            <a:off x="404813" y="3160713"/>
            <a:ext cx="117475" cy="185737"/>
          </a:xfrm>
          <a:custGeom>
            <a:avLst/>
            <a:gdLst>
              <a:gd name="T0" fmla="*/ 2147483647 w 74"/>
              <a:gd name="T1" fmla="*/ 2147483647 h 117"/>
              <a:gd name="T2" fmla="*/ 2147483647 w 74"/>
              <a:gd name="T3" fmla="*/ 2147483647 h 117"/>
              <a:gd name="T4" fmla="*/ 2147483647 w 74"/>
              <a:gd name="T5" fmla="*/ 2147483647 h 117"/>
              <a:gd name="T6" fmla="*/ 2147483647 w 74"/>
              <a:gd name="T7" fmla="*/ 2147483647 h 117"/>
              <a:gd name="T8" fmla="*/ 2147483647 w 74"/>
              <a:gd name="T9" fmla="*/ 0 h 117"/>
              <a:gd name="T10" fmla="*/ 2147483647 w 74"/>
              <a:gd name="T11" fmla="*/ 2147483647 h 117"/>
              <a:gd name="T12" fmla="*/ 2147483647 w 74"/>
              <a:gd name="T13" fmla="*/ 2147483647 h 117"/>
              <a:gd name="T14" fmla="*/ 2147483647 w 74"/>
              <a:gd name="T15" fmla="*/ 2147483647 h 117"/>
              <a:gd name="T16" fmla="*/ 2147483647 w 74"/>
              <a:gd name="T17" fmla="*/ 2147483647 h 117"/>
              <a:gd name="T18" fmla="*/ 2147483647 w 74"/>
              <a:gd name="T19" fmla="*/ 2147483647 h 117"/>
              <a:gd name="T20" fmla="*/ 2147483647 w 74"/>
              <a:gd name="T21" fmla="*/ 2147483647 h 117"/>
              <a:gd name="T22" fmla="*/ 2147483647 w 74"/>
              <a:gd name="T23" fmla="*/ 2147483647 h 117"/>
              <a:gd name="T24" fmla="*/ 2147483647 w 74"/>
              <a:gd name="T25" fmla="*/ 2147483647 h 117"/>
              <a:gd name="T26" fmla="*/ 2147483647 w 74"/>
              <a:gd name="T27" fmla="*/ 2147483647 h 117"/>
              <a:gd name="T28" fmla="*/ 2147483647 w 74"/>
              <a:gd name="T29" fmla="*/ 2147483647 h 117"/>
              <a:gd name="T30" fmla="*/ 2147483647 w 74"/>
              <a:gd name="T31" fmla="*/ 2147483647 h 117"/>
              <a:gd name="T32" fmla="*/ 2147483647 w 74"/>
              <a:gd name="T33" fmla="*/ 2147483647 h 117"/>
              <a:gd name="T34" fmla="*/ 2147483647 w 74"/>
              <a:gd name="T35" fmla="*/ 2147483647 h 117"/>
              <a:gd name="T36" fmla="*/ 2147483647 w 74"/>
              <a:gd name="T37" fmla="*/ 2147483647 h 117"/>
              <a:gd name="T38" fmla="*/ 2147483647 w 74"/>
              <a:gd name="T39" fmla="*/ 2147483647 h 117"/>
              <a:gd name="T40" fmla="*/ 2147483647 w 74"/>
              <a:gd name="T41" fmla="*/ 2147483647 h 117"/>
              <a:gd name="T42" fmla="*/ 2147483647 w 74"/>
              <a:gd name="T43" fmla="*/ 2147483647 h 117"/>
              <a:gd name="T44" fmla="*/ 2147483647 w 74"/>
              <a:gd name="T45" fmla="*/ 2147483647 h 117"/>
              <a:gd name="T46" fmla="*/ 2147483647 w 74"/>
              <a:gd name="T47" fmla="*/ 2147483647 h 117"/>
              <a:gd name="T48" fmla="*/ 2147483647 w 74"/>
              <a:gd name="T49" fmla="*/ 2147483647 h 117"/>
              <a:gd name="T50" fmla="*/ 2147483647 w 74"/>
              <a:gd name="T51" fmla="*/ 2147483647 h 117"/>
              <a:gd name="T52" fmla="*/ 2147483647 w 74"/>
              <a:gd name="T53" fmla="*/ 2147483647 h 117"/>
              <a:gd name="T54" fmla="*/ 2147483647 w 74"/>
              <a:gd name="T55" fmla="*/ 2147483647 h 117"/>
              <a:gd name="T56" fmla="*/ 2147483647 w 74"/>
              <a:gd name="T57" fmla="*/ 2147483647 h 117"/>
              <a:gd name="T58" fmla="*/ 2147483647 w 74"/>
              <a:gd name="T59" fmla="*/ 2147483647 h 117"/>
              <a:gd name="T60" fmla="*/ 2147483647 w 74"/>
              <a:gd name="T61" fmla="*/ 2147483647 h 117"/>
              <a:gd name="T62" fmla="*/ 2147483647 w 74"/>
              <a:gd name="T63" fmla="*/ 2147483647 h 117"/>
              <a:gd name="T64" fmla="*/ 2147483647 w 74"/>
              <a:gd name="T65" fmla="*/ 2147483647 h 117"/>
              <a:gd name="T66" fmla="*/ 2147483647 w 74"/>
              <a:gd name="T67" fmla="*/ 2147483647 h 117"/>
              <a:gd name="T68" fmla="*/ 2147483647 w 74"/>
              <a:gd name="T69" fmla="*/ 2147483647 h 117"/>
              <a:gd name="T70" fmla="*/ 2147483647 w 74"/>
              <a:gd name="T71" fmla="*/ 2147483647 h 117"/>
              <a:gd name="T72" fmla="*/ 2147483647 w 74"/>
              <a:gd name="T73" fmla="*/ 2147483647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117"/>
              <a:gd name="T113" fmla="*/ 74 w 74"/>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117">
                <a:moveTo>
                  <a:pt x="24" y="53"/>
                </a:moveTo>
                <a:lnTo>
                  <a:pt x="14" y="50"/>
                </a:lnTo>
                <a:lnTo>
                  <a:pt x="10" y="43"/>
                </a:lnTo>
                <a:lnTo>
                  <a:pt x="7" y="37"/>
                </a:lnTo>
                <a:lnTo>
                  <a:pt x="4" y="30"/>
                </a:lnTo>
                <a:lnTo>
                  <a:pt x="7" y="20"/>
                </a:lnTo>
                <a:lnTo>
                  <a:pt x="14" y="10"/>
                </a:lnTo>
                <a:lnTo>
                  <a:pt x="20" y="3"/>
                </a:lnTo>
                <a:lnTo>
                  <a:pt x="30" y="3"/>
                </a:lnTo>
                <a:lnTo>
                  <a:pt x="37" y="0"/>
                </a:lnTo>
                <a:lnTo>
                  <a:pt x="47" y="3"/>
                </a:lnTo>
                <a:lnTo>
                  <a:pt x="57" y="3"/>
                </a:lnTo>
                <a:lnTo>
                  <a:pt x="64" y="10"/>
                </a:lnTo>
                <a:lnTo>
                  <a:pt x="71" y="20"/>
                </a:lnTo>
                <a:lnTo>
                  <a:pt x="71" y="30"/>
                </a:lnTo>
                <a:lnTo>
                  <a:pt x="71" y="37"/>
                </a:lnTo>
                <a:lnTo>
                  <a:pt x="67" y="43"/>
                </a:lnTo>
                <a:lnTo>
                  <a:pt x="61" y="50"/>
                </a:lnTo>
                <a:lnTo>
                  <a:pt x="54" y="53"/>
                </a:lnTo>
                <a:lnTo>
                  <a:pt x="64" y="57"/>
                </a:lnTo>
                <a:lnTo>
                  <a:pt x="71" y="64"/>
                </a:lnTo>
                <a:lnTo>
                  <a:pt x="74" y="74"/>
                </a:lnTo>
                <a:lnTo>
                  <a:pt x="74" y="84"/>
                </a:lnTo>
                <a:lnTo>
                  <a:pt x="74" y="94"/>
                </a:lnTo>
                <a:lnTo>
                  <a:pt x="71" y="100"/>
                </a:lnTo>
                <a:lnTo>
                  <a:pt x="64" y="107"/>
                </a:lnTo>
                <a:lnTo>
                  <a:pt x="57" y="114"/>
                </a:lnTo>
                <a:lnTo>
                  <a:pt x="47" y="117"/>
                </a:lnTo>
                <a:lnTo>
                  <a:pt x="37" y="117"/>
                </a:lnTo>
                <a:lnTo>
                  <a:pt x="27" y="117"/>
                </a:lnTo>
                <a:lnTo>
                  <a:pt x="20" y="114"/>
                </a:lnTo>
                <a:lnTo>
                  <a:pt x="10" y="107"/>
                </a:lnTo>
                <a:lnTo>
                  <a:pt x="7" y="100"/>
                </a:lnTo>
                <a:lnTo>
                  <a:pt x="4" y="90"/>
                </a:lnTo>
                <a:lnTo>
                  <a:pt x="0" y="84"/>
                </a:lnTo>
                <a:lnTo>
                  <a:pt x="4" y="70"/>
                </a:lnTo>
                <a:lnTo>
                  <a:pt x="7" y="64"/>
                </a:lnTo>
                <a:lnTo>
                  <a:pt x="14" y="57"/>
                </a:lnTo>
                <a:lnTo>
                  <a:pt x="24" y="53"/>
                </a:lnTo>
                <a:close/>
                <a:moveTo>
                  <a:pt x="20" y="30"/>
                </a:moveTo>
                <a:lnTo>
                  <a:pt x="20" y="37"/>
                </a:lnTo>
                <a:lnTo>
                  <a:pt x="24" y="40"/>
                </a:lnTo>
                <a:lnTo>
                  <a:pt x="30" y="43"/>
                </a:lnTo>
                <a:lnTo>
                  <a:pt x="37" y="47"/>
                </a:lnTo>
                <a:lnTo>
                  <a:pt x="47" y="43"/>
                </a:lnTo>
                <a:lnTo>
                  <a:pt x="50" y="40"/>
                </a:lnTo>
                <a:lnTo>
                  <a:pt x="57" y="37"/>
                </a:lnTo>
                <a:lnTo>
                  <a:pt x="57" y="30"/>
                </a:lnTo>
                <a:lnTo>
                  <a:pt x="57" y="23"/>
                </a:lnTo>
                <a:lnTo>
                  <a:pt x="50" y="20"/>
                </a:lnTo>
                <a:lnTo>
                  <a:pt x="47" y="17"/>
                </a:lnTo>
                <a:lnTo>
                  <a:pt x="37" y="13"/>
                </a:lnTo>
                <a:lnTo>
                  <a:pt x="30" y="17"/>
                </a:lnTo>
                <a:lnTo>
                  <a:pt x="24" y="20"/>
                </a:lnTo>
                <a:lnTo>
                  <a:pt x="20" y="23"/>
                </a:lnTo>
                <a:lnTo>
                  <a:pt x="20" y="30"/>
                </a:lnTo>
                <a:close/>
                <a:moveTo>
                  <a:pt x="17" y="80"/>
                </a:moveTo>
                <a:lnTo>
                  <a:pt x="17" y="87"/>
                </a:lnTo>
                <a:lnTo>
                  <a:pt x="20" y="94"/>
                </a:lnTo>
                <a:lnTo>
                  <a:pt x="20" y="97"/>
                </a:lnTo>
                <a:lnTo>
                  <a:pt x="27" y="100"/>
                </a:lnTo>
                <a:lnTo>
                  <a:pt x="34" y="104"/>
                </a:lnTo>
                <a:lnTo>
                  <a:pt x="37" y="104"/>
                </a:lnTo>
                <a:lnTo>
                  <a:pt x="47" y="104"/>
                </a:lnTo>
                <a:lnTo>
                  <a:pt x="54" y="97"/>
                </a:lnTo>
                <a:lnTo>
                  <a:pt x="57" y="90"/>
                </a:lnTo>
                <a:lnTo>
                  <a:pt x="61" y="84"/>
                </a:lnTo>
                <a:lnTo>
                  <a:pt x="57" y="74"/>
                </a:lnTo>
                <a:lnTo>
                  <a:pt x="54" y="67"/>
                </a:lnTo>
                <a:lnTo>
                  <a:pt x="47" y="60"/>
                </a:lnTo>
                <a:lnTo>
                  <a:pt x="37" y="60"/>
                </a:lnTo>
                <a:lnTo>
                  <a:pt x="30" y="60"/>
                </a:lnTo>
                <a:lnTo>
                  <a:pt x="24" y="67"/>
                </a:lnTo>
                <a:lnTo>
                  <a:pt x="17" y="74"/>
                </a:lnTo>
                <a:lnTo>
                  <a:pt x="17" y="8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80" name="Freeform 48"/>
          <p:cNvSpPr>
            <a:spLocks noEditPoints="1"/>
          </p:cNvSpPr>
          <p:nvPr/>
        </p:nvSpPr>
        <p:spPr bwMode="auto">
          <a:xfrm>
            <a:off x="542925" y="3208338"/>
            <a:ext cx="122238" cy="138112"/>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2147483647 w 77"/>
              <a:gd name="T21" fmla="*/ 2147483647 h 87"/>
              <a:gd name="T22" fmla="*/ 0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2147483647 h 87"/>
              <a:gd name="T34" fmla="*/ 2147483647 w 77"/>
              <a:gd name="T35" fmla="*/ 0 h 87"/>
              <a:gd name="T36" fmla="*/ 2147483647 w 77"/>
              <a:gd name="T37" fmla="*/ 2147483647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4" y="60"/>
                </a:moveTo>
                <a:lnTo>
                  <a:pt x="77" y="64"/>
                </a:lnTo>
                <a:lnTo>
                  <a:pt x="74" y="74"/>
                </a:lnTo>
                <a:lnTo>
                  <a:pt x="64" y="80"/>
                </a:lnTo>
                <a:lnTo>
                  <a:pt x="54" y="87"/>
                </a:lnTo>
                <a:lnTo>
                  <a:pt x="40" y="87"/>
                </a:lnTo>
                <a:lnTo>
                  <a:pt x="30" y="87"/>
                </a:lnTo>
                <a:lnTo>
                  <a:pt x="20" y="84"/>
                </a:lnTo>
                <a:lnTo>
                  <a:pt x="14" y="77"/>
                </a:lnTo>
                <a:lnTo>
                  <a:pt x="7" y="67"/>
                </a:lnTo>
                <a:lnTo>
                  <a:pt x="4" y="57"/>
                </a:lnTo>
                <a:lnTo>
                  <a:pt x="0" y="47"/>
                </a:lnTo>
                <a:lnTo>
                  <a:pt x="4" y="34"/>
                </a:lnTo>
                <a:lnTo>
                  <a:pt x="7" y="20"/>
                </a:lnTo>
                <a:lnTo>
                  <a:pt x="14" y="13"/>
                </a:lnTo>
                <a:lnTo>
                  <a:pt x="20" y="7"/>
                </a:lnTo>
                <a:lnTo>
                  <a:pt x="30" y="3"/>
                </a:lnTo>
                <a:lnTo>
                  <a:pt x="40" y="0"/>
                </a:lnTo>
                <a:lnTo>
                  <a:pt x="50" y="3"/>
                </a:lnTo>
                <a:lnTo>
                  <a:pt x="61" y="7"/>
                </a:lnTo>
                <a:lnTo>
                  <a:pt x="67" y="13"/>
                </a:lnTo>
                <a:lnTo>
                  <a:pt x="74" y="20"/>
                </a:lnTo>
                <a:lnTo>
                  <a:pt x="77" y="30"/>
                </a:lnTo>
                <a:lnTo>
                  <a:pt x="77" y="44"/>
                </a:lnTo>
                <a:lnTo>
                  <a:pt x="77" y="47"/>
                </a:lnTo>
                <a:lnTo>
                  <a:pt x="17" y="47"/>
                </a:lnTo>
                <a:lnTo>
                  <a:pt x="20" y="60"/>
                </a:lnTo>
                <a:lnTo>
                  <a:pt x="24" y="67"/>
                </a:lnTo>
                <a:lnTo>
                  <a:pt x="34" y="74"/>
                </a:lnTo>
                <a:lnTo>
                  <a:pt x="40" y="74"/>
                </a:lnTo>
                <a:lnTo>
                  <a:pt x="47" y="74"/>
                </a:lnTo>
                <a:lnTo>
                  <a:pt x="54" y="70"/>
                </a:lnTo>
                <a:lnTo>
                  <a:pt x="61" y="67"/>
                </a:lnTo>
                <a:lnTo>
                  <a:pt x="64" y="60"/>
                </a:lnTo>
                <a:close/>
                <a:moveTo>
                  <a:pt x="17" y="34"/>
                </a:moveTo>
                <a:lnTo>
                  <a:pt x="64" y="34"/>
                </a:lnTo>
                <a:lnTo>
                  <a:pt x="61" y="27"/>
                </a:lnTo>
                <a:lnTo>
                  <a:pt x="57" y="20"/>
                </a:lnTo>
                <a:lnTo>
                  <a:pt x="50" y="17"/>
                </a:lnTo>
                <a:lnTo>
                  <a:pt x="40" y="13"/>
                </a:lnTo>
                <a:lnTo>
                  <a:pt x="30" y="17"/>
                </a:lnTo>
                <a:lnTo>
                  <a:pt x="24" y="20"/>
                </a:lnTo>
                <a:lnTo>
                  <a:pt x="20" y="27"/>
                </a:lnTo>
                <a:lnTo>
                  <a:pt x="17" y="3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81" name="Freeform 49"/>
          <p:cNvSpPr>
            <a:spLocks/>
          </p:cNvSpPr>
          <p:nvPr/>
        </p:nvSpPr>
        <p:spPr bwMode="auto">
          <a:xfrm>
            <a:off x="692150" y="3192463"/>
            <a:ext cx="122238" cy="122237"/>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0 h 77"/>
              <a:gd name="T12" fmla="*/ 2147483647 w 77"/>
              <a:gd name="T13" fmla="*/ 0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7"/>
              <a:gd name="T41" fmla="*/ 77 w 77"/>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7">
                <a:moveTo>
                  <a:pt x="30" y="77"/>
                </a:moveTo>
                <a:lnTo>
                  <a:pt x="30" y="47"/>
                </a:lnTo>
                <a:lnTo>
                  <a:pt x="0" y="47"/>
                </a:lnTo>
                <a:lnTo>
                  <a:pt x="0" y="33"/>
                </a:lnTo>
                <a:lnTo>
                  <a:pt x="30" y="33"/>
                </a:lnTo>
                <a:lnTo>
                  <a:pt x="30" y="0"/>
                </a:lnTo>
                <a:lnTo>
                  <a:pt x="43" y="0"/>
                </a:lnTo>
                <a:lnTo>
                  <a:pt x="43" y="33"/>
                </a:lnTo>
                <a:lnTo>
                  <a:pt x="77" y="33"/>
                </a:lnTo>
                <a:lnTo>
                  <a:pt x="77" y="47"/>
                </a:lnTo>
                <a:lnTo>
                  <a:pt x="43" y="47"/>
                </a:lnTo>
                <a:lnTo>
                  <a:pt x="43" y="77"/>
                </a:lnTo>
                <a:lnTo>
                  <a:pt x="30"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82" name="Freeform 50"/>
          <p:cNvSpPr>
            <a:spLocks noEditPoints="1"/>
          </p:cNvSpPr>
          <p:nvPr/>
        </p:nvSpPr>
        <p:spPr bwMode="auto">
          <a:xfrm>
            <a:off x="835025" y="3160713"/>
            <a:ext cx="122238" cy="185737"/>
          </a:xfrm>
          <a:custGeom>
            <a:avLst/>
            <a:gdLst>
              <a:gd name="T0" fmla="*/ 0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0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60"/>
                </a:moveTo>
                <a:lnTo>
                  <a:pt x="4" y="40"/>
                </a:lnTo>
                <a:lnTo>
                  <a:pt x="7" y="27"/>
                </a:lnTo>
                <a:lnTo>
                  <a:pt x="10" y="17"/>
                </a:lnTo>
                <a:lnTo>
                  <a:pt x="17" y="7"/>
                </a:lnTo>
                <a:lnTo>
                  <a:pt x="27" y="3"/>
                </a:lnTo>
                <a:lnTo>
                  <a:pt x="41" y="0"/>
                </a:lnTo>
                <a:lnTo>
                  <a:pt x="47" y="3"/>
                </a:lnTo>
                <a:lnTo>
                  <a:pt x="57" y="3"/>
                </a:lnTo>
                <a:lnTo>
                  <a:pt x="64" y="10"/>
                </a:lnTo>
                <a:lnTo>
                  <a:pt x="67" y="17"/>
                </a:lnTo>
                <a:lnTo>
                  <a:pt x="71" y="23"/>
                </a:lnTo>
                <a:lnTo>
                  <a:pt x="74" y="33"/>
                </a:lnTo>
                <a:lnTo>
                  <a:pt x="77" y="43"/>
                </a:lnTo>
                <a:lnTo>
                  <a:pt x="77" y="60"/>
                </a:lnTo>
                <a:lnTo>
                  <a:pt x="77" y="77"/>
                </a:lnTo>
                <a:lnTo>
                  <a:pt x="74" y="94"/>
                </a:lnTo>
                <a:lnTo>
                  <a:pt x="67" y="104"/>
                </a:lnTo>
                <a:lnTo>
                  <a:pt x="61" y="110"/>
                </a:lnTo>
                <a:lnTo>
                  <a:pt x="51" y="117"/>
                </a:lnTo>
                <a:lnTo>
                  <a:pt x="41" y="117"/>
                </a:lnTo>
                <a:lnTo>
                  <a:pt x="30" y="117"/>
                </a:lnTo>
                <a:lnTo>
                  <a:pt x="20" y="114"/>
                </a:lnTo>
                <a:lnTo>
                  <a:pt x="14" y="107"/>
                </a:lnTo>
                <a:lnTo>
                  <a:pt x="7" y="94"/>
                </a:lnTo>
                <a:lnTo>
                  <a:pt x="4" y="80"/>
                </a:lnTo>
                <a:lnTo>
                  <a:pt x="0" y="60"/>
                </a:lnTo>
                <a:close/>
                <a:moveTo>
                  <a:pt x="17" y="60"/>
                </a:moveTo>
                <a:lnTo>
                  <a:pt x="17" y="77"/>
                </a:lnTo>
                <a:lnTo>
                  <a:pt x="20" y="87"/>
                </a:lnTo>
                <a:lnTo>
                  <a:pt x="24" y="97"/>
                </a:lnTo>
                <a:lnTo>
                  <a:pt x="30" y="104"/>
                </a:lnTo>
                <a:lnTo>
                  <a:pt x="41" y="104"/>
                </a:lnTo>
                <a:lnTo>
                  <a:pt x="47" y="104"/>
                </a:lnTo>
                <a:lnTo>
                  <a:pt x="54" y="97"/>
                </a:lnTo>
                <a:lnTo>
                  <a:pt x="61" y="87"/>
                </a:lnTo>
                <a:lnTo>
                  <a:pt x="61" y="77"/>
                </a:lnTo>
                <a:lnTo>
                  <a:pt x="61" y="60"/>
                </a:lnTo>
                <a:lnTo>
                  <a:pt x="61" y="43"/>
                </a:lnTo>
                <a:lnTo>
                  <a:pt x="61" y="30"/>
                </a:lnTo>
                <a:lnTo>
                  <a:pt x="57" y="23"/>
                </a:lnTo>
                <a:lnTo>
                  <a:pt x="47" y="17"/>
                </a:lnTo>
                <a:lnTo>
                  <a:pt x="41" y="13"/>
                </a:lnTo>
                <a:lnTo>
                  <a:pt x="30" y="17"/>
                </a:lnTo>
                <a:lnTo>
                  <a:pt x="24" y="23"/>
                </a:lnTo>
                <a:lnTo>
                  <a:pt x="20" y="30"/>
                </a:lnTo>
                <a:lnTo>
                  <a:pt x="17" y="43"/>
                </a:lnTo>
                <a:lnTo>
                  <a:pt x="17"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83" name="Freeform 51"/>
          <p:cNvSpPr>
            <a:spLocks noEditPoints="1"/>
          </p:cNvSpPr>
          <p:nvPr/>
        </p:nvSpPr>
        <p:spPr bwMode="auto">
          <a:xfrm>
            <a:off x="973138" y="3160713"/>
            <a:ext cx="122237" cy="185737"/>
          </a:xfrm>
          <a:custGeom>
            <a:avLst/>
            <a:gdLst>
              <a:gd name="T0" fmla="*/ 2147483647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2147483647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0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2147483647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117"/>
              <a:gd name="T98" fmla="*/ 77 w 77"/>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117">
                <a:moveTo>
                  <a:pt x="77" y="30"/>
                </a:moveTo>
                <a:lnTo>
                  <a:pt x="61" y="33"/>
                </a:lnTo>
                <a:lnTo>
                  <a:pt x="61" y="27"/>
                </a:lnTo>
                <a:lnTo>
                  <a:pt x="57" y="20"/>
                </a:lnTo>
                <a:lnTo>
                  <a:pt x="51" y="17"/>
                </a:lnTo>
                <a:lnTo>
                  <a:pt x="44" y="13"/>
                </a:lnTo>
                <a:lnTo>
                  <a:pt x="37" y="17"/>
                </a:lnTo>
                <a:lnTo>
                  <a:pt x="30" y="17"/>
                </a:lnTo>
                <a:lnTo>
                  <a:pt x="24" y="23"/>
                </a:lnTo>
                <a:lnTo>
                  <a:pt x="20" y="30"/>
                </a:lnTo>
                <a:lnTo>
                  <a:pt x="17" y="40"/>
                </a:lnTo>
                <a:lnTo>
                  <a:pt x="17" y="57"/>
                </a:lnTo>
                <a:lnTo>
                  <a:pt x="24" y="50"/>
                </a:lnTo>
                <a:lnTo>
                  <a:pt x="30" y="43"/>
                </a:lnTo>
                <a:lnTo>
                  <a:pt x="37" y="43"/>
                </a:lnTo>
                <a:lnTo>
                  <a:pt x="44" y="40"/>
                </a:lnTo>
                <a:lnTo>
                  <a:pt x="54" y="43"/>
                </a:lnTo>
                <a:lnTo>
                  <a:pt x="61" y="47"/>
                </a:lnTo>
                <a:lnTo>
                  <a:pt x="67" y="50"/>
                </a:lnTo>
                <a:lnTo>
                  <a:pt x="74" y="60"/>
                </a:lnTo>
                <a:lnTo>
                  <a:pt x="77" y="67"/>
                </a:lnTo>
                <a:lnTo>
                  <a:pt x="77" y="77"/>
                </a:lnTo>
                <a:lnTo>
                  <a:pt x="77" y="90"/>
                </a:lnTo>
                <a:lnTo>
                  <a:pt x="74" y="100"/>
                </a:lnTo>
                <a:lnTo>
                  <a:pt x="67" y="107"/>
                </a:lnTo>
                <a:lnTo>
                  <a:pt x="61" y="114"/>
                </a:lnTo>
                <a:lnTo>
                  <a:pt x="51" y="117"/>
                </a:lnTo>
                <a:lnTo>
                  <a:pt x="41" y="117"/>
                </a:lnTo>
                <a:lnTo>
                  <a:pt x="30" y="117"/>
                </a:lnTo>
                <a:lnTo>
                  <a:pt x="20" y="114"/>
                </a:lnTo>
                <a:lnTo>
                  <a:pt x="14" y="104"/>
                </a:lnTo>
                <a:lnTo>
                  <a:pt x="7" y="94"/>
                </a:lnTo>
                <a:lnTo>
                  <a:pt x="4" y="80"/>
                </a:lnTo>
                <a:lnTo>
                  <a:pt x="0" y="64"/>
                </a:lnTo>
                <a:lnTo>
                  <a:pt x="4" y="47"/>
                </a:lnTo>
                <a:lnTo>
                  <a:pt x="4" y="33"/>
                </a:lnTo>
                <a:lnTo>
                  <a:pt x="10" y="23"/>
                </a:lnTo>
                <a:lnTo>
                  <a:pt x="14" y="13"/>
                </a:lnTo>
                <a:lnTo>
                  <a:pt x="24" y="7"/>
                </a:lnTo>
                <a:lnTo>
                  <a:pt x="34" y="3"/>
                </a:lnTo>
                <a:lnTo>
                  <a:pt x="44" y="0"/>
                </a:lnTo>
                <a:lnTo>
                  <a:pt x="57" y="3"/>
                </a:lnTo>
                <a:lnTo>
                  <a:pt x="67" y="10"/>
                </a:lnTo>
                <a:lnTo>
                  <a:pt x="74" y="20"/>
                </a:lnTo>
                <a:lnTo>
                  <a:pt x="77" y="30"/>
                </a:lnTo>
                <a:close/>
                <a:moveTo>
                  <a:pt x="17" y="77"/>
                </a:moveTo>
                <a:lnTo>
                  <a:pt x="17" y="84"/>
                </a:lnTo>
                <a:lnTo>
                  <a:pt x="20" y="90"/>
                </a:lnTo>
                <a:lnTo>
                  <a:pt x="24" y="97"/>
                </a:lnTo>
                <a:lnTo>
                  <a:pt x="27" y="100"/>
                </a:lnTo>
                <a:lnTo>
                  <a:pt x="34" y="104"/>
                </a:lnTo>
                <a:lnTo>
                  <a:pt x="41" y="104"/>
                </a:lnTo>
                <a:lnTo>
                  <a:pt x="51" y="104"/>
                </a:lnTo>
                <a:lnTo>
                  <a:pt x="57" y="97"/>
                </a:lnTo>
                <a:lnTo>
                  <a:pt x="61" y="90"/>
                </a:lnTo>
                <a:lnTo>
                  <a:pt x="64" y="80"/>
                </a:lnTo>
                <a:lnTo>
                  <a:pt x="61" y="70"/>
                </a:lnTo>
                <a:lnTo>
                  <a:pt x="57" y="60"/>
                </a:lnTo>
                <a:lnTo>
                  <a:pt x="51" y="57"/>
                </a:lnTo>
                <a:lnTo>
                  <a:pt x="41" y="53"/>
                </a:lnTo>
                <a:lnTo>
                  <a:pt x="30" y="57"/>
                </a:lnTo>
                <a:lnTo>
                  <a:pt x="24" y="60"/>
                </a:lnTo>
                <a:lnTo>
                  <a:pt x="17" y="70"/>
                </a:lnTo>
                <a:lnTo>
                  <a:pt x="17"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84" name="Line 52"/>
          <p:cNvSpPr>
            <a:spLocks noChangeShapeType="1"/>
          </p:cNvSpPr>
          <p:nvPr/>
        </p:nvSpPr>
        <p:spPr bwMode="auto">
          <a:xfrm>
            <a:off x="1260475" y="326231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85" name="Line 53"/>
          <p:cNvSpPr>
            <a:spLocks noChangeShapeType="1"/>
          </p:cNvSpPr>
          <p:nvPr/>
        </p:nvSpPr>
        <p:spPr bwMode="auto">
          <a:xfrm flipH="1">
            <a:off x="6907213" y="326231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86" name="Line 54"/>
          <p:cNvSpPr>
            <a:spLocks noChangeShapeType="1"/>
          </p:cNvSpPr>
          <p:nvPr/>
        </p:nvSpPr>
        <p:spPr bwMode="auto">
          <a:xfrm>
            <a:off x="1260475" y="2757488"/>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87" name="Line 55"/>
          <p:cNvSpPr>
            <a:spLocks noChangeShapeType="1"/>
          </p:cNvSpPr>
          <p:nvPr/>
        </p:nvSpPr>
        <p:spPr bwMode="auto">
          <a:xfrm flipH="1">
            <a:off x="6907213" y="2757488"/>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88" name="Freeform 56"/>
          <p:cNvSpPr>
            <a:spLocks/>
          </p:cNvSpPr>
          <p:nvPr/>
        </p:nvSpPr>
        <p:spPr bwMode="auto">
          <a:xfrm>
            <a:off x="420688" y="2655888"/>
            <a:ext cx="69850" cy="185737"/>
          </a:xfrm>
          <a:custGeom>
            <a:avLst/>
            <a:gdLst>
              <a:gd name="T0" fmla="*/ 2147483647 w 44"/>
              <a:gd name="T1" fmla="*/ 2147483647 h 117"/>
              <a:gd name="T2" fmla="*/ 2147483647 w 44"/>
              <a:gd name="T3" fmla="*/ 2147483647 h 117"/>
              <a:gd name="T4" fmla="*/ 2147483647 w 44"/>
              <a:gd name="T5" fmla="*/ 2147483647 h 117"/>
              <a:gd name="T6" fmla="*/ 2147483647 w 44"/>
              <a:gd name="T7" fmla="*/ 2147483647 h 117"/>
              <a:gd name="T8" fmla="*/ 2147483647 w 44"/>
              <a:gd name="T9" fmla="*/ 2147483647 h 117"/>
              <a:gd name="T10" fmla="*/ 2147483647 w 44"/>
              <a:gd name="T11" fmla="*/ 2147483647 h 117"/>
              <a:gd name="T12" fmla="*/ 0 w 44"/>
              <a:gd name="T13" fmla="*/ 2147483647 h 117"/>
              <a:gd name="T14" fmla="*/ 0 w 44"/>
              <a:gd name="T15" fmla="*/ 2147483647 h 117"/>
              <a:gd name="T16" fmla="*/ 2147483647 w 44"/>
              <a:gd name="T17" fmla="*/ 2147483647 h 117"/>
              <a:gd name="T18" fmla="*/ 2147483647 w 44"/>
              <a:gd name="T19" fmla="*/ 2147483647 h 117"/>
              <a:gd name="T20" fmla="*/ 2147483647 w 44"/>
              <a:gd name="T21" fmla="*/ 2147483647 h 117"/>
              <a:gd name="T22" fmla="*/ 2147483647 w 44"/>
              <a:gd name="T23" fmla="*/ 0 h 117"/>
              <a:gd name="T24" fmla="*/ 2147483647 w 44"/>
              <a:gd name="T25" fmla="*/ 0 h 117"/>
              <a:gd name="T26" fmla="*/ 2147483647 w 44"/>
              <a:gd name="T27" fmla="*/ 2147483647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17"/>
              <a:gd name="T44" fmla="*/ 44 w 44"/>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17">
                <a:moveTo>
                  <a:pt x="44" y="117"/>
                </a:moveTo>
                <a:lnTo>
                  <a:pt x="27" y="117"/>
                </a:lnTo>
                <a:lnTo>
                  <a:pt x="27" y="27"/>
                </a:lnTo>
                <a:lnTo>
                  <a:pt x="24" y="33"/>
                </a:lnTo>
                <a:lnTo>
                  <a:pt x="17" y="37"/>
                </a:lnTo>
                <a:lnTo>
                  <a:pt x="7" y="40"/>
                </a:lnTo>
                <a:lnTo>
                  <a:pt x="0" y="43"/>
                </a:lnTo>
                <a:lnTo>
                  <a:pt x="0" y="30"/>
                </a:lnTo>
                <a:lnTo>
                  <a:pt x="14" y="23"/>
                </a:lnTo>
                <a:lnTo>
                  <a:pt x="20" y="17"/>
                </a:lnTo>
                <a:lnTo>
                  <a:pt x="30" y="10"/>
                </a:lnTo>
                <a:lnTo>
                  <a:pt x="34" y="0"/>
                </a:lnTo>
                <a:lnTo>
                  <a:pt x="44" y="0"/>
                </a:lnTo>
                <a:lnTo>
                  <a:pt x="44" y="11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89" name="Freeform 57"/>
          <p:cNvSpPr>
            <a:spLocks noEditPoints="1"/>
          </p:cNvSpPr>
          <p:nvPr/>
        </p:nvSpPr>
        <p:spPr bwMode="auto">
          <a:xfrm>
            <a:off x="542925" y="2703513"/>
            <a:ext cx="122238" cy="138112"/>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2147483647 w 77"/>
              <a:gd name="T21" fmla="*/ 2147483647 h 87"/>
              <a:gd name="T22" fmla="*/ 0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2147483647 h 87"/>
              <a:gd name="T34" fmla="*/ 2147483647 w 77"/>
              <a:gd name="T35" fmla="*/ 0 h 87"/>
              <a:gd name="T36" fmla="*/ 2147483647 w 77"/>
              <a:gd name="T37" fmla="*/ 2147483647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4" y="60"/>
                </a:moveTo>
                <a:lnTo>
                  <a:pt x="77" y="64"/>
                </a:lnTo>
                <a:lnTo>
                  <a:pt x="74" y="74"/>
                </a:lnTo>
                <a:lnTo>
                  <a:pt x="64" y="84"/>
                </a:lnTo>
                <a:lnTo>
                  <a:pt x="54" y="87"/>
                </a:lnTo>
                <a:lnTo>
                  <a:pt x="40" y="87"/>
                </a:lnTo>
                <a:lnTo>
                  <a:pt x="30" y="87"/>
                </a:lnTo>
                <a:lnTo>
                  <a:pt x="20" y="84"/>
                </a:lnTo>
                <a:lnTo>
                  <a:pt x="14" y="77"/>
                </a:lnTo>
                <a:lnTo>
                  <a:pt x="7" y="70"/>
                </a:lnTo>
                <a:lnTo>
                  <a:pt x="4" y="57"/>
                </a:lnTo>
                <a:lnTo>
                  <a:pt x="0" y="47"/>
                </a:lnTo>
                <a:lnTo>
                  <a:pt x="4" y="34"/>
                </a:lnTo>
                <a:lnTo>
                  <a:pt x="7" y="24"/>
                </a:lnTo>
                <a:lnTo>
                  <a:pt x="14" y="13"/>
                </a:lnTo>
                <a:lnTo>
                  <a:pt x="20" y="7"/>
                </a:lnTo>
                <a:lnTo>
                  <a:pt x="30" y="3"/>
                </a:lnTo>
                <a:lnTo>
                  <a:pt x="40" y="0"/>
                </a:lnTo>
                <a:lnTo>
                  <a:pt x="50" y="3"/>
                </a:lnTo>
                <a:lnTo>
                  <a:pt x="61" y="7"/>
                </a:lnTo>
                <a:lnTo>
                  <a:pt x="67" y="13"/>
                </a:lnTo>
                <a:lnTo>
                  <a:pt x="74" y="20"/>
                </a:lnTo>
                <a:lnTo>
                  <a:pt x="77" y="34"/>
                </a:lnTo>
                <a:lnTo>
                  <a:pt x="77" y="44"/>
                </a:lnTo>
                <a:lnTo>
                  <a:pt x="77" y="47"/>
                </a:lnTo>
                <a:lnTo>
                  <a:pt x="17" y="47"/>
                </a:lnTo>
                <a:lnTo>
                  <a:pt x="20" y="60"/>
                </a:lnTo>
                <a:lnTo>
                  <a:pt x="24" y="67"/>
                </a:lnTo>
                <a:lnTo>
                  <a:pt x="34" y="74"/>
                </a:lnTo>
                <a:lnTo>
                  <a:pt x="40" y="74"/>
                </a:lnTo>
                <a:lnTo>
                  <a:pt x="47" y="74"/>
                </a:lnTo>
                <a:lnTo>
                  <a:pt x="54" y="74"/>
                </a:lnTo>
                <a:lnTo>
                  <a:pt x="61" y="67"/>
                </a:lnTo>
                <a:lnTo>
                  <a:pt x="64" y="60"/>
                </a:lnTo>
                <a:close/>
                <a:moveTo>
                  <a:pt x="17" y="34"/>
                </a:moveTo>
                <a:lnTo>
                  <a:pt x="64" y="34"/>
                </a:lnTo>
                <a:lnTo>
                  <a:pt x="61" y="27"/>
                </a:lnTo>
                <a:lnTo>
                  <a:pt x="57" y="24"/>
                </a:lnTo>
                <a:lnTo>
                  <a:pt x="50" y="17"/>
                </a:lnTo>
                <a:lnTo>
                  <a:pt x="40" y="13"/>
                </a:lnTo>
                <a:lnTo>
                  <a:pt x="30" y="17"/>
                </a:lnTo>
                <a:lnTo>
                  <a:pt x="24" y="20"/>
                </a:lnTo>
                <a:lnTo>
                  <a:pt x="20" y="27"/>
                </a:lnTo>
                <a:lnTo>
                  <a:pt x="17" y="3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90" name="Freeform 58"/>
          <p:cNvSpPr>
            <a:spLocks/>
          </p:cNvSpPr>
          <p:nvPr/>
        </p:nvSpPr>
        <p:spPr bwMode="auto">
          <a:xfrm>
            <a:off x="692150" y="2687638"/>
            <a:ext cx="122238" cy="122237"/>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0 h 77"/>
              <a:gd name="T12" fmla="*/ 2147483647 w 77"/>
              <a:gd name="T13" fmla="*/ 0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7"/>
              <a:gd name="T41" fmla="*/ 77 w 77"/>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7">
                <a:moveTo>
                  <a:pt x="30" y="77"/>
                </a:moveTo>
                <a:lnTo>
                  <a:pt x="30" y="47"/>
                </a:lnTo>
                <a:lnTo>
                  <a:pt x="0" y="47"/>
                </a:lnTo>
                <a:lnTo>
                  <a:pt x="0" y="34"/>
                </a:lnTo>
                <a:lnTo>
                  <a:pt x="30" y="34"/>
                </a:lnTo>
                <a:lnTo>
                  <a:pt x="30" y="0"/>
                </a:lnTo>
                <a:lnTo>
                  <a:pt x="43" y="0"/>
                </a:lnTo>
                <a:lnTo>
                  <a:pt x="43" y="34"/>
                </a:lnTo>
                <a:lnTo>
                  <a:pt x="77" y="34"/>
                </a:lnTo>
                <a:lnTo>
                  <a:pt x="77" y="47"/>
                </a:lnTo>
                <a:lnTo>
                  <a:pt x="43" y="47"/>
                </a:lnTo>
                <a:lnTo>
                  <a:pt x="43" y="77"/>
                </a:lnTo>
                <a:lnTo>
                  <a:pt x="30"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91" name="Freeform 59"/>
          <p:cNvSpPr>
            <a:spLocks noEditPoints="1"/>
          </p:cNvSpPr>
          <p:nvPr/>
        </p:nvSpPr>
        <p:spPr bwMode="auto">
          <a:xfrm>
            <a:off x="835025" y="2655888"/>
            <a:ext cx="122238" cy="185737"/>
          </a:xfrm>
          <a:custGeom>
            <a:avLst/>
            <a:gdLst>
              <a:gd name="T0" fmla="*/ 0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0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60"/>
                </a:moveTo>
                <a:lnTo>
                  <a:pt x="4" y="40"/>
                </a:lnTo>
                <a:lnTo>
                  <a:pt x="7" y="27"/>
                </a:lnTo>
                <a:lnTo>
                  <a:pt x="10" y="17"/>
                </a:lnTo>
                <a:lnTo>
                  <a:pt x="17" y="7"/>
                </a:lnTo>
                <a:lnTo>
                  <a:pt x="27" y="3"/>
                </a:lnTo>
                <a:lnTo>
                  <a:pt x="41" y="0"/>
                </a:lnTo>
                <a:lnTo>
                  <a:pt x="47" y="3"/>
                </a:lnTo>
                <a:lnTo>
                  <a:pt x="57" y="7"/>
                </a:lnTo>
                <a:lnTo>
                  <a:pt x="64" y="10"/>
                </a:lnTo>
                <a:lnTo>
                  <a:pt x="67" y="17"/>
                </a:lnTo>
                <a:lnTo>
                  <a:pt x="71" y="23"/>
                </a:lnTo>
                <a:lnTo>
                  <a:pt x="74" y="33"/>
                </a:lnTo>
                <a:lnTo>
                  <a:pt x="77" y="43"/>
                </a:lnTo>
                <a:lnTo>
                  <a:pt x="77" y="60"/>
                </a:lnTo>
                <a:lnTo>
                  <a:pt x="77" y="77"/>
                </a:lnTo>
                <a:lnTo>
                  <a:pt x="74" y="94"/>
                </a:lnTo>
                <a:lnTo>
                  <a:pt x="67" y="104"/>
                </a:lnTo>
                <a:lnTo>
                  <a:pt x="61" y="114"/>
                </a:lnTo>
                <a:lnTo>
                  <a:pt x="51" y="117"/>
                </a:lnTo>
                <a:lnTo>
                  <a:pt x="41" y="117"/>
                </a:lnTo>
                <a:lnTo>
                  <a:pt x="30" y="117"/>
                </a:lnTo>
                <a:lnTo>
                  <a:pt x="20" y="114"/>
                </a:lnTo>
                <a:lnTo>
                  <a:pt x="14" y="107"/>
                </a:lnTo>
                <a:lnTo>
                  <a:pt x="7" y="97"/>
                </a:lnTo>
                <a:lnTo>
                  <a:pt x="4" y="80"/>
                </a:lnTo>
                <a:lnTo>
                  <a:pt x="0" y="60"/>
                </a:lnTo>
                <a:close/>
                <a:moveTo>
                  <a:pt x="17" y="60"/>
                </a:moveTo>
                <a:lnTo>
                  <a:pt x="17" y="77"/>
                </a:lnTo>
                <a:lnTo>
                  <a:pt x="20" y="90"/>
                </a:lnTo>
                <a:lnTo>
                  <a:pt x="24" y="97"/>
                </a:lnTo>
                <a:lnTo>
                  <a:pt x="30" y="104"/>
                </a:lnTo>
                <a:lnTo>
                  <a:pt x="41" y="104"/>
                </a:lnTo>
                <a:lnTo>
                  <a:pt x="47" y="104"/>
                </a:lnTo>
                <a:lnTo>
                  <a:pt x="54" y="97"/>
                </a:lnTo>
                <a:lnTo>
                  <a:pt x="61" y="90"/>
                </a:lnTo>
                <a:lnTo>
                  <a:pt x="61" y="77"/>
                </a:lnTo>
                <a:lnTo>
                  <a:pt x="61" y="60"/>
                </a:lnTo>
                <a:lnTo>
                  <a:pt x="61" y="43"/>
                </a:lnTo>
                <a:lnTo>
                  <a:pt x="61" y="33"/>
                </a:lnTo>
                <a:lnTo>
                  <a:pt x="57" y="23"/>
                </a:lnTo>
                <a:lnTo>
                  <a:pt x="47" y="17"/>
                </a:lnTo>
                <a:lnTo>
                  <a:pt x="41" y="13"/>
                </a:lnTo>
                <a:lnTo>
                  <a:pt x="30" y="17"/>
                </a:lnTo>
                <a:lnTo>
                  <a:pt x="24" y="23"/>
                </a:lnTo>
                <a:lnTo>
                  <a:pt x="20" y="30"/>
                </a:lnTo>
                <a:lnTo>
                  <a:pt x="17" y="43"/>
                </a:lnTo>
                <a:lnTo>
                  <a:pt x="17"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92" name="Freeform 60"/>
          <p:cNvSpPr>
            <a:spLocks/>
          </p:cNvSpPr>
          <p:nvPr/>
        </p:nvSpPr>
        <p:spPr bwMode="auto">
          <a:xfrm>
            <a:off x="979488" y="2660650"/>
            <a:ext cx="115887" cy="180975"/>
          </a:xfrm>
          <a:custGeom>
            <a:avLst/>
            <a:gdLst>
              <a:gd name="T0" fmla="*/ 0 w 73"/>
              <a:gd name="T1" fmla="*/ 2147483647 h 114"/>
              <a:gd name="T2" fmla="*/ 0 w 73"/>
              <a:gd name="T3" fmla="*/ 0 h 114"/>
              <a:gd name="T4" fmla="*/ 2147483647 w 73"/>
              <a:gd name="T5" fmla="*/ 0 h 114"/>
              <a:gd name="T6" fmla="*/ 2147483647 w 73"/>
              <a:gd name="T7" fmla="*/ 2147483647 h 114"/>
              <a:gd name="T8" fmla="*/ 2147483647 w 73"/>
              <a:gd name="T9" fmla="*/ 2147483647 h 114"/>
              <a:gd name="T10" fmla="*/ 2147483647 w 73"/>
              <a:gd name="T11" fmla="*/ 2147483647 h 114"/>
              <a:gd name="T12" fmla="*/ 2147483647 w 73"/>
              <a:gd name="T13" fmla="*/ 2147483647 h 114"/>
              <a:gd name="T14" fmla="*/ 2147483647 w 73"/>
              <a:gd name="T15" fmla="*/ 2147483647 h 114"/>
              <a:gd name="T16" fmla="*/ 2147483647 w 73"/>
              <a:gd name="T17" fmla="*/ 2147483647 h 114"/>
              <a:gd name="T18" fmla="*/ 2147483647 w 73"/>
              <a:gd name="T19" fmla="*/ 2147483647 h 114"/>
              <a:gd name="T20" fmla="*/ 2147483647 w 73"/>
              <a:gd name="T21" fmla="*/ 2147483647 h 114"/>
              <a:gd name="T22" fmla="*/ 2147483647 w 73"/>
              <a:gd name="T23" fmla="*/ 2147483647 h 114"/>
              <a:gd name="T24" fmla="*/ 2147483647 w 73"/>
              <a:gd name="T25" fmla="*/ 2147483647 h 114"/>
              <a:gd name="T26" fmla="*/ 2147483647 w 73"/>
              <a:gd name="T27" fmla="*/ 2147483647 h 114"/>
              <a:gd name="T28" fmla="*/ 2147483647 w 73"/>
              <a:gd name="T29" fmla="*/ 2147483647 h 114"/>
              <a:gd name="T30" fmla="*/ 2147483647 w 73"/>
              <a:gd name="T31" fmla="*/ 2147483647 h 114"/>
              <a:gd name="T32" fmla="*/ 2147483647 w 73"/>
              <a:gd name="T33" fmla="*/ 2147483647 h 114"/>
              <a:gd name="T34" fmla="*/ 0 w 73"/>
              <a:gd name="T35" fmla="*/ 2147483647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14"/>
              <a:gd name="T56" fmla="*/ 73 w 73"/>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14">
                <a:moveTo>
                  <a:pt x="0" y="14"/>
                </a:moveTo>
                <a:lnTo>
                  <a:pt x="0" y="0"/>
                </a:lnTo>
                <a:lnTo>
                  <a:pt x="73" y="0"/>
                </a:lnTo>
                <a:lnTo>
                  <a:pt x="73" y="14"/>
                </a:lnTo>
                <a:lnTo>
                  <a:pt x="63" y="27"/>
                </a:lnTo>
                <a:lnTo>
                  <a:pt x="53" y="44"/>
                </a:lnTo>
                <a:lnTo>
                  <a:pt x="43" y="64"/>
                </a:lnTo>
                <a:lnTo>
                  <a:pt x="37" y="84"/>
                </a:lnTo>
                <a:lnTo>
                  <a:pt x="33" y="97"/>
                </a:lnTo>
                <a:lnTo>
                  <a:pt x="33" y="114"/>
                </a:lnTo>
                <a:lnTo>
                  <a:pt x="16" y="114"/>
                </a:lnTo>
                <a:lnTo>
                  <a:pt x="20" y="101"/>
                </a:lnTo>
                <a:lnTo>
                  <a:pt x="23" y="81"/>
                </a:lnTo>
                <a:lnTo>
                  <a:pt x="30" y="64"/>
                </a:lnTo>
                <a:lnTo>
                  <a:pt x="40" y="44"/>
                </a:lnTo>
                <a:lnTo>
                  <a:pt x="50" y="30"/>
                </a:lnTo>
                <a:lnTo>
                  <a:pt x="60" y="14"/>
                </a:lnTo>
                <a:lnTo>
                  <a:pt x="0" y="1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93" name="Line 61"/>
          <p:cNvSpPr>
            <a:spLocks noChangeShapeType="1"/>
          </p:cNvSpPr>
          <p:nvPr/>
        </p:nvSpPr>
        <p:spPr bwMode="auto">
          <a:xfrm>
            <a:off x="1260475" y="2757488"/>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94" name="Line 62"/>
          <p:cNvSpPr>
            <a:spLocks noChangeShapeType="1"/>
          </p:cNvSpPr>
          <p:nvPr/>
        </p:nvSpPr>
        <p:spPr bwMode="auto">
          <a:xfrm flipH="1">
            <a:off x="6907213" y="2757488"/>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95" name="Line 63"/>
          <p:cNvSpPr>
            <a:spLocks noChangeShapeType="1"/>
          </p:cNvSpPr>
          <p:nvPr/>
        </p:nvSpPr>
        <p:spPr bwMode="auto">
          <a:xfrm>
            <a:off x="1260475" y="225266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96" name="Line 64"/>
          <p:cNvSpPr>
            <a:spLocks noChangeShapeType="1"/>
          </p:cNvSpPr>
          <p:nvPr/>
        </p:nvSpPr>
        <p:spPr bwMode="auto">
          <a:xfrm flipH="1">
            <a:off x="6907213" y="225266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597" name="Freeform 65"/>
          <p:cNvSpPr>
            <a:spLocks/>
          </p:cNvSpPr>
          <p:nvPr/>
        </p:nvSpPr>
        <p:spPr bwMode="auto">
          <a:xfrm>
            <a:off x="207963" y="2155825"/>
            <a:ext cx="69850" cy="180975"/>
          </a:xfrm>
          <a:custGeom>
            <a:avLst/>
            <a:gdLst>
              <a:gd name="T0" fmla="*/ 2147483647 w 44"/>
              <a:gd name="T1" fmla="*/ 2147483647 h 114"/>
              <a:gd name="T2" fmla="*/ 2147483647 w 44"/>
              <a:gd name="T3" fmla="*/ 2147483647 h 114"/>
              <a:gd name="T4" fmla="*/ 2147483647 w 44"/>
              <a:gd name="T5" fmla="*/ 2147483647 h 114"/>
              <a:gd name="T6" fmla="*/ 2147483647 w 44"/>
              <a:gd name="T7" fmla="*/ 2147483647 h 114"/>
              <a:gd name="T8" fmla="*/ 2147483647 w 44"/>
              <a:gd name="T9" fmla="*/ 2147483647 h 114"/>
              <a:gd name="T10" fmla="*/ 2147483647 w 44"/>
              <a:gd name="T11" fmla="*/ 2147483647 h 114"/>
              <a:gd name="T12" fmla="*/ 0 w 44"/>
              <a:gd name="T13" fmla="*/ 2147483647 h 114"/>
              <a:gd name="T14" fmla="*/ 0 w 44"/>
              <a:gd name="T15" fmla="*/ 2147483647 h 114"/>
              <a:gd name="T16" fmla="*/ 2147483647 w 44"/>
              <a:gd name="T17" fmla="*/ 2147483647 h 114"/>
              <a:gd name="T18" fmla="*/ 2147483647 w 44"/>
              <a:gd name="T19" fmla="*/ 2147483647 h 114"/>
              <a:gd name="T20" fmla="*/ 2147483647 w 44"/>
              <a:gd name="T21" fmla="*/ 2147483647 h 114"/>
              <a:gd name="T22" fmla="*/ 2147483647 w 44"/>
              <a:gd name="T23" fmla="*/ 0 h 114"/>
              <a:gd name="T24" fmla="*/ 2147483647 w 44"/>
              <a:gd name="T25" fmla="*/ 0 h 114"/>
              <a:gd name="T26" fmla="*/ 2147483647 w 44"/>
              <a:gd name="T27" fmla="*/ 2147483647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14"/>
              <a:gd name="T44" fmla="*/ 44 w 44"/>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14">
                <a:moveTo>
                  <a:pt x="44" y="114"/>
                </a:moveTo>
                <a:lnTo>
                  <a:pt x="27" y="114"/>
                </a:lnTo>
                <a:lnTo>
                  <a:pt x="27" y="24"/>
                </a:lnTo>
                <a:lnTo>
                  <a:pt x="24" y="30"/>
                </a:lnTo>
                <a:lnTo>
                  <a:pt x="17" y="34"/>
                </a:lnTo>
                <a:lnTo>
                  <a:pt x="7" y="37"/>
                </a:lnTo>
                <a:lnTo>
                  <a:pt x="0" y="41"/>
                </a:lnTo>
                <a:lnTo>
                  <a:pt x="0" y="27"/>
                </a:lnTo>
                <a:lnTo>
                  <a:pt x="14" y="20"/>
                </a:lnTo>
                <a:lnTo>
                  <a:pt x="21" y="14"/>
                </a:lnTo>
                <a:lnTo>
                  <a:pt x="31" y="7"/>
                </a:lnTo>
                <a:lnTo>
                  <a:pt x="34" y="0"/>
                </a:lnTo>
                <a:lnTo>
                  <a:pt x="44" y="0"/>
                </a:lnTo>
                <a:lnTo>
                  <a:pt x="44" y="11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598" name="Rectangle 66"/>
          <p:cNvSpPr>
            <a:spLocks noChangeArrowheads="1"/>
          </p:cNvSpPr>
          <p:nvPr/>
        </p:nvSpPr>
        <p:spPr bwMode="auto">
          <a:xfrm>
            <a:off x="346075" y="2316163"/>
            <a:ext cx="26988" cy="20637"/>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599" name="Freeform 67"/>
          <p:cNvSpPr>
            <a:spLocks/>
          </p:cNvSpPr>
          <p:nvPr/>
        </p:nvSpPr>
        <p:spPr bwMode="auto">
          <a:xfrm>
            <a:off x="404813" y="2155825"/>
            <a:ext cx="117475" cy="180975"/>
          </a:xfrm>
          <a:custGeom>
            <a:avLst/>
            <a:gdLst>
              <a:gd name="T0" fmla="*/ 2147483647 w 74"/>
              <a:gd name="T1" fmla="*/ 2147483647 h 114"/>
              <a:gd name="T2" fmla="*/ 2147483647 w 74"/>
              <a:gd name="T3" fmla="*/ 2147483647 h 114"/>
              <a:gd name="T4" fmla="*/ 0 w 74"/>
              <a:gd name="T5" fmla="*/ 2147483647 h 114"/>
              <a:gd name="T6" fmla="*/ 0 w 74"/>
              <a:gd name="T7" fmla="*/ 2147483647 h 114"/>
              <a:gd name="T8" fmla="*/ 0 w 74"/>
              <a:gd name="T9" fmla="*/ 2147483647 h 114"/>
              <a:gd name="T10" fmla="*/ 2147483647 w 74"/>
              <a:gd name="T11" fmla="*/ 2147483647 h 114"/>
              <a:gd name="T12" fmla="*/ 2147483647 w 74"/>
              <a:gd name="T13" fmla="*/ 2147483647 h 114"/>
              <a:gd name="T14" fmla="*/ 2147483647 w 74"/>
              <a:gd name="T15" fmla="*/ 2147483647 h 114"/>
              <a:gd name="T16" fmla="*/ 2147483647 w 74"/>
              <a:gd name="T17" fmla="*/ 2147483647 h 114"/>
              <a:gd name="T18" fmla="*/ 2147483647 w 74"/>
              <a:gd name="T19" fmla="*/ 2147483647 h 114"/>
              <a:gd name="T20" fmla="*/ 2147483647 w 74"/>
              <a:gd name="T21" fmla="*/ 2147483647 h 114"/>
              <a:gd name="T22" fmla="*/ 2147483647 w 74"/>
              <a:gd name="T23" fmla="*/ 2147483647 h 114"/>
              <a:gd name="T24" fmla="*/ 2147483647 w 74"/>
              <a:gd name="T25" fmla="*/ 2147483647 h 114"/>
              <a:gd name="T26" fmla="*/ 2147483647 w 74"/>
              <a:gd name="T27" fmla="*/ 2147483647 h 114"/>
              <a:gd name="T28" fmla="*/ 2147483647 w 74"/>
              <a:gd name="T29" fmla="*/ 2147483647 h 114"/>
              <a:gd name="T30" fmla="*/ 2147483647 w 74"/>
              <a:gd name="T31" fmla="*/ 2147483647 h 114"/>
              <a:gd name="T32" fmla="*/ 2147483647 w 74"/>
              <a:gd name="T33" fmla="*/ 2147483647 h 114"/>
              <a:gd name="T34" fmla="*/ 2147483647 w 74"/>
              <a:gd name="T35" fmla="*/ 2147483647 h 114"/>
              <a:gd name="T36" fmla="*/ 2147483647 w 74"/>
              <a:gd name="T37" fmla="*/ 2147483647 h 114"/>
              <a:gd name="T38" fmla="*/ 2147483647 w 74"/>
              <a:gd name="T39" fmla="*/ 2147483647 h 114"/>
              <a:gd name="T40" fmla="*/ 2147483647 w 74"/>
              <a:gd name="T41" fmla="*/ 2147483647 h 114"/>
              <a:gd name="T42" fmla="*/ 2147483647 w 74"/>
              <a:gd name="T43" fmla="*/ 2147483647 h 114"/>
              <a:gd name="T44" fmla="*/ 0 w 74"/>
              <a:gd name="T45" fmla="*/ 2147483647 h 114"/>
              <a:gd name="T46" fmla="*/ 2147483647 w 74"/>
              <a:gd name="T47" fmla="*/ 2147483647 h 114"/>
              <a:gd name="T48" fmla="*/ 2147483647 w 74"/>
              <a:gd name="T49" fmla="*/ 2147483647 h 114"/>
              <a:gd name="T50" fmla="*/ 2147483647 w 74"/>
              <a:gd name="T51" fmla="*/ 2147483647 h 114"/>
              <a:gd name="T52" fmla="*/ 2147483647 w 74"/>
              <a:gd name="T53" fmla="*/ 2147483647 h 114"/>
              <a:gd name="T54" fmla="*/ 2147483647 w 74"/>
              <a:gd name="T55" fmla="*/ 0 h 114"/>
              <a:gd name="T56" fmla="*/ 2147483647 w 74"/>
              <a:gd name="T57" fmla="*/ 0 h 114"/>
              <a:gd name="T58" fmla="*/ 2147483647 w 74"/>
              <a:gd name="T59" fmla="*/ 0 h 114"/>
              <a:gd name="T60" fmla="*/ 2147483647 w 74"/>
              <a:gd name="T61" fmla="*/ 2147483647 h 114"/>
              <a:gd name="T62" fmla="*/ 2147483647 w 74"/>
              <a:gd name="T63" fmla="*/ 2147483647 h 114"/>
              <a:gd name="T64" fmla="*/ 2147483647 w 74"/>
              <a:gd name="T65" fmla="*/ 2147483647 h 114"/>
              <a:gd name="T66" fmla="*/ 2147483647 w 74"/>
              <a:gd name="T67" fmla="*/ 2147483647 h 114"/>
              <a:gd name="T68" fmla="*/ 2147483647 w 74"/>
              <a:gd name="T69" fmla="*/ 2147483647 h 114"/>
              <a:gd name="T70" fmla="*/ 2147483647 w 74"/>
              <a:gd name="T71" fmla="*/ 2147483647 h 114"/>
              <a:gd name="T72" fmla="*/ 2147483647 w 74"/>
              <a:gd name="T73" fmla="*/ 2147483647 h 114"/>
              <a:gd name="T74" fmla="*/ 2147483647 w 74"/>
              <a:gd name="T75" fmla="*/ 2147483647 h 114"/>
              <a:gd name="T76" fmla="*/ 2147483647 w 74"/>
              <a:gd name="T77" fmla="*/ 2147483647 h 114"/>
              <a:gd name="T78" fmla="*/ 2147483647 w 74"/>
              <a:gd name="T79" fmla="*/ 2147483647 h 114"/>
              <a:gd name="T80" fmla="*/ 2147483647 w 74"/>
              <a:gd name="T81" fmla="*/ 2147483647 h 114"/>
              <a:gd name="T82" fmla="*/ 2147483647 w 74"/>
              <a:gd name="T83" fmla="*/ 2147483647 h 114"/>
              <a:gd name="T84" fmla="*/ 2147483647 w 74"/>
              <a:gd name="T85" fmla="*/ 2147483647 h 114"/>
              <a:gd name="T86" fmla="*/ 2147483647 w 74"/>
              <a:gd name="T87" fmla="*/ 2147483647 h 114"/>
              <a:gd name="T88" fmla="*/ 2147483647 w 74"/>
              <a:gd name="T89" fmla="*/ 2147483647 h 114"/>
              <a:gd name="T90" fmla="*/ 2147483647 w 74"/>
              <a:gd name="T91" fmla="*/ 2147483647 h 114"/>
              <a:gd name="T92" fmla="*/ 2147483647 w 74"/>
              <a:gd name="T93" fmla="*/ 2147483647 h 114"/>
              <a:gd name="T94" fmla="*/ 2147483647 w 74"/>
              <a:gd name="T95" fmla="*/ 2147483647 h 1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4"/>
              <a:gd name="T146" fmla="*/ 74 w 74"/>
              <a:gd name="T147" fmla="*/ 114 h 1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4">
                <a:moveTo>
                  <a:pt x="74" y="101"/>
                </a:moveTo>
                <a:lnTo>
                  <a:pt x="74" y="114"/>
                </a:lnTo>
                <a:lnTo>
                  <a:pt x="0" y="114"/>
                </a:lnTo>
                <a:lnTo>
                  <a:pt x="0" y="111"/>
                </a:lnTo>
                <a:lnTo>
                  <a:pt x="0" y="104"/>
                </a:lnTo>
                <a:lnTo>
                  <a:pt x="4" y="97"/>
                </a:lnTo>
                <a:lnTo>
                  <a:pt x="10" y="87"/>
                </a:lnTo>
                <a:lnTo>
                  <a:pt x="17" y="81"/>
                </a:lnTo>
                <a:lnTo>
                  <a:pt x="27" y="71"/>
                </a:lnTo>
                <a:lnTo>
                  <a:pt x="37" y="61"/>
                </a:lnTo>
                <a:lnTo>
                  <a:pt x="47" y="54"/>
                </a:lnTo>
                <a:lnTo>
                  <a:pt x="54" y="47"/>
                </a:lnTo>
                <a:lnTo>
                  <a:pt x="57" y="41"/>
                </a:lnTo>
                <a:lnTo>
                  <a:pt x="57" y="30"/>
                </a:lnTo>
                <a:lnTo>
                  <a:pt x="57" y="24"/>
                </a:lnTo>
                <a:lnTo>
                  <a:pt x="54" y="17"/>
                </a:lnTo>
                <a:lnTo>
                  <a:pt x="47" y="14"/>
                </a:lnTo>
                <a:lnTo>
                  <a:pt x="37" y="14"/>
                </a:lnTo>
                <a:lnTo>
                  <a:pt x="30" y="14"/>
                </a:lnTo>
                <a:lnTo>
                  <a:pt x="24" y="17"/>
                </a:lnTo>
                <a:lnTo>
                  <a:pt x="17" y="24"/>
                </a:lnTo>
                <a:lnTo>
                  <a:pt x="17" y="34"/>
                </a:lnTo>
                <a:lnTo>
                  <a:pt x="0" y="30"/>
                </a:lnTo>
                <a:lnTo>
                  <a:pt x="4" y="20"/>
                </a:lnTo>
                <a:lnTo>
                  <a:pt x="7" y="14"/>
                </a:lnTo>
                <a:lnTo>
                  <a:pt x="14" y="7"/>
                </a:lnTo>
                <a:lnTo>
                  <a:pt x="20" y="4"/>
                </a:lnTo>
                <a:lnTo>
                  <a:pt x="27" y="0"/>
                </a:lnTo>
                <a:lnTo>
                  <a:pt x="37" y="0"/>
                </a:lnTo>
                <a:lnTo>
                  <a:pt x="47" y="0"/>
                </a:lnTo>
                <a:lnTo>
                  <a:pt x="57" y="4"/>
                </a:lnTo>
                <a:lnTo>
                  <a:pt x="64" y="7"/>
                </a:lnTo>
                <a:lnTo>
                  <a:pt x="71" y="14"/>
                </a:lnTo>
                <a:lnTo>
                  <a:pt x="74" y="24"/>
                </a:lnTo>
                <a:lnTo>
                  <a:pt x="74" y="30"/>
                </a:lnTo>
                <a:lnTo>
                  <a:pt x="74" y="37"/>
                </a:lnTo>
                <a:lnTo>
                  <a:pt x="71" y="44"/>
                </a:lnTo>
                <a:lnTo>
                  <a:pt x="67" y="51"/>
                </a:lnTo>
                <a:lnTo>
                  <a:pt x="64" y="57"/>
                </a:lnTo>
                <a:lnTo>
                  <a:pt x="57" y="64"/>
                </a:lnTo>
                <a:lnTo>
                  <a:pt x="50" y="71"/>
                </a:lnTo>
                <a:lnTo>
                  <a:pt x="40" y="77"/>
                </a:lnTo>
                <a:lnTo>
                  <a:pt x="34" y="84"/>
                </a:lnTo>
                <a:lnTo>
                  <a:pt x="30" y="91"/>
                </a:lnTo>
                <a:lnTo>
                  <a:pt x="27" y="91"/>
                </a:lnTo>
                <a:lnTo>
                  <a:pt x="24" y="97"/>
                </a:lnTo>
                <a:lnTo>
                  <a:pt x="20" y="101"/>
                </a:lnTo>
                <a:lnTo>
                  <a:pt x="74" y="10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00" name="Freeform 68"/>
          <p:cNvSpPr>
            <a:spLocks noEditPoints="1"/>
          </p:cNvSpPr>
          <p:nvPr/>
        </p:nvSpPr>
        <p:spPr bwMode="auto">
          <a:xfrm>
            <a:off x="542925" y="2203450"/>
            <a:ext cx="122238" cy="139700"/>
          </a:xfrm>
          <a:custGeom>
            <a:avLst/>
            <a:gdLst>
              <a:gd name="T0" fmla="*/ 2147483647 w 77"/>
              <a:gd name="T1" fmla="*/ 2147483647 h 88"/>
              <a:gd name="T2" fmla="*/ 2147483647 w 77"/>
              <a:gd name="T3" fmla="*/ 2147483647 h 88"/>
              <a:gd name="T4" fmla="*/ 2147483647 w 77"/>
              <a:gd name="T5" fmla="*/ 2147483647 h 88"/>
              <a:gd name="T6" fmla="*/ 2147483647 w 77"/>
              <a:gd name="T7" fmla="*/ 2147483647 h 88"/>
              <a:gd name="T8" fmla="*/ 2147483647 w 77"/>
              <a:gd name="T9" fmla="*/ 2147483647 h 88"/>
              <a:gd name="T10" fmla="*/ 2147483647 w 77"/>
              <a:gd name="T11" fmla="*/ 2147483647 h 88"/>
              <a:gd name="T12" fmla="*/ 2147483647 w 77"/>
              <a:gd name="T13" fmla="*/ 2147483647 h 88"/>
              <a:gd name="T14" fmla="*/ 2147483647 w 77"/>
              <a:gd name="T15" fmla="*/ 2147483647 h 88"/>
              <a:gd name="T16" fmla="*/ 2147483647 w 77"/>
              <a:gd name="T17" fmla="*/ 2147483647 h 88"/>
              <a:gd name="T18" fmla="*/ 2147483647 w 77"/>
              <a:gd name="T19" fmla="*/ 2147483647 h 88"/>
              <a:gd name="T20" fmla="*/ 2147483647 w 77"/>
              <a:gd name="T21" fmla="*/ 2147483647 h 88"/>
              <a:gd name="T22" fmla="*/ 0 w 77"/>
              <a:gd name="T23" fmla="*/ 2147483647 h 88"/>
              <a:gd name="T24" fmla="*/ 2147483647 w 77"/>
              <a:gd name="T25" fmla="*/ 2147483647 h 88"/>
              <a:gd name="T26" fmla="*/ 2147483647 w 77"/>
              <a:gd name="T27" fmla="*/ 2147483647 h 88"/>
              <a:gd name="T28" fmla="*/ 2147483647 w 77"/>
              <a:gd name="T29" fmla="*/ 2147483647 h 88"/>
              <a:gd name="T30" fmla="*/ 2147483647 w 77"/>
              <a:gd name="T31" fmla="*/ 2147483647 h 88"/>
              <a:gd name="T32" fmla="*/ 2147483647 w 77"/>
              <a:gd name="T33" fmla="*/ 0 h 88"/>
              <a:gd name="T34" fmla="*/ 2147483647 w 77"/>
              <a:gd name="T35" fmla="*/ 0 h 88"/>
              <a:gd name="T36" fmla="*/ 2147483647 w 77"/>
              <a:gd name="T37" fmla="*/ 0 h 88"/>
              <a:gd name="T38" fmla="*/ 2147483647 w 77"/>
              <a:gd name="T39" fmla="*/ 2147483647 h 88"/>
              <a:gd name="T40" fmla="*/ 2147483647 w 77"/>
              <a:gd name="T41" fmla="*/ 2147483647 h 88"/>
              <a:gd name="T42" fmla="*/ 2147483647 w 77"/>
              <a:gd name="T43" fmla="*/ 2147483647 h 88"/>
              <a:gd name="T44" fmla="*/ 2147483647 w 77"/>
              <a:gd name="T45" fmla="*/ 2147483647 h 88"/>
              <a:gd name="T46" fmla="*/ 2147483647 w 77"/>
              <a:gd name="T47" fmla="*/ 2147483647 h 88"/>
              <a:gd name="T48" fmla="*/ 2147483647 w 77"/>
              <a:gd name="T49" fmla="*/ 2147483647 h 88"/>
              <a:gd name="T50" fmla="*/ 2147483647 w 77"/>
              <a:gd name="T51" fmla="*/ 2147483647 h 88"/>
              <a:gd name="T52" fmla="*/ 2147483647 w 77"/>
              <a:gd name="T53" fmla="*/ 2147483647 h 88"/>
              <a:gd name="T54" fmla="*/ 2147483647 w 77"/>
              <a:gd name="T55" fmla="*/ 2147483647 h 88"/>
              <a:gd name="T56" fmla="*/ 2147483647 w 77"/>
              <a:gd name="T57" fmla="*/ 2147483647 h 88"/>
              <a:gd name="T58" fmla="*/ 2147483647 w 77"/>
              <a:gd name="T59" fmla="*/ 2147483647 h 88"/>
              <a:gd name="T60" fmla="*/ 2147483647 w 77"/>
              <a:gd name="T61" fmla="*/ 2147483647 h 88"/>
              <a:gd name="T62" fmla="*/ 2147483647 w 77"/>
              <a:gd name="T63" fmla="*/ 2147483647 h 88"/>
              <a:gd name="T64" fmla="*/ 2147483647 w 77"/>
              <a:gd name="T65" fmla="*/ 2147483647 h 88"/>
              <a:gd name="T66" fmla="*/ 2147483647 w 77"/>
              <a:gd name="T67" fmla="*/ 2147483647 h 88"/>
              <a:gd name="T68" fmla="*/ 2147483647 w 77"/>
              <a:gd name="T69" fmla="*/ 2147483647 h 88"/>
              <a:gd name="T70" fmla="*/ 2147483647 w 77"/>
              <a:gd name="T71" fmla="*/ 2147483647 h 88"/>
              <a:gd name="T72" fmla="*/ 2147483647 w 77"/>
              <a:gd name="T73" fmla="*/ 2147483647 h 88"/>
              <a:gd name="T74" fmla="*/ 2147483647 w 77"/>
              <a:gd name="T75" fmla="*/ 2147483647 h 88"/>
              <a:gd name="T76" fmla="*/ 2147483647 w 77"/>
              <a:gd name="T77" fmla="*/ 2147483647 h 88"/>
              <a:gd name="T78" fmla="*/ 2147483647 w 77"/>
              <a:gd name="T79" fmla="*/ 2147483647 h 88"/>
              <a:gd name="T80" fmla="*/ 2147483647 w 77"/>
              <a:gd name="T81" fmla="*/ 2147483647 h 88"/>
              <a:gd name="T82" fmla="*/ 2147483647 w 77"/>
              <a:gd name="T83" fmla="*/ 2147483647 h 88"/>
              <a:gd name="T84" fmla="*/ 2147483647 w 77"/>
              <a:gd name="T85" fmla="*/ 2147483647 h 88"/>
              <a:gd name="T86" fmla="*/ 2147483647 w 77"/>
              <a:gd name="T87" fmla="*/ 2147483647 h 88"/>
              <a:gd name="T88" fmla="*/ 2147483647 w 77"/>
              <a:gd name="T89" fmla="*/ 214748364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8"/>
              <a:gd name="T137" fmla="*/ 77 w 77"/>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8">
                <a:moveTo>
                  <a:pt x="64" y="61"/>
                </a:moveTo>
                <a:lnTo>
                  <a:pt x="77" y="61"/>
                </a:lnTo>
                <a:lnTo>
                  <a:pt x="74" y="71"/>
                </a:lnTo>
                <a:lnTo>
                  <a:pt x="64" y="81"/>
                </a:lnTo>
                <a:lnTo>
                  <a:pt x="54" y="84"/>
                </a:lnTo>
                <a:lnTo>
                  <a:pt x="40" y="88"/>
                </a:lnTo>
                <a:lnTo>
                  <a:pt x="30" y="84"/>
                </a:lnTo>
                <a:lnTo>
                  <a:pt x="20" y="81"/>
                </a:lnTo>
                <a:lnTo>
                  <a:pt x="14" y="74"/>
                </a:lnTo>
                <a:lnTo>
                  <a:pt x="7" y="67"/>
                </a:lnTo>
                <a:lnTo>
                  <a:pt x="4" y="57"/>
                </a:lnTo>
                <a:lnTo>
                  <a:pt x="0" y="44"/>
                </a:lnTo>
                <a:lnTo>
                  <a:pt x="4" y="31"/>
                </a:lnTo>
                <a:lnTo>
                  <a:pt x="7" y="21"/>
                </a:lnTo>
                <a:lnTo>
                  <a:pt x="14" y="11"/>
                </a:lnTo>
                <a:lnTo>
                  <a:pt x="20" y="4"/>
                </a:lnTo>
                <a:lnTo>
                  <a:pt x="30" y="0"/>
                </a:lnTo>
                <a:lnTo>
                  <a:pt x="40" y="0"/>
                </a:lnTo>
                <a:lnTo>
                  <a:pt x="50" y="0"/>
                </a:lnTo>
                <a:lnTo>
                  <a:pt x="61" y="4"/>
                </a:lnTo>
                <a:lnTo>
                  <a:pt x="67" y="11"/>
                </a:lnTo>
                <a:lnTo>
                  <a:pt x="74" y="21"/>
                </a:lnTo>
                <a:lnTo>
                  <a:pt x="77" y="31"/>
                </a:lnTo>
                <a:lnTo>
                  <a:pt x="77" y="44"/>
                </a:lnTo>
                <a:lnTo>
                  <a:pt x="77" y="47"/>
                </a:lnTo>
                <a:lnTo>
                  <a:pt x="17" y="47"/>
                </a:lnTo>
                <a:lnTo>
                  <a:pt x="20" y="57"/>
                </a:lnTo>
                <a:lnTo>
                  <a:pt x="24" y="67"/>
                </a:lnTo>
                <a:lnTo>
                  <a:pt x="34" y="71"/>
                </a:lnTo>
                <a:lnTo>
                  <a:pt x="40" y="74"/>
                </a:lnTo>
                <a:lnTo>
                  <a:pt x="47" y="71"/>
                </a:lnTo>
                <a:lnTo>
                  <a:pt x="54" y="71"/>
                </a:lnTo>
                <a:lnTo>
                  <a:pt x="61" y="67"/>
                </a:lnTo>
                <a:lnTo>
                  <a:pt x="64" y="61"/>
                </a:lnTo>
                <a:close/>
                <a:moveTo>
                  <a:pt x="17" y="34"/>
                </a:moveTo>
                <a:lnTo>
                  <a:pt x="64" y="34"/>
                </a:lnTo>
                <a:lnTo>
                  <a:pt x="61" y="24"/>
                </a:lnTo>
                <a:lnTo>
                  <a:pt x="57" y="21"/>
                </a:lnTo>
                <a:lnTo>
                  <a:pt x="50" y="14"/>
                </a:lnTo>
                <a:lnTo>
                  <a:pt x="40" y="14"/>
                </a:lnTo>
                <a:lnTo>
                  <a:pt x="30" y="14"/>
                </a:lnTo>
                <a:lnTo>
                  <a:pt x="24" y="17"/>
                </a:lnTo>
                <a:lnTo>
                  <a:pt x="20" y="24"/>
                </a:lnTo>
                <a:lnTo>
                  <a:pt x="17" y="3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01" name="Freeform 69"/>
          <p:cNvSpPr>
            <a:spLocks/>
          </p:cNvSpPr>
          <p:nvPr/>
        </p:nvSpPr>
        <p:spPr bwMode="auto">
          <a:xfrm>
            <a:off x="692150" y="2187575"/>
            <a:ext cx="122238" cy="122238"/>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0 h 77"/>
              <a:gd name="T12" fmla="*/ 2147483647 w 77"/>
              <a:gd name="T13" fmla="*/ 0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7"/>
              <a:gd name="T41" fmla="*/ 77 w 77"/>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7">
                <a:moveTo>
                  <a:pt x="30" y="77"/>
                </a:moveTo>
                <a:lnTo>
                  <a:pt x="30" y="44"/>
                </a:lnTo>
                <a:lnTo>
                  <a:pt x="0" y="44"/>
                </a:lnTo>
                <a:lnTo>
                  <a:pt x="0" y="31"/>
                </a:lnTo>
                <a:lnTo>
                  <a:pt x="30" y="31"/>
                </a:lnTo>
                <a:lnTo>
                  <a:pt x="30" y="0"/>
                </a:lnTo>
                <a:lnTo>
                  <a:pt x="43" y="0"/>
                </a:lnTo>
                <a:lnTo>
                  <a:pt x="43" y="31"/>
                </a:lnTo>
                <a:lnTo>
                  <a:pt x="77" y="31"/>
                </a:lnTo>
                <a:lnTo>
                  <a:pt x="77" y="44"/>
                </a:lnTo>
                <a:lnTo>
                  <a:pt x="43" y="44"/>
                </a:lnTo>
                <a:lnTo>
                  <a:pt x="43" y="77"/>
                </a:lnTo>
                <a:lnTo>
                  <a:pt x="30"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02" name="Freeform 70"/>
          <p:cNvSpPr>
            <a:spLocks noEditPoints="1"/>
          </p:cNvSpPr>
          <p:nvPr/>
        </p:nvSpPr>
        <p:spPr bwMode="auto">
          <a:xfrm>
            <a:off x="835025" y="2155825"/>
            <a:ext cx="122238" cy="187325"/>
          </a:xfrm>
          <a:custGeom>
            <a:avLst/>
            <a:gdLst>
              <a:gd name="T0" fmla="*/ 0 w 77"/>
              <a:gd name="T1" fmla="*/ 2147483647 h 118"/>
              <a:gd name="T2" fmla="*/ 2147483647 w 77"/>
              <a:gd name="T3" fmla="*/ 2147483647 h 118"/>
              <a:gd name="T4" fmla="*/ 2147483647 w 77"/>
              <a:gd name="T5" fmla="*/ 2147483647 h 118"/>
              <a:gd name="T6" fmla="*/ 2147483647 w 77"/>
              <a:gd name="T7" fmla="*/ 2147483647 h 118"/>
              <a:gd name="T8" fmla="*/ 2147483647 w 77"/>
              <a:gd name="T9" fmla="*/ 2147483647 h 118"/>
              <a:gd name="T10" fmla="*/ 2147483647 w 77"/>
              <a:gd name="T11" fmla="*/ 0 h 118"/>
              <a:gd name="T12" fmla="*/ 2147483647 w 77"/>
              <a:gd name="T13" fmla="*/ 0 h 118"/>
              <a:gd name="T14" fmla="*/ 2147483647 w 77"/>
              <a:gd name="T15" fmla="*/ 0 h 118"/>
              <a:gd name="T16" fmla="*/ 2147483647 w 77"/>
              <a:gd name="T17" fmla="*/ 2147483647 h 118"/>
              <a:gd name="T18" fmla="*/ 2147483647 w 77"/>
              <a:gd name="T19" fmla="*/ 2147483647 h 118"/>
              <a:gd name="T20" fmla="*/ 2147483647 w 77"/>
              <a:gd name="T21" fmla="*/ 2147483647 h 118"/>
              <a:gd name="T22" fmla="*/ 2147483647 w 77"/>
              <a:gd name="T23" fmla="*/ 2147483647 h 118"/>
              <a:gd name="T24" fmla="*/ 2147483647 w 77"/>
              <a:gd name="T25" fmla="*/ 2147483647 h 118"/>
              <a:gd name="T26" fmla="*/ 2147483647 w 77"/>
              <a:gd name="T27" fmla="*/ 2147483647 h 118"/>
              <a:gd name="T28" fmla="*/ 2147483647 w 77"/>
              <a:gd name="T29" fmla="*/ 2147483647 h 118"/>
              <a:gd name="T30" fmla="*/ 2147483647 w 77"/>
              <a:gd name="T31" fmla="*/ 2147483647 h 118"/>
              <a:gd name="T32" fmla="*/ 2147483647 w 77"/>
              <a:gd name="T33" fmla="*/ 2147483647 h 118"/>
              <a:gd name="T34" fmla="*/ 2147483647 w 77"/>
              <a:gd name="T35" fmla="*/ 2147483647 h 118"/>
              <a:gd name="T36" fmla="*/ 2147483647 w 77"/>
              <a:gd name="T37" fmla="*/ 2147483647 h 118"/>
              <a:gd name="T38" fmla="*/ 2147483647 w 77"/>
              <a:gd name="T39" fmla="*/ 2147483647 h 118"/>
              <a:gd name="T40" fmla="*/ 2147483647 w 77"/>
              <a:gd name="T41" fmla="*/ 2147483647 h 118"/>
              <a:gd name="T42" fmla="*/ 2147483647 w 77"/>
              <a:gd name="T43" fmla="*/ 2147483647 h 118"/>
              <a:gd name="T44" fmla="*/ 2147483647 w 77"/>
              <a:gd name="T45" fmla="*/ 2147483647 h 118"/>
              <a:gd name="T46" fmla="*/ 2147483647 w 77"/>
              <a:gd name="T47" fmla="*/ 2147483647 h 118"/>
              <a:gd name="T48" fmla="*/ 2147483647 w 77"/>
              <a:gd name="T49" fmla="*/ 2147483647 h 118"/>
              <a:gd name="T50" fmla="*/ 2147483647 w 77"/>
              <a:gd name="T51" fmla="*/ 2147483647 h 118"/>
              <a:gd name="T52" fmla="*/ 0 w 77"/>
              <a:gd name="T53" fmla="*/ 2147483647 h 118"/>
              <a:gd name="T54" fmla="*/ 2147483647 w 77"/>
              <a:gd name="T55" fmla="*/ 2147483647 h 118"/>
              <a:gd name="T56" fmla="*/ 2147483647 w 77"/>
              <a:gd name="T57" fmla="*/ 2147483647 h 118"/>
              <a:gd name="T58" fmla="*/ 2147483647 w 77"/>
              <a:gd name="T59" fmla="*/ 2147483647 h 118"/>
              <a:gd name="T60" fmla="*/ 2147483647 w 77"/>
              <a:gd name="T61" fmla="*/ 2147483647 h 118"/>
              <a:gd name="T62" fmla="*/ 2147483647 w 77"/>
              <a:gd name="T63" fmla="*/ 2147483647 h 118"/>
              <a:gd name="T64" fmla="*/ 2147483647 w 77"/>
              <a:gd name="T65" fmla="*/ 2147483647 h 118"/>
              <a:gd name="T66" fmla="*/ 2147483647 w 77"/>
              <a:gd name="T67" fmla="*/ 2147483647 h 118"/>
              <a:gd name="T68" fmla="*/ 2147483647 w 77"/>
              <a:gd name="T69" fmla="*/ 2147483647 h 118"/>
              <a:gd name="T70" fmla="*/ 2147483647 w 77"/>
              <a:gd name="T71" fmla="*/ 2147483647 h 118"/>
              <a:gd name="T72" fmla="*/ 2147483647 w 77"/>
              <a:gd name="T73" fmla="*/ 2147483647 h 118"/>
              <a:gd name="T74" fmla="*/ 2147483647 w 77"/>
              <a:gd name="T75" fmla="*/ 2147483647 h 118"/>
              <a:gd name="T76" fmla="*/ 2147483647 w 77"/>
              <a:gd name="T77" fmla="*/ 2147483647 h 118"/>
              <a:gd name="T78" fmla="*/ 2147483647 w 77"/>
              <a:gd name="T79" fmla="*/ 2147483647 h 118"/>
              <a:gd name="T80" fmla="*/ 2147483647 w 77"/>
              <a:gd name="T81" fmla="*/ 2147483647 h 118"/>
              <a:gd name="T82" fmla="*/ 2147483647 w 77"/>
              <a:gd name="T83" fmla="*/ 2147483647 h 118"/>
              <a:gd name="T84" fmla="*/ 2147483647 w 77"/>
              <a:gd name="T85" fmla="*/ 2147483647 h 118"/>
              <a:gd name="T86" fmla="*/ 2147483647 w 77"/>
              <a:gd name="T87" fmla="*/ 2147483647 h 118"/>
              <a:gd name="T88" fmla="*/ 2147483647 w 77"/>
              <a:gd name="T89" fmla="*/ 2147483647 h 118"/>
              <a:gd name="T90" fmla="*/ 2147483647 w 77"/>
              <a:gd name="T91" fmla="*/ 2147483647 h 118"/>
              <a:gd name="T92" fmla="*/ 2147483647 w 77"/>
              <a:gd name="T93" fmla="*/ 2147483647 h 118"/>
              <a:gd name="T94" fmla="*/ 2147483647 w 77"/>
              <a:gd name="T95" fmla="*/ 2147483647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8"/>
              <a:gd name="T146" fmla="*/ 77 w 77"/>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8">
                <a:moveTo>
                  <a:pt x="0" y="57"/>
                </a:moveTo>
                <a:lnTo>
                  <a:pt x="4" y="41"/>
                </a:lnTo>
                <a:lnTo>
                  <a:pt x="7" y="24"/>
                </a:lnTo>
                <a:lnTo>
                  <a:pt x="10" y="14"/>
                </a:lnTo>
                <a:lnTo>
                  <a:pt x="17" y="7"/>
                </a:lnTo>
                <a:lnTo>
                  <a:pt x="27" y="0"/>
                </a:lnTo>
                <a:lnTo>
                  <a:pt x="41" y="0"/>
                </a:lnTo>
                <a:lnTo>
                  <a:pt x="47" y="0"/>
                </a:lnTo>
                <a:lnTo>
                  <a:pt x="57" y="4"/>
                </a:lnTo>
                <a:lnTo>
                  <a:pt x="64" y="7"/>
                </a:lnTo>
                <a:lnTo>
                  <a:pt x="67" y="14"/>
                </a:lnTo>
                <a:lnTo>
                  <a:pt x="71" y="20"/>
                </a:lnTo>
                <a:lnTo>
                  <a:pt x="74" y="30"/>
                </a:lnTo>
                <a:lnTo>
                  <a:pt x="77" y="44"/>
                </a:lnTo>
                <a:lnTo>
                  <a:pt x="77" y="57"/>
                </a:lnTo>
                <a:lnTo>
                  <a:pt x="77" y="77"/>
                </a:lnTo>
                <a:lnTo>
                  <a:pt x="74" y="91"/>
                </a:lnTo>
                <a:lnTo>
                  <a:pt x="67" y="101"/>
                </a:lnTo>
                <a:lnTo>
                  <a:pt x="61" y="111"/>
                </a:lnTo>
                <a:lnTo>
                  <a:pt x="51" y="114"/>
                </a:lnTo>
                <a:lnTo>
                  <a:pt x="41" y="118"/>
                </a:lnTo>
                <a:lnTo>
                  <a:pt x="30" y="114"/>
                </a:lnTo>
                <a:lnTo>
                  <a:pt x="20" y="111"/>
                </a:lnTo>
                <a:lnTo>
                  <a:pt x="14" y="104"/>
                </a:lnTo>
                <a:lnTo>
                  <a:pt x="7" y="94"/>
                </a:lnTo>
                <a:lnTo>
                  <a:pt x="4" y="77"/>
                </a:lnTo>
                <a:lnTo>
                  <a:pt x="0" y="57"/>
                </a:lnTo>
                <a:close/>
                <a:moveTo>
                  <a:pt x="17" y="57"/>
                </a:moveTo>
                <a:lnTo>
                  <a:pt x="17" y="74"/>
                </a:lnTo>
                <a:lnTo>
                  <a:pt x="20" y="87"/>
                </a:lnTo>
                <a:lnTo>
                  <a:pt x="24" y="94"/>
                </a:lnTo>
                <a:lnTo>
                  <a:pt x="30" y="101"/>
                </a:lnTo>
                <a:lnTo>
                  <a:pt x="41" y="104"/>
                </a:lnTo>
                <a:lnTo>
                  <a:pt x="47" y="101"/>
                </a:lnTo>
                <a:lnTo>
                  <a:pt x="54" y="94"/>
                </a:lnTo>
                <a:lnTo>
                  <a:pt x="61" y="87"/>
                </a:lnTo>
                <a:lnTo>
                  <a:pt x="61" y="74"/>
                </a:lnTo>
                <a:lnTo>
                  <a:pt x="61" y="57"/>
                </a:lnTo>
                <a:lnTo>
                  <a:pt x="61" y="41"/>
                </a:lnTo>
                <a:lnTo>
                  <a:pt x="61" y="30"/>
                </a:lnTo>
                <a:lnTo>
                  <a:pt x="57" y="20"/>
                </a:lnTo>
                <a:lnTo>
                  <a:pt x="47" y="14"/>
                </a:lnTo>
                <a:lnTo>
                  <a:pt x="41" y="14"/>
                </a:lnTo>
                <a:lnTo>
                  <a:pt x="30" y="14"/>
                </a:lnTo>
                <a:lnTo>
                  <a:pt x="24" y="20"/>
                </a:lnTo>
                <a:lnTo>
                  <a:pt x="20" y="30"/>
                </a:lnTo>
                <a:lnTo>
                  <a:pt x="17" y="41"/>
                </a:lnTo>
                <a:lnTo>
                  <a:pt x="17" y="5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03" name="Freeform 71"/>
          <p:cNvSpPr>
            <a:spLocks/>
          </p:cNvSpPr>
          <p:nvPr/>
        </p:nvSpPr>
        <p:spPr bwMode="auto">
          <a:xfrm>
            <a:off x="979488" y="2155825"/>
            <a:ext cx="115887" cy="180975"/>
          </a:xfrm>
          <a:custGeom>
            <a:avLst/>
            <a:gdLst>
              <a:gd name="T0" fmla="*/ 0 w 73"/>
              <a:gd name="T1" fmla="*/ 2147483647 h 114"/>
              <a:gd name="T2" fmla="*/ 0 w 73"/>
              <a:gd name="T3" fmla="*/ 0 h 114"/>
              <a:gd name="T4" fmla="*/ 2147483647 w 73"/>
              <a:gd name="T5" fmla="*/ 0 h 114"/>
              <a:gd name="T6" fmla="*/ 2147483647 w 73"/>
              <a:gd name="T7" fmla="*/ 2147483647 h 114"/>
              <a:gd name="T8" fmla="*/ 2147483647 w 73"/>
              <a:gd name="T9" fmla="*/ 2147483647 h 114"/>
              <a:gd name="T10" fmla="*/ 2147483647 w 73"/>
              <a:gd name="T11" fmla="*/ 2147483647 h 114"/>
              <a:gd name="T12" fmla="*/ 2147483647 w 73"/>
              <a:gd name="T13" fmla="*/ 2147483647 h 114"/>
              <a:gd name="T14" fmla="*/ 2147483647 w 73"/>
              <a:gd name="T15" fmla="*/ 2147483647 h 114"/>
              <a:gd name="T16" fmla="*/ 2147483647 w 73"/>
              <a:gd name="T17" fmla="*/ 2147483647 h 114"/>
              <a:gd name="T18" fmla="*/ 2147483647 w 73"/>
              <a:gd name="T19" fmla="*/ 2147483647 h 114"/>
              <a:gd name="T20" fmla="*/ 2147483647 w 73"/>
              <a:gd name="T21" fmla="*/ 2147483647 h 114"/>
              <a:gd name="T22" fmla="*/ 2147483647 w 73"/>
              <a:gd name="T23" fmla="*/ 2147483647 h 114"/>
              <a:gd name="T24" fmla="*/ 2147483647 w 73"/>
              <a:gd name="T25" fmla="*/ 2147483647 h 114"/>
              <a:gd name="T26" fmla="*/ 2147483647 w 73"/>
              <a:gd name="T27" fmla="*/ 2147483647 h 114"/>
              <a:gd name="T28" fmla="*/ 2147483647 w 73"/>
              <a:gd name="T29" fmla="*/ 2147483647 h 114"/>
              <a:gd name="T30" fmla="*/ 2147483647 w 73"/>
              <a:gd name="T31" fmla="*/ 2147483647 h 114"/>
              <a:gd name="T32" fmla="*/ 2147483647 w 73"/>
              <a:gd name="T33" fmla="*/ 2147483647 h 114"/>
              <a:gd name="T34" fmla="*/ 0 w 73"/>
              <a:gd name="T35" fmla="*/ 2147483647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14"/>
              <a:gd name="T56" fmla="*/ 73 w 73"/>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14">
                <a:moveTo>
                  <a:pt x="0" y="17"/>
                </a:moveTo>
                <a:lnTo>
                  <a:pt x="0" y="0"/>
                </a:lnTo>
                <a:lnTo>
                  <a:pt x="73" y="0"/>
                </a:lnTo>
                <a:lnTo>
                  <a:pt x="73" y="14"/>
                </a:lnTo>
                <a:lnTo>
                  <a:pt x="63" y="27"/>
                </a:lnTo>
                <a:lnTo>
                  <a:pt x="53" y="44"/>
                </a:lnTo>
                <a:lnTo>
                  <a:pt x="43" y="64"/>
                </a:lnTo>
                <a:lnTo>
                  <a:pt x="37" y="84"/>
                </a:lnTo>
                <a:lnTo>
                  <a:pt x="33" y="97"/>
                </a:lnTo>
                <a:lnTo>
                  <a:pt x="33" y="114"/>
                </a:lnTo>
                <a:lnTo>
                  <a:pt x="16" y="114"/>
                </a:lnTo>
                <a:lnTo>
                  <a:pt x="20" y="101"/>
                </a:lnTo>
                <a:lnTo>
                  <a:pt x="23" y="84"/>
                </a:lnTo>
                <a:lnTo>
                  <a:pt x="30" y="64"/>
                </a:lnTo>
                <a:lnTo>
                  <a:pt x="40" y="47"/>
                </a:lnTo>
                <a:lnTo>
                  <a:pt x="50" y="30"/>
                </a:lnTo>
                <a:lnTo>
                  <a:pt x="60" y="17"/>
                </a:lnTo>
                <a:lnTo>
                  <a:pt x="0" y="1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04" name="Line 72"/>
          <p:cNvSpPr>
            <a:spLocks noChangeShapeType="1"/>
          </p:cNvSpPr>
          <p:nvPr/>
        </p:nvSpPr>
        <p:spPr bwMode="auto">
          <a:xfrm>
            <a:off x="1260475" y="225266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05" name="Line 73"/>
          <p:cNvSpPr>
            <a:spLocks noChangeShapeType="1"/>
          </p:cNvSpPr>
          <p:nvPr/>
        </p:nvSpPr>
        <p:spPr bwMode="auto">
          <a:xfrm flipH="1">
            <a:off x="6907213" y="225266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06" name="Line 75"/>
          <p:cNvSpPr>
            <a:spLocks noChangeShapeType="1"/>
          </p:cNvSpPr>
          <p:nvPr/>
        </p:nvSpPr>
        <p:spPr bwMode="auto">
          <a:xfrm>
            <a:off x="1998663" y="2252663"/>
            <a:ext cx="1587"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07" name="Line 78"/>
          <p:cNvSpPr>
            <a:spLocks noChangeShapeType="1"/>
          </p:cNvSpPr>
          <p:nvPr/>
        </p:nvSpPr>
        <p:spPr bwMode="auto">
          <a:xfrm>
            <a:off x="1998663" y="2252663"/>
            <a:ext cx="1587"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08" name="Line 80"/>
          <p:cNvSpPr>
            <a:spLocks noChangeShapeType="1"/>
          </p:cNvSpPr>
          <p:nvPr/>
        </p:nvSpPr>
        <p:spPr bwMode="auto">
          <a:xfrm>
            <a:off x="2917825" y="2252663"/>
            <a:ext cx="1588"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09" name="Line 84"/>
          <p:cNvSpPr>
            <a:spLocks noChangeShapeType="1"/>
          </p:cNvSpPr>
          <p:nvPr/>
        </p:nvSpPr>
        <p:spPr bwMode="auto">
          <a:xfrm>
            <a:off x="2917825" y="2252663"/>
            <a:ext cx="1588"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0" name="Line 86"/>
          <p:cNvSpPr>
            <a:spLocks noChangeShapeType="1"/>
          </p:cNvSpPr>
          <p:nvPr/>
        </p:nvSpPr>
        <p:spPr bwMode="auto">
          <a:xfrm>
            <a:off x="3841750" y="2252663"/>
            <a:ext cx="1588"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1" name="Line 90"/>
          <p:cNvSpPr>
            <a:spLocks noChangeShapeType="1"/>
          </p:cNvSpPr>
          <p:nvPr/>
        </p:nvSpPr>
        <p:spPr bwMode="auto">
          <a:xfrm>
            <a:off x="3841750" y="2252663"/>
            <a:ext cx="1588"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2" name="Line 92"/>
          <p:cNvSpPr>
            <a:spLocks noChangeShapeType="1"/>
          </p:cNvSpPr>
          <p:nvPr/>
        </p:nvSpPr>
        <p:spPr bwMode="auto">
          <a:xfrm>
            <a:off x="4760913" y="2252663"/>
            <a:ext cx="1587"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3" name="Line 96"/>
          <p:cNvSpPr>
            <a:spLocks noChangeShapeType="1"/>
          </p:cNvSpPr>
          <p:nvPr/>
        </p:nvSpPr>
        <p:spPr bwMode="auto">
          <a:xfrm>
            <a:off x="4760913" y="2252663"/>
            <a:ext cx="1587"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4" name="Line 98"/>
          <p:cNvSpPr>
            <a:spLocks noChangeShapeType="1"/>
          </p:cNvSpPr>
          <p:nvPr/>
        </p:nvSpPr>
        <p:spPr bwMode="auto">
          <a:xfrm>
            <a:off x="5686425" y="2252663"/>
            <a:ext cx="1588"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5" name="Line 102"/>
          <p:cNvSpPr>
            <a:spLocks noChangeShapeType="1"/>
          </p:cNvSpPr>
          <p:nvPr/>
        </p:nvSpPr>
        <p:spPr bwMode="auto">
          <a:xfrm>
            <a:off x="5686425" y="2252663"/>
            <a:ext cx="1588"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6" name="Line 104"/>
          <p:cNvSpPr>
            <a:spLocks noChangeShapeType="1"/>
          </p:cNvSpPr>
          <p:nvPr/>
        </p:nvSpPr>
        <p:spPr bwMode="auto">
          <a:xfrm>
            <a:off x="6605588" y="2252663"/>
            <a:ext cx="1587"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7" name="Line 108"/>
          <p:cNvSpPr>
            <a:spLocks noChangeShapeType="1"/>
          </p:cNvSpPr>
          <p:nvPr/>
        </p:nvSpPr>
        <p:spPr bwMode="auto">
          <a:xfrm>
            <a:off x="6605588" y="2252663"/>
            <a:ext cx="1587" cy="68262"/>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618" name="Rectangle 109"/>
          <p:cNvSpPr>
            <a:spLocks noChangeArrowheads="1"/>
          </p:cNvSpPr>
          <p:nvPr/>
        </p:nvSpPr>
        <p:spPr bwMode="auto">
          <a:xfrm>
            <a:off x="1260475" y="2252663"/>
            <a:ext cx="5711825" cy="3022600"/>
          </a:xfrm>
          <a:prstGeom prst="rect">
            <a:avLst/>
          </a:prstGeom>
          <a:noFill/>
          <a:ln w="11113">
            <a:solidFill>
              <a:srgbClr val="000000"/>
            </a:solidFill>
            <a:miter lim="800000"/>
            <a:headEnd/>
            <a:tailEnd/>
          </a:ln>
        </p:spPr>
        <p:txBody>
          <a:bodyPr/>
          <a:lstStyle/>
          <a:p>
            <a:endParaRPr lang="en-US" dirty="0">
              <a:latin typeface="Courier New" pitchFamily="49" charset="0"/>
            </a:endParaRPr>
          </a:p>
        </p:txBody>
      </p:sp>
      <p:sp>
        <p:nvSpPr>
          <p:cNvPr id="279619" name="Freeform 110"/>
          <p:cNvSpPr>
            <a:spLocks/>
          </p:cNvSpPr>
          <p:nvPr/>
        </p:nvSpPr>
        <p:spPr bwMode="auto">
          <a:xfrm>
            <a:off x="3698875" y="5816600"/>
            <a:ext cx="63500" cy="180975"/>
          </a:xfrm>
          <a:custGeom>
            <a:avLst/>
            <a:gdLst>
              <a:gd name="T0" fmla="*/ 2147483647 w 40"/>
              <a:gd name="T1" fmla="*/ 2147483647 h 114"/>
              <a:gd name="T2" fmla="*/ 2147483647 w 40"/>
              <a:gd name="T3" fmla="*/ 2147483647 h 114"/>
              <a:gd name="T4" fmla="*/ 2147483647 w 40"/>
              <a:gd name="T5" fmla="*/ 2147483647 h 114"/>
              <a:gd name="T6" fmla="*/ 2147483647 w 40"/>
              <a:gd name="T7" fmla="*/ 2147483647 h 114"/>
              <a:gd name="T8" fmla="*/ 2147483647 w 40"/>
              <a:gd name="T9" fmla="*/ 2147483647 h 114"/>
              <a:gd name="T10" fmla="*/ 2147483647 w 40"/>
              <a:gd name="T11" fmla="*/ 2147483647 h 114"/>
              <a:gd name="T12" fmla="*/ 2147483647 w 40"/>
              <a:gd name="T13" fmla="*/ 2147483647 h 114"/>
              <a:gd name="T14" fmla="*/ 2147483647 w 40"/>
              <a:gd name="T15" fmla="*/ 2147483647 h 114"/>
              <a:gd name="T16" fmla="*/ 2147483647 w 40"/>
              <a:gd name="T17" fmla="*/ 2147483647 h 114"/>
              <a:gd name="T18" fmla="*/ 2147483647 w 40"/>
              <a:gd name="T19" fmla="*/ 2147483647 h 114"/>
              <a:gd name="T20" fmla="*/ 2147483647 w 40"/>
              <a:gd name="T21" fmla="*/ 2147483647 h 114"/>
              <a:gd name="T22" fmla="*/ 0 w 40"/>
              <a:gd name="T23" fmla="*/ 2147483647 h 114"/>
              <a:gd name="T24" fmla="*/ 0 w 40"/>
              <a:gd name="T25" fmla="*/ 2147483647 h 114"/>
              <a:gd name="T26" fmla="*/ 2147483647 w 40"/>
              <a:gd name="T27" fmla="*/ 2147483647 h 114"/>
              <a:gd name="T28" fmla="*/ 2147483647 w 40"/>
              <a:gd name="T29" fmla="*/ 2147483647 h 114"/>
              <a:gd name="T30" fmla="*/ 2147483647 w 40"/>
              <a:gd name="T31" fmla="*/ 0 h 114"/>
              <a:gd name="T32" fmla="*/ 2147483647 w 40"/>
              <a:gd name="T33" fmla="*/ 2147483647 h 114"/>
              <a:gd name="T34" fmla="*/ 2147483647 w 40"/>
              <a:gd name="T35" fmla="*/ 2147483647 h 114"/>
              <a:gd name="T36" fmla="*/ 2147483647 w 40"/>
              <a:gd name="T37" fmla="*/ 2147483647 h 114"/>
              <a:gd name="T38" fmla="*/ 2147483647 w 40"/>
              <a:gd name="T39" fmla="*/ 2147483647 h 114"/>
              <a:gd name="T40" fmla="*/ 2147483647 w 40"/>
              <a:gd name="T41" fmla="*/ 2147483647 h 114"/>
              <a:gd name="T42" fmla="*/ 2147483647 w 40"/>
              <a:gd name="T43" fmla="*/ 2147483647 h 114"/>
              <a:gd name="T44" fmla="*/ 2147483647 w 40"/>
              <a:gd name="T45" fmla="*/ 2147483647 h 114"/>
              <a:gd name="T46" fmla="*/ 2147483647 w 40"/>
              <a:gd name="T47" fmla="*/ 2147483647 h 114"/>
              <a:gd name="T48" fmla="*/ 2147483647 w 40"/>
              <a:gd name="T49" fmla="*/ 2147483647 h 114"/>
              <a:gd name="T50" fmla="*/ 2147483647 w 40"/>
              <a:gd name="T51" fmla="*/ 2147483647 h 114"/>
              <a:gd name="T52" fmla="*/ 2147483647 w 40"/>
              <a:gd name="T53" fmla="*/ 2147483647 h 114"/>
              <a:gd name="T54" fmla="*/ 2147483647 w 40"/>
              <a:gd name="T55" fmla="*/ 2147483647 h 114"/>
              <a:gd name="T56" fmla="*/ 2147483647 w 40"/>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14"/>
              <a:gd name="T89" fmla="*/ 40 w 40"/>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14">
                <a:moveTo>
                  <a:pt x="40" y="101"/>
                </a:moveTo>
                <a:lnTo>
                  <a:pt x="40" y="114"/>
                </a:lnTo>
                <a:lnTo>
                  <a:pt x="34" y="114"/>
                </a:lnTo>
                <a:lnTo>
                  <a:pt x="30" y="114"/>
                </a:lnTo>
                <a:lnTo>
                  <a:pt x="24" y="114"/>
                </a:lnTo>
                <a:lnTo>
                  <a:pt x="17" y="114"/>
                </a:lnTo>
                <a:lnTo>
                  <a:pt x="14" y="111"/>
                </a:lnTo>
                <a:lnTo>
                  <a:pt x="14" y="108"/>
                </a:lnTo>
                <a:lnTo>
                  <a:pt x="10" y="101"/>
                </a:lnTo>
                <a:lnTo>
                  <a:pt x="10" y="91"/>
                </a:lnTo>
                <a:lnTo>
                  <a:pt x="10" y="44"/>
                </a:lnTo>
                <a:lnTo>
                  <a:pt x="0" y="44"/>
                </a:lnTo>
                <a:lnTo>
                  <a:pt x="0" y="31"/>
                </a:lnTo>
                <a:lnTo>
                  <a:pt x="10" y="31"/>
                </a:lnTo>
                <a:lnTo>
                  <a:pt x="10" y="10"/>
                </a:lnTo>
                <a:lnTo>
                  <a:pt x="27" y="0"/>
                </a:lnTo>
                <a:lnTo>
                  <a:pt x="27" y="31"/>
                </a:lnTo>
                <a:lnTo>
                  <a:pt x="40" y="31"/>
                </a:lnTo>
                <a:lnTo>
                  <a:pt x="40" y="44"/>
                </a:lnTo>
                <a:lnTo>
                  <a:pt x="27" y="44"/>
                </a:lnTo>
                <a:lnTo>
                  <a:pt x="27" y="91"/>
                </a:lnTo>
                <a:lnTo>
                  <a:pt x="27" y="97"/>
                </a:lnTo>
                <a:lnTo>
                  <a:pt x="27" y="101"/>
                </a:lnTo>
                <a:lnTo>
                  <a:pt x="30" y="101"/>
                </a:lnTo>
                <a:lnTo>
                  <a:pt x="34" y="101"/>
                </a:lnTo>
                <a:lnTo>
                  <a:pt x="37" y="101"/>
                </a:lnTo>
                <a:lnTo>
                  <a:pt x="40" y="10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0" name="Freeform 111"/>
          <p:cNvSpPr>
            <a:spLocks/>
          </p:cNvSpPr>
          <p:nvPr/>
        </p:nvSpPr>
        <p:spPr bwMode="auto">
          <a:xfrm>
            <a:off x="3784600" y="5811838"/>
            <a:ext cx="106363" cy="185737"/>
          </a:xfrm>
          <a:custGeom>
            <a:avLst/>
            <a:gdLst>
              <a:gd name="T0" fmla="*/ 0 w 67"/>
              <a:gd name="T1" fmla="*/ 2147483647 h 117"/>
              <a:gd name="T2" fmla="*/ 0 w 67"/>
              <a:gd name="T3" fmla="*/ 0 h 117"/>
              <a:gd name="T4" fmla="*/ 2147483647 w 67"/>
              <a:gd name="T5" fmla="*/ 0 h 117"/>
              <a:gd name="T6" fmla="*/ 2147483647 w 67"/>
              <a:gd name="T7" fmla="*/ 2147483647 h 117"/>
              <a:gd name="T8" fmla="*/ 2147483647 w 67"/>
              <a:gd name="T9" fmla="*/ 2147483647 h 117"/>
              <a:gd name="T10" fmla="*/ 2147483647 w 67"/>
              <a:gd name="T11" fmla="*/ 2147483647 h 117"/>
              <a:gd name="T12" fmla="*/ 2147483647 w 67"/>
              <a:gd name="T13" fmla="*/ 2147483647 h 117"/>
              <a:gd name="T14" fmla="*/ 2147483647 w 67"/>
              <a:gd name="T15" fmla="*/ 2147483647 h 117"/>
              <a:gd name="T16" fmla="*/ 2147483647 w 67"/>
              <a:gd name="T17" fmla="*/ 2147483647 h 117"/>
              <a:gd name="T18" fmla="*/ 2147483647 w 67"/>
              <a:gd name="T19" fmla="*/ 2147483647 h 117"/>
              <a:gd name="T20" fmla="*/ 2147483647 w 67"/>
              <a:gd name="T21" fmla="*/ 2147483647 h 117"/>
              <a:gd name="T22" fmla="*/ 2147483647 w 67"/>
              <a:gd name="T23" fmla="*/ 2147483647 h 117"/>
              <a:gd name="T24" fmla="*/ 2147483647 w 67"/>
              <a:gd name="T25" fmla="*/ 2147483647 h 117"/>
              <a:gd name="T26" fmla="*/ 2147483647 w 67"/>
              <a:gd name="T27" fmla="*/ 2147483647 h 117"/>
              <a:gd name="T28" fmla="*/ 2147483647 w 67"/>
              <a:gd name="T29" fmla="*/ 2147483647 h 117"/>
              <a:gd name="T30" fmla="*/ 2147483647 w 67"/>
              <a:gd name="T31" fmla="*/ 2147483647 h 117"/>
              <a:gd name="T32" fmla="*/ 2147483647 w 67"/>
              <a:gd name="T33" fmla="*/ 2147483647 h 117"/>
              <a:gd name="T34" fmla="*/ 2147483647 w 67"/>
              <a:gd name="T35" fmla="*/ 2147483647 h 117"/>
              <a:gd name="T36" fmla="*/ 2147483647 w 67"/>
              <a:gd name="T37" fmla="*/ 2147483647 h 117"/>
              <a:gd name="T38" fmla="*/ 2147483647 w 67"/>
              <a:gd name="T39" fmla="*/ 2147483647 h 117"/>
              <a:gd name="T40" fmla="*/ 2147483647 w 67"/>
              <a:gd name="T41" fmla="*/ 2147483647 h 117"/>
              <a:gd name="T42" fmla="*/ 2147483647 w 67"/>
              <a:gd name="T43" fmla="*/ 2147483647 h 117"/>
              <a:gd name="T44" fmla="*/ 2147483647 w 67"/>
              <a:gd name="T45" fmla="*/ 2147483647 h 117"/>
              <a:gd name="T46" fmla="*/ 2147483647 w 67"/>
              <a:gd name="T47" fmla="*/ 2147483647 h 117"/>
              <a:gd name="T48" fmla="*/ 2147483647 w 67"/>
              <a:gd name="T49" fmla="*/ 2147483647 h 117"/>
              <a:gd name="T50" fmla="*/ 2147483647 w 67"/>
              <a:gd name="T51" fmla="*/ 2147483647 h 117"/>
              <a:gd name="T52" fmla="*/ 2147483647 w 67"/>
              <a:gd name="T53" fmla="*/ 2147483647 h 117"/>
              <a:gd name="T54" fmla="*/ 0 w 67"/>
              <a:gd name="T55" fmla="*/ 2147483647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17"/>
              <a:gd name="T86" fmla="*/ 67 w 67"/>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17">
                <a:moveTo>
                  <a:pt x="0" y="117"/>
                </a:moveTo>
                <a:lnTo>
                  <a:pt x="0" y="0"/>
                </a:lnTo>
                <a:lnTo>
                  <a:pt x="16" y="0"/>
                </a:lnTo>
                <a:lnTo>
                  <a:pt x="16" y="44"/>
                </a:lnTo>
                <a:lnTo>
                  <a:pt x="23" y="37"/>
                </a:lnTo>
                <a:lnTo>
                  <a:pt x="30" y="34"/>
                </a:lnTo>
                <a:lnTo>
                  <a:pt x="40" y="30"/>
                </a:lnTo>
                <a:lnTo>
                  <a:pt x="47" y="34"/>
                </a:lnTo>
                <a:lnTo>
                  <a:pt x="53" y="37"/>
                </a:lnTo>
                <a:lnTo>
                  <a:pt x="60" y="40"/>
                </a:lnTo>
                <a:lnTo>
                  <a:pt x="63" y="47"/>
                </a:lnTo>
                <a:lnTo>
                  <a:pt x="63" y="54"/>
                </a:lnTo>
                <a:lnTo>
                  <a:pt x="67" y="64"/>
                </a:lnTo>
                <a:lnTo>
                  <a:pt x="67" y="117"/>
                </a:lnTo>
                <a:lnTo>
                  <a:pt x="50" y="117"/>
                </a:lnTo>
                <a:lnTo>
                  <a:pt x="50" y="64"/>
                </a:lnTo>
                <a:lnTo>
                  <a:pt x="50" y="57"/>
                </a:lnTo>
                <a:lnTo>
                  <a:pt x="47" y="50"/>
                </a:lnTo>
                <a:lnTo>
                  <a:pt x="40" y="47"/>
                </a:lnTo>
                <a:lnTo>
                  <a:pt x="33" y="44"/>
                </a:lnTo>
                <a:lnTo>
                  <a:pt x="30" y="47"/>
                </a:lnTo>
                <a:lnTo>
                  <a:pt x="23" y="47"/>
                </a:lnTo>
                <a:lnTo>
                  <a:pt x="20" y="54"/>
                </a:lnTo>
                <a:lnTo>
                  <a:pt x="16" y="57"/>
                </a:lnTo>
                <a:lnTo>
                  <a:pt x="16" y="64"/>
                </a:lnTo>
                <a:lnTo>
                  <a:pt x="16" y="74"/>
                </a:lnTo>
                <a:lnTo>
                  <a:pt x="16" y="117"/>
                </a:lnTo>
                <a:lnTo>
                  <a:pt x="0" y="11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1" name="Freeform 112"/>
          <p:cNvSpPr>
            <a:spLocks/>
          </p:cNvSpPr>
          <p:nvPr/>
        </p:nvSpPr>
        <p:spPr bwMode="auto">
          <a:xfrm>
            <a:off x="3927475" y="5859463"/>
            <a:ext cx="69850" cy="138112"/>
          </a:xfrm>
          <a:custGeom>
            <a:avLst/>
            <a:gdLst>
              <a:gd name="T0" fmla="*/ 0 w 44"/>
              <a:gd name="T1" fmla="*/ 2147483647 h 87"/>
              <a:gd name="T2" fmla="*/ 0 w 44"/>
              <a:gd name="T3" fmla="*/ 2147483647 h 87"/>
              <a:gd name="T4" fmla="*/ 2147483647 w 44"/>
              <a:gd name="T5" fmla="*/ 2147483647 h 87"/>
              <a:gd name="T6" fmla="*/ 2147483647 w 44"/>
              <a:gd name="T7" fmla="*/ 2147483647 h 87"/>
              <a:gd name="T8" fmla="*/ 2147483647 w 44"/>
              <a:gd name="T9" fmla="*/ 2147483647 h 87"/>
              <a:gd name="T10" fmla="*/ 2147483647 w 44"/>
              <a:gd name="T11" fmla="*/ 2147483647 h 87"/>
              <a:gd name="T12" fmla="*/ 2147483647 w 44"/>
              <a:gd name="T13" fmla="*/ 2147483647 h 87"/>
              <a:gd name="T14" fmla="*/ 2147483647 w 44"/>
              <a:gd name="T15" fmla="*/ 0 h 87"/>
              <a:gd name="T16" fmla="*/ 2147483647 w 44"/>
              <a:gd name="T17" fmla="*/ 2147483647 h 87"/>
              <a:gd name="T18" fmla="*/ 2147483647 w 44"/>
              <a:gd name="T19" fmla="*/ 2147483647 h 87"/>
              <a:gd name="T20" fmla="*/ 2147483647 w 44"/>
              <a:gd name="T21" fmla="*/ 2147483647 h 87"/>
              <a:gd name="T22" fmla="*/ 2147483647 w 44"/>
              <a:gd name="T23" fmla="*/ 2147483647 h 87"/>
              <a:gd name="T24" fmla="*/ 2147483647 w 44"/>
              <a:gd name="T25" fmla="*/ 2147483647 h 87"/>
              <a:gd name="T26" fmla="*/ 2147483647 w 44"/>
              <a:gd name="T27" fmla="*/ 2147483647 h 87"/>
              <a:gd name="T28" fmla="*/ 2147483647 w 44"/>
              <a:gd name="T29" fmla="*/ 2147483647 h 87"/>
              <a:gd name="T30" fmla="*/ 2147483647 w 44"/>
              <a:gd name="T31" fmla="*/ 2147483647 h 87"/>
              <a:gd name="T32" fmla="*/ 2147483647 w 44"/>
              <a:gd name="T33" fmla="*/ 2147483647 h 87"/>
              <a:gd name="T34" fmla="*/ 2147483647 w 44"/>
              <a:gd name="T35" fmla="*/ 2147483647 h 87"/>
              <a:gd name="T36" fmla="*/ 2147483647 w 44"/>
              <a:gd name="T37" fmla="*/ 2147483647 h 87"/>
              <a:gd name="T38" fmla="*/ 2147483647 w 44"/>
              <a:gd name="T39" fmla="*/ 2147483647 h 87"/>
              <a:gd name="T40" fmla="*/ 0 w 44"/>
              <a:gd name="T41" fmla="*/ 214748364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87"/>
              <a:gd name="T65" fmla="*/ 44 w 44"/>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87">
                <a:moveTo>
                  <a:pt x="0" y="87"/>
                </a:moveTo>
                <a:lnTo>
                  <a:pt x="0" y="4"/>
                </a:lnTo>
                <a:lnTo>
                  <a:pt x="13" y="4"/>
                </a:lnTo>
                <a:lnTo>
                  <a:pt x="13" y="14"/>
                </a:lnTo>
                <a:lnTo>
                  <a:pt x="17" y="7"/>
                </a:lnTo>
                <a:lnTo>
                  <a:pt x="20" y="4"/>
                </a:lnTo>
                <a:lnTo>
                  <a:pt x="23" y="4"/>
                </a:lnTo>
                <a:lnTo>
                  <a:pt x="30" y="0"/>
                </a:lnTo>
                <a:lnTo>
                  <a:pt x="37" y="4"/>
                </a:lnTo>
                <a:lnTo>
                  <a:pt x="44" y="7"/>
                </a:lnTo>
                <a:lnTo>
                  <a:pt x="37" y="20"/>
                </a:lnTo>
                <a:lnTo>
                  <a:pt x="33" y="17"/>
                </a:lnTo>
                <a:lnTo>
                  <a:pt x="27" y="14"/>
                </a:lnTo>
                <a:lnTo>
                  <a:pt x="23" y="17"/>
                </a:lnTo>
                <a:lnTo>
                  <a:pt x="20" y="17"/>
                </a:lnTo>
                <a:lnTo>
                  <a:pt x="17" y="20"/>
                </a:lnTo>
                <a:lnTo>
                  <a:pt x="17" y="27"/>
                </a:lnTo>
                <a:lnTo>
                  <a:pt x="13" y="34"/>
                </a:lnTo>
                <a:lnTo>
                  <a:pt x="13" y="44"/>
                </a:lnTo>
                <a:lnTo>
                  <a:pt x="13" y="87"/>
                </a:lnTo>
                <a:lnTo>
                  <a:pt x="0" y="8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2" name="Freeform 113"/>
          <p:cNvSpPr>
            <a:spLocks noEditPoints="1"/>
          </p:cNvSpPr>
          <p:nvPr/>
        </p:nvSpPr>
        <p:spPr bwMode="auto">
          <a:xfrm>
            <a:off x="4002088" y="5859463"/>
            <a:ext cx="122237" cy="138112"/>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0 w 77"/>
              <a:gd name="T21" fmla="*/ 2147483647 h 87"/>
              <a:gd name="T22" fmla="*/ 0 w 77"/>
              <a:gd name="T23" fmla="*/ 2147483647 h 87"/>
              <a:gd name="T24" fmla="*/ 0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2147483647 h 87"/>
              <a:gd name="T34" fmla="*/ 2147483647 w 77"/>
              <a:gd name="T35" fmla="*/ 0 h 87"/>
              <a:gd name="T36" fmla="*/ 2147483647 w 77"/>
              <a:gd name="T37" fmla="*/ 2147483647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0" y="60"/>
                </a:moveTo>
                <a:lnTo>
                  <a:pt x="73" y="64"/>
                </a:lnTo>
                <a:lnTo>
                  <a:pt x="70" y="74"/>
                </a:lnTo>
                <a:lnTo>
                  <a:pt x="63" y="84"/>
                </a:lnTo>
                <a:lnTo>
                  <a:pt x="50" y="87"/>
                </a:lnTo>
                <a:lnTo>
                  <a:pt x="37" y="87"/>
                </a:lnTo>
                <a:lnTo>
                  <a:pt x="27" y="87"/>
                </a:lnTo>
                <a:lnTo>
                  <a:pt x="17" y="84"/>
                </a:lnTo>
                <a:lnTo>
                  <a:pt x="10" y="77"/>
                </a:lnTo>
                <a:lnTo>
                  <a:pt x="3" y="70"/>
                </a:lnTo>
                <a:lnTo>
                  <a:pt x="0" y="57"/>
                </a:lnTo>
                <a:lnTo>
                  <a:pt x="0" y="47"/>
                </a:lnTo>
                <a:lnTo>
                  <a:pt x="0" y="34"/>
                </a:lnTo>
                <a:lnTo>
                  <a:pt x="3" y="24"/>
                </a:lnTo>
                <a:lnTo>
                  <a:pt x="10" y="14"/>
                </a:lnTo>
                <a:lnTo>
                  <a:pt x="17" y="7"/>
                </a:lnTo>
                <a:lnTo>
                  <a:pt x="27" y="4"/>
                </a:lnTo>
                <a:lnTo>
                  <a:pt x="37" y="0"/>
                </a:lnTo>
                <a:lnTo>
                  <a:pt x="47" y="4"/>
                </a:lnTo>
                <a:lnTo>
                  <a:pt x="57" y="7"/>
                </a:lnTo>
                <a:lnTo>
                  <a:pt x="63" y="14"/>
                </a:lnTo>
                <a:lnTo>
                  <a:pt x="70" y="20"/>
                </a:lnTo>
                <a:lnTo>
                  <a:pt x="73" y="34"/>
                </a:lnTo>
                <a:lnTo>
                  <a:pt x="77" y="44"/>
                </a:lnTo>
                <a:lnTo>
                  <a:pt x="77" y="47"/>
                </a:lnTo>
                <a:lnTo>
                  <a:pt x="13" y="47"/>
                </a:lnTo>
                <a:lnTo>
                  <a:pt x="17" y="60"/>
                </a:lnTo>
                <a:lnTo>
                  <a:pt x="20" y="67"/>
                </a:lnTo>
                <a:lnTo>
                  <a:pt x="30" y="74"/>
                </a:lnTo>
                <a:lnTo>
                  <a:pt x="40" y="74"/>
                </a:lnTo>
                <a:lnTo>
                  <a:pt x="47" y="74"/>
                </a:lnTo>
                <a:lnTo>
                  <a:pt x="50" y="74"/>
                </a:lnTo>
                <a:lnTo>
                  <a:pt x="57" y="67"/>
                </a:lnTo>
                <a:lnTo>
                  <a:pt x="60" y="60"/>
                </a:lnTo>
                <a:close/>
                <a:moveTo>
                  <a:pt x="13" y="34"/>
                </a:moveTo>
                <a:lnTo>
                  <a:pt x="60" y="34"/>
                </a:lnTo>
                <a:lnTo>
                  <a:pt x="60" y="27"/>
                </a:lnTo>
                <a:lnTo>
                  <a:pt x="53" y="24"/>
                </a:lnTo>
                <a:lnTo>
                  <a:pt x="47" y="17"/>
                </a:lnTo>
                <a:lnTo>
                  <a:pt x="37" y="14"/>
                </a:lnTo>
                <a:lnTo>
                  <a:pt x="27" y="17"/>
                </a:lnTo>
                <a:lnTo>
                  <a:pt x="20" y="20"/>
                </a:lnTo>
                <a:lnTo>
                  <a:pt x="17" y="27"/>
                </a:lnTo>
                <a:lnTo>
                  <a:pt x="13" y="3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3" name="Freeform 114"/>
          <p:cNvSpPr>
            <a:spLocks noEditPoints="1"/>
          </p:cNvSpPr>
          <p:nvPr/>
        </p:nvSpPr>
        <p:spPr bwMode="auto">
          <a:xfrm>
            <a:off x="4144963" y="5859463"/>
            <a:ext cx="117475" cy="138112"/>
          </a:xfrm>
          <a:custGeom>
            <a:avLst/>
            <a:gdLst>
              <a:gd name="T0" fmla="*/ 2147483647 w 74"/>
              <a:gd name="T1" fmla="*/ 2147483647 h 87"/>
              <a:gd name="T2" fmla="*/ 2147483647 w 74"/>
              <a:gd name="T3" fmla="*/ 2147483647 h 87"/>
              <a:gd name="T4" fmla="*/ 2147483647 w 74"/>
              <a:gd name="T5" fmla="*/ 2147483647 h 87"/>
              <a:gd name="T6" fmla="*/ 0 w 74"/>
              <a:gd name="T7" fmla="*/ 2147483647 h 87"/>
              <a:gd name="T8" fmla="*/ 0 w 74"/>
              <a:gd name="T9" fmla="*/ 2147483647 h 87"/>
              <a:gd name="T10" fmla="*/ 2147483647 w 74"/>
              <a:gd name="T11" fmla="*/ 2147483647 h 87"/>
              <a:gd name="T12" fmla="*/ 2147483647 w 74"/>
              <a:gd name="T13" fmla="*/ 2147483647 h 87"/>
              <a:gd name="T14" fmla="*/ 2147483647 w 74"/>
              <a:gd name="T15" fmla="*/ 2147483647 h 87"/>
              <a:gd name="T16" fmla="*/ 2147483647 w 74"/>
              <a:gd name="T17" fmla="*/ 2147483647 h 87"/>
              <a:gd name="T18" fmla="*/ 2147483647 w 74"/>
              <a:gd name="T19" fmla="*/ 2147483647 h 87"/>
              <a:gd name="T20" fmla="*/ 2147483647 w 74"/>
              <a:gd name="T21" fmla="*/ 2147483647 h 87"/>
              <a:gd name="T22" fmla="*/ 2147483647 w 74"/>
              <a:gd name="T23" fmla="*/ 2147483647 h 87"/>
              <a:gd name="T24" fmla="*/ 2147483647 w 74"/>
              <a:gd name="T25" fmla="*/ 2147483647 h 87"/>
              <a:gd name="T26" fmla="*/ 2147483647 w 74"/>
              <a:gd name="T27" fmla="*/ 2147483647 h 87"/>
              <a:gd name="T28" fmla="*/ 0 w 74"/>
              <a:gd name="T29" fmla="*/ 2147483647 h 87"/>
              <a:gd name="T30" fmla="*/ 2147483647 w 74"/>
              <a:gd name="T31" fmla="*/ 2147483647 h 87"/>
              <a:gd name="T32" fmla="*/ 2147483647 w 74"/>
              <a:gd name="T33" fmla="*/ 2147483647 h 87"/>
              <a:gd name="T34" fmla="*/ 2147483647 w 74"/>
              <a:gd name="T35" fmla="*/ 0 h 87"/>
              <a:gd name="T36" fmla="*/ 2147483647 w 74"/>
              <a:gd name="T37" fmla="*/ 2147483647 h 87"/>
              <a:gd name="T38" fmla="*/ 2147483647 w 74"/>
              <a:gd name="T39" fmla="*/ 2147483647 h 87"/>
              <a:gd name="T40" fmla="*/ 2147483647 w 74"/>
              <a:gd name="T41" fmla="*/ 2147483647 h 87"/>
              <a:gd name="T42" fmla="*/ 2147483647 w 74"/>
              <a:gd name="T43" fmla="*/ 2147483647 h 87"/>
              <a:gd name="T44" fmla="*/ 2147483647 w 74"/>
              <a:gd name="T45" fmla="*/ 2147483647 h 87"/>
              <a:gd name="T46" fmla="*/ 2147483647 w 74"/>
              <a:gd name="T47" fmla="*/ 2147483647 h 87"/>
              <a:gd name="T48" fmla="*/ 2147483647 w 74"/>
              <a:gd name="T49" fmla="*/ 2147483647 h 87"/>
              <a:gd name="T50" fmla="*/ 2147483647 w 74"/>
              <a:gd name="T51" fmla="*/ 2147483647 h 87"/>
              <a:gd name="T52" fmla="*/ 2147483647 w 74"/>
              <a:gd name="T53" fmla="*/ 2147483647 h 87"/>
              <a:gd name="T54" fmla="*/ 2147483647 w 74"/>
              <a:gd name="T55" fmla="*/ 2147483647 h 87"/>
              <a:gd name="T56" fmla="*/ 2147483647 w 74"/>
              <a:gd name="T57" fmla="*/ 2147483647 h 87"/>
              <a:gd name="T58" fmla="*/ 2147483647 w 74"/>
              <a:gd name="T59" fmla="*/ 2147483647 h 87"/>
              <a:gd name="T60" fmla="*/ 2147483647 w 74"/>
              <a:gd name="T61" fmla="*/ 2147483647 h 87"/>
              <a:gd name="T62" fmla="*/ 2147483647 w 74"/>
              <a:gd name="T63" fmla="*/ 2147483647 h 87"/>
              <a:gd name="T64" fmla="*/ 2147483647 w 74"/>
              <a:gd name="T65" fmla="*/ 2147483647 h 87"/>
              <a:gd name="T66" fmla="*/ 2147483647 w 74"/>
              <a:gd name="T67" fmla="*/ 2147483647 h 87"/>
              <a:gd name="T68" fmla="*/ 2147483647 w 74"/>
              <a:gd name="T69" fmla="*/ 2147483647 h 87"/>
              <a:gd name="T70" fmla="*/ 2147483647 w 7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87"/>
              <a:gd name="T110" fmla="*/ 74 w 7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87">
                <a:moveTo>
                  <a:pt x="54" y="77"/>
                </a:moveTo>
                <a:lnTo>
                  <a:pt x="47" y="84"/>
                </a:lnTo>
                <a:lnTo>
                  <a:pt x="40" y="87"/>
                </a:lnTo>
                <a:lnTo>
                  <a:pt x="34" y="87"/>
                </a:lnTo>
                <a:lnTo>
                  <a:pt x="24" y="87"/>
                </a:lnTo>
                <a:lnTo>
                  <a:pt x="14" y="87"/>
                </a:lnTo>
                <a:lnTo>
                  <a:pt x="7" y="81"/>
                </a:lnTo>
                <a:lnTo>
                  <a:pt x="0" y="74"/>
                </a:lnTo>
                <a:lnTo>
                  <a:pt x="0" y="64"/>
                </a:lnTo>
                <a:lnTo>
                  <a:pt x="0" y="60"/>
                </a:lnTo>
                <a:lnTo>
                  <a:pt x="0" y="54"/>
                </a:lnTo>
                <a:lnTo>
                  <a:pt x="4" y="50"/>
                </a:lnTo>
                <a:lnTo>
                  <a:pt x="7" y="44"/>
                </a:lnTo>
                <a:lnTo>
                  <a:pt x="14" y="44"/>
                </a:lnTo>
                <a:lnTo>
                  <a:pt x="17" y="40"/>
                </a:lnTo>
                <a:lnTo>
                  <a:pt x="24" y="40"/>
                </a:lnTo>
                <a:lnTo>
                  <a:pt x="30" y="37"/>
                </a:lnTo>
                <a:lnTo>
                  <a:pt x="44" y="37"/>
                </a:lnTo>
                <a:lnTo>
                  <a:pt x="54" y="34"/>
                </a:lnTo>
                <a:lnTo>
                  <a:pt x="54" y="30"/>
                </a:lnTo>
                <a:lnTo>
                  <a:pt x="50" y="24"/>
                </a:lnTo>
                <a:lnTo>
                  <a:pt x="47" y="20"/>
                </a:lnTo>
                <a:lnTo>
                  <a:pt x="44" y="17"/>
                </a:lnTo>
                <a:lnTo>
                  <a:pt x="34" y="14"/>
                </a:lnTo>
                <a:lnTo>
                  <a:pt x="27" y="17"/>
                </a:lnTo>
                <a:lnTo>
                  <a:pt x="20" y="17"/>
                </a:lnTo>
                <a:lnTo>
                  <a:pt x="17" y="24"/>
                </a:lnTo>
                <a:lnTo>
                  <a:pt x="17" y="27"/>
                </a:lnTo>
                <a:lnTo>
                  <a:pt x="0" y="27"/>
                </a:lnTo>
                <a:lnTo>
                  <a:pt x="4" y="20"/>
                </a:lnTo>
                <a:lnTo>
                  <a:pt x="7" y="14"/>
                </a:lnTo>
                <a:lnTo>
                  <a:pt x="10" y="7"/>
                </a:lnTo>
                <a:lnTo>
                  <a:pt x="20" y="4"/>
                </a:lnTo>
                <a:lnTo>
                  <a:pt x="27" y="4"/>
                </a:lnTo>
                <a:lnTo>
                  <a:pt x="37" y="0"/>
                </a:lnTo>
                <a:lnTo>
                  <a:pt x="47" y="4"/>
                </a:lnTo>
                <a:lnTo>
                  <a:pt x="54" y="4"/>
                </a:lnTo>
                <a:lnTo>
                  <a:pt x="60" y="7"/>
                </a:lnTo>
                <a:lnTo>
                  <a:pt x="64" y="10"/>
                </a:lnTo>
                <a:lnTo>
                  <a:pt x="67" y="14"/>
                </a:lnTo>
                <a:lnTo>
                  <a:pt x="67" y="20"/>
                </a:lnTo>
                <a:lnTo>
                  <a:pt x="67" y="24"/>
                </a:lnTo>
                <a:lnTo>
                  <a:pt x="71" y="34"/>
                </a:lnTo>
                <a:lnTo>
                  <a:pt x="71" y="50"/>
                </a:lnTo>
                <a:lnTo>
                  <a:pt x="71" y="60"/>
                </a:lnTo>
                <a:lnTo>
                  <a:pt x="71" y="70"/>
                </a:lnTo>
                <a:lnTo>
                  <a:pt x="71" y="77"/>
                </a:lnTo>
                <a:lnTo>
                  <a:pt x="71" y="81"/>
                </a:lnTo>
                <a:lnTo>
                  <a:pt x="74" y="87"/>
                </a:lnTo>
                <a:lnTo>
                  <a:pt x="60" y="87"/>
                </a:lnTo>
                <a:lnTo>
                  <a:pt x="57" y="84"/>
                </a:lnTo>
                <a:lnTo>
                  <a:pt x="54" y="77"/>
                </a:lnTo>
                <a:close/>
                <a:moveTo>
                  <a:pt x="54" y="47"/>
                </a:moveTo>
                <a:lnTo>
                  <a:pt x="44" y="50"/>
                </a:lnTo>
                <a:lnTo>
                  <a:pt x="30" y="50"/>
                </a:lnTo>
                <a:lnTo>
                  <a:pt x="24" y="54"/>
                </a:lnTo>
                <a:lnTo>
                  <a:pt x="20" y="54"/>
                </a:lnTo>
                <a:lnTo>
                  <a:pt x="17" y="57"/>
                </a:lnTo>
                <a:lnTo>
                  <a:pt x="14" y="60"/>
                </a:lnTo>
                <a:lnTo>
                  <a:pt x="14" y="64"/>
                </a:lnTo>
                <a:lnTo>
                  <a:pt x="14" y="67"/>
                </a:lnTo>
                <a:lnTo>
                  <a:pt x="17" y="74"/>
                </a:lnTo>
                <a:lnTo>
                  <a:pt x="24" y="74"/>
                </a:lnTo>
                <a:lnTo>
                  <a:pt x="30" y="74"/>
                </a:lnTo>
                <a:lnTo>
                  <a:pt x="37" y="74"/>
                </a:lnTo>
                <a:lnTo>
                  <a:pt x="40" y="70"/>
                </a:lnTo>
                <a:lnTo>
                  <a:pt x="47" y="67"/>
                </a:lnTo>
                <a:lnTo>
                  <a:pt x="50" y="64"/>
                </a:lnTo>
                <a:lnTo>
                  <a:pt x="50" y="57"/>
                </a:lnTo>
                <a:lnTo>
                  <a:pt x="54" y="50"/>
                </a:lnTo>
                <a:lnTo>
                  <a:pt x="54" y="4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4" name="Freeform 115"/>
          <p:cNvSpPr>
            <a:spLocks noEditPoints="1"/>
          </p:cNvSpPr>
          <p:nvPr/>
        </p:nvSpPr>
        <p:spPr bwMode="auto">
          <a:xfrm>
            <a:off x="4283075" y="5811838"/>
            <a:ext cx="112713" cy="185737"/>
          </a:xfrm>
          <a:custGeom>
            <a:avLst/>
            <a:gdLst>
              <a:gd name="T0" fmla="*/ 2147483647 w 71"/>
              <a:gd name="T1" fmla="*/ 2147483647 h 117"/>
              <a:gd name="T2" fmla="*/ 2147483647 w 71"/>
              <a:gd name="T3" fmla="*/ 2147483647 h 117"/>
              <a:gd name="T4" fmla="*/ 2147483647 w 71"/>
              <a:gd name="T5" fmla="*/ 2147483647 h 117"/>
              <a:gd name="T6" fmla="*/ 2147483647 w 71"/>
              <a:gd name="T7" fmla="*/ 2147483647 h 117"/>
              <a:gd name="T8" fmla="*/ 2147483647 w 71"/>
              <a:gd name="T9" fmla="*/ 2147483647 h 117"/>
              <a:gd name="T10" fmla="*/ 2147483647 w 71"/>
              <a:gd name="T11" fmla="*/ 2147483647 h 117"/>
              <a:gd name="T12" fmla="*/ 2147483647 w 71"/>
              <a:gd name="T13" fmla="*/ 2147483647 h 117"/>
              <a:gd name="T14" fmla="*/ 2147483647 w 71"/>
              <a:gd name="T15" fmla="*/ 2147483647 h 117"/>
              <a:gd name="T16" fmla="*/ 2147483647 w 71"/>
              <a:gd name="T17" fmla="*/ 2147483647 h 117"/>
              <a:gd name="T18" fmla="*/ 0 w 71"/>
              <a:gd name="T19" fmla="*/ 2147483647 h 117"/>
              <a:gd name="T20" fmla="*/ 0 w 71"/>
              <a:gd name="T21" fmla="*/ 2147483647 h 117"/>
              <a:gd name="T22" fmla="*/ 0 w 71"/>
              <a:gd name="T23" fmla="*/ 2147483647 h 117"/>
              <a:gd name="T24" fmla="*/ 2147483647 w 71"/>
              <a:gd name="T25" fmla="*/ 2147483647 h 117"/>
              <a:gd name="T26" fmla="*/ 2147483647 w 71"/>
              <a:gd name="T27" fmla="*/ 2147483647 h 117"/>
              <a:gd name="T28" fmla="*/ 2147483647 w 71"/>
              <a:gd name="T29" fmla="*/ 2147483647 h 117"/>
              <a:gd name="T30" fmla="*/ 2147483647 w 71"/>
              <a:gd name="T31" fmla="*/ 2147483647 h 117"/>
              <a:gd name="T32" fmla="*/ 2147483647 w 71"/>
              <a:gd name="T33" fmla="*/ 2147483647 h 117"/>
              <a:gd name="T34" fmla="*/ 2147483647 w 71"/>
              <a:gd name="T35" fmla="*/ 2147483647 h 117"/>
              <a:gd name="T36" fmla="*/ 2147483647 w 71"/>
              <a:gd name="T37" fmla="*/ 2147483647 h 117"/>
              <a:gd name="T38" fmla="*/ 2147483647 w 71"/>
              <a:gd name="T39" fmla="*/ 2147483647 h 117"/>
              <a:gd name="T40" fmla="*/ 2147483647 w 71"/>
              <a:gd name="T41" fmla="*/ 2147483647 h 117"/>
              <a:gd name="T42" fmla="*/ 2147483647 w 71"/>
              <a:gd name="T43" fmla="*/ 0 h 117"/>
              <a:gd name="T44" fmla="*/ 2147483647 w 71"/>
              <a:gd name="T45" fmla="*/ 0 h 117"/>
              <a:gd name="T46" fmla="*/ 2147483647 w 71"/>
              <a:gd name="T47" fmla="*/ 2147483647 h 117"/>
              <a:gd name="T48" fmla="*/ 2147483647 w 71"/>
              <a:gd name="T49" fmla="*/ 2147483647 h 117"/>
              <a:gd name="T50" fmla="*/ 2147483647 w 71"/>
              <a:gd name="T51" fmla="*/ 2147483647 h 117"/>
              <a:gd name="T52" fmla="*/ 2147483647 w 71"/>
              <a:gd name="T53" fmla="*/ 2147483647 h 117"/>
              <a:gd name="T54" fmla="*/ 2147483647 w 71"/>
              <a:gd name="T55" fmla="*/ 2147483647 h 117"/>
              <a:gd name="T56" fmla="*/ 2147483647 w 71"/>
              <a:gd name="T57" fmla="*/ 2147483647 h 117"/>
              <a:gd name="T58" fmla="*/ 2147483647 w 71"/>
              <a:gd name="T59" fmla="*/ 2147483647 h 117"/>
              <a:gd name="T60" fmla="*/ 2147483647 w 71"/>
              <a:gd name="T61" fmla="*/ 2147483647 h 117"/>
              <a:gd name="T62" fmla="*/ 2147483647 w 71"/>
              <a:gd name="T63" fmla="*/ 2147483647 h 117"/>
              <a:gd name="T64" fmla="*/ 2147483647 w 71"/>
              <a:gd name="T65" fmla="*/ 2147483647 h 117"/>
              <a:gd name="T66" fmla="*/ 2147483647 w 71"/>
              <a:gd name="T67" fmla="*/ 2147483647 h 117"/>
              <a:gd name="T68" fmla="*/ 2147483647 w 71"/>
              <a:gd name="T69" fmla="*/ 2147483647 h 117"/>
              <a:gd name="T70" fmla="*/ 2147483647 w 71"/>
              <a:gd name="T71" fmla="*/ 2147483647 h 117"/>
              <a:gd name="T72" fmla="*/ 2147483647 w 71"/>
              <a:gd name="T73" fmla="*/ 2147483647 h 117"/>
              <a:gd name="T74" fmla="*/ 2147483647 w 71"/>
              <a:gd name="T75" fmla="*/ 2147483647 h 117"/>
              <a:gd name="T76" fmla="*/ 2147483647 w 71"/>
              <a:gd name="T77" fmla="*/ 2147483647 h 117"/>
              <a:gd name="T78" fmla="*/ 2147483647 w 71"/>
              <a:gd name="T79" fmla="*/ 2147483647 h 117"/>
              <a:gd name="T80" fmla="*/ 2147483647 w 71"/>
              <a:gd name="T81" fmla="*/ 2147483647 h 117"/>
              <a:gd name="T82" fmla="*/ 2147483647 w 71"/>
              <a:gd name="T83" fmla="*/ 2147483647 h 117"/>
              <a:gd name="T84" fmla="*/ 2147483647 w 71"/>
              <a:gd name="T85" fmla="*/ 2147483647 h 117"/>
              <a:gd name="T86" fmla="*/ 2147483647 w 71"/>
              <a:gd name="T87" fmla="*/ 2147483647 h 117"/>
              <a:gd name="T88" fmla="*/ 2147483647 w 71"/>
              <a:gd name="T89" fmla="*/ 2147483647 h 117"/>
              <a:gd name="T90" fmla="*/ 2147483647 w 71"/>
              <a:gd name="T91" fmla="*/ 2147483647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117"/>
              <a:gd name="T140" fmla="*/ 71 w 71"/>
              <a:gd name="T141" fmla="*/ 117 h 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117">
                <a:moveTo>
                  <a:pt x="57" y="117"/>
                </a:moveTo>
                <a:lnTo>
                  <a:pt x="57" y="104"/>
                </a:lnTo>
                <a:lnTo>
                  <a:pt x="50" y="114"/>
                </a:lnTo>
                <a:lnTo>
                  <a:pt x="44" y="117"/>
                </a:lnTo>
                <a:lnTo>
                  <a:pt x="34" y="117"/>
                </a:lnTo>
                <a:lnTo>
                  <a:pt x="24" y="117"/>
                </a:lnTo>
                <a:lnTo>
                  <a:pt x="17" y="114"/>
                </a:lnTo>
                <a:lnTo>
                  <a:pt x="7" y="107"/>
                </a:lnTo>
                <a:lnTo>
                  <a:pt x="4" y="97"/>
                </a:lnTo>
                <a:lnTo>
                  <a:pt x="0" y="87"/>
                </a:lnTo>
                <a:lnTo>
                  <a:pt x="0" y="77"/>
                </a:lnTo>
                <a:lnTo>
                  <a:pt x="0" y="64"/>
                </a:lnTo>
                <a:lnTo>
                  <a:pt x="4" y="54"/>
                </a:lnTo>
                <a:lnTo>
                  <a:pt x="7" y="44"/>
                </a:lnTo>
                <a:lnTo>
                  <a:pt x="14" y="37"/>
                </a:lnTo>
                <a:lnTo>
                  <a:pt x="24" y="34"/>
                </a:lnTo>
                <a:lnTo>
                  <a:pt x="34" y="30"/>
                </a:lnTo>
                <a:lnTo>
                  <a:pt x="40" y="34"/>
                </a:lnTo>
                <a:lnTo>
                  <a:pt x="47" y="37"/>
                </a:lnTo>
                <a:lnTo>
                  <a:pt x="50" y="40"/>
                </a:lnTo>
                <a:lnTo>
                  <a:pt x="57" y="44"/>
                </a:lnTo>
                <a:lnTo>
                  <a:pt x="57" y="0"/>
                </a:lnTo>
                <a:lnTo>
                  <a:pt x="71" y="0"/>
                </a:lnTo>
                <a:lnTo>
                  <a:pt x="71" y="117"/>
                </a:lnTo>
                <a:lnTo>
                  <a:pt x="57" y="117"/>
                </a:lnTo>
                <a:close/>
                <a:moveTo>
                  <a:pt x="14" y="77"/>
                </a:moveTo>
                <a:lnTo>
                  <a:pt x="14" y="84"/>
                </a:lnTo>
                <a:lnTo>
                  <a:pt x="17" y="94"/>
                </a:lnTo>
                <a:lnTo>
                  <a:pt x="20" y="97"/>
                </a:lnTo>
                <a:lnTo>
                  <a:pt x="27" y="104"/>
                </a:lnTo>
                <a:lnTo>
                  <a:pt x="34" y="104"/>
                </a:lnTo>
                <a:lnTo>
                  <a:pt x="44" y="104"/>
                </a:lnTo>
                <a:lnTo>
                  <a:pt x="50" y="97"/>
                </a:lnTo>
                <a:lnTo>
                  <a:pt x="54" y="94"/>
                </a:lnTo>
                <a:lnTo>
                  <a:pt x="54" y="87"/>
                </a:lnTo>
                <a:lnTo>
                  <a:pt x="57" y="77"/>
                </a:lnTo>
                <a:lnTo>
                  <a:pt x="54" y="67"/>
                </a:lnTo>
                <a:lnTo>
                  <a:pt x="54" y="60"/>
                </a:lnTo>
                <a:lnTo>
                  <a:pt x="50" y="54"/>
                </a:lnTo>
                <a:lnTo>
                  <a:pt x="44" y="47"/>
                </a:lnTo>
                <a:lnTo>
                  <a:pt x="34" y="44"/>
                </a:lnTo>
                <a:lnTo>
                  <a:pt x="27" y="47"/>
                </a:lnTo>
                <a:lnTo>
                  <a:pt x="20" y="54"/>
                </a:lnTo>
                <a:lnTo>
                  <a:pt x="17" y="57"/>
                </a:lnTo>
                <a:lnTo>
                  <a:pt x="14" y="67"/>
                </a:lnTo>
                <a:lnTo>
                  <a:pt x="14"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5" name="Freeform 116"/>
          <p:cNvSpPr>
            <a:spLocks/>
          </p:cNvSpPr>
          <p:nvPr/>
        </p:nvSpPr>
        <p:spPr bwMode="auto">
          <a:xfrm>
            <a:off x="4421188" y="5859463"/>
            <a:ext cx="112712" cy="138112"/>
          </a:xfrm>
          <a:custGeom>
            <a:avLst/>
            <a:gdLst>
              <a:gd name="T0" fmla="*/ 2147483647 w 71"/>
              <a:gd name="T1" fmla="*/ 2147483647 h 87"/>
              <a:gd name="T2" fmla="*/ 2147483647 w 71"/>
              <a:gd name="T3" fmla="*/ 2147483647 h 87"/>
              <a:gd name="T4" fmla="*/ 2147483647 w 71"/>
              <a:gd name="T5" fmla="*/ 2147483647 h 87"/>
              <a:gd name="T6" fmla="*/ 2147483647 w 71"/>
              <a:gd name="T7" fmla="*/ 2147483647 h 87"/>
              <a:gd name="T8" fmla="*/ 2147483647 w 71"/>
              <a:gd name="T9" fmla="*/ 2147483647 h 87"/>
              <a:gd name="T10" fmla="*/ 2147483647 w 71"/>
              <a:gd name="T11" fmla="*/ 2147483647 h 87"/>
              <a:gd name="T12" fmla="*/ 2147483647 w 71"/>
              <a:gd name="T13" fmla="*/ 2147483647 h 87"/>
              <a:gd name="T14" fmla="*/ 2147483647 w 71"/>
              <a:gd name="T15" fmla="*/ 2147483647 h 87"/>
              <a:gd name="T16" fmla="*/ 2147483647 w 71"/>
              <a:gd name="T17" fmla="*/ 2147483647 h 87"/>
              <a:gd name="T18" fmla="*/ 2147483647 w 71"/>
              <a:gd name="T19" fmla="*/ 2147483647 h 87"/>
              <a:gd name="T20" fmla="*/ 2147483647 w 71"/>
              <a:gd name="T21" fmla="*/ 2147483647 h 87"/>
              <a:gd name="T22" fmla="*/ 2147483647 w 71"/>
              <a:gd name="T23" fmla="*/ 2147483647 h 87"/>
              <a:gd name="T24" fmla="*/ 2147483647 w 71"/>
              <a:gd name="T25" fmla="*/ 2147483647 h 87"/>
              <a:gd name="T26" fmla="*/ 2147483647 w 71"/>
              <a:gd name="T27" fmla="*/ 0 h 87"/>
              <a:gd name="T28" fmla="*/ 2147483647 w 71"/>
              <a:gd name="T29" fmla="*/ 2147483647 h 87"/>
              <a:gd name="T30" fmla="*/ 2147483647 w 71"/>
              <a:gd name="T31" fmla="*/ 2147483647 h 87"/>
              <a:gd name="T32" fmla="*/ 2147483647 w 71"/>
              <a:gd name="T33" fmla="*/ 2147483647 h 87"/>
              <a:gd name="T34" fmla="*/ 2147483647 w 71"/>
              <a:gd name="T35" fmla="*/ 2147483647 h 87"/>
              <a:gd name="T36" fmla="*/ 2147483647 w 71"/>
              <a:gd name="T37" fmla="*/ 2147483647 h 87"/>
              <a:gd name="T38" fmla="*/ 2147483647 w 71"/>
              <a:gd name="T39" fmla="*/ 2147483647 h 87"/>
              <a:gd name="T40" fmla="*/ 2147483647 w 71"/>
              <a:gd name="T41" fmla="*/ 2147483647 h 87"/>
              <a:gd name="T42" fmla="*/ 2147483647 w 71"/>
              <a:gd name="T43" fmla="*/ 2147483647 h 87"/>
              <a:gd name="T44" fmla="*/ 2147483647 w 71"/>
              <a:gd name="T45" fmla="*/ 2147483647 h 87"/>
              <a:gd name="T46" fmla="*/ 2147483647 w 71"/>
              <a:gd name="T47" fmla="*/ 2147483647 h 87"/>
              <a:gd name="T48" fmla="*/ 2147483647 w 71"/>
              <a:gd name="T49" fmla="*/ 2147483647 h 87"/>
              <a:gd name="T50" fmla="*/ 2147483647 w 71"/>
              <a:gd name="T51" fmla="*/ 2147483647 h 87"/>
              <a:gd name="T52" fmla="*/ 2147483647 w 71"/>
              <a:gd name="T53" fmla="*/ 2147483647 h 87"/>
              <a:gd name="T54" fmla="*/ 2147483647 w 71"/>
              <a:gd name="T55" fmla="*/ 2147483647 h 87"/>
              <a:gd name="T56" fmla="*/ 2147483647 w 71"/>
              <a:gd name="T57" fmla="*/ 2147483647 h 87"/>
              <a:gd name="T58" fmla="*/ 2147483647 w 71"/>
              <a:gd name="T59" fmla="*/ 2147483647 h 87"/>
              <a:gd name="T60" fmla="*/ 2147483647 w 71"/>
              <a:gd name="T61" fmla="*/ 2147483647 h 87"/>
              <a:gd name="T62" fmla="*/ 2147483647 w 71"/>
              <a:gd name="T63" fmla="*/ 2147483647 h 87"/>
              <a:gd name="T64" fmla="*/ 0 w 71"/>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87"/>
              <a:gd name="T101" fmla="*/ 71 w 71"/>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87">
                <a:moveTo>
                  <a:pt x="0" y="60"/>
                </a:moveTo>
                <a:lnTo>
                  <a:pt x="17" y="60"/>
                </a:lnTo>
                <a:lnTo>
                  <a:pt x="17" y="67"/>
                </a:lnTo>
                <a:lnTo>
                  <a:pt x="20" y="70"/>
                </a:lnTo>
                <a:lnTo>
                  <a:pt x="27" y="74"/>
                </a:lnTo>
                <a:lnTo>
                  <a:pt x="37" y="74"/>
                </a:lnTo>
                <a:lnTo>
                  <a:pt x="44" y="74"/>
                </a:lnTo>
                <a:lnTo>
                  <a:pt x="50" y="70"/>
                </a:lnTo>
                <a:lnTo>
                  <a:pt x="54" y="67"/>
                </a:lnTo>
                <a:lnTo>
                  <a:pt x="54" y="64"/>
                </a:lnTo>
                <a:lnTo>
                  <a:pt x="54" y="60"/>
                </a:lnTo>
                <a:lnTo>
                  <a:pt x="47" y="57"/>
                </a:lnTo>
                <a:lnTo>
                  <a:pt x="44" y="54"/>
                </a:lnTo>
                <a:lnTo>
                  <a:pt x="34" y="54"/>
                </a:lnTo>
                <a:lnTo>
                  <a:pt x="24" y="50"/>
                </a:lnTo>
                <a:lnTo>
                  <a:pt x="14" y="47"/>
                </a:lnTo>
                <a:lnTo>
                  <a:pt x="10" y="44"/>
                </a:lnTo>
                <a:lnTo>
                  <a:pt x="7" y="37"/>
                </a:lnTo>
                <a:lnTo>
                  <a:pt x="4" y="34"/>
                </a:lnTo>
                <a:lnTo>
                  <a:pt x="4" y="27"/>
                </a:lnTo>
                <a:lnTo>
                  <a:pt x="4" y="20"/>
                </a:lnTo>
                <a:lnTo>
                  <a:pt x="4" y="17"/>
                </a:lnTo>
                <a:lnTo>
                  <a:pt x="7" y="10"/>
                </a:lnTo>
                <a:lnTo>
                  <a:pt x="10" y="7"/>
                </a:lnTo>
                <a:lnTo>
                  <a:pt x="14" y="7"/>
                </a:lnTo>
                <a:lnTo>
                  <a:pt x="20" y="4"/>
                </a:lnTo>
                <a:lnTo>
                  <a:pt x="27" y="4"/>
                </a:lnTo>
                <a:lnTo>
                  <a:pt x="30" y="0"/>
                </a:lnTo>
                <a:lnTo>
                  <a:pt x="40" y="4"/>
                </a:lnTo>
                <a:lnTo>
                  <a:pt x="47" y="4"/>
                </a:lnTo>
                <a:lnTo>
                  <a:pt x="54" y="7"/>
                </a:lnTo>
                <a:lnTo>
                  <a:pt x="60" y="14"/>
                </a:lnTo>
                <a:lnTo>
                  <a:pt x="64" y="17"/>
                </a:lnTo>
                <a:lnTo>
                  <a:pt x="64" y="24"/>
                </a:lnTo>
                <a:lnTo>
                  <a:pt x="50" y="27"/>
                </a:lnTo>
                <a:lnTo>
                  <a:pt x="47" y="24"/>
                </a:lnTo>
                <a:lnTo>
                  <a:pt x="44" y="17"/>
                </a:lnTo>
                <a:lnTo>
                  <a:pt x="40" y="17"/>
                </a:lnTo>
                <a:lnTo>
                  <a:pt x="34" y="14"/>
                </a:lnTo>
                <a:lnTo>
                  <a:pt x="27" y="17"/>
                </a:lnTo>
                <a:lnTo>
                  <a:pt x="20" y="17"/>
                </a:lnTo>
                <a:lnTo>
                  <a:pt x="17" y="20"/>
                </a:lnTo>
                <a:lnTo>
                  <a:pt x="17" y="24"/>
                </a:lnTo>
                <a:lnTo>
                  <a:pt x="17" y="27"/>
                </a:lnTo>
                <a:lnTo>
                  <a:pt x="20" y="30"/>
                </a:lnTo>
                <a:lnTo>
                  <a:pt x="24" y="34"/>
                </a:lnTo>
                <a:lnTo>
                  <a:pt x="27" y="34"/>
                </a:lnTo>
                <a:lnTo>
                  <a:pt x="34" y="37"/>
                </a:lnTo>
                <a:lnTo>
                  <a:pt x="47" y="40"/>
                </a:lnTo>
                <a:lnTo>
                  <a:pt x="54" y="44"/>
                </a:lnTo>
                <a:lnTo>
                  <a:pt x="60" y="47"/>
                </a:lnTo>
                <a:lnTo>
                  <a:pt x="64" y="50"/>
                </a:lnTo>
                <a:lnTo>
                  <a:pt x="67" y="54"/>
                </a:lnTo>
                <a:lnTo>
                  <a:pt x="71" y="64"/>
                </a:lnTo>
                <a:lnTo>
                  <a:pt x="67" y="70"/>
                </a:lnTo>
                <a:lnTo>
                  <a:pt x="64" y="77"/>
                </a:lnTo>
                <a:lnTo>
                  <a:pt x="60" y="81"/>
                </a:lnTo>
                <a:lnTo>
                  <a:pt x="54" y="84"/>
                </a:lnTo>
                <a:lnTo>
                  <a:pt x="44" y="87"/>
                </a:lnTo>
                <a:lnTo>
                  <a:pt x="37" y="87"/>
                </a:lnTo>
                <a:lnTo>
                  <a:pt x="27" y="87"/>
                </a:lnTo>
                <a:lnTo>
                  <a:pt x="17" y="87"/>
                </a:lnTo>
                <a:lnTo>
                  <a:pt x="10" y="81"/>
                </a:lnTo>
                <a:lnTo>
                  <a:pt x="4" y="74"/>
                </a:lnTo>
                <a:lnTo>
                  <a:pt x="0"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6" name="Freeform 117"/>
          <p:cNvSpPr>
            <a:spLocks noEditPoints="1"/>
          </p:cNvSpPr>
          <p:nvPr/>
        </p:nvSpPr>
        <p:spPr bwMode="auto">
          <a:xfrm>
            <a:off x="2557463" y="1768475"/>
            <a:ext cx="169862" cy="192088"/>
          </a:xfrm>
          <a:custGeom>
            <a:avLst/>
            <a:gdLst>
              <a:gd name="T0" fmla="*/ 0 w 107"/>
              <a:gd name="T1" fmla="*/ 2147483647 h 121"/>
              <a:gd name="T2" fmla="*/ 0 w 107"/>
              <a:gd name="T3" fmla="*/ 2147483647 h 121"/>
              <a:gd name="T4" fmla="*/ 2147483647 w 107"/>
              <a:gd name="T5" fmla="*/ 2147483647 h 121"/>
              <a:gd name="T6" fmla="*/ 2147483647 w 107"/>
              <a:gd name="T7" fmla="*/ 2147483647 h 121"/>
              <a:gd name="T8" fmla="*/ 2147483647 w 107"/>
              <a:gd name="T9" fmla="*/ 2147483647 h 121"/>
              <a:gd name="T10" fmla="*/ 2147483647 w 107"/>
              <a:gd name="T11" fmla="*/ 2147483647 h 121"/>
              <a:gd name="T12" fmla="*/ 2147483647 w 107"/>
              <a:gd name="T13" fmla="*/ 0 h 121"/>
              <a:gd name="T14" fmla="*/ 2147483647 w 107"/>
              <a:gd name="T15" fmla="*/ 2147483647 h 121"/>
              <a:gd name="T16" fmla="*/ 2147483647 w 107"/>
              <a:gd name="T17" fmla="*/ 2147483647 h 121"/>
              <a:gd name="T18" fmla="*/ 2147483647 w 107"/>
              <a:gd name="T19" fmla="*/ 2147483647 h 121"/>
              <a:gd name="T20" fmla="*/ 2147483647 w 107"/>
              <a:gd name="T21" fmla="*/ 2147483647 h 121"/>
              <a:gd name="T22" fmla="*/ 2147483647 w 107"/>
              <a:gd name="T23" fmla="*/ 2147483647 h 121"/>
              <a:gd name="T24" fmla="*/ 2147483647 w 107"/>
              <a:gd name="T25" fmla="*/ 2147483647 h 121"/>
              <a:gd name="T26" fmla="*/ 2147483647 w 107"/>
              <a:gd name="T27" fmla="*/ 2147483647 h 121"/>
              <a:gd name="T28" fmla="*/ 2147483647 w 107"/>
              <a:gd name="T29" fmla="*/ 2147483647 h 121"/>
              <a:gd name="T30" fmla="*/ 2147483647 w 107"/>
              <a:gd name="T31" fmla="*/ 2147483647 h 121"/>
              <a:gd name="T32" fmla="*/ 2147483647 w 107"/>
              <a:gd name="T33" fmla="*/ 2147483647 h 121"/>
              <a:gd name="T34" fmla="*/ 2147483647 w 107"/>
              <a:gd name="T35" fmla="*/ 2147483647 h 121"/>
              <a:gd name="T36" fmla="*/ 2147483647 w 107"/>
              <a:gd name="T37" fmla="*/ 2147483647 h 121"/>
              <a:gd name="T38" fmla="*/ 2147483647 w 107"/>
              <a:gd name="T39" fmla="*/ 2147483647 h 121"/>
              <a:gd name="T40" fmla="*/ 2147483647 w 107"/>
              <a:gd name="T41" fmla="*/ 2147483647 h 121"/>
              <a:gd name="T42" fmla="*/ 2147483647 w 107"/>
              <a:gd name="T43" fmla="*/ 2147483647 h 121"/>
              <a:gd name="T44" fmla="*/ 2147483647 w 107"/>
              <a:gd name="T45" fmla="*/ 2147483647 h 121"/>
              <a:gd name="T46" fmla="*/ 0 w 107"/>
              <a:gd name="T47" fmla="*/ 2147483647 h 121"/>
              <a:gd name="T48" fmla="*/ 0 w 107"/>
              <a:gd name="T49" fmla="*/ 2147483647 h 121"/>
              <a:gd name="T50" fmla="*/ 2147483647 w 107"/>
              <a:gd name="T51" fmla="*/ 2147483647 h 121"/>
              <a:gd name="T52" fmla="*/ 2147483647 w 107"/>
              <a:gd name="T53" fmla="*/ 2147483647 h 121"/>
              <a:gd name="T54" fmla="*/ 2147483647 w 107"/>
              <a:gd name="T55" fmla="*/ 2147483647 h 121"/>
              <a:gd name="T56" fmla="*/ 2147483647 w 107"/>
              <a:gd name="T57" fmla="*/ 2147483647 h 121"/>
              <a:gd name="T58" fmla="*/ 2147483647 w 107"/>
              <a:gd name="T59" fmla="*/ 2147483647 h 121"/>
              <a:gd name="T60" fmla="*/ 2147483647 w 107"/>
              <a:gd name="T61" fmla="*/ 2147483647 h 121"/>
              <a:gd name="T62" fmla="*/ 2147483647 w 107"/>
              <a:gd name="T63" fmla="*/ 2147483647 h 121"/>
              <a:gd name="T64" fmla="*/ 2147483647 w 107"/>
              <a:gd name="T65" fmla="*/ 2147483647 h 121"/>
              <a:gd name="T66" fmla="*/ 2147483647 w 107"/>
              <a:gd name="T67" fmla="*/ 2147483647 h 121"/>
              <a:gd name="T68" fmla="*/ 2147483647 w 107"/>
              <a:gd name="T69" fmla="*/ 2147483647 h 121"/>
              <a:gd name="T70" fmla="*/ 2147483647 w 107"/>
              <a:gd name="T71" fmla="*/ 2147483647 h 121"/>
              <a:gd name="T72" fmla="*/ 2147483647 w 107"/>
              <a:gd name="T73" fmla="*/ 2147483647 h 121"/>
              <a:gd name="T74" fmla="*/ 2147483647 w 107"/>
              <a:gd name="T75" fmla="*/ 2147483647 h 121"/>
              <a:gd name="T76" fmla="*/ 2147483647 w 107"/>
              <a:gd name="T77" fmla="*/ 2147483647 h 121"/>
              <a:gd name="T78" fmla="*/ 2147483647 w 107"/>
              <a:gd name="T79" fmla="*/ 2147483647 h 121"/>
              <a:gd name="T80" fmla="*/ 2147483647 w 107"/>
              <a:gd name="T81" fmla="*/ 2147483647 h 121"/>
              <a:gd name="T82" fmla="*/ 2147483647 w 107"/>
              <a:gd name="T83" fmla="*/ 2147483647 h 121"/>
              <a:gd name="T84" fmla="*/ 2147483647 w 107"/>
              <a:gd name="T85" fmla="*/ 2147483647 h 121"/>
              <a:gd name="T86" fmla="*/ 2147483647 w 107"/>
              <a:gd name="T87" fmla="*/ 2147483647 h 121"/>
              <a:gd name="T88" fmla="*/ 2147483647 w 107"/>
              <a:gd name="T89" fmla="*/ 2147483647 h 121"/>
              <a:gd name="T90" fmla="*/ 2147483647 w 107"/>
              <a:gd name="T91" fmla="*/ 2147483647 h 121"/>
              <a:gd name="T92" fmla="*/ 2147483647 w 107"/>
              <a:gd name="T93" fmla="*/ 2147483647 h 121"/>
              <a:gd name="T94" fmla="*/ 2147483647 w 107"/>
              <a:gd name="T95" fmla="*/ 2147483647 h 121"/>
              <a:gd name="T96" fmla="*/ 2147483647 w 107"/>
              <a:gd name="T97" fmla="*/ 2147483647 h 121"/>
              <a:gd name="T98" fmla="*/ 2147483647 w 107"/>
              <a:gd name="T99" fmla="*/ 2147483647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
              <a:gd name="T151" fmla="*/ 0 h 121"/>
              <a:gd name="T152" fmla="*/ 107 w 107"/>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 h="121">
                <a:moveTo>
                  <a:pt x="0" y="60"/>
                </a:moveTo>
                <a:lnTo>
                  <a:pt x="0" y="44"/>
                </a:lnTo>
                <a:lnTo>
                  <a:pt x="6" y="30"/>
                </a:lnTo>
                <a:lnTo>
                  <a:pt x="13" y="17"/>
                </a:lnTo>
                <a:lnTo>
                  <a:pt x="23" y="7"/>
                </a:lnTo>
                <a:lnTo>
                  <a:pt x="36" y="3"/>
                </a:lnTo>
                <a:lnTo>
                  <a:pt x="53" y="0"/>
                </a:lnTo>
                <a:lnTo>
                  <a:pt x="67" y="3"/>
                </a:lnTo>
                <a:lnTo>
                  <a:pt x="80" y="7"/>
                </a:lnTo>
                <a:lnTo>
                  <a:pt x="93" y="17"/>
                </a:lnTo>
                <a:lnTo>
                  <a:pt x="100" y="30"/>
                </a:lnTo>
                <a:lnTo>
                  <a:pt x="107" y="44"/>
                </a:lnTo>
                <a:lnTo>
                  <a:pt x="107" y="60"/>
                </a:lnTo>
                <a:lnTo>
                  <a:pt x="107" y="77"/>
                </a:lnTo>
                <a:lnTo>
                  <a:pt x="100" y="90"/>
                </a:lnTo>
                <a:lnTo>
                  <a:pt x="90" y="104"/>
                </a:lnTo>
                <a:lnTo>
                  <a:pt x="80" y="114"/>
                </a:lnTo>
                <a:lnTo>
                  <a:pt x="67" y="117"/>
                </a:lnTo>
                <a:lnTo>
                  <a:pt x="53" y="121"/>
                </a:lnTo>
                <a:lnTo>
                  <a:pt x="36" y="117"/>
                </a:lnTo>
                <a:lnTo>
                  <a:pt x="23" y="110"/>
                </a:lnTo>
                <a:lnTo>
                  <a:pt x="13" y="104"/>
                </a:lnTo>
                <a:lnTo>
                  <a:pt x="3" y="90"/>
                </a:lnTo>
                <a:lnTo>
                  <a:pt x="0" y="77"/>
                </a:lnTo>
                <a:lnTo>
                  <a:pt x="0" y="60"/>
                </a:lnTo>
                <a:close/>
                <a:moveTo>
                  <a:pt x="13" y="60"/>
                </a:moveTo>
                <a:lnTo>
                  <a:pt x="13" y="74"/>
                </a:lnTo>
                <a:lnTo>
                  <a:pt x="20" y="87"/>
                </a:lnTo>
                <a:lnTo>
                  <a:pt x="23" y="94"/>
                </a:lnTo>
                <a:lnTo>
                  <a:pt x="33" y="100"/>
                </a:lnTo>
                <a:lnTo>
                  <a:pt x="43" y="104"/>
                </a:lnTo>
                <a:lnTo>
                  <a:pt x="53" y="107"/>
                </a:lnTo>
                <a:lnTo>
                  <a:pt x="63" y="104"/>
                </a:lnTo>
                <a:lnTo>
                  <a:pt x="73" y="100"/>
                </a:lnTo>
                <a:lnTo>
                  <a:pt x="80" y="94"/>
                </a:lnTo>
                <a:lnTo>
                  <a:pt x="87" y="84"/>
                </a:lnTo>
                <a:lnTo>
                  <a:pt x="90" y="74"/>
                </a:lnTo>
                <a:lnTo>
                  <a:pt x="93" y="60"/>
                </a:lnTo>
                <a:lnTo>
                  <a:pt x="90" y="47"/>
                </a:lnTo>
                <a:lnTo>
                  <a:pt x="87" y="37"/>
                </a:lnTo>
                <a:lnTo>
                  <a:pt x="80" y="27"/>
                </a:lnTo>
                <a:lnTo>
                  <a:pt x="73" y="20"/>
                </a:lnTo>
                <a:lnTo>
                  <a:pt x="63" y="17"/>
                </a:lnTo>
                <a:lnTo>
                  <a:pt x="53" y="13"/>
                </a:lnTo>
                <a:lnTo>
                  <a:pt x="43" y="17"/>
                </a:lnTo>
                <a:lnTo>
                  <a:pt x="33" y="20"/>
                </a:lnTo>
                <a:lnTo>
                  <a:pt x="26" y="23"/>
                </a:lnTo>
                <a:lnTo>
                  <a:pt x="20" y="34"/>
                </a:lnTo>
                <a:lnTo>
                  <a:pt x="13" y="47"/>
                </a:lnTo>
                <a:lnTo>
                  <a:pt x="13"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7" name="Freeform 118"/>
          <p:cNvSpPr>
            <a:spLocks noEditPoints="1"/>
          </p:cNvSpPr>
          <p:nvPr/>
        </p:nvSpPr>
        <p:spPr bwMode="auto">
          <a:xfrm>
            <a:off x="2759075" y="1822450"/>
            <a:ext cx="111125" cy="185738"/>
          </a:xfrm>
          <a:custGeom>
            <a:avLst/>
            <a:gdLst>
              <a:gd name="T0" fmla="*/ 0 w 70"/>
              <a:gd name="T1" fmla="*/ 2147483647 h 117"/>
              <a:gd name="T2" fmla="*/ 0 w 70"/>
              <a:gd name="T3" fmla="*/ 0 h 117"/>
              <a:gd name="T4" fmla="*/ 2147483647 w 70"/>
              <a:gd name="T5" fmla="*/ 0 h 117"/>
              <a:gd name="T6" fmla="*/ 2147483647 w 70"/>
              <a:gd name="T7" fmla="*/ 2147483647 h 117"/>
              <a:gd name="T8" fmla="*/ 2147483647 w 70"/>
              <a:gd name="T9" fmla="*/ 2147483647 h 117"/>
              <a:gd name="T10" fmla="*/ 2147483647 w 70"/>
              <a:gd name="T11" fmla="*/ 2147483647 h 117"/>
              <a:gd name="T12" fmla="*/ 2147483647 w 70"/>
              <a:gd name="T13" fmla="*/ 0 h 117"/>
              <a:gd name="T14" fmla="*/ 2147483647 w 70"/>
              <a:gd name="T15" fmla="*/ 0 h 117"/>
              <a:gd name="T16" fmla="*/ 2147483647 w 70"/>
              <a:gd name="T17" fmla="*/ 0 h 117"/>
              <a:gd name="T18" fmla="*/ 2147483647 w 70"/>
              <a:gd name="T19" fmla="*/ 2147483647 h 117"/>
              <a:gd name="T20" fmla="*/ 2147483647 w 70"/>
              <a:gd name="T21" fmla="*/ 2147483647 h 117"/>
              <a:gd name="T22" fmla="*/ 2147483647 w 70"/>
              <a:gd name="T23" fmla="*/ 2147483647 h 117"/>
              <a:gd name="T24" fmla="*/ 2147483647 w 70"/>
              <a:gd name="T25" fmla="*/ 2147483647 h 117"/>
              <a:gd name="T26" fmla="*/ 2147483647 w 70"/>
              <a:gd name="T27" fmla="*/ 2147483647 h 117"/>
              <a:gd name="T28" fmla="*/ 2147483647 w 70"/>
              <a:gd name="T29" fmla="*/ 2147483647 h 117"/>
              <a:gd name="T30" fmla="*/ 2147483647 w 70"/>
              <a:gd name="T31" fmla="*/ 2147483647 h 117"/>
              <a:gd name="T32" fmla="*/ 2147483647 w 70"/>
              <a:gd name="T33" fmla="*/ 2147483647 h 117"/>
              <a:gd name="T34" fmla="*/ 2147483647 w 70"/>
              <a:gd name="T35" fmla="*/ 2147483647 h 117"/>
              <a:gd name="T36" fmla="*/ 2147483647 w 70"/>
              <a:gd name="T37" fmla="*/ 2147483647 h 117"/>
              <a:gd name="T38" fmla="*/ 2147483647 w 70"/>
              <a:gd name="T39" fmla="*/ 2147483647 h 117"/>
              <a:gd name="T40" fmla="*/ 2147483647 w 70"/>
              <a:gd name="T41" fmla="*/ 2147483647 h 117"/>
              <a:gd name="T42" fmla="*/ 2147483647 w 70"/>
              <a:gd name="T43" fmla="*/ 2147483647 h 117"/>
              <a:gd name="T44" fmla="*/ 2147483647 w 70"/>
              <a:gd name="T45" fmla="*/ 2147483647 h 117"/>
              <a:gd name="T46" fmla="*/ 2147483647 w 70"/>
              <a:gd name="T47" fmla="*/ 2147483647 h 117"/>
              <a:gd name="T48" fmla="*/ 2147483647 w 70"/>
              <a:gd name="T49" fmla="*/ 2147483647 h 117"/>
              <a:gd name="T50" fmla="*/ 0 w 70"/>
              <a:gd name="T51" fmla="*/ 2147483647 h 117"/>
              <a:gd name="T52" fmla="*/ 2147483647 w 70"/>
              <a:gd name="T53" fmla="*/ 2147483647 h 117"/>
              <a:gd name="T54" fmla="*/ 2147483647 w 70"/>
              <a:gd name="T55" fmla="*/ 2147483647 h 117"/>
              <a:gd name="T56" fmla="*/ 2147483647 w 70"/>
              <a:gd name="T57" fmla="*/ 2147483647 h 117"/>
              <a:gd name="T58" fmla="*/ 2147483647 w 70"/>
              <a:gd name="T59" fmla="*/ 2147483647 h 117"/>
              <a:gd name="T60" fmla="*/ 2147483647 w 70"/>
              <a:gd name="T61" fmla="*/ 2147483647 h 117"/>
              <a:gd name="T62" fmla="*/ 2147483647 w 70"/>
              <a:gd name="T63" fmla="*/ 2147483647 h 117"/>
              <a:gd name="T64" fmla="*/ 2147483647 w 70"/>
              <a:gd name="T65" fmla="*/ 2147483647 h 117"/>
              <a:gd name="T66" fmla="*/ 2147483647 w 70"/>
              <a:gd name="T67" fmla="*/ 2147483647 h 117"/>
              <a:gd name="T68" fmla="*/ 2147483647 w 70"/>
              <a:gd name="T69" fmla="*/ 2147483647 h 117"/>
              <a:gd name="T70" fmla="*/ 2147483647 w 70"/>
              <a:gd name="T71" fmla="*/ 2147483647 h 117"/>
              <a:gd name="T72" fmla="*/ 2147483647 w 70"/>
              <a:gd name="T73" fmla="*/ 2147483647 h 117"/>
              <a:gd name="T74" fmla="*/ 2147483647 w 70"/>
              <a:gd name="T75" fmla="*/ 2147483647 h 117"/>
              <a:gd name="T76" fmla="*/ 2147483647 w 70"/>
              <a:gd name="T77" fmla="*/ 2147483647 h 117"/>
              <a:gd name="T78" fmla="*/ 2147483647 w 70"/>
              <a:gd name="T79" fmla="*/ 2147483647 h 117"/>
              <a:gd name="T80" fmla="*/ 2147483647 w 70"/>
              <a:gd name="T81" fmla="*/ 2147483647 h 117"/>
              <a:gd name="T82" fmla="*/ 2147483647 w 70"/>
              <a:gd name="T83" fmla="*/ 2147483647 h 117"/>
              <a:gd name="T84" fmla="*/ 2147483647 w 70"/>
              <a:gd name="T85" fmla="*/ 2147483647 h 117"/>
              <a:gd name="T86" fmla="*/ 2147483647 w 70"/>
              <a:gd name="T87" fmla="*/ 2147483647 h 117"/>
              <a:gd name="T88" fmla="*/ 2147483647 w 70"/>
              <a:gd name="T89" fmla="*/ 2147483647 h 117"/>
              <a:gd name="T90" fmla="*/ 2147483647 w 70"/>
              <a:gd name="T91" fmla="*/ 2147483647 h 117"/>
              <a:gd name="T92" fmla="*/ 2147483647 w 70"/>
              <a:gd name="T93" fmla="*/ 2147483647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117"/>
              <a:gd name="T143" fmla="*/ 70 w 70"/>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117">
                <a:moveTo>
                  <a:pt x="0" y="117"/>
                </a:moveTo>
                <a:lnTo>
                  <a:pt x="0" y="0"/>
                </a:lnTo>
                <a:lnTo>
                  <a:pt x="13" y="0"/>
                </a:lnTo>
                <a:lnTo>
                  <a:pt x="13" y="13"/>
                </a:lnTo>
                <a:lnTo>
                  <a:pt x="17" y="6"/>
                </a:lnTo>
                <a:lnTo>
                  <a:pt x="23" y="3"/>
                </a:lnTo>
                <a:lnTo>
                  <a:pt x="30" y="0"/>
                </a:lnTo>
                <a:lnTo>
                  <a:pt x="37" y="0"/>
                </a:lnTo>
                <a:lnTo>
                  <a:pt x="47" y="0"/>
                </a:lnTo>
                <a:lnTo>
                  <a:pt x="53" y="3"/>
                </a:lnTo>
                <a:lnTo>
                  <a:pt x="60" y="10"/>
                </a:lnTo>
                <a:lnTo>
                  <a:pt x="67" y="20"/>
                </a:lnTo>
                <a:lnTo>
                  <a:pt x="70" y="30"/>
                </a:lnTo>
                <a:lnTo>
                  <a:pt x="70" y="43"/>
                </a:lnTo>
                <a:lnTo>
                  <a:pt x="70" y="53"/>
                </a:lnTo>
                <a:lnTo>
                  <a:pt x="67" y="63"/>
                </a:lnTo>
                <a:lnTo>
                  <a:pt x="60" y="73"/>
                </a:lnTo>
                <a:lnTo>
                  <a:pt x="53" y="80"/>
                </a:lnTo>
                <a:lnTo>
                  <a:pt x="43" y="83"/>
                </a:lnTo>
                <a:lnTo>
                  <a:pt x="33" y="87"/>
                </a:lnTo>
                <a:lnTo>
                  <a:pt x="27" y="83"/>
                </a:lnTo>
                <a:lnTo>
                  <a:pt x="23" y="83"/>
                </a:lnTo>
                <a:lnTo>
                  <a:pt x="17" y="80"/>
                </a:lnTo>
                <a:lnTo>
                  <a:pt x="13" y="73"/>
                </a:lnTo>
                <a:lnTo>
                  <a:pt x="13" y="117"/>
                </a:lnTo>
                <a:lnTo>
                  <a:pt x="0" y="117"/>
                </a:lnTo>
                <a:close/>
                <a:moveTo>
                  <a:pt x="13" y="43"/>
                </a:moveTo>
                <a:lnTo>
                  <a:pt x="13" y="53"/>
                </a:lnTo>
                <a:lnTo>
                  <a:pt x="17" y="60"/>
                </a:lnTo>
                <a:lnTo>
                  <a:pt x="20" y="66"/>
                </a:lnTo>
                <a:lnTo>
                  <a:pt x="27" y="70"/>
                </a:lnTo>
                <a:lnTo>
                  <a:pt x="33" y="73"/>
                </a:lnTo>
                <a:lnTo>
                  <a:pt x="43" y="70"/>
                </a:lnTo>
                <a:lnTo>
                  <a:pt x="50" y="63"/>
                </a:lnTo>
                <a:lnTo>
                  <a:pt x="53" y="60"/>
                </a:lnTo>
                <a:lnTo>
                  <a:pt x="53" y="50"/>
                </a:lnTo>
                <a:lnTo>
                  <a:pt x="57" y="43"/>
                </a:lnTo>
                <a:lnTo>
                  <a:pt x="53" y="33"/>
                </a:lnTo>
                <a:lnTo>
                  <a:pt x="53" y="26"/>
                </a:lnTo>
                <a:lnTo>
                  <a:pt x="50" y="20"/>
                </a:lnTo>
                <a:lnTo>
                  <a:pt x="43" y="13"/>
                </a:lnTo>
                <a:lnTo>
                  <a:pt x="33" y="13"/>
                </a:lnTo>
                <a:lnTo>
                  <a:pt x="27" y="13"/>
                </a:lnTo>
                <a:lnTo>
                  <a:pt x="20" y="20"/>
                </a:lnTo>
                <a:lnTo>
                  <a:pt x="17" y="26"/>
                </a:lnTo>
                <a:lnTo>
                  <a:pt x="13" y="33"/>
                </a:lnTo>
                <a:lnTo>
                  <a:pt x="13" y="4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8" name="Freeform 119"/>
          <p:cNvSpPr>
            <a:spLocks/>
          </p:cNvSpPr>
          <p:nvPr/>
        </p:nvSpPr>
        <p:spPr bwMode="auto">
          <a:xfrm>
            <a:off x="2890838" y="1822450"/>
            <a:ext cx="106362" cy="138113"/>
          </a:xfrm>
          <a:custGeom>
            <a:avLst/>
            <a:gdLst>
              <a:gd name="T0" fmla="*/ 2147483647 w 67"/>
              <a:gd name="T1" fmla="*/ 2147483647 h 87"/>
              <a:gd name="T2" fmla="*/ 2147483647 w 67"/>
              <a:gd name="T3" fmla="*/ 2147483647 h 87"/>
              <a:gd name="T4" fmla="*/ 2147483647 w 67"/>
              <a:gd name="T5" fmla="*/ 2147483647 h 87"/>
              <a:gd name="T6" fmla="*/ 2147483647 w 67"/>
              <a:gd name="T7" fmla="*/ 2147483647 h 87"/>
              <a:gd name="T8" fmla="*/ 2147483647 w 67"/>
              <a:gd name="T9" fmla="*/ 2147483647 h 87"/>
              <a:gd name="T10" fmla="*/ 2147483647 w 67"/>
              <a:gd name="T11" fmla="*/ 2147483647 h 87"/>
              <a:gd name="T12" fmla="*/ 2147483647 w 67"/>
              <a:gd name="T13" fmla="*/ 2147483647 h 87"/>
              <a:gd name="T14" fmla="*/ 2147483647 w 67"/>
              <a:gd name="T15" fmla="*/ 2147483647 h 87"/>
              <a:gd name="T16" fmla="*/ 2147483647 w 67"/>
              <a:gd name="T17" fmla="*/ 2147483647 h 87"/>
              <a:gd name="T18" fmla="*/ 0 w 67"/>
              <a:gd name="T19" fmla="*/ 2147483647 h 87"/>
              <a:gd name="T20" fmla="*/ 2147483647 w 67"/>
              <a:gd name="T21" fmla="*/ 2147483647 h 87"/>
              <a:gd name="T22" fmla="*/ 2147483647 w 67"/>
              <a:gd name="T23" fmla="*/ 2147483647 h 87"/>
              <a:gd name="T24" fmla="*/ 2147483647 w 67"/>
              <a:gd name="T25" fmla="*/ 0 h 87"/>
              <a:gd name="T26" fmla="*/ 2147483647 w 67"/>
              <a:gd name="T27" fmla="*/ 0 h 87"/>
              <a:gd name="T28" fmla="*/ 2147483647 w 67"/>
              <a:gd name="T29" fmla="*/ 2147483647 h 87"/>
              <a:gd name="T30" fmla="*/ 2147483647 w 67"/>
              <a:gd name="T31" fmla="*/ 2147483647 h 87"/>
              <a:gd name="T32" fmla="*/ 2147483647 w 67"/>
              <a:gd name="T33" fmla="*/ 2147483647 h 87"/>
              <a:gd name="T34" fmla="*/ 2147483647 w 67"/>
              <a:gd name="T35" fmla="*/ 2147483647 h 87"/>
              <a:gd name="T36" fmla="*/ 2147483647 w 67"/>
              <a:gd name="T37" fmla="*/ 2147483647 h 87"/>
              <a:gd name="T38" fmla="*/ 2147483647 w 67"/>
              <a:gd name="T39" fmla="*/ 2147483647 h 87"/>
              <a:gd name="T40" fmla="*/ 2147483647 w 67"/>
              <a:gd name="T41" fmla="*/ 2147483647 h 87"/>
              <a:gd name="T42" fmla="*/ 2147483647 w 67"/>
              <a:gd name="T43" fmla="*/ 2147483647 h 87"/>
              <a:gd name="T44" fmla="*/ 2147483647 w 67"/>
              <a:gd name="T45" fmla="*/ 2147483647 h 87"/>
              <a:gd name="T46" fmla="*/ 2147483647 w 67"/>
              <a:gd name="T47" fmla="*/ 2147483647 h 87"/>
              <a:gd name="T48" fmla="*/ 2147483647 w 67"/>
              <a:gd name="T49" fmla="*/ 2147483647 h 87"/>
              <a:gd name="T50" fmla="*/ 2147483647 w 67"/>
              <a:gd name="T51" fmla="*/ 2147483647 h 87"/>
              <a:gd name="T52" fmla="*/ 2147483647 w 67"/>
              <a:gd name="T53" fmla="*/ 2147483647 h 87"/>
              <a:gd name="T54" fmla="*/ 2147483647 w 67"/>
              <a:gd name="T55" fmla="*/ 2147483647 h 87"/>
              <a:gd name="T56" fmla="*/ 2147483647 w 67"/>
              <a:gd name="T57" fmla="*/ 2147483647 h 87"/>
              <a:gd name="T58" fmla="*/ 2147483647 w 67"/>
              <a:gd name="T59" fmla="*/ 2147483647 h 87"/>
              <a:gd name="T60" fmla="*/ 2147483647 w 67"/>
              <a:gd name="T61" fmla="*/ 2147483647 h 87"/>
              <a:gd name="T62" fmla="*/ 2147483647 w 67"/>
              <a:gd name="T63" fmla="*/ 2147483647 h 87"/>
              <a:gd name="T64" fmla="*/ 0 w 67"/>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87"/>
              <a:gd name="T101" fmla="*/ 67 w 6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87">
                <a:moveTo>
                  <a:pt x="0" y="60"/>
                </a:moveTo>
                <a:lnTo>
                  <a:pt x="14" y="56"/>
                </a:lnTo>
                <a:lnTo>
                  <a:pt x="17" y="63"/>
                </a:lnTo>
                <a:lnTo>
                  <a:pt x="21" y="70"/>
                </a:lnTo>
                <a:lnTo>
                  <a:pt x="27" y="70"/>
                </a:lnTo>
                <a:lnTo>
                  <a:pt x="34" y="73"/>
                </a:lnTo>
                <a:lnTo>
                  <a:pt x="44" y="70"/>
                </a:lnTo>
                <a:lnTo>
                  <a:pt x="47" y="70"/>
                </a:lnTo>
                <a:lnTo>
                  <a:pt x="51" y="63"/>
                </a:lnTo>
                <a:lnTo>
                  <a:pt x="54" y="60"/>
                </a:lnTo>
                <a:lnTo>
                  <a:pt x="51" y="56"/>
                </a:lnTo>
                <a:lnTo>
                  <a:pt x="47" y="53"/>
                </a:lnTo>
                <a:lnTo>
                  <a:pt x="41" y="53"/>
                </a:lnTo>
                <a:lnTo>
                  <a:pt x="34" y="50"/>
                </a:lnTo>
                <a:lnTo>
                  <a:pt x="21" y="46"/>
                </a:lnTo>
                <a:lnTo>
                  <a:pt x="14" y="43"/>
                </a:lnTo>
                <a:lnTo>
                  <a:pt x="7" y="40"/>
                </a:lnTo>
                <a:lnTo>
                  <a:pt x="4" y="33"/>
                </a:lnTo>
                <a:lnTo>
                  <a:pt x="0" y="30"/>
                </a:lnTo>
                <a:lnTo>
                  <a:pt x="0" y="23"/>
                </a:lnTo>
                <a:lnTo>
                  <a:pt x="0" y="16"/>
                </a:lnTo>
                <a:lnTo>
                  <a:pt x="4" y="13"/>
                </a:lnTo>
                <a:lnTo>
                  <a:pt x="7" y="10"/>
                </a:lnTo>
                <a:lnTo>
                  <a:pt x="10" y="3"/>
                </a:lnTo>
                <a:lnTo>
                  <a:pt x="14" y="3"/>
                </a:lnTo>
                <a:lnTo>
                  <a:pt x="17" y="0"/>
                </a:lnTo>
                <a:lnTo>
                  <a:pt x="24" y="0"/>
                </a:lnTo>
                <a:lnTo>
                  <a:pt x="31" y="0"/>
                </a:lnTo>
                <a:lnTo>
                  <a:pt x="41" y="0"/>
                </a:lnTo>
                <a:lnTo>
                  <a:pt x="47" y="3"/>
                </a:lnTo>
                <a:lnTo>
                  <a:pt x="54" y="6"/>
                </a:lnTo>
                <a:lnTo>
                  <a:pt x="57" y="10"/>
                </a:lnTo>
                <a:lnTo>
                  <a:pt x="61" y="16"/>
                </a:lnTo>
                <a:lnTo>
                  <a:pt x="64" y="23"/>
                </a:lnTo>
                <a:lnTo>
                  <a:pt x="47" y="23"/>
                </a:lnTo>
                <a:lnTo>
                  <a:pt x="47" y="20"/>
                </a:lnTo>
                <a:lnTo>
                  <a:pt x="44" y="16"/>
                </a:lnTo>
                <a:lnTo>
                  <a:pt x="37" y="13"/>
                </a:lnTo>
                <a:lnTo>
                  <a:pt x="31" y="13"/>
                </a:lnTo>
                <a:lnTo>
                  <a:pt x="24" y="13"/>
                </a:lnTo>
                <a:lnTo>
                  <a:pt x="21" y="16"/>
                </a:lnTo>
                <a:lnTo>
                  <a:pt x="17" y="16"/>
                </a:lnTo>
                <a:lnTo>
                  <a:pt x="17" y="23"/>
                </a:lnTo>
                <a:lnTo>
                  <a:pt x="17" y="26"/>
                </a:lnTo>
                <a:lnTo>
                  <a:pt x="21" y="26"/>
                </a:lnTo>
                <a:lnTo>
                  <a:pt x="21" y="30"/>
                </a:lnTo>
                <a:lnTo>
                  <a:pt x="27" y="30"/>
                </a:lnTo>
                <a:lnTo>
                  <a:pt x="34" y="33"/>
                </a:lnTo>
                <a:lnTo>
                  <a:pt x="44" y="36"/>
                </a:lnTo>
                <a:lnTo>
                  <a:pt x="54" y="40"/>
                </a:lnTo>
                <a:lnTo>
                  <a:pt x="57" y="43"/>
                </a:lnTo>
                <a:lnTo>
                  <a:pt x="64" y="46"/>
                </a:lnTo>
                <a:lnTo>
                  <a:pt x="67" y="53"/>
                </a:lnTo>
                <a:lnTo>
                  <a:pt x="67" y="60"/>
                </a:lnTo>
                <a:lnTo>
                  <a:pt x="67" y="66"/>
                </a:lnTo>
                <a:lnTo>
                  <a:pt x="64" y="73"/>
                </a:lnTo>
                <a:lnTo>
                  <a:pt x="57" y="76"/>
                </a:lnTo>
                <a:lnTo>
                  <a:pt x="51" y="83"/>
                </a:lnTo>
                <a:lnTo>
                  <a:pt x="44" y="83"/>
                </a:lnTo>
                <a:lnTo>
                  <a:pt x="34" y="87"/>
                </a:lnTo>
                <a:lnTo>
                  <a:pt x="24" y="83"/>
                </a:lnTo>
                <a:lnTo>
                  <a:pt x="17" y="83"/>
                </a:lnTo>
                <a:lnTo>
                  <a:pt x="10" y="80"/>
                </a:lnTo>
                <a:lnTo>
                  <a:pt x="4" y="70"/>
                </a:lnTo>
                <a:lnTo>
                  <a:pt x="0"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29" name="Freeform 120"/>
          <p:cNvSpPr>
            <a:spLocks/>
          </p:cNvSpPr>
          <p:nvPr/>
        </p:nvSpPr>
        <p:spPr bwMode="auto">
          <a:xfrm>
            <a:off x="3008313" y="1773238"/>
            <a:ext cx="74612" cy="180975"/>
          </a:xfrm>
          <a:custGeom>
            <a:avLst/>
            <a:gdLst>
              <a:gd name="T0" fmla="*/ 0 w 47"/>
              <a:gd name="T1" fmla="*/ 2147483647 h 114"/>
              <a:gd name="T2" fmla="*/ 2147483647 w 47"/>
              <a:gd name="T3" fmla="*/ 0 h 114"/>
              <a:gd name="T4" fmla="*/ 2147483647 w 47"/>
              <a:gd name="T5" fmla="*/ 0 h 114"/>
              <a:gd name="T6" fmla="*/ 2147483647 w 47"/>
              <a:gd name="T7" fmla="*/ 2147483647 h 114"/>
              <a:gd name="T8" fmla="*/ 0 w 47"/>
              <a:gd name="T9" fmla="*/ 2147483647 h 114"/>
              <a:gd name="T10" fmla="*/ 0 60000 65536"/>
              <a:gd name="T11" fmla="*/ 0 60000 65536"/>
              <a:gd name="T12" fmla="*/ 0 60000 65536"/>
              <a:gd name="T13" fmla="*/ 0 60000 65536"/>
              <a:gd name="T14" fmla="*/ 0 60000 65536"/>
              <a:gd name="T15" fmla="*/ 0 w 47"/>
              <a:gd name="T16" fmla="*/ 0 h 114"/>
              <a:gd name="T17" fmla="*/ 47 w 47"/>
              <a:gd name="T18" fmla="*/ 114 h 114"/>
            </a:gdLst>
            <a:ahLst/>
            <a:cxnLst>
              <a:cxn ang="T10">
                <a:pos x="T0" y="T1"/>
              </a:cxn>
              <a:cxn ang="T11">
                <a:pos x="T2" y="T3"/>
              </a:cxn>
              <a:cxn ang="T12">
                <a:pos x="T4" y="T5"/>
              </a:cxn>
              <a:cxn ang="T13">
                <a:pos x="T6" y="T7"/>
              </a:cxn>
              <a:cxn ang="T14">
                <a:pos x="T8" y="T9"/>
              </a:cxn>
            </a:cxnLst>
            <a:rect l="T15" t="T16" r="T17" b="T18"/>
            <a:pathLst>
              <a:path w="47" h="114">
                <a:moveTo>
                  <a:pt x="0" y="114"/>
                </a:moveTo>
                <a:lnTo>
                  <a:pt x="34" y="0"/>
                </a:lnTo>
                <a:lnTo>
                  <a:pt x="47" y="0"/>
                </a:lnTo>
                <a:lnTo>
                  <a:pt x="13" y="114"/>
                </a:lnTo>
                <a:lnTo>
                  <a:pt x="0" y="11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0" name="Freeform 121"/>
          <p:cNvSpPr>
            <a:spLocks/>
          </p:cNvSpPr>
          <p:nvPr/>
        </p:nvSpPr>
        <p:spPr bwMode="auto">
          <a:xfrm>
            <a:off x="3087688" y="1822450"/>
            <a:ext cx="112712" cy="138113"/>
          </a:xfrm>
          <a:custGeom>
            <a:avLst/>
            <a:gdLst>
              <a:gd name="T0" fmla="*/ 2147483647 w 71"/>
              <a:gd name="T1" fmla="*/ 2147483647 h 87"/>
              <a:gd name="T2" fmla="*/ 2147483647 w 71"/>
              <a:gd name="T3" fmla="*/ 2147483647 h 87"/>
              <a:gd name="T4" fmla="*/ 2147483647 w 71"/>
              <a:gd name="T5" fmla="*/ 2147483647 h 87"/>
              <a:gd name="T6" fmla="*/ 2147483647 w 71"/>
              <a:gd name="T7" fmla="*/ 2147483647 h 87"/>
              <a:gd name="T8" fmla="*/ 2147483647 w 71"/>
              <a:gd name="T9" fmla="*/ 2147483647 h 87"/>
              <a:gd name="T10" fmla="*/ 2147483647 w 71"/>
              <a:gd name="T11" fmla="*/ 2147483647 h 87"/>
              <a:gd name="T12" fmla="*/ 2147483647 w 71"/>
              <a:gd name="T13" fmla="*/ 2147483647 h 87"/>
              <a:gd name="T14" fmla="*/ 2147483647 w 71"/>
              <a:gd name="T15" fmla="*/ 2147483647 h 87"/>
              <a:gd name="T16" fmla="*/ 2147483647 w 71"/>
              <a:gd name="T17" fmla="*/ 2147483647 h 87"/>
              <a:gd name="T18" fmla="*/ 2147483647 w 71"/>
              <a:gd name="T19" fmla="*/ 2147483647 h 87"/>
              <a:gd name="T20" fmla="*/ 2147483647 w 71"/>
              <a:gd name="T21" fmla="*/ 2147483647 h 87"/>
              <a:gd name="T22" fmla="*/ 2147483647 w 71"/>
              <a:gd name="T23" fmla="*/ 2147483647 h 87"/>
              <a:gd name="T24" fmla="*/ 2147483647 w 71"/>
              <a:gd name="T25" fmla="*/ 0 h 87"/>
              <a:gd name="T26" fmla="*/ 2147483647 w 71"/>
              <a:gd name="T27" fmla="*/ 0 h 87"/>
              <a:gd name="T28" fmla="*/ 2147483647 w 71"/>
              <a:gd name="T29" fmla="*/ 2147483647 h 87"/>
              <a:gd name="T30" fmla="*/ 2147483647 w 71"/>
              <a:gd name="T31" fmla="*/ 2147483647 h 87"/>
              <a:gd name="T32" fmla="*/ 2147483647 w 71"/>
              <a:gd name="T33" fmla="*/ 2147483647 h 87"/>
              <a:gd name="T34" fmla="*/ 2147483647 w 71"/>
              <a:gd name="T35" fmla="*/ 2147483647 h 87"/>
              <a:gd name="T36" fmla="*/ 2147483647 w 71"/>
              <a:gd name="T37" fmla="*/ 2147483647 h 87"/>
              <a:gd name="T38" fmla="*/ 2147483647 w 71"/>
              <a:gd name="T39" fmla="*/ 2147483647 h 87"/>
              <a:gd name="T40" fmla="*/ 2147483647 w 71"/>
              <a:gd name="T41" fmla="*/ 2147483647 h 87"/>
              <a:gd name="T42" fmla="*/ 2147483647 w 71"/>
              <a:gd name="T43" fmla="*/ 2147483647 h 87"/>
              <a:gd name="T44" fmla="*/ 2147483647 w 71"/>
              <a:gd name="T45" fmla="*/ 2147483647 h 87"/>
              <a:gd name="T46" fmla="*/ 2147483647 w 71"/>
              <a:gd name="T47" fmla="*/ 2147483647 h 87"/>
              <a:gd name="T48" fmla="*/ 2147483647 w 71"/>
              <a:gd name="T49" fmla="*/ 2147483647 h 87"/>
              <a:gd name="T50" fmla="*/ 2147483647 w 71"/>
              <a:gd name="T51" fmla="*/ 2147483647 h 87"/>
              <a:gd name="T52" fmla="*/ 2147483647 w 71"/>
              <a:gd name="T53" fmla="*/ 2147483647 h 87"/>
              <a:gd name="T54" fmla="*/ 2147483647 w 71"/>
              <a:gd name="T55" fmla="*/ 2147483647 h 87"/>
              <a:gd name="T56" fmla="*/ 2147483647 w 71"/>
              <a:gd name="T57" fmla="*/ 2147483647 h 87"/>
              <a:gd name="T58" fmla="*/ 2147483647 w 71"/>
              <a:gd name="T59" fmla="*/ 2147483647 h 87"/>
              <a:gd name="T60" fmla="*/ 2147483647 w 71"/>
              <a:gd name="T61" fmla="*/ 2147483647 h 87"/>
              <a:gd name="T62" fmla="*/ 2147483647 w 71"/>
              <a:gd name="T63" fmla="*/ 2147483647 h 87"/>
              <a:gd name="T64" fmla="*/ 0 w 71"/>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87"/>
              <a:gd name="T101" fmla="*/ 71 w 71"/>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87">
                <a:moveTo>
                  <a:pt x="0" y="60"/>
                </a:moveTo>
                <a:lnTo>
                  <a:pt x="17" y="56"/>
                </a:lnTo>
                <a:lnTo>
                  <a:pt x="17" y="63"/>
                </a:lnTo>
                <a:lnTo>
                  <a:pt x="20" y="70"/>
                </a:lnTo>
                <a:lnTo>
                  <a:pt x="27" y="70"/>
                </a:lnTo>
                <a:lnTo>
                  <a:pt x="37" y="73"/>
                </a:lnTo>
                <a:lnTo>
                  <a:pt x="44" y="70"/>
                </a:lnTo>
                <a:lnTo>
                  <a:pt x="50" y="70"/>
                </a:lnTo>
                <a:lnTo>
                  <a:pt x="54" y="63"/>
                </a:lnTo>
                <a:lnTo>
                  <a:pt x="54" y="60"/>
                </a:lnTo>
                <a:lnTo>
                  <a:pt x="54" y="56"/>
                </a:lnTo>
                <a:lnTo>
                  <a:pt x="47" y="53"/>
                </a:lnTo>
                <a:lnTo>
                  <a:pt x="44" y="53"/>
                </a:lnTo>
                <a:lnTo>
                  <a:pt x="34" y="50"/>
                </a:lnTo>
                <a:lnTo>
                  <a:pt x="24" y="46"/>
                </a:lnTo>
                <a:lnTo>
                  <a:pt x="14" y="43"/>
                </a:lnTo>
                <a:lnTo>
                  <a:pt x="10" y="40"/>
                </a:lnTo>
                <a:lnTo>
                  <a:pt x="7" y="33"/>
                </a:lnTo>
                <a:lnTo>
                  <a:pt x="4" y="30"/>
                </a:lnTo>
                <a:lnTo>
                  <a:pt x="4" y="23"/>
                </a:lnTo>
                <a:lnTo>
                  <a:pt x="4" y="16"/>
                </a:lnTo>
                <a:lnTo>
                  <a:pt x="4" y="13"/>
                </a:lnTo>
                <a:lnTo>
                  <a:pt x="7" y="10"/>
                </a:lnTo>
                <a:lnTo>
                  <a:pt x="10" y="3"/>
                </a:lnTo>
                <a:lnTo>
                  <a:pt x="14" y="3"/>
                </a:lnTo>
                <a:lnTo>
                  <a:pt x="20" y="0"/>
                </a:lnTo>
                <a:lnTo>
                  <a:pt x="27" y="0"/>
                </a:lnTo>
                <a:lnTo>
                  <a:pt x="30" y="0"/>
                </a:lnTo>
                <a:lnTo>
                  <a:pt x="40" y="0"/>
                </a:lnTo>
                <a:lnTo>
                  <a:pt x="47" y="3"/>
                </a:lnTo>
                <a:lnTo>
                  <a:pt x="54" y="6"/>
                </a:lnTo>
                <a:lnTo>
                  <a:pt x="61" y="10"/>
                </a:lnTo>
                <a:lnTo>
                  <a:pt x="64" y="16"/>
                </a:lnTo>
                <a:lnTo>
                  <a:pt x="64" y="23"/>
                </a:lnTo>
                <a:lnTo>
                  <a:pt x="50" y="23"/>
                </a:lnTo>
                <a:lnTo>
                  <a:pt x="47" y="20"/>
                </a:lnTo>
                <a:lnTo>
                  <a:pt x="44" y="16"/>
                </a:lnTo>
                <a:lnTo>
                  <a:pt x="40" y="13"/>
                </a:lnTo>
                <a:lnTo>
                  <a:pt x="34" y="13"/>
                </a:lnTo>
                <a:lnTo>
                  <a:pt x="27" y="13"/>
                </a:lnTo>
                <a:lnTo>
                  <a:pt x="20" y="16"/>
                </a:lnTo>
                <a:lnTo>
                  <a:pt x="17" y="16"/>
                </a:lnTo>
                <a:lnTo>
                  <a:pt x="17" y="23"/>
                </a:lnTo>
                <a:lnTo>
                  <a:pt x="20" y="26"/>
                </a:lnTo>
                <a:lnTo>
                  <a:pt x="24" y="30"/>
                </a:lnTo>
                <a:lnTo>
                  <a:pt x="27" y="30"/>
                </a:lnTo>
                <a:lnTo>
                  <a:pt x="34" y="33"/>
                </a:lnTo>
                <a:lnTo>
                  <a:pt x="47" y="36"/>
                </a:lnTo>
                <a:lnTo>
                  <a:pt x="54" y="40"/>
                </a:lnTo>
                <a:lnTo>
                  <a:pt x="61" y="43"/>
                </a:lnTo>
                <a:lnTo>
                  <a:pt x="64" y="46"/>
                </a:lnTo>
                <a:lnTo>
                  <a:pt x="67" y="53"/>
                </a:lnTo>
                <a:lnTo>
                  <a:pt x="71" y="60"/>
                </a:lnTo>
                <a:lnTo>
                  <a:pt x="67" y="66"/>
                </a:lnTo>
                <a:lnTo>
                  <a:pt x="64" y="73"/>
                </a:lnTo>
                <a:lnTo>
                  <a:pt x="61" y="76"/>
                </a:lnTo>
                <a:lnTo>
                  <a:pt x="54" y="83"/>
                </a:lnTo>
                <a:lnTo>
                  <a:pt x="44" y="83"/>
                </a:lnTo>
                <a:lnTo>
                  <a:pt x="37" y="87"/>
                </a:lnTo>
                <a:lnTo>
                  <a:pt x="27" y="83"/>
                </a:lnTo>
                <a:lnTo>
                  <a:pt x="17" y="83"/>
                </a:lnTo>
                <a:lnTo>
                  <a:pt x="10" y="80"/>
                </a:lnTo>
                <a:lnTo>
                  <a:pt x="4" y="70"/>
                </a:lnTo>
                <a:lnTo>
                  <a:pt x="0"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1" name="Freeform 122"/>
          <p:cNvSpPr>
            <a:spLocks noEditPoints="1"/>
          </p:cNvSpPr>
          <p:nvPr/>
        </p:nvSpPr>
        <p:spPr bwMode="auto">
          <a:xfrm>
            <a:off x="3216275" y="1822450"/>
            <a:ext cx="122238" cy="138113"/>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0 w 77"/>
              <a:gd name="T21" fmla="*/ 2147483647 h 87"/>
              <a:gd name="T22" fmla="*/ 0 w 77"/>
              <a:gd name="T23" fmla="*/ 2147483647 h 87"/>
              <a:gd name="T24" fmla="*/ 0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0 h 87"/>
              <a:gd name="T34" fmla="*/ 2147483647 w 77"/>
              <a:gd name="T35" fmla="*/ 0 h 87"/>
              <a:gd name="T36" fmla="*/ 2147483647 w 77"/>
              <a:gd name="T37" fmla="*/ 0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3" y="60"/>
                </a:moveTo>
                <a:lnTo>
                  <a:pt x="77" y="60"/>
                </a:lnTo>
                <a:lnTo>
                  <a:pt x="70" y="70"/>
                </a:lnTo>
                <a:lnTo>
                  <a:pt x="63" y="80"/>
                </a:lnTo>
                <a:lnTo>
                  <a:pt x="53" y="83"/>
                </a:lnTo>
                <a:lnTo>
                  <a:pt x="40" y="87"/>
                </a:lnTo>
                <a:lnTo>
                  <a:pt x="30" y="83"/>
                </a:lnTo>
                <a:lnTo>
                  <a:pt x="20" y="80"/>
                </a:lnTo>
                <a:lnTo>
                  <a:pt x="10" y="73"/>
                </a:lnTo>
                <a:lnTo>
                  <a:pt x="3" y="66"/>
                </a:lnTo>
                <a:lnTo>
                  <a:pt x="0" y="56"/>
                </a:lnTo>
                <a:lnTo>
                  <a:pt x="0" y="43"/>
                </a:lnTo>
                <a:lnTo>
                  <a:pt x="0" y="30"/>
                </a:lnTo>
                <a:lnTo>
                  <a:pt x="3" y="20"/>
                </a:lnTo>
                <a:lnTo>
                  <a:pt x="10" y="10"/>
                </a:lnTo>
                <a:lnTo>
                  <a:pt x="20" y="3"/>
                </a:lnTo>
                <a:lnTo>
                  <a:pt x="26" y="0"/>
                </a:lnTo>
                <a:lnTo>
                  <a:pt x="40" y="0"/>
                </a:lnTo>
                <a:lnTo>
                  <a:pt x="50" y="0"/>
                </a:lnTo>
                <a:lnTo>
                  <a:pt x="60" y="3"/>
                </a:lnTo>
                <a:lnTo>
                  <a:pt x="67" y="10"/>
                </a:lnTo>
                <a:lnTo>
                  <a:pt x="73" y="20"/>
                </a:lnTo>
                <a:lnTo>
                  <a:pt x="77" y="30"/>
                </a:lnTo>
                <a:lnTo>
                  <a:pt x="77" y="43"/>
                </a:lnTo>
                <a:lnTo>
                  <a:pt x="77" y="46"/>
                </a:lnTo>
                <a:lnTo>
                  <a:pt x="16" y="46"/>
                </a:lnTo>
                <a:lnTo>
                  <a:pt x="16" y="56"/>
                </a:lnTo>
                <a:lnTo>
                  <a:pt x="23" y="66"/>
                </a:lnTo>
                <a:lnTo>
                  <a:pt x="30" y="70"/>
                </a:lnTo>
                <a:lnTo>
                  <a:pt x="40" y="73"/>
                </a:lnTo>
                <a:lnTo>
                  <a:pt x="46" y="70"/>
                </a:lnTo>
                <a:lnTo>
                  <a:pt x="53" y="70"/>
                </a:lnTo>
                <a:lnTo>
                  <a:pt x="56" y="66"/>
                </a:lnTo>
                <a:lnTo>
                  <a:pt x="63" y="60"/>
                </a:lnTo>
                <a:close/>
                <a:moveTo>
                  <a:pt x="16" y="33"/>
                </a:moveTo>
                <a:lnTo>
                  <a:pt x="63" y="33"/>
                </a:lnTo>
                <a:lnTo>
                  <a:pt x="60" y="23"/>
                </a:lnTo>
                <a:lnTo>
                  <a:pt x="56" y="20"/>
                </a:lnTo>
                <a:lnTo>
                  <a:pt x="50" y="13"/>
                </a:lnTo>
                <a:lnTo>
                  <a:pt x="40" y="13"/>
                </a:lnTo>
                <a:lnTo>
                  <a:pt x="30" y="13"/>
                </a:lnTo>
                <a:lnTo>
                  <a:pt x="23" y="16"/>
                </a:lnTo>
                <a:lnTo>
                  <a:pt x="16" y="23"/>
                </a:lnTo>
                <a:lnTo>
                  <a:pt x="16" y="3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2" name="Freeform 123"/>
          <p:cNvSpPr>
            <a:spLocks/>
          </p:cNvSpPr>
          <p:nvPr/>
        </p:nvSpPr>
        <p:spPr bwMode="auto">
          <a:xfrm>
            <a:off x="3359150" y="1822450"/>
            <a:ext cx="117475" cy="138113"/>
          </a:xfrm>
          <a:custGeom>
            <a:avLst/>
            <a:gdLst>
              <a:gd name="T0" fmla="*/ 2147483647 w 74"/>
              <a:gd name="T1" fmla="*/ 2147483647 h 87"/>
              <a:gd name="T2" fmla="*/ 2147483647 w 74"/>
              <a:gd name="T3" fmla="*/ 2147483647 h 87"/>
              <a:gd name="T4" fmla="*/ 2147483647 w 74"/>
              <a:gd name="T5" fmla="*/ 2147483647 h 87"/>
              <a:gd name="T6" fmla="*/ 2147483647 w 74"/>
              <a:gd name="T7" fmla="*/ 2147483647 h 87"/>
              <a:gd name="T8" fmla="*/ 2147483647 w 74"/>
              <a:gd name="T9" fmla="*/ 2147483647 h 87"/>
              <a:gd name="T10" fmla="*/ 2147483647 w 74"/>
              <a:gd name="T11" fmla="*/ 2147483647 h 87"/>
              <a:gd name="T12" fmla="*/ 2147483647 w 74"/>
              <a:gd name="T13" fmla="*/ 2147483647 h 87"/>
              <a:gd name="T14" fmla="*/ 2147483647 w 74"/>
              <a:gd name="T15" fmla="*/ 2147483647 h 87"/>
              <a:gd name="T16" fmla="*/ 2147483647 w 74"/>
              <a:gd name="T17" fmla="*/ 2147483647 h 87"/>
              <a:gd name="T18" fmla="*/ 2147483647 w 74"/>
              <a:gd name="T19" fmla="*/ 2147483647 h 87"/>
              <a:gd name="T20" fmla="*/ 0 w 74"/>
              <a:gd name="T21" fmla="*/ 2147483647 h 87"/>
              <a:gd name="T22" fmla="*/ 0 w 74"/>
              <a:gd name="T23" fmla="*/ 2147483647 h 87"/>
              <a:gd name="T24" fmla="*/ 0 w 74"/>
              <a:gd name="T25" fmla="*/ 2147483647 h 87"/>
              <a:gd name="T26" fmla="*/ 2147483647 w 74"/>
              <a:gd name="T27" fmla="*/ 2147483647 h 87"/>
              <a:gd name="T28" fmla="*/ 2147483647 w 74"/>
              <a:gd name="T29" fmla="*/ 2147483647 h 87"/>
              <a:gd name="T30" fmla="*/ 2147483647 w 74"/>
              <a:gd name="T31" fmla="*/ 2147483647 h 87"/>
              <a:gd name="T32" fmla="*/ 2147483647 w 74"/>
              <a:gd name="T33" fmla="*/ 0 h 87"/>
              <a:gd name="T34" fmla="*/ 2147483647 w 74"/>
              <a:gd name="T35" fmla="*/ 0 h 87"/>
              <a:gd name="T36" fmla="*/ 2147483647 w 74"/>
              <a:gd name="T37" fmla="*/ 0 h 87"/>
              <a:gd name="T38" fmla="*/ 2147483647 w 74"/>
              <a:gd name="T39" fmla="*/ 2147483647 h 87"/>
              <a:gd name="T40" fmla="*/ 2147483647 w 74"/>
              <a:gd name="T41" fmla="*/ 2147483647 h 87"/>
              <a:gd name="T42" fmla="*/ 2147483647 w 74"/>
              <a:gd name="T43" fmla="*/ 2147483647 h 87"/>
              <a:gd name="T44" fmla="*/ 2147483647 w 74"/>
              <a:gd name="T45" fmla="*/ 2147483647 h 87"/>
              <a:gd name="T46" fmla="*/ 2147483647 w 74"/>
              <a:gd name="T47" fmla="*/ 2147483647 h 87"/>
              <a:gd name="T48" fmla="*/ 2147483647 w 74"/>
              <a:gd name="T49" fmla="*/ 2147483647 h 87"/>
              <a:gd name="T50" fmla="*/ 2147483647 w 74"/>
              <a:gd name="T51" fmla="*/ 2147483647 h 87"/>
              <a:gd name="T52" fmla="*/ 2147483647 w 74"/>
              <a:gd name="T53" fmla="*/ 2147483647 h 87"/>
              <a:gd name="T54" fmla="*/ 2147483647 w 74"/>
              <a:gd name="T55" fmla="*/ 2147483647 h 87"/>
              <a:gd name="T56" fmla="*/ 2147483647 w 74"/>
              <a:gd name="T57" fmla="*/ 2147483647 h 87"/>
              <a:gd name="T58" fmla="*/ 2147483647 w 74"/>
              <a:gd name="T59" fmla="*/ 2147483647 h 87"/>
              <a:gd name="T60" fmla="*/ 2147483647 w 74"/>
              <a:gd name="T61" fmla="*/ 2147483647 h 87"/>
              <a:gd name="T62" fmla="*/ 2147483647 w 74"/>
              <a:gd name="T63" fmla="*/ 2147483647 h 87"/>
              <a:gd name="T64" fmla="*/ 2147483647 w 74"/>
              <a:gd name="T65" fmla="*/ 2147483647 h 87"/>
              <a:gd name="T66" fmla="*/ 2147483647 w 74"/>
              <a:gd name="T67" fmla="*/ 2147483647 h 87"/>
              <a:gd name="T68" fmla="*/ 2147483647 w 74"/>
              <a:gd name="T69" fmla="*/ 2147483647 h 87"/>
              <a:gd name="T70" fmla="*/ 2147483647 w 74"/>
              <a:gd name="T71" fmla="*/ 2147483647 h 87"/>
              <a:gd name="T72" fmla="*/ 2147483647 w 74"/>
              <a:gd name="T73" fmla="*/ 2147483647 h 87"/>
              <a:gd name="T74" fmla="*/ 2147483647 w 74"/>
              <a:gd name="T75" fmla="*/ 2147483647 h 87"/>
              <a:gd name="T76" fmla="*/ 2147483647 w 74"/>
              <a:gd name="T77" fmla="*/ 2147483647 h 87"/>
              <a:gd name="T78" fmla="*/ 2147483647 w 74"/>
              <a:gd name="T79" fmla="*/ 2147483647 h 87"/>
              <a:gd name="T80" fmla="*/ 2147483647 w 74"/>
              <a:gd name="T81" fmla="*/ 2147483647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87"/>
              <a:gd name="T125" fmla="*/ 74 w 74"/>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87">
                <a:moveTo>
                  <a:pt x="57" y="53"/>
                </a:moveTo>
                <a:lnTo>
                  <a:pt x="74" y="56"/>
                </a:lnTo>
                <a:lnTo>
                  <a:pt x="67" y="66"/>
                </a:lnTo>
                <a:lnTo>
                  <a:pt x="60" y="76"/>
                </a:lnTo>
                <a:lnTo>
                  <a:pt x="50" y="83"/>
                </a:lnTo>
                <a:lnTo>
                  <a:pt x="37" y="87"/>
                </a:lnTo>
                <a:lnTo>
                  <a:pt x="27" y="83"/>
                </a:lnTo>
                <a:lnTo>
                  <a:pt x="17" y="80"/>
                </a:lnTo>
                <a:lnTo>
                  <a:pt x="10" y="73"/>
                </a:lnTo>
                <a:lnTo>
                  <a:pt x="3" y="66"/>
                </a:lnTo>
                <a:lnTo>
                  <a:pt x="0" y="56"/>
                </a:lnTo>
                <a:lnTo>
                  <a:pt x="0" y="43"/>
                </a:lnTo>
                <a:lnTo>
                  <a:pt x="0" y="30"/>
                </a:lnTo>
                <a:lnTo>
                  <a:pt x="3" y="20"/>
                </a:lnTo>
                <a:lnTo>
                  <a:pt x="10" y="10"/>
                </a:lnTo>
                <a:lnTo>
                  <a:pt x="17" y="3"/>
                </a:lnTo>
                <a:lnTo>
                  <a:pt x="27" y="0"/>
                </a:lnTo>
                <a:lnTo>
                  <a:pt x="37" y="0"/>
                </a:lnTo>
                <a:lnTo>
                  <a:pt x="50" y="0"/>
                </a:lnTo>
                <a:lnTo>
                  <a:pt x="60" y="6"/>
                </a:lnTo>
                <a:lnTo>
                  <a:pt x="67" y="13"/>
                </a:lnTo>
                <a:lnTo>
                  <a:pt x="70" y="26"/>
                </a:lnTo>
                <a:lnTo>
                  <a:pt x="57" y="26"/>
                </a:lnTo>
                <a:lnTo>
                  <a:pt x="53" y="20"/>
                </a:lnTo>
                <a:lnTo>
                  <a:pt x="50" y="16"/>
                </a:lnTo>
                <a:lnTo>
                  <a:pt x="43" y="13"/>
                </a:lnTo>
                <a:lnTo>
                  <a:pt x="37" y="13"/>
                </a:lnTo>
                <a:lnTo>
                  <a:pt x="30" y="13"/>
                </a:lnTo>
                <a:lnTo>
                  <a:pt x="20" y="20"/>
                </a:lnTo>
                <a:lnTo>
                  <a:pt x="17" y="26"/>
                </a:lnTo>
                <a:lnTo>
                  <a:pt x="17" y="33"/>
                </a:lnTo>
                <a:lnTo>
                  <a:pt x="17" y="43"/>
                </a:lnTo>
                <a:lnTo>
                  <a:pt x="17" y="53"/>
                </a:lnTo>
                <a:lnTo>
                  <a:pt x="17" y="60"/>
                </a:lnTo>
                <a:lnTo>
                  <a:pt x="20" y="66"/>
                </a:lnTo>
                <a:lnTo>
                  <a:pt x="27" y="70"/>
                </a:lnTo>
                <a:lnTo>
                  <a:pt x="37" y="73"/>
                </a:lnTo>
                <a:lnTo>
                  <a:pt x="43" y="70"/>
                </a:lnTo>
                <a:lnTo>
                  <a:pt x="50" y="66"/>
                </a:lnTo>
                <a:lnTo>
                  <a:pt x="53" y="63"/>
                </a:lnTo>
                <a:lnTo>
                  <a:pt x="57"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3" name="Freeform 124"/>
          <p:cNvSpPr>
            <a:spLocks/>
          </p:cNvSpPr>
          <p:nvPr/>
        </p:nvSpPr>
        <p:spPr bwMode="auto">
          <a:xfrm>
            <a:off x="3565525" y="1773238"/>
            <a:ext cx="58738" cy="234950"/>
          </a:xfrm>
          <a:custGeom>
            <a:avLst/>
            <a:gdLst>
              <a:gd name="T0" fmla="*/ 2147483647 w 37"/>
              <a:gd name="T1" fmla="*/ 2147483647 h 148"/>
              <a:gd name="T2" fmla="*/ 2147483647 w 37"/>
              <a:gd name="T3" fmla="*/ 2147483647 h 148"/>
              <a:gd name="T4" fmla="*/ 2147483647 w 37"/>
              <a:gd name="T5" fmla="*/ 2147483647 h 148"/>
              <a:gd name="T6" fmla="*/ 0 w 37"/>
              <a:gd name="T7" fmla="*/ 2147483647 h 148"/>
              <a:gd name="T8" fmla="*/ 0 w 37"/>
              <a:gd name="T9" fmla="*/ 2147483647 h 148"/>
              <a:gd name="T10" fmla="*/ 0 w 37"/>
              <a:gd name="T11" fmla="*/ 2147483647 h 148"/>
              <a:gd name="T12" fmla="*/ 2147483647 w 37"/>
              <a:gd name="T13" fmla="*/ 2147483647 h 148"/>
              <a:gd name="T14" fmla="*/ 2147483647 w 37"/>
              <a:gd name="T15" fmla="*/ 2147483647 h 148"/>
              <a:gd name="T16" fmla="*/ 2147483647 w 37"/>
              <a:gd name="T17" fmla="*/ 0 h 148"/>
              <a:gd name="T18" fmla="*/ 2147483647 w 37"/>
              <a:gd name="T19" fmla="*/ 0 h 148"/>
              <a:gd name="T20" fmla="*/ 2147483647 w 37"/>
              <a:gd name="T21" fmla="*/ 2147483647 h 148"/>
              <a:gd name="T22" fmla="*/ 2147483647 w 37"/>
              <a:gd name="T23" fmla="*/ 2147483647 h 148"/>
              <a:gd name="T24" fmla="*/ 2147483647 w 37"/>
              <a:gd name="T25" fmla="*/ 2147483647 h 148"/>
              <a:gd name="T26" fmla="*/ 2147483647 w 37"/>
              <a:gd name="T27" fmla="*/ 2147483647 h 148"/>
              <a:gd name="T28" fmla="*/ 2147483647 w 37"/>
              <a:gd name="T29" fmla="*/ 2147483647 h 148"/>
              <a:gd name="T30" fmla="*/ 2147483647 w 37"/>
              <a:gd name="T31" fmla="*/ 2147483647 h 148"/>
              <a:gd name="T32" fmla="*/ 2147483647 w 37"/>
              <a:gd name="T33" fmla="*/ 2147483647 h 148"/>
              <a:gd name="T34" fmla="*/ 2147483647 w 37"/>
              <a:gd name="T35" fmla="*/ 2147483647 h 148"/>
              <a:gd name="T36" fmla="*/ 2147483647 w 37"/>
              <a:gd name="T37" fmla="*/ 2147483647 h 148"/>
              <a:gd name="T38" fmla="*/ 2147483647 w 37"/>
              <a:gd name="T39" fmla="*/ 214748364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148"/>
              <a:gd name="T62" fmla="*/ 37 w 37"/>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148">
                <a:moveTo>
                  <a:pt x="27" y="148"/>
                </a:moveTo>
                <a:lnTo>
                  <a:pt x="17" y="131"/>
                </a:lnTo>
                <a:lnTo>
                  <a:pt x="7" y="114"/>
                </a:lnTo>
                <a:lnTo>
                  <a:pt x="0" y="94"/>
                </a:lnTo>
                <a:lnTo>
                  <a:pt x="0" y="74"/>
                </a:lnTo>
                <a:lnTo>
                  <a:pt x="0" y="54"/>
                </a:lnTo>
                <a:lnTo>
                  <a:pt x="4" y="37"/>
                </a:lnTo>
                <a:lnTo>
                  <a:pt x="14" y="17"/>
                </a:lnTo>
                <a:lnTo>
                  <a:pt x="27" y="0"/>
                </a:lnTo>
                <a:lnTo>
                  <a:pt x="37" y="0"/>
                </a:lnTo>
                <a:lnTo>
                  <a:pt x="31" y="10"/>
                </a:lnTo>
                <a:lnTo>
                  <a:pt x="27" y="17"/>
                </a:lnTo>
                <a:lnTo>
                  <a:pt x="24" y="20"/>
                </a:lnTo>
                <a:lnTo>
                  <a:pt x="21" y="34"/>
                </a:lnTo>
                <a:lnTo>
                  <a:pt x="17" y="44"/>
                </a:lnTo>
                <a:lnTo>
                  <a:pt x="14" y="57"/>
                </a:lnTo>
                <a:lnTo>
                  <a:pt x="14" y="74"/>
                </a:lnTo>
                <a:lnTo>
                  <a:pt x="21" y="111"/>
                </a:lnTo>
                <a:lnTo>
                  <a:pt x="37" y="148"/>
                </a:lnTo>
                <a:lnTo>
                  <a:pt x="27" y="14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4" name="Freeform 125"/>
          <p:cNvSpPr>
            <a:spLocks noEditPoints="1"/>
          </p:cNvSpPr>
          <p:nvPr/>
        </p:nvSpPr>
        <p:spPr bwMode="auto">
          <a:xfrm>
            <a:off x="3646488" y="1773238"/>
            <a:ext cx="115887" cy="187325"/>
          </a:xfrm>
          <a:custGeom>
            <a:avLst/>
            <a:gdLst>
              <a:gd name="T0" fmla="*/ 2147483647 w 73"/>
              <a:gd name="T1" fmla="*/ 2147483647 h 118"/>
              <a:gd name="T2" fmla="*/ 2147483647 w 73"/>
              <a:gd name="T3" fmla="*/ 2147483647 h 118"/>
              <a:gd name="T4" fmla="*/ 2147483647 w 73"/>
              <a:gd name="T5" fmla="*/ 2147483647 h 118"/>
              <a:gd name="T6" fmla="*/ 2147483647 w 73"/>
              <a:gd name="T7" fmla="*/ 2147483647 h 118"/>
              <a:gd name="T8" fmla="*/ 2147483647 w 73"/>
              <a:gd name="T9" fmla="*/ 2147483647 h 118"/>
              <a:gd name="T10" fmla="*/ 2147483647 w 73"/>
              <a:gd name="T11" fmla="*/ 2147483647 h 118"/>
              <a:gd name="T12" fmla="*/ 2147483647 w 73"/>
              <a:gd name="T13" fmla="*/ 2147483647 h 118"/>
              <a:gd name="T14" fmla="*/ 2147483647 w 73"/>
              <a:gd name="T15" fmla="*/ 2147483647 h 118"/>
              <a:gd name="T16" fmla="*/ 2147483647 w 73"/>
              <a:gd name="T17" fmla="*/ 2147483647 h 118"/>
              <a:gd name="T18" fmla="*/ 2147483647 w 73"/>
              <a:gd name="T19" fmla="*/ 2147483647 h 118"/>
              <a:gd name="T20" fmla="*/ 2147483647 w 73"/>
              <a:gd name="T21" fmla="*/ 2147483647 h 118"/>
              <a:gd name="T22" fmla="*/ 2147483647 w 73"/>
              <a:gd name="T23" fmla="*/ 2147483647 h 118"/>
              <a:gd name="T24" fmla="*/ 0 w 73"/>
              <a:gd name="T25" fmla="*/ 2147483647 h 118"/>
              <a:gd name="T26" fmla="*/ 2147483647 w 73"/>
              <a:gd name="T27" fmla="*/ 2147483647 h 118"/>
              <a:gd name="T28" fmla="*/ 2147483647 w 73"/>
              <a:gd name="T29" fmla="*/ 2147483647 h 118"/>
              <a:gd name="T30" fmla="*/ 2147483647 w 73"/>
              <a:gd name="T31" fmla="*/ 0 h 118"/>
              <a:gd name="T32" fmla="*/ 2147483647 w 73"/>
              <a:gd name="T33" fmla="*/ 2147483647 h 118"/>
              <a:gd name="T34" fmla="*/ 2147483647 w 73"/>
              <a:gd name="T35" fmla="*/ 2147483647 h 118"/>
              <a:gd name="T36" fmla="*/ 2147483647 w 73"/>
              <a:gd name="T37" fmla="*/ 2147483647 h 118"/>
              <a:gd name="T38" fmla="*/ 2147483647 w 73"/>
              <a:gd name="T39" fmla="*/ 2147483647 h 118"/>
              <a:gd name="T40" fmla="*/ 2147483647 w 73"/>
              <a:gd name="T41" fmla="*/ 2147483647 h 118"/>
              <a:gd name="T42" fmla="*/ 2147483647 w 73"/>
              <a:gd name="T43" fmla="*/ 2147483647 h 118"/>
              <a:gd name="T44" fmla="*/ 2147483647 w 73"/>
              <a:gd name="T45" fmla="*/ 2147483647 h 118"/>
              <a:gd name="T46" fmla="*/ 2147483647 w 73"/>
              <a:gd name="T47" fmla="*/ 2147483647 h 118"/>
              <a:gd name="T48" fmla="*/ 0 w 73"/>
              <a:gd name="T49" fmla="*/ 2147483647 h 118"/>
              <a:gd name="T50" fmla="*/ 2147483647 w 73"/>
              <a:gd name="T51" fmla="*/ 2147483647 h 118"/>
              <a:gd name="T52" fmla="*/ 2147483647 w 73"/>
              <a:gd name="T53" fmla="*/ 2147483647 h 118"/>
              <a:gd name="T54" fmla="*/ 2147483647 w 73"/>
              <a:gd name="T55" fmla="*/ 2147483647 h 118"/>
              <a:gd name="T56" fmla="*/ 2147483647 w 73"/>
              <a:gd name="T57" fmla="*/ 2147483647 h 118"/>
              <a:gd name="T58" fmla="*/ 2147483647 w 73"/>
              <a:gd name="T59" fmla="*/ 2147483647 h 118"/>
              <a:gd name="T60" fmla="*/ 2147483647 w 73"/>
              <a:gd name="T61" fmla="*/ 2147483647 h 118"/>
              <a:gd name="T62" fmla="*/ 2147483647 w 73"/>
              <a:gd name="T63" fmla="*/ 2147483647 h 118"/>
              <a:gd name="T64" fmla="*/ 2147483647 w 73"/>
              <a:gd name="T65" fmla="*/ 2147483647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18"/>
              <a:gd name="T101" fmla="*/ 73 w 73"/>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18">
                <a:moveTo>
                  <a:pt x="0" y="87"/>
                </a:moveTo>
                <a:lnTo>
                  <a:pt x="16" y="84"/>
                </a:lnTo>
                <a:lnTo>
                  <a:pt x="16" y="94"/>
                </a:lnTo>
                <a:lnTo>
                  <a:pt x="20" y="97"/>
                </a:lnTo>
                <a:lnTo>
                  <a:pt x="26" y="101"/>
                </a:lnTo>
                <a:lnTo>
                  <a:pt x="33" y="104"/>
                </a:lnTo>
                <a:lnTo>
                  <a:pt x="40" y="101"/>
                </a:lnTo>
                <a:lnTo>
                  <a:pt x="43" y="101"/>
                </a:lnTo>
                <a:lnTo>
                  <a:pt x="50" y="97"/>
                </a:lnTo>
                <a:lnTo>
                  <a:pt x="53" y="94"/>
                </a:lnTo>
                <a:lnTo>
                  <a:pt x="53" y="87"/>
                </a:lnTo>
                <a:lnTo>
                  <a:pt x="57" y="81"/>
                </a:lnTo>
                <a:lnTo>
                  <a:pt x="57" y="74"/>
                </a:lnTo>
                <a:lnTo>
                  <a:pt x="60" y="64"/>
                </a:lnTo>
                <a:lnTo>
                  <a:pt x="60" y="61"/>
                </a:lnTo>
                <a:lnTo>
                  <a:pt x="53" y="67"/>
                </a:lnTo>
                <a:lnTo>
                  <a:pt x="47" y="71"/>
                </a:lnTo>
                <a:lnTo>
                  <a:pt x="40" y="74"/>
                </a:lnTo>
                <a:lnTo>
                  <a:pt x="33" y="77"/>
                </a:lnTo>
                <a:lnTo>
                  <a:pt x="23" y="74"/>
                </a:lnTo>
                <a:lnTo>
                  <a:pt x="16" y="71"/>
                </a:lnTo>
                <a:lnTo>
                  <a:pt x="6" y="67"/>
                </a:lnTo>
                <a:lnTo>
                  <a:pt x="3" y="57"/>
                </a:lnTo>
                <a:lnTo>
                  <a:pt x="0" y="51"/>
                </a:lnTo>
                <a:lnTo>
                  <a:pt x="0" y="37"/>
                </a:lnTo>
                <a:lnTo>
                  <a:pt x="0" y="27"/>
                </a:lnTo>
                <a:lnTo>
                  <a:pt x="3" y="17"/>
                </a:lnTo>
                <a:lnTo>
                  <a:pt x="10" y="10"/>
                </a:lnTo>
                <a:lnTo>
                  <a:pt x="16" y="4"/>
                </a:lnTo>
                <a:lnTo>
                  <a:pt x="23" y="0"/>
                </a:lnTo>
                <a:lnTo>
                  <a:pt x="33" y="0"/>
                </a:lnTo>
                <a:lnTo>
                  <a:pt x="47" y="0"/>
                </a:lnTo>
                <a:lnTo>
                  <a:pt x="53" y="7"/>
                </a:lnTo>
                <a:lnTo>
                  <a:pt x="63" y="14"/>
                </a:lnTo>
                <a:lnTo>
                  <a:pt x="70" y="24"/>
                </a:lnTo>
                <a:lnTo>
                  <a:pt x="70" y="31"/>
                </a:lnTo>
                <a:lnTo>
                  <a:pt x="73" y="41"/>
                </a:lnTo>
                <a:lnTo>
                  <a:pt x="73" y="54"/>
                </a:lnTo>
                <a:lnTo>
                  <a:pt x="73" y="67"/>
                </a:lnTo>
                <a:lnTo>
                  <a:pt x="70" y="81"/>
                </a:lnTo>
                <a:lnTo>
                  <a:pt x="70" y="91"/>
                </a:lnTo>
                <a:lnTo>
                  <a:pt x="63" y="101"/>
                </a:lnTo>
                <a:lnTo>
                  <a:pt x="53" y="111"/>
                </a:lnTo>
                <a:lnTo>
                  <a:pt x="43" y="114"/>
                </a:lnTo>
                <a:lnTo>
                  <a:pt x="33" y="118"/>
                </a:lnTo>
                <a:lnTo>
                  <a:pt x="20" y="114"/>
                </a:lnTo>
                <a:lnTo>
                  <a:pt x="10" y="107"/>
                </a:lnTo>
                <a:lnTo>
                  <a:pt x="3" y="101"/>
                </a:lnTo>
                <a:lnTo>
                  <a:pt x="0" y="87"/>
                </a:lnTo>
                <a:close/>
                <a:moveTo>
                  <a:pt x="60" y="37"/>
                </a:moveTo>
                <a:lnTo>
                  <a:pt x="57" y="27"/>
                </a:lnTo>
                <a:lnTo>
                  <a:pt x="53" y="20"/>
                </a:lnTo>
                <a:lnTo>
                  <a:pt x="47" y="14"/>
                </a:lnTo>
                <a:lnTo>
                  <a:pt x="36" y="14"/>
                </a:lnTo>
                <a:lnTo>
                  <a:pt x="26" y="14"/>
                </a:lnTo>
                <a:lnTo>
                  <a:pt x="20" y="20"/>
                </a:lnTo>
                <a:lnTo>
                  <a:pt x="16" y="27"/>
                </a:lnTo>
                <a:lnTo>
                  <a:pt x="13" y="41"/>
                </a:lnTo>
                <a:lnTo>
                  <a:pt x="16" y="47"/>
                </a:lnTo>
                <a:lnTo>
                  <a:pt x="20" y="57"/>
                </a:lnTo>
                <a:lnTo>
                  <a:pt x="26" y="61"/>
                </a:lnTo>
                <a:lnTo>
                  <a:pt x="36" y="64"/>
                </a:lnTo>
                <a:lnTo>
                  <a:pt x="47" y="61"/>
                </a:lnTo>
                <a:lnTo>
                  <a:pt x="53" y="57"/>
                </a:lnTo>
                <a:lnTo>
                  <a:pt x="57" y="47"/>
                </a:lnTo>
                <a:lnTo>
                  <a:pt x="60" y="3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5" name="Freeform 126"/>
          <p:cNvSpPr>
            <a:spLocks noEditPoints="1"/>
          </p:cNvSpPr>
          <p:nvPr/>
        </p:nvSpPr>
        <p:spPr bwMode="auto">
          <a:xfrm>
            <a:off x="3784600" y="1773238"/>
            <a:ext cx="122238" cy="187325"/>
          </a:xfrm>
          <a:custGeom>
            <a:avLst/>
            <a:gdLst>
              <a:gd name="T0" fmla="*/ 0 w 77"/>
              <a:gd name="T1" fmla="*/ 2147483647 h 118"/>
              <a:gd name="T2" fmla="*/ 0 w 77"/>
              <a:gd name="T3" fmla="*/ 2147483647 h 118"/>
              <a:gd name="T4" fmla="*/ 2147483647 w 77"/>
              <a:gd name="T5" fmla="*/ 2147483647 h 118"/>
              <a:gd name="T6" fmla="*/ 2147483647 w 77"/>
              <a:gd name="T7" fmla="*/ 2147483647 h 118"/>
              <a:gd name="T8" fmla="*/ 2147483647 w 77"/>
              <a:gd name="T9" fmla="*/ 2147483647 h 118"/>
              <a:gd name="T10" fmla="*/ 2147483647 w 77"/>
              <a:gd name="T11" fmla="*/ 0 h 118"/>
              <a:gd name="T12" fmla="*/ 2147483647 w 77"/>
              <a:gd name="T13" fmla="*/ 0 h 118"/>
              <a:gd name="T14" fmla="*/ 2147483647 w 77"/>
              <a:gd name="T15" fmla="*/ 0 h 118"/>
              <a:gd name="T16" fmla="*/ 2147483647 w 77"/>
              <a:gd name="T17" fmla="*/ 2147483647 h 118"/>
              <a:gd name="T18" fmla="*/ 2147483647 w 77"/>
              <a:gd name="T19" fmla="*/ 2147483647 h 118"/>
              <a:gd name="T20" fmla="*/ 2147483647 w 77"/>
              <a:gd name="T21" fmla="*/ 2147483647 h 118"/>
              <a:gd name="T22" fmla="*/ 2147483647 w 77"/>
              <a:gd name="T23" fmla="*/ 2147483647 h 118"/>
              <a:gd name="T24" fmla="*/ 2147483647 w 77"/>
              <a:gd name="T25" fmla="*/ 2147483647 h 118"/>
              <a:gd name="T26" fmla="*/ 2147483647 w 77"/>
              <a:gd name="T27" fmla="*/ 2147483647 h 118"/>
              <a:gd name="T28" fmla="*/ 2147483647 w 77"/>
              <a:gd name="T29" fmla="*/ 2147483647 h 118"/>
              <a:gd name="T30" fmla="*/ 2147483647 w 77"/>
              <a:gd name="T31" fmla="*/ 2147483647 h 118"/>
              <a:gd name="T32" fmla="*/ 2147483647 w 77"/>
              <a:gd name="T33" fmla="*/ 2147483647 h 118"/>
              <a:gd name="T34" fmla="*/ 2147483647 w 77"/>
              <a:gd name="T35" fmla="*/ 2147483647 h 118"/>
              <a:gd name="T36" fmla="*/ 2147483647 w 77"/>
              <a:gd name="T37" fmla="*/ 2147483647 h 118"/>
              <a:gd name="T38" fmla="*/ 2147483647 w 77"/>
              <a:gd name="T39" fmla="*/ 2147483647 h 118"/>
              <a:gd name="T40" fmla="*/ 2147483647 w 77"/>
              <a:gd name="T41" fmla="*/ 2147483647 h 118"/>
              <a:gd name="T42" fmla="*/ 2147483647 w 77"/>
              <a:gd name="T43" fmla="*/ 2147483647 h 118"/>
              <a:gd name="T44" fmla="*/ 2147483647 w 77"/>
              <a:gd name="T45" fmla="*/ 2147483647 h 118"/>
              <a:gd name="T46" fmla="*/ 2147483647 w 77"/>
              <a:gd name="T47" fmla="*/ 2147483647 h 118"/>
              <a:gd name="T48" fmla="*/ 2147483647 w 77"/>
              <a:gd name="T49" fmla="*/ 2147483647 h 118"/>
              <a:gd name="T50" fmla="*/ 0 w 77"/>
              <a:gd name="T51" fmla="*/ 2147483647 h 118"/>
              <a:gd name="T52" fmla="*/ 0 w 77"/>
              <a:gd name="T53" fmla="*/ 2147483647 h 118"/>
              <a:gd name="T54" fmla="*/ 2147483647 w 77"/>
              <a:gd name="T55" fmla="*/ 2147483647 h 118"/>
              <a:gd name="T56" fmla="*/ 2147483647 w 77"/>
              <a:gd name="T57" fmla="*/ 2147483647 h 118"/>
              <a:gd name="T58" fmla="*/ 2147483647 w 77"/>
              <a:gd name="T59" fmla="*/ 2147483647 h 118"/>
              <a:gd name="T60" fmla="*/ 2147483647 w 77"/>
              <a:gd name="T61" fmla="*/ 2147483647 h 118"/>
              <a:gd name="T62" fmla="*/ 2147483647 w 77"/>
              <a:gd name="T63" fmla="*/ 2147483647 h 118"/>
              <a:gd name="T64" fmla="*/ 2147483647 w 77"/>
              <a:gd name="T65" fmla="*/ 2147483647 h 118"/>
              <a:gd name="T66" fmla="*/ 2147483647 w 77"/>
              <a:gd name="T67" fmla="*/ 2147483647 h 118"/>
              <a:gd name="T68" fmla="*/ 2147483647 w 77"/>
              <a:gd name="T69" fmla="*/ 2147483647 h 118"/>
              <a:gd name="T70" fmla="*/ 2147483647 w 77"/>
              <a:gd name="T71" fmla="*/ 2147483647 h 118"/>
              <a:gd name="T72" fmla="*/ 2147483647 w 77"/>
              <a:gd name="T73" fmla="*/ 2147483647 h 118"/>
              <a:gd name="T74" fmla="*/ 2147483647 w 77"/>
              <a:gd name="T75" fmla="*/ 2147483647 h 118"/>
              <a:gd name="T76" fmla="*/ 2147483647 w 77"/>
              <a:gd name="T77" fmla="*/ 2147483647 h 118"/>
              <a:gd name="T78" fmla="*/ 2147483647 w 77"/>
              <a:gd name="T79" fmla="*/ 2147483647 h 118"/>
              <a:gd name="T80" fmla="*/ 2147483647 w 77"/>
              <a:gd name="T81" fmla="*/ 2147483647 h 118"/>
              <a:gd name="T82" fmla="*/ 2147483647 w 77"/>
              <a:gd name="T83" fmla="*/ 2147483647 h 118"/>
              <a:gd name="T84" fmla="*/ 2147483647 w 77"/>
              <a:gd name="T85" fmla="*/ 2147483647 h 118"/>
              <a:gd name="T86" fmla="*/ 2147483647 w 77"/>
              <a:gd name="T87" fmla="*/ 2147483647 h 118"/>
              <a:gd name="T88" fmla="*/ 2147483647 w 77"/>
              <a:gd name="T89" fmla="*/ 2147483647 h 118"/>
              <a:gd name="T90" fmla="*/ 2147483647 w 77"/>
              <a:gd name="T91" fmla="*/ 2147483647 h 118"/>
              <a:gd name="T92" fmla="*/ 2147483647 w 77"/>
              <a:gd name="T93" fmla="*/ 2147483647 h 118"/>
              <a:gd name="T94" fmla="*/ 2147483647 w 77"/>
              <a:gd name="T95" fmla="*/ 2147483647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8"/>
              <a:gd name="T146" fmla="*/ 77 w 77"/>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8">
                <a:moveTo>
                  <a:pt x="0" y="57"/>
                </a:moveTo>
                <a:lnTo>
                  <a:pt x="0" y="41"/>
                </a:lnTo>
                <a:lnTo>
                  <a:pt x="3" y="24"/>
                </a:lnTo>
                <a:lnTo>
                  <a:pt x="10" y="14"/>
                </a:lnTo>
                <a:lnTo>
                  <a:pt x="16" y="7"/>
                </a:lnTo>
                <a:lnTo>
                  <a:pt x="26" y="0"/>
                </a:lnTo>
                <a:lnTo>
                  <a:pt x="36" y="0"/>
                </a:lnTo>
                <a:lnTo>
                  <a:pt x="47" y="0"/>
                </a:lnTo>
                <a:lnTo>
                  <a:pt x="53" y="4"/>
                </a:lnTo>
                <a:lnTo>
                  <a:pt x="60" y="7"/>
                </a:lnTo>
                <a:lnTo>
                  <a:pt x="67" y="14"/>
                </a:lnTo>
                <a:lnTo>
                  <a:pt x="70" y="20"/>
                </a:lnTo>
                <a:lnTo>
                  <a:pt x="73" y="31"/>
                </a:lnTo>
                <a:lnTo>
                  <a:pt x="73" y="44"/>
                </a:lnTo>
                <a:lnTo>
                  <a:pt x="77" y="57"/>
                </a:lnTo>
                <a:lnTo>
                  <a:pt x="73" y="77"/>
                </a:lnTo>
                <a:lnTo>
                  <a:pt x="70" y="91"/>
                </a:lnTo>
                <a:lnTo>
                  <a:pt x="67" y="101"/>
                </a:lnTo>
                <a:lnTo>
                  <a:pt x="60" y="111"/>
                </a:lnTo>
                <a:lnTo>
                  <a:pt x="50" y="114"/>
                </a:lnTo>
                <a:lnTo>
                  <a:pt x="36" y="118"/>
                </a:lnTo>
                <a:lnTo>
                  <a:pt x="26" y="114"/>
                </a:lnTo>
                <a:lnTo>
                  <a:pt x="20" y="111"/>
                </a:lnTo>
                <a:lnTo>
                  <a:pt x="10" y="104"/>
                </a:lnTo>
                <a:lnTo>
                  <a:pt x="6" y="94"/>
                </a:lnTo>
                <a:lnTo>
                  <a:pt x="0" y="77"/>
                </a:lnTo>
                <a:lnTo>
                  <a:pt x="0" y="57"/>
                </a:lnTo>
                <a:close/>
                <a:moveTo>
                  <a:pt x="16" y="57"/>
                </a:moveTo>
                <a:lnTo>
                  <a:pt x="16" y="74"/>
                </a:lnTo>
                <a:lnTo>
                  <a:pt x="16" y="87"/>
                </a:lnTo>
                <a:lnTo>
                  <a:pt x="20" y="94"/>
                </a:lnTo>
                <a:lnTo>
                  <a:pt x="30" y="101"/>
                </a:lnTo>
                <a:lnTo>
                  <a:pt x="36" y="104"/>
                </a:lnTo>
                <a:lnTo>
                  <a:pt x="47" y="101"/>
                </a:lnTo>
                <a:lnTo>
                  <a:pt x="53" y="94"/>
                </a:lnTo>
                <a:lnTo>
                  <a:pt x="57" y="87"/>
                </a:lnTo>
                <a:lnTo>
                  <a:pt x="60" y="74"/>
                </a:lnTo>
                <a:lnTo>
                  <a:pt x="60" y="57"/>
                </a:lnTo>
                <a:lnTo>
                  <a:pt x="60" y="41"/>
                </a:lnTo>
                <a:lnTo>
                  <a:pt x="57" y="31"/>
                </a:lnTo>
                <a:lnTo>
                  <a:pt x="53" y="20"/>
                </a:lnTo>
                <a:lnTo>
                  <a:pt x="47" y="14"/>
                </a:lnTo>
                <a:lnTo>
                  <a:pt x="36" y="14"/>
                </a:lnTo>
                <a:lnTo>
                  <a:pt x="30" y="14"/>
                </a:lnTo>
                <a:lnTo>
                  <a:pt x="23" y="20"/>
                </a:lnTo>
                <a:lnTo>
                  <a:pt x="16" y="31"/>
                </a:lnTo>
                <a:lnTo>
                  <a:pt x="16" y="41"/>
                </a:lnTo>
                <a:lnTo>
                  <a:pt x="16" y="5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6" name="Freeform 127"/>
          <p:cNvSpPr>
            <a:spLocks noEditPoints="1"/>
          </p:cNvSpPr>
          <p:nvPr/>
        </p:nvSpPr>
        <p:spPr bwMode="auto">
          <a:xfrm>
            <a:off x="3927475" y="1768475"/>
            <a:ext cx="196850" cy="192088"/>
          </a:xfrm>
          <a:custGeom>
            <a:avLst/>
            <a:gdLst>
              <a:gd name="T0" fmla="*/ 2147483647 w 124"/>
              <a:gd name="T1" fmla="*/ 2147483647 h 121"/>
              <a:gd name="T2" fmla="*/ 2147483647 w 124"/>
              <a:gd name="T3" fmla="*/ 2147483647 h 121"/>
              <a:gd name="T4" fmla="*/ 2147483647 w 124"/>
              <a:gd name="T5" fmla="*/ 0 h 121"/>
              <a:gd name="T6" fmla="*/ 2147483647 w 124"/>
              <a:gd name="T7" fmla="*/ 2147483647 h 121"/>
              <a:gd name="T8" fmla="*/ 2147483647 w 124"/>
              <a:gd name="T9" fmla="*/ 2147483647 h 121"/>
              <a:gd name="T10" fmla="*/ 2147483647 w 124"/>
              <a:gd name="T11" fmla="*/ 2147483647 h 121"/>
              <a:gd name="T12" fmla="*/ 2147483647 w 124"/>
              <a:gd name="T13" fmla="*/ 2147483647 h 121"/>
              <a:gd name="T14" fmla="*/ 2147483647 w 124"/>
              <a:gd name="T15" fmla="*/ 2147483647 h 121"/>
              <a:gd name="T16" fmla="*/ 2147483647 w 124"/>
              <a:gd name="T17" fmla="*/ 2147483647 h 121"/>
              <a:gd name="T18" fmla="*/ 0 w 124"/>
              <a:gd name="T19" fmla="*/ 2147483647 h 121"/>
              <a:gd name="T20" fmla="*/ 2147483647 w 124"/>
              <a:gd name="T21" fmla="*/ 2147483647 h 121"/>
              <a:gd name="T22" fmla="*/ 2147483647 w 124"/>
              <a:gd name="T23" fmla="*/ 2147483647 h 121"/>
              <a:gd name="T24" fmla="*/ 2147483647 w 124"/>
              <a:gd name="T25" fmla="*/ 2147483647 h 121"/>
              <a:gd name="T26" fmla="*/ 2147483647 w 124"/>
              <a:gd name="T27" fmla="*/ 2147483647 h 121"/>
              <a:gd name="T28" fmla="*/ 2147483647 w 124"/>
              <a:gd name="T29" fmla="*/ 2147483647 h 121"/>
              <a:gd name="T30" fmla="*/ 2147483647 w 124"/>
              <a:gd name="T31" fmla="*/ 2147483647 h 121"/>
              <a:gd name="T32" fmla="*/ 2147483647 w 124"/>
              <a:gd name="T33" fmla="*/ 2147483647 h 121"/>
              <a:gd name="T34" fmla="*/ 2147483647 w 124"/>
              <a:gd name="T35" fmla="*/ 2147483647 h 121"/>
              <a:gd name="T36" fmla="*/ 2147483647 w 124"/>
              <a:gd name="T37" fmla="*/ 2147483647 h 121"/>
              <a:gd name="T38" fmla="*/ 2147483647 w 124"/>
              <a:gd name="T39" fmla="*/ 0 h 121"/>
              <a:gd name="T40" fmla="*/ 2147483647 w 124"/>
              <a:gd name="T41" fmla="*/ 2147483647 h 121"/>
              <a:gd name="T42" fmla="*/ 2147483647 w 124"/>
              <a:gd name="T43" fmla="*/ 2147483647 h 121"/>
              <a:gd name="T44" fmla="*/ 2147483647 w 124"/>
              <a:gd name="T45" fmla="*/ 2147483647 h 121"/>
              <a:gd name="T46" fmla="*/ 2147483647 w 124"/>
              <a:gd name="T47" fmla="*/ 2147483647 h 121"/>
              <a:gd name="T48" fmla="*/ 2147483647 w 124"/>
              <a:gd name="T49" fmla="*/ 2147483647 h 121"/>
              <a:gd name="T50" fmla="*/ 2147483647 w 124"/>
              <a:gd name="T51" fmla="*/ 2147483647 h 121"/>
              <a:gd name="T52" fmla="*/ 2147483647 w 124"/>
              <a:gd name="T53" fmla="*/ 2147483647 h 121"/>
              <a:gd name="T54" fmla="*/ 2147483647 w 124"/>
              <a:gd name="T55" fmla="*/ 2147483647 h 121"/>
              <a:gd name="T56" fmla="*/ 2147483647 w 124"/>
              <a:gd name="T57" fmla="*/ 2147483647 h 121"/>
              <a:gd name="T58" fmla="*/ 2147483647 w 124"/>
              <a:gd name="T59" fmla="*/ 2147483647 h 121"/>
              <a:gd name="T60" fmla="*/ 2147483647 w 124"/>
              <a:gd name="T61" fmla="*/ 2147483647 h 121"/>
              <a:gd name="T62" fmla="*/ 2147483647 w 124"/>
              <a:gd name="T63" fmla="*/ 2147483647 h 121"/>
              <a:gd name="T64" fmla="*/ 2147483647 w 124"/>
              <a:gd name="T65" fmla="*/ 2147483647 h 121"/>
              <a:gd name="T66" fmla="*/ 2147483647 w 124"/>
              <a:gd name="T67" fmla="*/ 2147483647 h 121"/>
              <a:gd name="T68" fmla="*/ 2147483647 w 124"/>
              <a:gd name="T69" fmla="*/ 2147483647 h 121"/>
              <a:gd name="T70" fmla="*/ 2147483647 w 124"/>
              <a:gd name="T71" fmla="*/ 2147483647 h 121"/>
              <a:gd name="T72" fmla="*/ 2147483647 w 124"/>
              <a:gd name="T73" fmla="*/ 2147483647 h 121"/>
              <a:gd name="T74" fmla="*/ 2147483647 w 124"/>
              <a:gd name="T75" fmla="*/ 2147483647 h 121"/>
              <a:gd name="T76" fmla="*/ 2147483647 w 124"/>
              <a:gd name="T77" fmla="*/ 2147483647 h 121"/>
              <a:gd name="T78" fmla="*/ 2147483647 w 124"/>
              <a:gd name="T79" fmla="*/ 2147483647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121"/>
              <a:gd name="T122" fmla="*/ 124 w 124"/>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121">
                <a:moveTo>
                  <a:pt x="0" y="30"/>
                </a:moveTo>
                <a:lnTo>
                  <a:pt x="3" y="20"/>
                </a:lnTo>
                <a:lnTo>
                  <a:pt x="7" y="10"/>
                </a:lnTo>
                <a:lnTo>
                  <a:pt x="10" y="3"/>
                </a:lnTo>
                <a:lnTo>
                  <a:pt x="17" y="0"/>
                </a:lnTo>
                <a:lnTo>
                  <a:pt x="23" y="0"/>
                </a:lnTo>
                <a:lnTo>
                  <a:pt x="33" y="3"/>
                </a:lnTo>
                <a:lnTo>
                  <a:pt x="40" y="10"/>
                </a:lnTo>
                <a:lnTo>
                  <a:pt x="47" y="13"/>
                </a:lnTo>
                <a:lnTo>
                  <a:pt x="47" y="23"/>
                </a:lnTo>
                <a:lnTo>
                  <a:pt x="50" y="30"/>
                </a:lnTo>
                <a:lnTo>
                  <a:pt x="47" y="40"/>
                </a:lnTo>
                <a:lnTo>
                  <a:pt x="47" y="47"/>
                </a:lnTo>
                <a:lnTo>
                  <a:pt x="40" y="54"/>
                </a:lnTo>
                <a:lnTo>
                  <a:pt x="33" y="60"/>
                </a:lnTo>
                <a:lnTo>
                  <a:pt x="23" y="64"/>
                </a:lnTo>
                <a:lnTo>
                  <a:pt x="13" y="60"/>
                </a:lnTo>
                <a:lnTo>
                  <a:pt x="7" y="54"/>
                </a:lnTo>
                <a:lnTo>
                  <a:pt x="3" y="47"/>
                </a:lnTo>
                <a:lnTo>
                  <a:pt x="0" y="40"/>
                </a:lnTo>
                <a:lnTo>
                  <a:pt x="0" y="30"/>
                </a:lnTo>
                <a:close/>
                <a:moveTo>
                  <a:pt x="23" y="10"/>
                </a:moveTo>
                <a:lnTo>
                  <a:pt x="20" y="13"/>
                </a:lnTo>
                <a:lnTo>
                  <a:pt x="17" y="17"/>
                </a:lnTo>
                <a:lnTo>
                  <a:pt x="13" y="23"/>
                </a:lnTo>
                <a:lnTo>
                  <a:pt x="13" y="34"/>
                </a:lnTo>
                <a:lnTo>
                  <a:pt x="13" y="40"/>
                </a:lnTo>
                <a:lnTo>
                  <a:pt x="17" y="47"/>
                </a:lnTo>
                <a:lnTo>
                  <a:pt x="20" y="50"/>
                </a:lnTo>
                <a:lnTo>
                  <a:pt x="23" y="54"/>
                </a:lnTo>
                <a:lnTo>
                  <a:pt x="30" y="50"/>
                </a:lnTo>
                <a:lnTo>
                  <a:pt x="33" y="47"/>
                </a:lnTo>
                <a:lnTo>
                  <a:pt x="37" y="40"/>
                </a:lnTo>
                <a:lnTo>
                  <a:pt x="37" y="30"/>
                </a:lnTo>
                <a:lnTo>
                  <a:pt x="37" y="20"/>
                </a:lnTo>
                <a:lnTo>
                  <a:pt x="33" y="17"/>
                </a:lnTo>
                <a:lnTo>
                  <a:pt x="30" y="13"/>
                </a:lnTo>
                <a:lnTo>
                  <a:pt x="23" y="10"/>
                </a:lnTo>
                <a:close/>
                <a:moveTo>
                  <a:pt x="23" y="121"/>
                </a:moveTo>
                <a:lnTo>
                  <a:pt x="87" y="0"/>
                </a:lnTo>
                <a:lnTo>
                  <a:pt x="100" y="0"/>
                </a:lnTo>
                <a:lnTo>
                  <a:pt x="37" y="121"/>
                </a:lnTo>
                <a:lnTo>
                  <a:pt x="23" y="121"/>
                </a:lnTo>
                <a:close/>
                <a:moveTo>
                  <a:pt x="77" y="87"/>
                </a:moveTo>
                <a:lnTo>
                  <a:pt x="77" y="77"/>
                </a:lnTo>
                <a:lnTo>
                  <a:pt x="80" y="67"/>
                </a:lnTo>
                <a:lnTo>
                  <a:pt x="87" y="60"/>
                </a:lnTo>
                <a:lnTo>
                  <a:pt x="94" y="57"/>
                </a:lnTo>
                <a:lnTo>
                  <a:pt x="100" y="57"/>
                </a:lnTo>
                <a:lnTo>
                  <a:pt x="110" y="60"/>
                </a:lnTo>
                <a:lnTo>
                  <a:pt x="117" y="67"/>
                </a:lnTo>
                <a:lnTo>
                  <a:pt x="120" y="70"/>
                </a:lnTo>
                <a:lnTo>
                  <a:pt x="124" y="80"/>
                </a:lnTo>
                <a:lnTo>
                  <a:pt x="124" y="87"/>
                </a:lnTo>
                <a:lnTo>
                  <a:pt x="124" y="97"/>
                </a:lnTo>
                <a:lnTo>
                  <a:pt x="120" y="104"/>
                </a:lnTo>
                <a:lnTo>
                  <a:pt x="117" y="110"/>
                </a:lnTo>
                <a:lnTo>
                  <a:pt x="110" y="117"/>
                </a:lnTo>
                <a:lnTo>
                  <a:pt x="100" y="121"/>
                </a:lnTo>
                <a:lnTo>
                  <a:pt x="90" y="117"/>
                </a:lnTo>
                <a:lnTo>
                  <a:pt x="84" y="110"/>
                </a:lnTo>
                <a:lnTo>
                  <a:pt x="77" y="104"/>
                </a:lnTo>
                <a:lnTo>
                  <a:pt x="77" y="97"/>
                </a:lnTo>
                <a:lnTo>
                  <a:pt x="77" y="87"/>
                </a:lnTo>
                <a:close/>
                <a:moveTo>
                  <a:pt x="100" y="67"/>
                </a:moveTo>
                <a:lnTo>
                  <a:pt x="94" y="70"/>
                </a:lnTo>
                <a:lnTo>
                  <a:pt x="90" y="74"/>
                </a:lnTo>
                <a:lnTo>
                  <a:pt x="87" y="80"/>
                </a:lnTo>
                <a:lnTo>
                  <a:pt x="87" y="90"/>
                </a:lnTo>
                <a:lnTo>
                  <a:pt x="87" y="97"/>
                </a:lnTo>
                <a:lnTo>
                  <a:pt x="90" y="104"/>
                </a:lnTo>
                <a:lnTo>
                  <a:pt x="94" y="107"/>
                </a:lnTo>
                <a:lnTo>
                  <a:pt x="100" y="110"/>
                </a:lnTo>
                <a:lnTo>
                  <a:pt x="104" y="107"/>
                </a:lnTo>
                <a:lnTo>
                  <a:pt x="107" y="104"/>
                </a:lnTo>
                <a:lnTo>
                  <a:pt x="110" y="97"/>
                </a:lnTo>
                <a:lnTo>
                  <a:pt x="114" y="87"/>
                </a:lnTo>
                <a:lnTo>
                  <a:pt x="110" y="77"/>
                </a:lnTo>
                <a:lnTo>
                  <a:pt x="107" y="74"/>
                </a:lnTo>
                <a:lnTo>
                  <a:pt x="104" y="70"/>
                </a:lnTo>
                <a:lnTo>
                  <a:pt x="10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7" name="Freeform 128"/>
          <p:cNvSpPr>
            <a:spLocks/>
          </p:cNvSpPr>
          <p:nvPr/>
        </p:nvSpPr>
        <p:spPr bwMode="auto">
          <a:xfrm>
            <a:off x="4230688" y="1822450"/>
            <a:ext cx="68262" cy="131763"/>
          </a:xfrm>
          <a:custGeom>
            <a:avLst/>
            <a:gdLst>
              <a:gd name="T0" fmla="*/ 0 w 43"/>
              <a:gd name="T1" fmla="*/ 2147483647 h 83"/>
              <a:gd name="T2" fmla="*/ 0 w 43"/>
              <a:gd name="T3" fmla="*/ 0 h 83"/>
              <a:gd name="T4" fmla="*/ 2147483647 w 43"/>
              <a:gd name="T5" fmla="*/ 0 h 83"/>
              <a:gd name="T6" fmla="*/ 2147483647 w 43"/>
              <a:gd name="T7" fmla="*/ 2147483647 h 83"/>
              <a:gd name="T8" fmla="*/ 2147483647 w 43"/>
              <a:gd name="T9" fmla="*/ 2147483647 h 83"/>
              <a:gd name="T10" fmla="*/ 2147483647 w 43"/>
              <a:gd name="T11" fmla="*/ 0 h 83"/>
              <a:gd name="T12" fmla="*/ 2147483647 w 43"/>
              <a:gd name="T13" fmla="*/ 0 h 83"/>
              <a:gd name="T14" fmla="*/ 2147483647 w 43"/>
              <a:gd name="T15" fmla="*/ 0 h 83"/>
              <a:gd name="T16" fmla="*/ 2147483647 w 43"/>
              <a:gd name="T17" fmla="*/ 0 h 83"/>
              <a:gd name="T18" fmla="*/ 2147483647 w 43"/>
              <a:gd name="T19" fmla="*/ 2147483647 h 83"/>
              <a:gd name="T20" fmla="*/ 2147483647 w 43"/>
              <a:gd name="T21" fmla="*/ 2147483647 h 83"/>
              <a:gd name="T22" fmla="*/ 2147483647 w 43"/>
              <a:gd name="T23" fmla="*/ 2147483647 h 83"/>
              <a:gd name="T24" fmla="*/ 2147483647 w 43"/>
              <a:gd name="T25" fmla="*/ 2147483647 h 83"/>
              <a:gd name="T26" fmla="*/ 2147483647 w 43"/>
              <a:gd name="T27" fmla="*/ 2147483647 h 83"/>
              <a:gd name="T28" fmla="*/ 2147483647 w 43"/>
              <a:gd name="T29" fmla="*/ 2147483647 h 83"/>
              <a:gd name="T30" fmla="*/ 2147483647 w 43"/>
              <a:gd name="T31" fmla="*/ 2147483647 h 83"/>
              <a:gd name="T32" fmla="*/ 2147483647 w 43"/>
              <a:gd name="T33" fmla="*/ 2147483647 h 83"/>
              <a:gd name="T34" fmla="*/ 2147483647 w 43"/>
              <a:gd name="T35" fmla="*/ 2147483647 h 83"/>
              <a:gd name="T36" fmla="*/ 2147483647 w 43"/>
              <a:gd name="T37" fmla="*/ 2147483647 h 83"/>
              <a:gd name="T38" fmla="*/ 2147483647 w 43"/>
              <a:gd name="T39" fmla="*/ 2147483647 h 83"/>
              <a:gd name="T40" fmla="*/ 0 w 43"/>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83"/>
              <a:gd name="T65" fmla="*/ 43 w 43"/>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83">
                <a:moveTo>
                  <a:pt x="0" y="83"/>
                </a:moveTo>
                <a:lnTo>
                  <a:pt x="0" y="0"/>
                </a:lnTo>
                <a:lnTo>
                  <a:pt x="13" y="0"/>
                </a:lnTo>
                <a:lnTo>
                  <a:pt x="13" y="13"/>
                </a:lnTo>
                <a:lnTo>
                  <a:pt x="17" y="6"/>
                </a:lnTo>
                <a:lnTo>
                  <a:pt x="23" y="0"/>
                </a:lnTo>
                <a:lnTo>
                  <a:pt x="27" y="0"/>
                </a:lnTo>
                <a:lnTo>
                  <a:pt x="30" y="0"/>
                </a:lnTo>
                <a:lnTo>
                  <a:pt x="37" y="0"/>
                </a:lnTo>
                <a:lnTo>
                  <a:pt x="43" y="3"/>
                </a:lnTo>
                <a:lnTo>
                  <a:pt x="40" y="16"/>
                </a:lnTo>
                <a:lnTo>
                  <a:pt x="33" y="13"/>
                </a:lnTo>
                <a:lnTo>
                  <a:pt x="30" y="13"/>
                </a:lnTo>
                <a:lnTo>
                  <a:pt x="27" y="13"/>
                </a:lnTo>
                <a:lnTo>
                  <a:pt x="23" y="16"/>
                </a:lnTo>
                <a:lnTo>
                  <a:pt x="20" y="20"/>
                </a:lnTo>
                <a:lnTo>
                  <a:pt x="17" y="23"/>
                </a:lnTo>
                <a:lnTo>
                  <a:pt x="17" y="30"/>
                </a:lnTo>
                <a:lnTo>
                  <a:pt x="17" y="40"/>
                </a:lnTo>
                <a:lnTo>
                  <a:pt x="17" y="83"/>
                </a:lnTo>
                <a:lnTo>
                  <a:pt x="0" y="8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8" name="Freeform 129"/>
          <p:cNvSpPr>
            <a:spLocks noEditPoints="1"/>
          </p:cNvSpPr>
          <p:nvPr/>
        </p:nvSpPr>
        <p:spPr bwMode="auto">
          <a:xfrm>
            <a:off x="4305300" y="1822450"/>
            <a:ext cx="122238" cy="138113"/>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0 w 77"/>
              <a:gd name="T21" fmla="*/ 2147483647 h 87"/>
              <a:gd name="T22" fmla="*/ 0 w 77"/>
              <a:gd name="T23" fmla="*/ 2147483647 h 87"/>
              <a:gd name="T24" fmla="*/ 0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0 h 87"/>
              <a:gd name="T34" fmla="*/ 2147483647 w 77"/>
              <a:gd name="T35" fmla="*/ 0 h 87"/>
              <a:gd name="T36" fmla="*/ 2147483647 w 77"/>
              <a:gd name="T37" fmla="*/ 0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3" y="60"/>
                </a:moveTo>
                <a:lnTo>
                  <a:pt x="77" y="60"/>
                </a:lnTo>
                <a:lnTo>
                  <a:pt x="70" y="70"/>
                </a:lnTo>
                <a:lnTo>
                  <a:pt x="63" y="80"/>
                </a:lnTo>
                <a:lnTo>
                  <a:pt x="53" y="83"/>
                </a:lnTo>
                <a:lnTo>
                  <a:pt x="40" y="87"/>
                </a:lnTo>
                <a:lnTo>
                  <a:pt x="30" y="83"/>
                </a:lnTo>
                <a:lnTo>
                  <a:pt x="20" y="80"/>
                </a:lnTo>
                <a:lnTo>
                  <a:pt x="10" y="73"/>
                </a:lnTo>
                <a:lnTo>
                  <a:pt x="3" y="66"/>
                </a:lnTo>
                <a:lnTo>
                  <a:pt x="0" y="56"/>
                </a:lnTo>
                <a:lnTo>
                  <a:pt x="0" y="43"/>
                </a:lnTo>
                <a:lnTo>
                  <a:pt x="0" y="30"/>
                </a:lnTo>
                <a:lnTo>
                  <a:pt x="3" y="20"/>
                </a:lnTo>
                <a:lnTo>
                  <a:pt x="10" y="10"/>
                </a:lnTo>
                <a:lnTo>
                  <a:pt x="20" y="3"/>
                </a:lnTo>
                <a:lnTo>
                  <a:pt x="26" y="0"/>
                </a:lnTo>
                <a:lnTo>
                  <a:pt x="40" y="0"/>
                </a:lnTo>
                <a:lnTo>
                  <a:pt x="50" y="0"/>
                </a:lnTo>
                <a:lnTo>
                  <a:pt x="60" y="3"/>
                </a:lnTo>
                <a:lnTo>
                  <a:pt x="67" y="10"/>
                </a:lnTo>
                <a:lnTo>
                  <a:pt x="73" y="20"/>
                </a:lnTo>
                <a:lnTo>
                  <a:pt x="77" y="30"/>
                </a:lnTo>
                <a:lnTo>
                  <a:pt x="77" y="43"/>
                </a:lnTo>
                <a:lnTo>
                  <a:pt x="77" y="46"/>
                </a:lnTo>
                <a:lnTo>
                  <a:pt x="16" y="46"/>
                </a:lnTo>
                <a:lnTo>
                  <a:pt x="16" y="56"/>
                </a:lnTo>
                <a:lnTo>
                  <a:pt x="23" y="66"/>
                </a:lnTo>
                <a:lnTo>
                  <a:pt x="30" y="70"/>
                </a:lnTo>
                <a:lnTo>
                  <a:pt x="40" y="73"/>
                </a:lnTo>
                <a:lnTo>
                  <a:pt x="46" y="70"/>
                </a:lnTo>
                <a:lnTo>
                  <a:pt x="53" y="70"/>
                </a:lnTo>
                <a:lnTo>
                  <a:pt x="57" y="66"/>
                </a:lnTo>
                <a:lnTo>
                  <a:pt x="63" y="60"/>
                </a:lnTo>
                <a:close/>
                <a:moveTo>
                  <a:pt x="16" y="33"/>
                </a:moveTo>
                <a:lnTo>
                  <a:pt x="63" y="33"/>
                </a:lnTo>
                <a:lnTo>
                  <a:pt x="60" y="23"/>
                </a:lnTo>
                <a:lnTo>
                  <a:pt x="57" y="20"/>
                </a:lnTo>
                <a:lnTo>
                  <a:pt x="50" y="13"/>
                </a:lnTo>
                <a:lnTo>
                  <a:pt x="40" y="13"/>
                </a:lnTo>
                <a:lnTo>
                  <a:pt x="30" y="13"/>
                </a:lnTo>
                <a:lnTo>
                  <a:pt x="23" y="16"/>
                </a:lnTo>
                <a:lnTo>
                  <a:pt x="16" y="23"/>
                </a:lnTo>
                <a:lnTo>
                  <a:pt x="16" y="3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39" name="Freeform 130"/>
          <p:cNvSpPr>
            <a:spLocks noEditPoints="1"/>
          </p:cNvSpPr>
          <p:nvPr/>
        </p:nvSpPr>
        <p:spPr bwMode="auto">
          <a:xfrm>
            <a:off x="4448175" y="1822450"/>
            <a:ext cx="122238" cy="138113"/>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0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2147483647 w 77"/>
              <a:gd name="T21" fmla="*/ 2147483647 h 87"/>
              <a:gd name="T22" fmla="*/ 2147483647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2147483647 h 87"/>
              <a:gd name="T34" fmla="*/ 2147483647 w 77"/>
              <a:gd name="T35" fmla="*/ 0 h 87"/>
              <a:gd name="T36" fmla="*/ 2147483647 w 77"/>
              <a:gd name="T37" fmla="*/ 0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87"/>
              <a:gd name="T110" fmla="*/ 77 w 7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87">
                <a:moveTo>
                  <a:pt x="57" y="73"/>
                </a:moveTo>
                <a:lnTo>
                  <a:pt x="47" y="80"/>
                </a:lnTo>
                <a:lnTo>
                  <a:pt x="40" y="83"/>
                </a:lnTo>
                <a:lnTo>
                  <a:pt x="33" y="87"/>
                </a:lnTo>
                <a:lnTo>
                  <a:pt x="27" y="87"/>
                </a:lnTo>
                <a:lnTo>
                  <a:pt x="17" y="83"/>
                </a:lnTo>
                <a:lnTo>
                  <a:pt x="7" y="80"/>
                </a:lnTo>
                <a:lnTo>
                  <a:pt x="3" y="70"/>
                </a:lnTo>
                <a:lnTo>
                  <a:pt x="0" y="63"/>
                </a:lnTo>
                <a:lnTo>
                  <a:pt x="0" y="56"/>
                </a:lnTo>
                <a:lnTo>
                  <a:pt x="3" y="50"/>
                </a:lnTo>
                <a:lnTo>
                  <a:pt x="7" y="46"/>
                </a:lnTo>
                <a:lnTo>
                  <a:pt x="10" y="43"/>
                </a:lnTo>
                <a:lnTo>
                  <a:pt x="13" y="40"/>
                </a:lnTo>
                <a:lnTo>
                  <a:pt x="20" y="36"/>
                </a:lnTo>
                <a:lnTo>
                  <a:pt x="23" y="36"/>
                </a:lnTo>
                <a:lnTo>
                  <a:pt x="30" y="36"/>
                </a:lnTo>
                <a:lnTo>
                  <a:pt x="43" y="33"/>
                </a:lnTo>
                <a:lnTo>
                  <a:pt x="54" y="30"/>
                </a:lnTo>
                <a:lnTo>
                  <a:pt x="54" y="26"/>
                </a:lnTo>
                <a:lnTo>
                  <a:pt x="54" y="20"/>
                </a:lnTo>
                <a:lnTo>
                  <a:pt x="50" y="16"/>
                </a:lnTo>
                <a:lnTo>
                  <a:pt x="43" y="13"/>
                </a:lnTo>
                <a:lnTo>
                  <a:pt x="37" y="13"/>
                </a:lnTo>
                <a:lnTo>
                  <a:pt x="27" y="13"/>
                </a:lnTo>
                <a:lnTo>
                  <a:pt x="23" y="16"/>
                </a:lnTo>
                <a:lnTo>
                  <a:pt x="20" y="20"/>
                </a:lnTo>
                <a:lnTo>
                  <a:pt x="17" y="26"/>
                </a:lnTo>
                <a:lnTo>
                  <a:pt x="3" y="23"/>
                </a:lnTo>
                <a:lnTo>
                  <a:pt x="3" y="16"/>
                </a:lnTo>
                <a:lnTo>
                  <a:pt x="7" y="10"/>
                </a:lnTo>
                <a:lnTo>
                  <a:pt x="13" y="6"/>
                </a:lnTo>
                <a:lnTo>
                  <a:pt x="20" y="3"/>
                </a:lnTo>
                <a:lnTo>
                  <a:pt x="30" y="0"/>
                </a:lnTo>
                <a:lnTo>
                  <a:pt x="40" y="0"/>
                </a:lnTo>
                <a:lnTo>
                  <a:pt x="47" y="0"/>
                </a:lnTo>
                <a:lnTo>
                  <a:pt x="57" y="0"/>
                </a:lnTo>
                <a:lnTo>
                  <a:pt x="60" y="3"/>
                </a:lnTo>
                <a:lnTo>
                  <a:pt x="67" y="6"/>
                </a:lnTo>
                <a:lnTo>
                  <a:pt x="67" y="13"/>
                </a:lnTo>
                <a:lnTo>
                  <a:pt x="70" y="16"/>
                </a:lnTo>
                <a:lnTo>
                  <a:pt x="70" y="23"/>
                </a:lnTo>
                <a:lnTo>
                  <a:pt x="70" y="30"/>
                </a:lnTo>
                <a:lnTo>
                  <a:pt x="70" y="46"/>
                </a:lnTo>
                <a:lnTo>
                  <a:pt x="70" y="60"/>
                </a:lnTo>
                <a:lnTo>
                  <a:pt x="70" y="66"/>
                </a:lnTo>
                <a:lnTo>
                  <a:pt x="70" y="73"/>
                </a:lnTo>
                <a:lnTo>
                  <a:pt x="74" y="80"/>
                </a:lnTo>
                <a:lnTo>
                  <a:pt x="77" y="83"/>
                </a:lnTo>
                <a:lnTo>
                  <a:pt x="60" y="83"/>
                </a:lnTo>
                <a:lnTo>
                  <a:pt x="57" y="80"/>
                </a:lnTo>
                <a:lnTo>
                  <a:pt x="57" y="73"/>
                </a:lnTo>
                <a:close/>
                <a:moveTo>
                  <a:pt x="54" y="43"/>
                </a:moveTo>
                <a:lnTo>
                  <a:pt x="43" y="46"/>
                </a:lnTo>
                <a:lnTo>
                  <a:pt x="33" y="50"/>
                </a:lnTo>
                <a:lnTo>
                  <a:pt x="27" y="50"/>
                </a:lnTo>
                <a:lnTo>
                  <a:pt x="23" y="50"/>
                </a:lnTo>
                <a:lnTo>
                  <a:pt x="20" y="53"/>
                </a:lnTo>
                <a:lnTo>
                  <a:pt x="17" y="56"/>
                </a:lnTo>
                <a:lnTo>
                  <a:pt x="17" y="60"/>
                </a:lnTo>
                <a:lnTo>
                  <a:pt x="17" y="66"/>
                </a:lnTo>
                <a:lnTo>
                  <a:pt x="20" y="70"/>
                </a:lnTo>
                <a:lnTo>
                  <a:pt x="23" y="70"/>
                </a:lnTo>
                <a:lnTo>
                  <a:pt x="30" y="73"/>
                </a:lnTo>
                <a:lnTo>
                  <a:pt x="37" y="70"/>
                </a:lnTo>
                <a:lnTo>
                  <a:pt x="43" y="70"/>
                </a:lnTo>
                <a:lnTo>
                  <a:pt x="47" y="66"/>
                </a:lnTo>
                <a:lnTo>
                  <a:pt x="50" y="60"/>
                </a:lnTo>
                <a:lnTo>
                  <a:pt x="54" y="56"/>
                </a:lnTo>
                <a:lnTo>
                  <a:pt x="54" y="50"/>
                </a:lnTo>
                <a:lnTo>
                  <a:pt x="54" y="4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0" name="Freeform 131"/>
          <p:cNvSpPr>
            <a:spLocks noEditPoints="1"/>
          </p:cNvSpPr>
          <p:nvPr/>
        </p:nvSpPr>
        <p:spPr bwMode="auto">
          <a:xfrm>
            <a:off x="4586288" y="1773238"/>
            <a:ext cx="117475" cy="187325"/>
          </a:xfrm>
          <a:custGeom>
            <a:avLst/>
            <a:gdLst>
              <a:gd name="T0" fmla="*/ 2147483647 w 74"/>
              <a:gd name="T1" fmla="*/ 2147483647 h 118"/>
              <a:gd name="T2" fmla="*/ 2147483647 w 74"/>
              <a:gd name="T3" fmla="*/ 2147483647 h 118"/>
              <a:gd name="T4" fmla="*/ 2147483647 w 74"/>
              <a:gd name="T5" fmla="*/ 2147483647 h 118"/>
              <a:gd name="T6" fmla="*/ 2147483647 w 74"/>
              <a:gd name="T7" fmla="*/ 2147483647 h 118"/>
              <a:gd name="T8" fmla="*/ 2147483647 w 74"/>
              <a:gd name="T9" fmla="*/ 2147483647 h 118"/>
              <a:gd name="T10" fmla="*/ 2147483647 w 74"/>
              <a:gd name="T11" fmla="*/ 2147483647 h 118"/>
              <a:gd name="T12" fmla="*/ 2147483647 w 74"/>
              <a:gd name="T13" fmla="*/ 2147483647 h 118"/>
              <a:gd name="T14" fmla="*/ 2147483647 w 74"/>
              <a:gd name="T15" fmla="*/ 2147483647 h 118"/>
              <a:gd name="T16" fmla="*/ 2147483647 w 74"/>
              <a:gd name="T17" fmla="*/ 2147483647 h 118"/>
              <a:gd name="T18" fmla="*/ 0 w 74"/>
              <a:gd name="T19" fmla="*/ 2147483647 h 118"/>
              <a:gd name="T20" fmla="*/ 0 w 74"/>
              <a:gd name="T21" fmla="*/ 2147483647 h 118"/>
              <a:gd name="T22" fmla="*/ 0 w 74"/>
              <a:gd name="T23" fmla="*/ 2147483647 h 118"/>
              <a:gd name="T24" fmla="*/ 2147483647 w 74"/>
              <a:gd name="T25" fmla="*/ 2147483647 h 118"/>
              <a:gd name="T26" fmla="*/ 2147483647 w 74"/>
              <a:gd name="T27" fmla="*/ 2147483647 h 118"/>
              <a:gd name="T28" fmla="*/ 2147483647 w 74"/>
              <a:gd name="T29" fmla="*/ 2147483647 h 118"/>
              <a:gd name="T30" fmla="*/ 2147483647 w 74"/>
              <a:gd name="T31" fmla="*/ 2147483647 h 118"/>
              <a:gd name="T32" fmla="*/ 2147483647 w 74"/>
              <a:gd name="T33" fmla="*/ 2147483647 h 118"/>
              <a:gd name="T34" fmla="*/ 2147483647 w 74"/>
              <a:gd name="T35" fmla="*/ 2147483647 h 118"/>
              <a:gd name="T36" fmla="*/ 2147483647 w 74"/>
              <a:gd name="T37" fmla="*/ 2147483647 h 118"/>
              <a:gd name="T38" fmla="*/ 2147483647 w 74"/>
              <a:gd name="T39" fmla="*/ 2147483647 h 118"/>
              <a:gd name="T40" fmla="*/ 2147483647 w 74"/>
              <a:gd name="T41" fmla="*/ 2147483647 h 118"/>
              <a:gd name="T42" fmla="*/ 2147483647 w 74"/>
              <a:gd name="T43" fmla="*/ 0 h 118"/>
              <a:gd name="T44" fmla="*/ 2147483647 w 74"/>
              <a:gd name="T45" fmla="*/ 0 h 118"/>
              <a:gd name="T46" fmla="*/ 2147483647 w 74"/>
              <a:gd name="T47" fmla="*/ 2147483647 h 118"/>
              <a:gd name="T48" fmla="*/ 2147483647 w 74"/>
              <a:gd name="T49" fmla="*/ 2147483647 h 118"/>
              <a:gd name="T50" fmla="*/ 2147483647 w 74"/>
              <a:gd name="T51" fmla="*/ 2147483647 h 118"/>
              <a:gd name="T52" fmla="*/ 2147483647 w 74"/>
              <a:gd name="T53" fmla="*/ 2147483647 h 118"/>
              <a:gd name="T54" fmla="*/ 2147483647 w 74"/>
              <a:gd name="T55" fmla="*/ 2147483647 h 118"/>
              <a:gd name="T56" fmla="*/ 2147483647 w 74"/>
              <a:gd name="T57" fmla="*/ 2147483647 h 118"/>
              <a:gd name="T58" fmla="*/ 2147483647 w 74"/>
              <a:gd name="T59" fmla="*/ 2147483647 h 118"/>
              <a:gd name="T60" fmla="*/ 2147483647 w 74"/>
              <a:gd name="T61" fmla="*/ 2147483647 h 118"/>
              <a:gd name="T62" fmla="*/ 2147483647 w 74"/>
              <a:gd name="T63" fmla="*/ 2147483647 h 118"/>
              <a:gd name="T64" fmla="*/ 2147483647 w 74"/>
              <a:gd name="T65" fmla="*/ 2147483647 h 118"/>
              <a:gd name="T66" fmla="*/ 2147483647 w 74"/>
              <a:gd name="T67" fmla="*/ 2147483647 h 118"/>
              <a:gd name="T68" fmla="*/ 2147483647 w 74"/>
              <a:gd name="T69" fmla="*/ 2147483647 h 118"/>
              <a:gd name="T70" fmla="*/ 2147483647 w 74"/>
              <a:gd name="T71" fmla="*/ 2147483647 h 118"/>
              <a:gd name="T72" fmla="*/ 2147483647 w 74"/>
              <a:gd name="T73" fmla="*/ 2147483647 h 118"/>
              <a:gd name="T74" fmla="*/ 2147483647 w 74"/>
              <a:gd name="T75" fmla="*/ 2147483647 h 118"/>
              <a:gd name="T76" fmla="*/ 2147483647 w 74"/>
              <a:gd name="T77" fmla="*/ 2147483647 h 118"/>
              <a:gd name="T78" fmla="*/ 2147483647 w 74"/>
              <a:gd name="T79" fmla="*/ 2147483647 h 118"/>
              <a:gd name="T80" fmla="*/ 2147483647 w 74"/>
              <a:gd name="T81" fmla="*/ 2147483647 h 118"/>
              <a:gd name="T82" fmla="*/ 2147483647 w 74"/>
              <a:gd name="T83" fmla="*/ 2147483647 h 118"/>
              <a:gd name="T84" fmla="*/ 2147483647 w 74"/>
              <a:gd name="T85" fmla="*/ 2147483647 h 118"/>
              <a:gd name="T86" fmla="*/ 2147483647 w 74"/>
              <a:gd name="T87" fmla="*/ 2147483647 h 118"/>
              <a:gd name="T88" fmla="*/ 2147483647 w 74"/>
              <a:gd name="T89" fmla="*/ 2147483647 h 118"/>
              <a:gd name="T90" fmla="*/ 2147483647 w 74"/>
              <a:gd name="T91" fmla="*/ 2147483647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
              <a:gd name="T139" fmla="*/ 0 h 118"/>
              <a:gd name="T140" fmla="*/ 74 w 74"/>
              <a:gd name="T141" fmla="*/ 118 h 1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 h="118">
                <a:moveTo>
                  <a:pt x="57" y="114"/>
                </a:moveTo>
                <a:lnTo>
                  <a:pt x="57" y="101"/>
                </a:lnTo>
                <a:lnTo>
                  <a:pt x="50" y="111"/>
                </a:lnTo>
                <a:lnTo>
                  <a:pt x="43" y="114"/>
                </a:lnTo>
                <a:lnTo>
                  <a:pt x="33" y="118"/>
                </a:lnTo>
                <a:lnTo>
                  <a:pt x="27" y="114"/>
                </a:lnTo>
                <a:lnTo>
                  <a:pt x="17" y="111"/>
                </a:lnTo>
                <a:lnTo>
                  <a:pt x="10" y="104"/>
                </a:lnTo>
                <a:lnTo>
                  <a:pt x="3" y="94"/>
                </a:lnTo>
                <a:lnTo>
                  <a:pt x="0" y="84"/>
                </a:lnTo>
                <a:lnTo>
                  <a:pt x="0" y="74"/>
                </a:lnTo>
                <a:lnTo>
                  <a:pt x="0" y="61"/>
                </a:lnTo>
                <a:lnTo>
                  <a:pt x="3" y="51"/>
                </a:lnTo>
                <a:lnTo>
                  <a:pt x="10" y="41"/>
                </a:lnTo>
                <a:lnTo>
                  <a:pt x="17" y="34"/>
                </a:lnTo>
                <a:lnTo>
                  <a:pt x="23" y="31"/>
                </a:lnTo>
                <a:lnTo>
                  <a:pt x="33" y="31"/>
                </a:lnTo>
                <a:lnTo>
                  <a:pt x="40" y="31"/>
                </a:lnTo>
                <a:lnTo>
                  <a:pt x="47" y="34"/>
                </a:lnTo>
                <a:lnTo>
                  <a:pt x="54" y="37"/>
                </a:lnTo>
                <a:lnTo>
                  <a:pt x="57" y="44"/>
                </a:lnTo>
                <a:lnTo>
                  <a:pt x="57" y="0"/>
                </a:lnTo>
                <a:lnTo>
                  <a:pt x="74" y="0"/>
                </a:lnTo>
                <a:lnTo>
                  <a:pt x="74" y="114"/>
                </a:lnTo>
                <a:lnTo>
                  <a:pt x="57" y="114"/>
                </a:lnTo>
                <a:close/>
                <a:moveTo>
                  <a:pt x="17" y="74"/>
                </a:moveTo>
                <a:lnTo>
                  <a:pt x="17" y="81"/>
                </a:lnTo>
                <a:lnTo>
                  <a:pt x="17" y="91"/>
                </a:lnTo>
                <a:lnTo>
                  <a:pt x="20" y="94"/>
                </a:lnTo>
                <a:lnTo>
                  <a:pt x="27" y="101"/>
                </a:lnTo>
                <a:lnTo>
                  <a:pt x="37" y="104"/>
                </a:lnTo>
                <a:lnTo>
                  <a:pt x="43" y="101"/>
                </a:lnTo>
                <a:lnTo>
                  <a:pt x="50" y="97"/>
                </a:lnTo>
                <a:lnTo>
                  <a:pt x="54" y="91"/>
                </a:lnTo>
                <a:lnTo>
                  <a:pt x="57" y="84"/>
                </a:lnTo>
                <a:lnTo>
                  <a:pt x="57" y="74"/>
                </a:lnTo>
                <a:lnTo>
                  <a:pt x="57" y="64"/>
                </a:lnTo>
                <a:lnTo>
                  <a:pt x="54" y="57"/>
                </a:lnTo>
                <a:lnTo>
                  <a:pt x="50" y="51"/>
                </a:lnTo>
                <a:lnTo>
                  <a:pt x="43" y="44"/>
                </a:lnTo>
                <a:lnTo>
                  <a:pt x="37" y="44"/>
                </a:lnTo>
                <a:lnTo>
                  <a:pt x="27" y="44"/>
                </a:lnTo>
                <a:lnTo>
                  <a:pt x="20" y="51"/>
                </a:lnTo>
                <a:lnTo>
                  <a:pt x="17" y="57"/>
                </a:lnTo>
                <a:lnTo>
                  <a:pt x="17" y="64"/>
                </a:lnTo>
                <a:lnTo>
                  <a:pt x="17"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1" name="Freeform 132"/>
          <p:cNvSpPr>
            <a:spLocks/>
          </p:cNvSpPr>
          <p:nvPr/>
        </p:nvSpPr>
        <p:spPr bwMode="auto">
          <a:xfrm>
            <a:off x="4729163" y="1822450"/>
            <a:ext cx="106362" cy="138113"/>
          </a:xfrm>
          <a:custGeom>
            <a:avLst/>
            <a:gdLst>
              <a:gd name="T0" fmla="*/ 2147483647 w 67"/>
              <a:gd name="T1" fmla="*/ 2147483647 h 87"/>
              <a:gd name="T2" fmla="*/ 2147483647 w 67"/>
              <a:gd name="T3" fmla="*/ 2147483647 h 87"/>
              <a:gd name="T4" fmla="*/ 2147483647 w 67"/>
              <a:gd name="T5" fmla="*/ 2147483647 h 87"/>
              <a:gd name="T6" fmla="*/ 2147483647 w 67"/>
              <a:gd name="T7" fmla="*/ 2147483647 h 87"/>
              <a:gd name="T8" fmla="*/ 2147483647 w 67"/>
              <a:gd name="T9" fmla="*/ 2147483647 h 87"/>
              <a:gd name="T10" fmla="*/ 2147483647 w 67"/>
              <a:gd name="T11" fmla="*/ 2147483647 h 87"/>
              <a:gd name="T12" fmla="*/ 2147483647 w 67"/>
              <a:gd name="T13" fmla="*/ 2147483647 h 87"/>
              <a:gd name="T14" fmla="*/ 2147483647 w 67"/>
              <a:gd name="T15" fmla="*/ 2147483647 h 87"/>
              <a:gd name="T16" fmla="*/ 2147483647 w 67"/>
              <a:gd name="T17" fmla="*/ 2147483647 h 87"/>
              <a:gd name="T18" fmla="*/ 0 w 67"/>
              <a:gd name="T19" fmla="*/ 2147483647 h 87"/>
              <a:gd name="T20" fmla="*/ 2147483647 w 67"/>
              <a:gd name="T21" fmla="*/ 2147483647 h 87"/>
              <a:gd name="T22" fmla="*/ 2147483647 w 67"/>
              <a:gd name="T23" fmla="*/ 2147483647 h 87"/>
              <a:gd name="T24" fmla="*/ 2147483647 w 67"/>
              <a:gd name="T25" fmla="*/ 0 h 87"/>
              <a:gd name="T26" fmla="*/ 2147483647 w 67"/>
              <a:gd name="T27" fmla="*/ 0 h 87"/>
              <a:gd name="T28" fmla="*/ 2147483647 w 67"/>
              <a:gd name="T29" fmla="*/ 2147483647 h 87"/>
              <a:gd name="T30" fmla="*/ 2147483647 w 67"/>
              <a:gd name="T31" fmla="*/ 2147483647 h 87"/>
              <a:gd name="T32" fmla="*/ 2147483647 w 67"/>
              <a:gd name="T33" fmla="*/ 2147483647 h 87"/>
              <a:gd name="T34" fmla="*/ 2147483647 w 67"/>
              <a:gd name="T35" fmla="*/ 2147483647 h 87"/>
              <a:gd name="T36" fmla="*/ 2147483647 w 67"/>
              <a:gd name="T37" fmla="*/ 2147483647 h 87"/>
              <a:gd name="T38" fmla="*/ 2147483647 w 67"/>
              <a:gd name="T39" fmla="*/ 2147483647 h 87"/>
              <a:gd name="T40" fmla="*/ 2147483647 w 67"/>
              <a:gd name="T41" fmla="*/ 2147483647 h 87"/>
              <a:gd name="T42" fmla="*/ 2147483647 w 67"/>
              <a:gd name="T43" fmla="*/ 2147483647 h 87"/>
              <a:gd name="T44" fmla="*/ 2147483647 w 67"/>
              <a:gd name="T45" fmla="*/ 2147483647 h 87"/>
              <a:gd name="T46" fmla="*/ 2147483647 w 67"/>
              <a:gd name="T47" fmla="*/ 2147483647 h 87"/>
              <a:gd name="T48" fmla="*/ 2147483647 w 67"/>
              <a:gd name="T49" fmla="*/ 2147483647 h 87"/>
              <a:gd name="T50" fmla="*/ 2147483647 w 67"/>
              <a:gd name="T51" fmla="*/ 2147483647 h 87"/>
              <a:gd name="T52" fmla="*/ 2147483647 w 67"/>
              <a:gd name="T53" fmla="*/ 2147483647 h 87"/>
              <a:gd name="T54" fmla="*/ 2147483647 w 67"/>
              <a:gd name="T55" fmla="*/ 2147483647 h 87"/>
              <a:gd name="T56" fmla="*/ 2147483647 w 67"/>
              <a:gd name="T57" fmla="*/ 2147483647 h 87"/>
              <a:gd name="T58" fmla="*/ 2147483647 w 67"/>
              <a:gd name="T59" fmla="*/ 2147483647 h 87"/>
              <a:gd name="T60" fmla="*/ 2147483647 w 67"/>
              <a:gd name="T61" fmla="*/ 2147483647 h 87"/>
              <a:gd name="T62" fmla="*/ 2147483647 w 67"/>
              <a:gd name="T63" fmla="*/ 2147483647 h 87"/>
              <a:gd name="T64" fmla="*/ 0 w 67"/>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87"/>
              <a:gd name="T101" fmla="*/ 67 w 6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87">
                <a:moveTo>
                  <a:pt x="0" y="60"/>
                </a:moveTo>
                <a:lnTo>
                  <a:pt x="14" y="56"/>
                </a:lnTo>
                <a:lnTo>
                  <a:pt x="17" y="63"/>
                </a:lnTo>
                <a:lnTo>
                  <a:pt x="20" y="70"/>
                </a:lnTo>
                <a:lnTo>
                  <a:pt x="27" y="70"/>
                </a:lnTo>
                <a:lnTo>
                  <a:pt x="34" y="73"/>
                </a:lnTo>
                <a:lnTo>
                  <a:pt x="44" y="70"/>
                </a:lnTo>
                <a:lnTo>
                  <a:pt x="47" y="70"/>
                </a:lnTo>
                <a:lnTo>
                  <a:pt x="51" y="63"/>
                </a:lnTo>
                <a:lnTo>
                  <a:pt x="54" y="60"/>
                </a:lnTo>
                <a:lnTo>
                  <a:pt x="51" y="56"/>
                </a:lnTo>
                <a:lnTo>
                  <a:pt x="47" y="53"/>
                </a:lnTo>
                <a:lnTo>
                  <a:pt x="41" y="53"/>
                </a:lnTo>
                <a:lnTo>
                  <a:pt x="34" y="50"/>
                </a:lnTo>
                <a:lnTo>
                  <a:pt x="20" y="46"/>
                </a:lnTo>
                <a:lnTo>
                  <a:pt x="14" y="43"/>
                </a:lnTo>
                <a:lnTo>
                  <a:pt x="7" y="40"/>
                </a:lnTo>
                <a:lnTo>
                  <a:pt x="4" y="33"/>
                </a:lnTo>
                <a:lnTo>
                  <a:pt x="0" y="30"/>
                </a:lnTo>
                <a:lnTo>
                  <a:pt x="0" y="23"/>
                </a:lnTo>
                <a:lnTo>
                  <a:pt x="0" y="16"/>
                </a:lnTo>
                <a:lnTo>
                  <a:pt x="4" y="13"/>
                </a:lnTo>
                <a:lnTo>
                  <a:pt x="7" y="10"/>
                </a:lnTo>
                <a:lnTo>
                  <a:pt x="10" y="3"/>
                </a:lnTo>
                <a:lnTo>
                  <a:pt x="14" y="3"/>
                </a:lnTo>
                <a:lnTo>
                  <a:pt x="17" y="0"/>
                </a:lnTo>
                <a:lnTo>
                  <a:pt x="24" y="0"/>
                </a:lnTo>
                <a:lnTo>
                  <a:pt x="30" y="0"/>
                </a:lnTo>
                <a:lnTo>
                  <a:pt x="41" y="0"/>
                </a:lnTo>
                <a:lnTo>
                  <a:pt x="47" y="3"/>
                </a:lnTo>
                <a:lnTo>
                  <a:pt x="54" y="6"/>
                </a:lnTo>
                <a:lnTo>
                  <a:pt x="57" y="10"/>
                </a:lnTo>
                <a:lnTo>
                  <a:pt x="61" y="16"/>
                </a:lnTo>
                <a:lnTo>
                  <a:pt x="64" y="23"/>
                </a:lnTo>
                <a:lnTo>
                  <a:pt x="47" y="23"/>
                </a:lnTo>
                <a:lnTo>
                  <a:pt x="47" y="20"/>
                </a:lnTo>
                <a:lnTo>
                  <a:pt x="44" y="16"/>
                </a:lnTo>
                <a:lnTo>
                  <a:pt x="37" y="13"/>
                </a:lnTo>
                <a:lnTo>
                  <a:pt x="30" y="13"/>
                </a:lnTo>
                <a:lnTo>
                  <a:pt x="24" y="13"/>
                </a:lnTo>
                <a:lnTo>
                  <a:pt x="20" y="16"/>
                </a:lnTo>
                <a:lnTo>
                  <a:pt x="17" y="16"/>
                </a:lnTo>
                <a:lnTo>
                  <a:pt x="17" y="23"/>
                </a:lnTo>
                <a:lnTo>
                  <a:pt x="17" y="26"/>
                </a:lnTo>
                <a:lnTo>
                  <a:pt x="20" y="26"/>
                </a:lnTo>
                <a:lnTo>
                  <a:pt x="20" y="30"/>
                </a:lnTo>
                <a:lnTo>
                  <a:pt x="27" y="30"/>
                </a:lnTo>
                <a:lnTo>
                  <a:pt x="34" y="33"/>
                </a:lnTo>
                <a:lnTo>
                  <a:pt x="44" y="36"/>
                </a:lnTo>
                <a:lnTo>
                  <a:pt x="54" y="40"/>
                </a:lnTo>
                <a:lnTo>
                  <a:pt x="57" y="43"/>
                </a:lnTo>
                <a:lnTo>
                  <a:pt x="64" y="46"/>
                </a:lnTo>
                <a:lnTo>
                  <a:pt x="67" y="53"/>
                </a:lnTo>
                <a:lnTo>
                  <a:pt x="67" y="60"/>
                </a:lnTo>
                <a:lnTo>
                  <a:pt x="67" y="66"/>
                </a:lnTo>
                <a:lnTo>
                  <a:pt x="64" y="73"/>
                </a:lnTo>
                <a:lnTo>
                  <a:pt x="57" y="76"/>
                </a:lnTo>
                <a:lnTo>
                  <a:pt x="51" y="83"/>
                </a:lnTo>
                <a:lnTo>
                  <a:pt x="44" y="83"/>
                </a:lnTo>
                <a:lnTo>
                  <a:pt x="34" y="87"/>
                </a:lnTo>
                <a:lnTo>
                  <a:pt x="24" y="83"/>
                </a:lnTo>
                <a:lnTo>
                  <a:pt x="17" y="83"/>
                </a:lnTo>
                <a:lnTo>
                  <a:pt x="10" y="80"/>
                </a:lnTo>
                <a:lnTo>
                  <a:pt x="4" y="70"/>
                </a:lnTo>
                <a:lnTo>
                  <a:pt x="0"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2" name="Freeform 133"/>
          <p:cNvSpPr>
            <a:spLocks/>
          </p:cNvSpPr>
          <p:nvPr/>
        </p:nvSpPr>
        <p:spPr bwMode="auto">
          <a:xfrm>
            <a:off x="4846638" y="1773238"/>
            <a:ext cx="74612" cy="180975"/>
          </a:xfrm>
          <a:custGeom>
            <a:avLst/>
            <a:gdLst>
              <a:gd name="T0" fmla="*/ 0 w 47"/>
              <a:gd name="T1" fmla="*/ 2147483647 h 114"/>
              <a:gd name="T2" fmla="*/ 2147483647 w 47"/>
              <a:gd name="T3" fmla="*/ 0 h 114"/>
              <a:gd name="T4" fmla="*/ 2147483647 w 47"/>
              <a:gd name="T5" fmla="*/ 0 h 114"/>
              <a:gd name="T6" fmla="*/ 2147483647 w 47"/>
              <a:gd name="T7" fmla="*/ 2147483647 h 114"/>
              <a:gd name="T8" fmla="*/ 0 w 47"/>
              <a:gd name="T9" fmla="*/ 2147483647 h 114"/>
              <a:gd name="T10" fmla="*/ 0 60000 65536"/>
              <a:gd name="T11" fmla="*/ 0 60000 65536"/>
              <a:gd name="T12" fmla="*/ 0 60000 65536"/>
              <a:gd name="T13" fmla="*/ 0 60000 65536"/>
              <a:gd name="T14" fmla="*/ 0 60000 65536"/>
              <a:gd name="T15" fmla="*/ 0 w 47"/>
              <a:gd name="T16" fmla="*/ 0 h 114"/>
              <a:gd name="T17" fmla="*/ 47 w 47"/>
              <a:gd name="T18" fmla="*/ 114 h 114"/>
            </a:gdLst>
            <a:ahLst/>
            <a:cxnLst>
              <a:cxn ang="T10">
                <a:pos x="T0" y="T1"/>
              </a:cxn>
              <a:cxn ang="T11">
                <a:pos x="T2" y="T3"/>
              </a:cxn>
              <a:cxn ang="T12">
                <a:pos x="T4" y="T5"/>
              </a:cxn>
              <a:cxn ang="T13">
                <a:pos x="T6" y="T7"/>
              </a:cxn>
              <a:cxn ang="T14">
                <a:pos x="T8" y="T9"/>
              </a:cxn>
            </a:cxnLst>
            <a:rect l="T15" t="T16" r="T17" b="T18"/>
            <a:pathLst>
              <a:path w="47" h="114">
                <a:moveTo>
                  <a:pt x="0" y="114"/>
                </a:moveTo>
                <a:lnTo>
                  <a:pt x="33" y="0"/>
                </a:lnTo>
                <a:lnTo>
                  <a:pt x="47" y="0"/>
                </a:lnTo>
                <a:lnTo>
                  <a:pt x="13" y="114"/>
                </a:lnTo>
                <a:lnTo>
                  <a:pt x="0" y="11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3" name="Freeform 134"/>
          <p:cNvSpPr>
            <a:spLocks noEditPoints="1"/>
          </p:cNvSpPr>
          <p:nvPr/>
        </p:nvSpPr>
        <p:spPr bwMode="auto">
          <a:xfrm>
            <a:off x="4932363" y="1773238"/>
            <a:ext cx="115887" cy="187325"/>
          </a:xfrm>
          <a:custGeom>
            <a:avLst/>
            <a:gdLst>
              <a:gd name="T0" fmla="*/ 0 w 73"/>
              <a:gd name="T1" fmla="*/ 2147483647 h 118"/>
              <a:gd name="T2" fmla="*/ 0 w 73"/>
              <a:gd name="T3" fmla="*/ 2147483647 h 118"/>
              <a:gd name="T4" fmla="*/ 2147483647 w 73"/>
              <a:gd name="T5" fmla="*/ 2147483647 h 118"/>
              <a:gd name="T6" fmla="*/ 2147483647 w 73"/>
              <a:gd name="T7" fmla="*/ 2147483647 h 118"/>
              <a:gd name="T8" fmla="*/ 2147483647 w 73"/>
              <a:gd name="T9" fmla="*/ 2147483647 h 118"/>
              <a:gd name="T10" fmla="*/ 2147483647 w 73"/>
              <a:gd name="T11" fmla="*/ 0 h 118"/>
              <a:gd name="T12" fmla="*/ 2147483647 w 73"/>
              <a:gd name="T13" fmla="*/ 0 h 118"/>
              <a:gd name="T14" fmla="*/ 2147483647 w 73"/>
              <a:gd name="T15" fmla="*/ 0 h 118"/>
              <a:gd name="T16" fmla="*/ 2147483647 w 73"/>
              <a:gd name="T17" fmla="*/ 2147483647 h 118"/>
              <a:gd name="T18" fmla="*/ 2147483647 w 73"/>
              <a:gd name="T19" fmla="*/ 2147483647 h 118"/>
              <a:gd name="T20" fmla="*/ 2147483647 w 73"/>
              <a:gd name="T21" fmla="*/ 2147483647 h 118"/>
              <a:gd name="T22" fmla="*/ 2147483647 w 73"/>
              <a:gd name="T23" fmla="*/ 2147483647 h 118"/>
              <a:gd name="T24" fmla="*/ 2147483647 w 73"/>
              <a:gd name="T25" fmla="*/ 2147483647 h 118"/>
              <a:gd name="T26" fmla="*/ 2147483647 w 73"/>
              <a:gd name="T27" fmla="*/ 2147483647 h 118"/>
              <a:gd name="T28" fmla="*/ 2147483647 w 73"/>
              <a:gd name="T29" fmla="*/ 2147483647 h 118"/>
              <a:gd name="T30" fmla="*/ 2147483647 w 73"/>
              <a:gd name="T31" fmla="*/ 2147483647 h 118"/>
              <a:gd name="T32" fmla="*/ 2147483647 w 73"/>
              <a:gd name="T33" fmla="*/ 2147483647 h 118"/>
              <a:gd name="T34" fmla="*/ 2147483647 w 73"/>
              <a:gd name="T35" fmla="*/ 2147483647 h 118"/>
              <a:gd name="T36" fmla="*/ 2147483647 w 73"/>
              <a:gd name="T37" fmla="*/ 2147483647 h 118"/>
              <a:gd name="T38" fmla="*/ 2147483647 w 73"/>
              <a:gd name="T39" fmla="*/ 2147483647 h 118"/>
              <a:gd name="T40" fmla="*/ 2147483647 w 73"/>
              <a:gd name="T41" fmla="*/ 2147483647 h 118"/>
              <a:gd name="T42" fmla="*/ 2147483647 w 73"/>
              <a:gd name="T43" fmla="*/ 2147483647 h 118"/>
              <a:gd name="T44" fmla="*/ 2147483647 w 73"/>
              <a:gd name="T45" fmla="*/ 2147483647 h 118"/>
              <a:gd name="T46" fmla="*/ 2147483647 w 73"/>
              <a:gd name="T47" fmla="*/ 2147483647 h 118"/>
              <a:gd name="T48" fmla="*/ 2147483647 w 73"/>
              <a:gd name="T49" fmla="*/ 2147483647 h 118"/>
              <a:gd name="T50" fmla="*/ 0 w 73"/>
              <a:gd name="T51" fmla="*/ 2147483647 h 118"/>
              <a:gd name="T52" fmla="*/ 0 w 73"/>
              <a:gd name="T53" fmla="*/ 2147483647 h 118"/>
              <a:gd name="T54" fmla="*/ 2147483647 w 73"/>
              <a:gd name="T55" fmla="*/ 2147483647 h 118"/>
              <a:gd name="T56" fmla="*/ 2147483647 w 73"/>
              <a:gd name="T57" fmla="*/ 2147483647 h 118"/>
              <a:gd name="T58" fmla="*/ 2147483647 w 73"/>
              <a:gd name="T59" fmla="*/ 2147483647 h 118"/>
              <a:gd name="T60" fmla="*/ 2147483647 w 73"/>
              <a:gd name="T61" fmla="*/ 2147483647 h 118"/>
              <a:gd name="T62" fmla="*/ 2147483647 w 73"/>
              <a:gd name="T63" fmla="*/ 2147483647 h 118"/>
              <a:gd name="T64" fmla="*/ 2147483647 w 73"/>
              <a:gd name="T65" fmla="*/ 2147483647 h 118"/>
              <a:gd name="T66" fmla="*/ 2147483647 w 73"/>
              <a:gd name="T67" fmla="*/ 2147483647 h 118"/>
              <a:gd name="T68" fmla="*/ 2147483647 w 73"/>
              <a:gd name="T69" fmla="*/ 2147483647 h 118"/>
              <a:gd name="T70" fmla="*/ 2147483647 w 73"/>
              <a:gd name="T71" fmla="*/ 2147483647 h 118"/>
              <a:gd name="T72" fmla="*/ 2147483647 w 73"/>
              <a:gd name="T73" fmla="*/ 2147483647 h 118"/>
              <a:gd name="T74" fmla="*/ 2147483647 w 73"/>
              <a:gd name="T75" fmla="*/ 2147483647 h 118"/>
              <a:gd name="T76" fmla="*/ 2147483647 w 73"/>
              <a:gd name="T77" fmla="*/ 2147483647 h 118"/>
              <a:gd name="T78" fmla="*/ 2147483647 w 73"/>
              <a:gd name="T79" fmla="*/ 2147483647 h 118"/>
              <a:gd name="T80" fmla="*/ 2147483647 w 73"/>
              <a:gd name="T81" fmla="*/ 2147483647 h 118"/>
              <a:gd name="T82" fmla="*/ 2147483647 w 73"/>
              <a:gd name="T83" fmla="*/ 2147483647 h 118"/>
              <a:gd name="T84" fmla="*/ 2147483647 w 73"/>
              <a:gd name="T85" fmla="*/ 2147483647 h 118"/>
              <a:gd name="T86" fmla="*/ 2147483647 w 73"/>
              <a:gd name="T87" fmla="*/ 2147483647 h 118"/>
              <a:gd name="T88" fmla="*/ 2147483647 w 73"/>
              <a:gd name="T89" fmla="*/ 2147483647 h 118"/>
              <a:gd name="T90" fmla="*/ 2147483647 w 73"/>
              <a:gd name="T91" fmla="*/ 2147483647 h 118"/>
              <a:gd name="T92" fmla="*/ 2147483647 w 73"/>
              <a:gd name="T93" fmla="*/ 2147483647 h 118"/>
              <a:gd name="T94" fmla="*/ 2147483647 w 73"/>
              <a:gd name="T95" fmla="*/ 2147483647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8"/>
              <a:gd name="T146" fmla="*/ 73 w 73"/>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8">
                <a:moveTo>
                  <a:pt x="0" y="57"/>
                </a:moveTo>
                <a:lnTo>
                  <a:pt x="0" y="41"/>
                </a:lnTo>
                <a:lnTo>
                  <a:pt x="3" y="24"/>
                </a:lnTo>
                <a:lnTo>
                  <a:pt x="6" y="14"/>
                </a:lnTo>
                <a:lnTo>
                  <a:pt x="16" y="7"/>
                </a:lnTo>
                <a:lnTo>
                  <a:pt x="23" y="0"/>
                </a:lnTo>
                <a:lnTo>
                  <a:pt x="36" y="0"/>
                </a:lnTo>
                <a:lnTo>
                  <a:pt x="43" y="0"/>
                </a:lnTo>
                <a:lnTo>
                  <a:pt x="53" y="4"/>
                </a:lnTo>
                <a:lnTo>
                  <a:pt x="60" y="7"/>
                </a:lnTo>
                <a:lnTo>
                  <a:pt x="63" y="14"/>
                </a:lnTo>
                <a:lnTo>
                  <a:pt x="66" y="20"/>
                </a:lnTo>
                <a:lnTo>
                  <a:pt x="70" y="31"/>
                </a:lnTo>
                <a:lnTo>
                  <a:pt x="73" y="44"/>
                </a:lnTo>
                <a:lnTo>
                  <a:pt x="73" y="57"/>
                </a:lnTo>
                <a:lnTo>
                  <a:pt x="73" y="77"/>
                </a:lnTo>
                <a:lnTo>
                  <a:pt x="70" y="91"/>
                </a:lnTo>
                <a:lnTo>
                  <a:pt x="63" y="101"/>
                </a:lnTo>
                <a:lnTo>
                  <a:pt x="56" y="111"/>
                </a:lnTo>
                <a:lnTo>
                  <a:pt x="46" y="114"/>
                </a:lnTo>
                <a:lnTo>
                  <a:pt x="36" y="118"/>
                </a:lnTo>
                <a:lnTo>
                  <a:pt x="26" y="114"/>
                </a:lnTo>
                <a:lnTo>
                  <a:pt x="16" y="111"/>
                </a:lnTo>
                <a:lnTo>
                  <a:pt x="10" y="104"/>
                </a:lnTo>
                <a:lnTo>
                  <a:pt x="3" y="94"/>
                </a:lnTo>
                <a:lnTo>
                  <a:pt x="0" y="77"/>
                </a:lnTo>
                <a:lnTo>
                  <a:pt x="0" y="57"/>
                </a:lnTo>
                <a:close/>
                <a:moveTo>
                  <a:pt x="13" y="57"/>
                </a:moveTo>
                <a:lnTo>
                  <a:pt x="13" y="74"/>
                </a:lnTo>
                <a:lnTo>
                  <a:pt x="16" y="87"/>
                </a:lnTo>
                <a:lnTo>
                  <a:pt x="20" y="94"/>
                </a:lnTo>
                <a:lnTo>
                  <a:pt x="26" y="101"/>
                </a:lnTo>
                <a:lnTo>
                  <a:pt x="36" y="104"/>
                </a:lnTo>
                <a:lnTo>
                  <a:pt x="43" y="101"/>
                </a:lnTo>
                <a:lnTo>
                  <a:pt x="53" y="94"/>
                </a:lnTo>
                <a:lnTo>
                  <a:pt x="56" y="87"/>
                </a:lnTo>
                <a:lnTo>
                  <a:pt x="56" y="74"/>
                </a:lnTo>
                <a:lnTo>
                  <a:pt x="60" y="57"/>
                </a:lnTo>
                <a:lnTo>
                  <a:pt x="56" y="41"/>
                </a:lnTo>
                <a:lnTo>
                  <a:pt x="56" y="31"/>
                </a:lnTo>
                <a:lnTo>
                  <a:pt x="53" y="20"/>
                </a:lnTo>
                <a:lnTo>
                  <a:pt x="43" y="14"/>
                </a:lnTo>
                <a:lnTo>
                  <a:pt x="36" y="14"/>
                </a:lnTo>
                <a:lnTo>
                  <a:pt x="26" y="14"/>
                </a:lnTo>
                <a:lnTo>
                  <a:pt x="20" y="20"/>
                </a:lnTo>
                <a:lnTo>
                  <a:pt x="16" y="31"/>
                </a:lnTo>
                <a:lnTo>
                  <a:pt x="13" y="41"/>
                </a:lnTo>
                <a:lnTo>
                  <a:pt x="13" y="5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4" name="Rectangle 135"/>
          <p:cNvSpPr>
            <a:spLocks noChangeArrowheads="1"/>
          </p:cNvSpPr>
          <p:nvPr/>
        </p:nvSpPr>
        <p:spPr bwMode="auto">
          <a:xfrm>
            <a:off x="5149850" y="1773238"/>
            <a:ext cx="25400" cy="180975"/>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645" name="Freeform 136"/>
          <p:cNvSpPr>
            <a:spLocks noEditPoints="1"/>
          </p:cNvSpPr>
          <p:nvPr/>
        </p:nvSpPr>
        <p:spPr bwMode="auto">
          <a:xfrm>
            <a:off x="5197475" y="1822450"/>
            <a:ext cx="122238" cy="138113"/>
          </a:xfrm>
          <a:custGeom>
            <a:avLst/>
            <a:gdLst>
              <a:gd name="T0" fmla="*/ 0 w 77"/>
              <a:gd name="T1" fmla="*/ 2147483647 h 87"/>
              <a:gd name="T2" fmla="*/ 0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0 h 87"/>
              <a:gd name="T12" fmla="*/ 2147483647 w 77"/>
              <a:gd name="T13" fmla="*/ 0 h 87"/>
              <a:gd name="T14" fmla="*/ 2147483647 w 77"/>
              <a:gd name="T15" fmla="*/ 0 h 87"/>
              <a:gd name="T16" fmla="*/ 2147483647 w 77"/>
              <a:gd name="T17" fmla="*/ 2147483647 h 87"/>
              <a:gd name="T18" fmla="*/ 2147483647 w 77"/>
              <a:gd name="T19" fmla="*/ 2147483647 h 87"/>
              <a:gd name="T20" fmla="*/ 2147483647 w 77"/>
              <a:gd name="T21" fmla="*/ 2147483647 h 87"/>
              <a:gd name="T22" fmla="*/ 2147483647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2147483647 h 87"/>
              <a:gd name="T34" fmla="*/ 2147483647 w 77"/>
              <a:gd name="T35" fmla="*/ 2147483647 h 87"/>
              <a:gd name="T36" fmla="*/ 2147483647 w 77"/>
              <a:gd name="T37" fmla="*/ 2147483647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0 w 77"/>
              <a:gd name="T47" fmla="*/ 2147483647 h 87"/>
              <a:gd name="T48" fmla="*/ 0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2147483647 w 77"/>
              <a:gd name="T91" fmla="*/ 2147483647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87"/>
              <a:gd name="T140" fmla="*/ 77 w 77"/>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87">
                <a:moveTo>
                  <a:pt x="0" y="43"/>
                </a:moveTo>
                <a:lnTo>
                  <a:pt x="0" y="26"/>
                </a:lnTo>
                <a:lnTo>
                  <a:pt x="7" y="16"/>
                </a:lnTo>
                <a:lnTo>
                  <a:pt x="13" y="6"/>
                </a:lnTo>
                <a:lnTo>
                  <a:pt x="20" y="3"/>
                </a:lnTo>
                <a:lnTo>
                  <a:pt x="27" y="0"/>
                </a:lnTo>
                <a:lnTo>
                  <a:pt x="37" y="0"/>
                </a:lnTo>
                <a:lnTo>
                  <a:pt x="47" y="0"/>
                </a:lnTo>
                <a:lnTo>
                  <a:pt x="57" y="3"/>
                </a:lnTo>
                <a:lnTo>
                  <a:pt x="63" y="10"/>
                </a:lnTo>
                <a:lnTo>
                  <a:pt x="70" y="20"/>
                </a:lnTo>
                <a:lnTo>
                  <a:pt x="73" y="30"/>
                </a:lnTo>
                <a:lnTo>
                  <a:pt x="77" y="40"/>
                </a:lnTo>
                <a:lnTo>
                  <a:pt x="73" y="56"/>
                </a:lnTo>
                <a:lnTo>
                  <a:pt x="70" y="66"/>
                </a:lnTo>
                <a:lnTo>
                  <a:pt x="63" y="73"/>
                </a:lnTo>
                <a:lnTo>
                  <a:pt x="57" y="80"/>
                </a:lnTo>
                <a:lnTo>
                  <a:pt x="47" y="83"/>
                </a:lnTo>
                <a:lnTo>
                  <a:pt x="37" y="87"/>
                </a:lnTo>
                <a:lnTo>
                  <a:pt x="27" y="83"/>
                </a:lnTo>
                <a:lnTo>
                  <a:pt x="17" y="80"/>
                </a:lnTo>
                <a:lnTo>
                  <a:pt x="10" y="73"/>
                </a:lnTo>
                <a:lnTo>
                  <a:pt x="3" y="66"/>
                </a:lnTo>
                <a:lnTo>
                  <a:pt x="0" y="56"/>
                </a:lnTo>
                <a:lnTo>
                  <a:pt x="0" y="43"/>
                </a:lnTo>
                <a:close/>
                <a:moveTo>
                  <a:pt x="17" y="43"/>
                </a:moveTo>
                <a:lnTo>
                  <a:pt x="17" y="50"/>
                </a:lnTo>
                <a:lnTo>
                  <a:pt x="17" y="60"/>
                </a:lnTo>
                <a:lnTo>
                  <a:pt x="20" y="63"/>
                </a:lnTo>
                <a:lnTo>
                  <a:pt x="30" y="70"/>
                </a:lnTo>
                <a:lnTo>
                  <a:pt x="37" y="73"/>
                </a:lnTo>
                <a:lnTo>
                  <a:pt x="47" y="70"/>
                </a:lnTo>
                <a:lnTo>
                  <a:pt x="53" y="63"/>
                </a:lnTo>
                <a:lnTo>
                  <a:pt x="57" y="60"/>
                </a:lnTo>
                <a:lnTo>
                  <a:pt x="60" y="50"/>
                </a:lnTo>
                <a:lnTo>
                  <a:pt x="60" y="43"/>
                </a:lnTo>
                <a:lnTo>
                  <a:pt x="60" y="33"/>
                </a:lnTo>
                <a:lnTo>
                  <a:pt x="57" y="26"/>
                </a:lnTo>
                <a:lnTo>
                  <a:pt x="53" y="20"/>
                </a:lnTo>
                <a:lnTo>
                  <a:pt x="47" y="13"/>
                </a:lnTo>
                <a:lnTo>
                  <a:pt x="37" y="13"/>
                </a:lnTo>
                <a:lnTo>
                  <a:pt x="30" y="13"/>
                </a:lnTo>
                <a:lnTo>
                  <a:pt x="20" y="20"/>
                </a:lnTo>
                <a:lnTo>
                  <a:pt x="17" y="26"/>
                </a:lnTo>
                <a:lnTo>
                  <a:pt x="17" y="33"/>
                </a:lnTo>
                <a:lnTo>
                  <a:pt x="17" y="4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6" name="Freeform 137"/>
          <p:cNvSpPr>
            <a:spLocks noEditPoints="1"/>
          </p:cNvSpPr>
          <p:nvPr/>
        </p:nvSpPr>
        <p:spPr bwMode="auto">
          <a:xfrm>
            <a:off x="5340350" y="1822450"/>
            <a:ext cx="117475" cy="138113"/>
          </a:xfrm>
          <a:custGeom>
            <a:avLst/>
            <a:gdLst>
              <a:gd name="T0" fmla="*/ 2147483647 w 74"/>
              <a:gd name="T1" fmla="*/ 2147483647 h 87"/>
              <a:gd name="T2" fmla="*/ 2147483647 w 74"/>
              <a:gd name="T3" fmla="*/ 2147483647 h 87"/>
              <a:gd name="T4" fmla="*/ 2147483647 w 74"/>
              <a:gd name="T5" fmla="*/ 2147483647 h 87"/>
              <a:gd name="T6" fmla="*/ 0 w 74"/>
              <a:gd name="T7" fmla="*/ 2147483647 h 87"/>
              <a:gd name="T8" fmla="*/ 0 w 74"/>
              <a:gd name="T9" fmla="*/ 2147483647 h 87"/>
              <a:gd name="T10" fmla="*/ 2147483647 w 74"/>
              <a:gd name="T11" fmla="*/ 2147483647 h 87"/>
              <a:gd name="T12" fmla="*/ 2147483647 w 74"/>
              <a:gd name="T13" fmla="*/ 2147483647 h 87"/>
              <a:gd name="T14" fmla="*/ 2147483647 w 74"/>
              <a:gd name="T15" fmla="*/ 2147483647 h 87"/>
              <a:gd name="T16" fmla="*/ 2147483647 w 74"/>
              <a:gd name="T17" fmla="*/ 2147483647 h 87"/>
              <a:gd name="T18" fmla="*/ 2147483647 w 74"/>
              <a:gd name="T19" fmla="*/ 2147483647 h 87"/>
              <a:gd name="T20" fmla="*/ 2147483647 w 74"/>
              <a:gd name="T21" fmla="*/ 2147483647 h 87"/>
              <a:gd name="T22" fmla="*/ 2147483647 w 74"/>
              <a:gd name="T23" fmla="*/ 2147483647 h 87"/>
              <a:gd name="T24" fmla="*/ 2147483647 w 74"/>
              <a:gd name="T25" fmla="*/ 2147483647 h 87"/>
              <a:gd name="T26" fmla="*/ 2147483647 w 74"/>
              <a:gd name="T27" fmla="*/ 2147483647 h 87"/>
              <a:gd name="T28" fmla="*/ 0 w 74"/>
              <a:gd name="T29" fmla="*/ 2147483647 h 87"/>
              <a:gd name="T30" fmla="*/ 2147483647 w 74"/>
              <a:gd name="T31" fmla="*/ 2147483647 h 87"/>
              <a:gd name="T32" fmla="*/ 2147483647 w 74"/>
              <a:gd name="T33" fmla="*/ 2147483647 h 87"/>
              <a:gd name="T34" fmla="*/ 2147483647 w 74"/>
              <a:gd name="T35" fmla="*/ 0 h 87"/>
              <a:gd name="T36" fmla="*/ 2147483647 w 74"/>
              <a:gd name="T37" fmla="*/ 0 h 87"/>
              <a:gd name="T38" fmla="*/ 2147483647 w 74"/>
              <a:gd name="T39" fmla="*/ 2147483647 h 87"/>
              <a:gd name="T40" fmla="*/ 2147483647 w 74"/>
              <a:gd name="T41" fmla="*/ 2147483647 h 87"/>
              <a:gd name="T42" fmla="*/ 2147483647 w 74"/>
              <a:gd name="T43" fmla="*/ 2147483647 h 87"/>
              <a:gd name="T44" fmla="*/ 2147483647 w 74"/>
              <a:gd name="T45" fmla="*/ 2147483647 h 87"/>
              <a:gd name="T46" fmla="*/ 2147483647 w 74"/>
              <a:gd name="T47" fmla="*/ 2147483647 h 87"/>
              <a:gd name="T48" fmla="*/ 2147483647 w 74"/>
              <a:gd name="T49" fmla="*/ 2147483647 h 87"/>
              <a:gd name="T50" fmla="*/ 2147483647 w 74"/>
              <a:gd name="T51" fmla="*/ 2147483647 h 87"/>
              <a:gd name="T52" fmla="*/ 2147483647 w 74"/>
              <a:gd name="T53" fmla="*/ 2147483647 h 87"/>
              <a:gd name="T54" fmla="*/ 2147483647 w 74"/>
              <a:gd name="T55" fmla="*/ 2147483647 h 87"/>
              <a:gd name="T56" fmla="*/ 2147483647 w 74"/>
              <a:gd name="T57" fmla="*/ 2147483647 h 87"/>
              <a:gd name="T58" fmla="*/ 2147483647 w 74"/>
              <a:gd name="T59" fmla="*/ 2147483647 h 87"/>
              <a:gd name="T60" fmla="*/ 2147483647 w 74"/>
              <a:gd name="T61" fmla="*/ 2147483647 h 87"/>
              <a:gd name="T62" fmla="*/ 2147483647 w 74"/>
              <a:gd name="T63" fmla="*/ 2147483647 h 87"/>
              <a:gd name="T64" fmla="*/ 2147483647 w 74"/>
              <a:gd name="T65" fmla="*/ 2147483647 h 87"/>
              <a:gd name="T66" fmla="*/ 2147483647 w 74"/>
              <a:gd name="T67" fmla="*/ 2147483647 h 87"/>
              <a:gd name="T68" fmla="*/ 2147483647 w 74"/>
              <a:gd name="T69" fmla="*/ 2147483647 h 87"/>
              <a:gd name="T70" fmla="*/ 2147483647 w 7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87"/>
              <a:gd name="T110" fmla="*/ 74 w 7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87">
                <a:moveTo>
                  <a:pt x="54" y="73"/>
                </a:moveTo>
                <a:lnTo>
                  <a:pt x="47" y="80"/>
                </a:lnTo>
                <a:lnTo>
                  <a:pt x="40" y="83"/>
                </a:lnTo>
                <a:lnTo>
                  <a:pt x="34" y="87"/>
                </a:lnTo>
                <a:lnTo>
                  <a:pt x="24" y="87"/>
                </a:lnTo>
                <a:lnTo>
                  <a:pt x="14" y="83"/>
                </a:lnTo>
                <a:lnTo>
                  <a:pt x="7" y="80"/>
                </a:lnTo>
                <a:lnTo>
                  <a:pt x="0" y="70"/>
                </a:lnTo>
                <a:lnTo>
                  <a:pt x="0" y="63"/>
                </a:lnTo>
                <a:lnTo>
                  <a:pt x="0" y="56"/>
                </a:lnTo>
                <a:lnTo>
                  <a:pt x="0" y="50"/>
                </a:lnTo>
                <a:lnTo>
                  <a:pt x="4" y="46"/>
                </a:lnTo>
                <a:lnTo>
                  <a:pt x="7" y="43"/>
                </a:lnTo>
                <a:lnTo>
                  <a:pt x="14" y="40"/>
                </a:lnTo>
                <a:lnTo>
                  <a:pt x="17" y="36"/>
                </a:lnTo>
                <a:lnTo>
                  <a:pt x="24" y="36"/>
                </a:lnTo>
                <a:lnTo>
                  <a:pt x="30" y="36"/>
                </a:lnTo>
                <a:lnTo>
                  <a:pt x="44" y="33"/>
                </a:lnTo>
                <a:lnTo>
                  <a:pt x="54" y="30"/>
                </a:lnTo>
                <a:lnTo>
                  <a:pt x="54" y="26"/>
                </a:lnTo>
                <a:lnTo>
                  <a:pt x="50" y="20"/>
                </a:lnTo>
                <a:lnTo>
                  <a:pt x="47" y="16"/>
                </a:lnTo>
                <a:lnTo>
                  <a:pt x="44" y="13"/>
                </a:lnTo>
                <a:lnTo>
                  <a:pt x="34" y="13"/>
                </a:lnTo>
                <a:lnTo>
                  <a:pt x="27" y="13"/>
                </a:lnTo>
                <a:lnTo>
                  <a:pt x="20" y="16"/>
                </a:lnTo>
                <a:lnTo>
                  <a:pt x="17" y="20"/>
                </a:lnTo>
                <a:lnTo>
                  <a:pt x="17" y="26"/>
                </a:lnTo>
                <a:lnTo>
                  <a:pt x="0" y="23"/>
                </a:lnTo>
                <a:lnTo>
                  <a:pt x="4" y="16"/>
                </a:lnTo>
                <a:lnTo>
                  <a:pt x="7" y="10"/>
                </a:lnTo>
                <a:lnTo>
                  <a:pt x="10" y="6"/>
                </a:lnTo>
                <a:lnTo>
                  <a:pt x="20" y="3"/>
                </a:lnTo>
                <a:lnTo>
                  <a:pt x="27" y="0"/>
                </a:lnTo>
                <a:lnTo>
                  <a:pt x="37" y="0"/>
                </a:lnTo>
                <a:lnTo>
                  <a:pt x="47" y="0"/>
                </a:lnTo>
                <a:lnTo>
                  <a:pt x="54" y="0"/>
                </a:lnTo>
                <a:lnTo>
                  <a:pt x="60" y="3"/>
                </a:lnTo>
                <a:lnTo>
                  <a:pt x="64" y="6"/>
                </a:lnTo>
                <a:lnTo>
                  <a:pt x="67" y="13"/>
                </a:lnTo>
                <a:lnTo>
                  <a:pt x="67" y="16"/>
                </a:lnTo>
                <a:lnTo>
                  <a:pt x="67" y="23"/>
                </a:lnTo>
                <a:lnTo>
                  <a:pt x="70" y="30"/>
                </a:lnTo>
                <a:lnTo>
                  <a:pt x="70" y="46"/>
                </a:lnTo>
                <a:lnTo>
                  <a:pt x="70" y="60"/>
                </a:lnTo>
                <a:lnTo>
                  <a:pt x="70" y="66"/>
                </a:lnTo>
                <a:lnTo>
                  <a:pt x="70" y="73"/>
                </a:lnTo>
                <a:lnTo>
                  <a:pt x="70" y="80"/>
                </a:lnTo>
                <a:lnTo>
                  <a:pt x="74" y="83"/>
                </a:lnTo>
                <a:lnTo>
                  <a:pt x="60" y="83"/>
                </a:lnTo>
                <a:lnTo>
                  <a:pt x="57" y="80"/>
                </a:lnTo>
                <a:lnTo>
                  <a:pt x="54" y="73"/>
                </a:lnTo>
                <a:close/>
                <a:moveTo>
                  <a:pt x="54" y="43"/>
                </a:moveTo>
                <a:lnTo>
                  <a:pt x="44" y="46"/>
                </a:lnTo>
                <a:lnTo>
                  <a:pt x="30" y="50"/>
                </a:lnTo>
                <a:lnTo>
                  <a:pt x="24" y="50"/>
                </a:lnTo>
                <a:lnTo>
                  <a:pt x="20" y="50"/>
                </a:lnTo>
                <a:lnTo>
                  <a:pt x="17" y="53"/>
                </a:lnTo>
                <a:lnTo>
                  <a:pt x="17" y="56"/>
                </a:lnTo>
                <a:lnTo>
                  <a:pt x="14" y="56"/>
                </a:lnTo>
                <a:lnTo>
                  <a:pt x="14" y="60"/>
                </a:lnTo>
                <a:lnTo>
                  <a:pt x="14" y="66"/>
                </a:lnTo>
                <a:lnTo>
                  <a:pt x="17" y="70"/>
                </a:lnTo>
                <a:lnTo>
                  <a:pt x="24" y="70"/>
                </a:lnTo>
                <a:lnTo>
                  <a:pt x="30" y="73"/>
                </a:lnTo>
                <a:lnTo>
                  <a:pt x="37" y="70"/>
                </a:lnTo>
                <a:lnTo>
                  <a:pt x="40" y="70"/>
                </a:lnTo>
                <a:lnTo>
                  <a:pt x="47" y="66"/>
                </a:lnTo>
                <a:lnTo>
                  <a:pt x="50" y="60"/>
                </a:lnTo>
                <a:lnTo>
                  <a:pt x="50" y="56"/>
                </a:lnTo>
                <a:lnTo>
                  <a:pt x="54" y="50"/>
                </a:lnTo>
                <a:lnTo>
                  <a:pt x="54" y="4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7" name="Freeform 138"/>
          <p:cNvSpPr>
            <a:spLocks noEditPoints="1"/>
          </p:cNvSpPr>
          <p:nvPr/>
        </p:nvSpPr>
        <p:spPr bwMode="auto">
          <a:xfrm>
            <a:off x="5478463" y="1773238"/>
            <a:ext cx="111125" cy="187325"/>
          </a:xfrm>
          <a:custGeom>
            <a:avLst/>
            <a:gdLst>
              <a:gd name="T0" fmla="*/ 2147483647 w 70"/>
              <a:gd name="T1" fmla="*/ 2147483647 h 118"/>
              <a:gd name="T2" fmla="*/ 2147483647 w 70"/>
              <a:gd name="T3" fmla="*/ 2147483647 h 118"/>
              <a:gd name="T4" fmla="*/ 2147483647 w 70"/>
              <a:gd name="T5" fmla="*/ 2147483647 h 118"/>
              <a:gd name="T6" fmla="*/ 2147483647 w 70"/>
              <a:gd name="T7" fmla="*/ 2147483647 h 118"/>
              <a:gd name="T8" fmla="*/ 2147483647 w 70"/>
              <a:gd name="T9" fmla="*/ 2147483647 h 118"/>
              <a:gd name="T10" fmla="*/ 2147483647 w 70"/>
              <a:gd name="T11" fmla="*/ 2147483647 h 118"/>
              <a:gd name="T12" fmla="*/ 2147483647 w 70"/>
              <a:gd name="T13" fmla="*/ 2147483647 h 118"/>
              <a:gd name="T14" fmla="*/ 2147483647 w 70"/>
              <a:gd name="T15" fmla="*/ 2147483647 h 118"/>
              <a:gd name="T16" fmla="*/ 2147483647 w 70"/>
              <a:gd name="T17" fmla="*/ 2147483647 h 118"/>
              <a:gd name="T18" fmla="*/ 0 w 70"/>
              <a:gd name="T19" fmla="*/ 2147483647 h 118"/>
              <a:gd name="T20" fmla="*/ 0 w 70"/>
              <a:gd name="T21" fmla="*/ 2147483647 h 118"/>
              <a:gd name="T22" fmla="*/ 0 w 70"/>
              <a:gd name="T23" fmla="*/ 2147483647 h 118"/>
              <a:gd name="T24" fmla="*/ 2147483647 w 70"/>
              <a:gd name="T25" fmla="*/ 2147483647 h 118"/>
              <a:gd name="T26" fmla="*/ 2147483647 w 70"/>
              <a:gd name="T27" fmla="*/ 2147483647 h 118"/>
              <a:gd name="T28" fmla="*/ 2147483647 w 70"/>
              <a:gd name="T29" fmla="*/ 2147483647 h 118"/>
              <a:gd name="T30" fmla="*/ 2147483647 w 70"/>
              <a:gd name="T31" fmla="*/ 2147483647 h 118"/>
              <a:gd name="T32" fmla="*/ 2147483647 w 70"/>
              <a:gd name="T33" fmla="*/ 2147483647 h 118"/>
              <a:gd name="T34" fmla="*/ 2147483647 w 70"/>
              <a:gd name="T35" fmla="*/ 2147483647 h 118"/>
              <a:gd name="T36" fmla="*/ 2147483647 w 70"/>
              <a:gd name="T37" fmla="*/ 2147483647 h 118"/>
              <a:gd name="T38" fmla="*/ 2147483647 w 70"/>
              <a:gd name="T39" fmla="*/ 2147483647 h 118"/>
              <a:gd name="T40" fmla="*/ 2147483647 w 70"/>
              <a:gd name="T41" fmla="*/ 2147483647 h 118"/>
              <a:gd name="T42" fmla="*/ 2147483647 w 70"/>
              <a:gd name="T43" fmla="*/ 0 h 118"/>
              <a:gd name="T44" fmla="*/ 2147483647 w 70"/>
              <a:gd name="T45" fmla="*/ 0 h 118"/>
              <a:gd name="T46" fmla="*/ 2147483647 w 70"/>
              <a:gd name="T47" fmla="*/ 2147483647 h 118"/>
              <a:gd name="T48" fmla="*/ 2147483647 w 70"/>
              <a:gd name="T49" fmla="*/ 2147483647 h 118"/>
              <a:gd name="T50" fmla="*/ 2147483647 w 70"/>
              <a:gd name="T51" fmla="*/ 2147483647 h 118"/>
              <a:gd name="T52" fmla="*/ 2147483647 w 70"/>
              <a:gd name="T53" fmla="*/ 2147483647 h 118"/>
              <a:gd name="T54" fmla="*/ 2147483647 w 70"/>
              <a:gd name="T55" fmla="*/ 2147483647 h 118"/>
              <a:gd name="T56" fmla="*/ 2147483647 w 70"/>
              <a:gd name="T57" fmla="*/ 2147483647 h 118"/>
              <a:gd name="T58" fmla="*/ 2147483647 w 70"/>
              <a:gd name="T59" fmla="*/ 2147483647 h 118"/>
              <a:gd name="T60" fmla="*/ 2147483647 w 70"/>
              <a:gd name="T61" fmla="*/ 2147483647 h 118"/>
              <a:gd name="T62" fmla="*/ 2147483647 w 70"/>
              <a:gd name="T63" fmla="*/ 2147483647 h 118"/>
              <a:gd name="T64" fmla="*/ 2147483647 w 70"/>
              <a:gd name="T65" fmla="*/ 2147483647 h 118"/>
              <a:gd name="T66" fmla="*/ 2147483647 w 70"/>
              <a:gd name="T67" fmla="*/ 2147483647 h 118"/>
              <a:gd name="T68" fmla="*/ 2147483647 w 70"/>
              <a:gd name="T69" fmla="*/ 2147483647 h 118"/>
              <a:gd name="T70" fmla="*/ 2147483647 w 70"/>
              <a:gd name="T71" fmla="*/ 2147483647 h 118"/>
              <a:gd name="T72" fmla="*/ 2147483647 w 70"/>
              <a:gd name="T73" fmla="*/ 2147483647 h 118"/>
              <a:gd name="T74" fmla="*/ 2147483647 w 70"/>
              <a:gd name="T75" fmla="*/ 2147483647 h 118"/>
              <a:gd name="T76" fmla="*/ 2147483647 w 70"/>
              <a:gd name="T77" fmla="*/ 2147483647 h 118"/>
              <a:gd name="T78" fmla="*/ 2147483647 w 70"/>
              <a:gd name="T79" fmla="*/ 2147483647 h 118"/>
              <a:gd name="T80" fmla="*/ 2147483647 w 70"/>
              <a:gd name="T81" fmla="*/ 2147483647 h 118"/>
              <a:gd name="T82" fmla="*/ 2147483647 w 70"/>
              <a:gd name="T83" fmla="*/ 2147483647 h 118"/>
              <a:gd name="T84" fmla="*/ 2147483647 w 70"/>
              <a:gd name="T85" fmla="*/ 2147483647 h 118"/>
              <a:gd name="T86" fmla="*/ 2147483647 w 70"/>
              <a:gd name="T87" fmla="*/ 2147483647 h 118"/>
              <a:gd name="T88" fmla="*/ 2147483647 w 70"/>
              <a:gd name="T89" fmla="*/ 2147483647 h 118"/>
              <a:gd name="T90" fmla="*/ 2147483647 w 70"/>
              <a:gd name="T91" fmla="*/ 2147483647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118"/>
              <a:gd name="T140" fmla="*/ 70 w 70"/>
              <a:gd name="T141" fmla="*/ 118 h 1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118">
                <a:moveTo>
                  <a:pt x="57" y="114"/>
                </a:moveTo>
                <a:lnTo>
                  <a:pt x="57" y="101"/>
                </a:lnTo>
                <a:lnTo>
                  <a:pt x="50" y="111"/>
                </a:lnTo>
                <a:lnTo>
                  <a:pt x="44" y="114"/>
                </a:lnTo>
                <a:lnTo>
                  <a:pt x="34" y="118"/>
                </a:lnTo>
                <a:lnTo>
                  <a:pt x="24" y="114"/>
                </a:lnTo>
                <a:lnTo>
                  <a:pt x="17" y="111"/>
                </a:lnTo>
                <a:lnTo>
                  <a:pt x="7" y="104"/>
                </a:lnTo>
                <a:lnTo>
                  <a:pt x="4" y="94"/>
                </a:lnTo>
                <a:lnTo>
                  <a:pt x="0" y="84"/>
                </a:lnTo>
                <a:lnTo>
                  <a:pt x="0" y="74"/>
                </a:lnTo>
                <a:lnTo>
                  <a:pt x="0" y="61"/>
                </a:lnTo>
                <a:lnTo>
                  <a:pt x="4" y="51"/>
                </a:lnTo>
                <a:lnTo>
                  <a:pt x="7" y="41"/>
                </a:lnTo>
                <a:lnTo>
                  <a:pt x="14" y="34"/>
                </a:lnTo>
                <a:lnTo>
                  <a:pt x="24" y="31"/>
                </a:lnTo>
                <a:lnTo>
                  <a:pt x="34" y="31"/>
                </a:lnTo>
                <a:lnTo>
                  <a:pt x="40" y="31"/>
                </a:lnTo>
                <a:lnTo>
                  <a:pt x="47" y="34"/>
                </a:lnTo>
                <a:lnTo>
                  <a:pt x="50" y="37"/>
                </a:lnTo>
                <a:lnTo>
                  <a:pt x="57" y="44"/>
                </a:lnTo>
                <a:lnTo>
                  <a:pt x="57" y="0"/>
                </a:lnTo>
                <a:lnTo>
                  <a:pt x="70" y="0"/>
                </a:lnTo>
                <a:lnTo>
                  <a:pt x="70" y="114"/>
                </a:lnTo>
                <a:lnTo>
                  <a:pt x="57" y="114"/>
                </a:lnTo>
                <a:close/>
                <a:moveTo>
                  <a:pt x="14" y="74"/>
                </a:moveTo>
                <a:lnTo>
                  <a:pt x="14" y="81"/>
                </a:lnTo>
                <a:lnTo>
                  <a:pt x="17" y="91"/>
                </a:lnTo>
                <a:lnTo>
                  <a:pt x="20" y="94"/>
                </a:lnTo>
                <a:lnTo>
                  <a:pt x="27" y="101"/>
                </a:lnTo>
                <a:lnTo>
                  <a:pt x="34" y="104"/>
                </a:lnTo>
                <a:lnTo>
                  <a:pt x="44" y="101"/>
                </a:lnTo>
                <a:lnTo>
                  <a:pt x="50" y="97"/>
                </a:lnTo>
                <a:lnTo>
                  <a:pt x="54" y="91"/>
                </a:lnTo>
                <a:lnTo>
                  <a:pt x="54" y="84"/>
                </a:lnTo>
                <a:lnTo>
                  <a:pt x="57" y="74"/>
                </a:lnTo>
                <a:lnTo>
                  <a:pt x="54" y="64"/>
                </a:lnTo>
                <a:lnTo>
                  <a:pt x="54" y="57"/>
                </a:lnTo>
                <a:lnTo>
                  <a:pt x="50" y="51"/>
                </a:lnTo>
                <a:lnTo>
                  <a:pt x="44" y="44"/>
                </a:lnTo>
                <a:lnTo>
                  <a:pt x="34" y="44"/>
                </a:lnTo>
                <a:lnTo>
                  <a:pt x="27" y="44"/>
                </a:lnTo>
                <a:lnTo>
                  <a:pt x="20" y="51"/>
                </a:lnTo>
                <a:lnTo>
                  <a:pt x="17" y="57"/>
                </a:lnTo>
                <a:lnTo>
                  <a:pt x="14" y="64"/>
                </a:lnTo>
                <a:lnTo>
                  <a:pt x="14"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8" name="Freeform 139"/>
          <p:cNvSpPr>
            <a:spLocks/>
          </p:cNvSpPr>
          <p:nvPr/>
        </p:nvSpPr>
        <p:spPr bwMode="auto">
          <a:xfrm>
            <a:off x="5616575" y="1773238"/>
            <a:ext cx="63500" cy="234950"/>
          </a:xfrm>
          <a:custGeom>
            <a:avLst/>
            <a:gdLst>
              <a:gd name="T0" fmla="*/ 2147483647 w 40"/>
              <a:gd name="T1" fmla="*/ 2147483647 h 148"/>
              <a:gd name="T2" fmla="*/ 0 w 40"/>
              <a:gd name="T3" fmla="*/ 2147483647 h 148"/>
              <a:gd name="T4" fmla="*/ 2147483647 w 40"/>
              <a:gd name="T5" fmla="*/ 2147483647 h 148"/>
              <a:gd name="T6" fmla="*/ 2147483647 w 40"/>
              <a:gd name="T7" fmla="*/ 2147483647 h 148"/>
              <a:gd name="T8" fmla="*/ 2147483647 w 40"/>
              <a:gd name="T9" fmla="*/ 2147483647 h 148"/>
              <a:gd name="T10" fmla="*/ 2147483647 w 40"/>
              <a:gd name="T11" fmla="*/ 2147483647 h 148"/>
              <a:gd name="T12" fmla="*/ 2147483647 w 40"/>
              <a:gd name="T13" fmla="*/ 2147483647 h 148"/>
              <a:gd name="T14" fmla="*/ 2147483647 w 40"/>
              <a:gd name="T15" fmla="*/ 2147483647 h 148"/>
              <a:gd name="T16" fmla="*/ 2147483647 w 40"/>
              <a:gd name="T17" fmla="*/ 2147483647 h 148"/>
              <a:gd name="T18" fmla="*/ 2147483647 w 40"/>
              <a:gd name="T19" fmla="*/ 2147483647 h 148"/>
              <a:gd name="T20" fmla="*/ 0 w 40"/>
              <a:gd name="T21" fmla="*/ 0 h 148"/>
              <a:gd name="T22" fmla="*/ 2147483647 w 40"/>
              <a:gd name="T23" fmla="*/ 0 h 148"/>
              <a:gd name="T24" fmla="*/ 2147483647 w 40"/>
              <a:gd name="T25" fmla="*/ 2147483647 h 148"/>
              <a:gd name="T26" fmla="*/ 2147483647 w 40"/>
              <a:gd name="T27" fmla="*/ 2147483647 h 148"/>
              <a:gd name="T28" fmla="*/ 2147483647 w 40"/>
              <a:gd name="T29" fmla="*/ 2147483647 h 148"/>
              <a:gd name="T30" fmla="*/ 2147483647 w 40"/>
              <a:gd name="T31" fmla="*/ 2147483647 h 148"/>
              <a:gd name="T32" fmla="*/ 2147483647 w 40"/>
              <a:gd name="T33" fmla="*/ 2147483647 h 148"/>
              <a:gd name="T34" fmla="*/ 2147483647 w 40"/>
              <a:gd name="T35" fmla="*/ 2147483647 h 148"/>
              <a:gd name="T36" fmla="*/ 2147483647 w 40"/>
              <a:gd name="T37" fmla="*/ 2147483647 h 148"/>
              <a:gd name="T38" fmla="*/ 2147483647 w 40"/>
              <a:gd name="T39" fmla="*/ 214748364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48"/>
              <a:gd name="T62" fmla="*/ 40 w 40"/>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48">
                <a:moveTo>
                  <a:pt x="10" y="148"/>
                </a:moveTo>
                <a:lnTo>
                  <a:pt x="0" y="148"/>
                </a:lnTo>
                <a:lnTo>
                  <a:pt x="17" y="111"/>
                </a:lnTo>
                <a:lnTo>
                  <a:pt x="24" y="74"/>
                </a:lnTo>
                <a:lnTo>
                  <a:pt x="24" y="57"/>
                </a:lnTo>
                <a:lnTo>
                  <a:pt x="20" y="44"/>
                </a:lnTo>
                <a:lnTo>
                  <a:pt x="17" y="34"/>
                </a:lnTo>
                <a:lnTo>
                  <a:pt x="14" y="24"/>
                </a:lnTo>
                <a:lnTo>
                  <a:pt x="10" y="17"/>
                </a:lnTo>
                <a:lnTo>
                  <a:pt x="7" y="10"/>
                </a:lnTo>
                <a:lnTo>
                  <a:pt x="0" y="0"/>
                </a:lnTo>
                <a:lnTo>
                  <a:pt x="10" y="0"/>
                </a:lnTo>
                <a:lnTo>
                  <a:pt x="24" y="17"/>
                </a:lnTo>
                <a:lnTo>
                  <a:pt x="34" y="37"/>
                </a:lnTo>
                <a:lnTo>
                  <a:pt x="37" y="54"/>
                </a:lnTo>
                <a:lnTo>
                  <a:pt x="40" y="74"/>
                </a:lnTo>
                <a:lnTo>
                  <a:pt x="37" y="94"/>
                </a:lnTo>
                <a:lnTo>
                  <a:pt x="30" y="114"/>
                </a:lnTo>
                <a:lnTo>
                  <a:pt x="20" y="131"/>
                </a:lnTo>
                <a:lnTo>
                  <a:pt x="10" y="14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649" name="Line 414"/>
          <p:cNvSpPr>
            <a:spLocks noChangeShapeType="1"/>
          </p:cNvSpPr>
          <p:nvPr/>
        </p:nvSpPr>
        <p:spPr bwMode="auto">
          <a:xfrm>
            <a:off x="6392863" y="3309938"/>
            <a:ext cx="20637"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0" name="Line 415"/>
          <p:cNvSpPr>
            <a:spLocks noChangeShapeType="1"/>
          </p:cNvSpPr>
          <p:nvPr/>
        </p:nvSpPr>
        <p:spPr bwMode="auto">
          <a:xfrm>
            <a:off x="6440488" y="3319463"/>
            <a:ext cx="20637"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1" name="Line 416"/>
          <p:cNvSpPr>
            <a:spLocks noChangeShapeType="1"/>
          </p:cNvSpPr>
          <p:nvPr/>
        </p:nvSpPr>
        <p:spPr bwMode="auto">
          <a:xfrm>
            <a:off x="6492875" y="3335338"/>
            <a:ext cx="2222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2" name="Line 417"/>
          <p:cNvSpPr>
            <a:spLocks noChangeShapeType="1"/>
          </p:cNvSpPr>
          <p:nvPr/>
        </p:nvSpPr>
        <p:spPr bwMode="auto">
          <a:xfrm>
            <a:off x="6546850" y="3346450"/>
            <a:ext cx="20638"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3" name="Freeform 418"/>
          <p:cNvSpPr>
            <a:spLocks/>
          </p:cNvSpPr>
          <p:nvPr/>
        </p:nvSpPr>
        <p:spPr bwMode="auto">
          <a:xfrm>
            <a:off x="6594475" y="3362325"/>
            <a:ext cx="20638" cy="1588"/>
          </a:xfrm>
          <a:custGeom>
            <a:avLst/>
            <a:gdLst>
              <a:gd name="T0" fmla="*/ 0 w 13"/>
              <a:gd name="T1" fmla="*/ 0 h 1588"/>
              <a:gd name="T2" fmla="*/ 2147483647 w 13"/>
              <a:gd name="T3" fmla="*/ 0 h 1588"/>
              <a:gd name="T4" fmla="*/ 2147483647 w 13"/>
              <a:gd name="T5" fmla="*/ 0 h 1588"/>
              <a:gd name="T6" fmla="*/ 0 60000 65536"/>
              <a:gd name="T7" fmla="*/ 0 60000 65536"/>
              <a:gd name="T8" fmla="*/ 0 60000 65536"/>
              <a:gd name="T9" fmla="*/ 0 w 13"/>
              <a:gd name="T10" fmla="*/ 0 h 1588"/>
              <a:gd name="T11" fmla="*/ 13 w 13"/>
              <a:gd name="T12" fmla="*/ 1588 h 1588"/>
            </a:gdLst>
            <a:ahLst/>
            <a:cxnLst>
              <a:cxn ang="T6">
                <a:pos x="T0" y="T1"/>
              </a:cxn>
              <a:cxn ang="T7">
                <a:pos x="T2" y="T3"/>
              </a:cxn>
              <a:cxn ang="T8">
                <a:pos x="T4" y="T5"/>
              </a:cxn>
            </a:cxnLst>
            <a:rect l="T9" t="T10" r="T11" b="T12"/>
            <a:pathLst>
              <a:path w="13" h="1588">
                <a:moveTo>
                  <a:pt x="0" y="0"/>
                </a:moveTo>
                <a:lnTo>
                  <a:pt x="7" y="0"/>
                </a:lnTo>
                <a:lnTo>
                  <a:pt x="1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654" name="Line 419"/>
          <p:cNvSpPr>
            <a:spLocks noChangeShapeType="1"/>
          </p:cNvSpPr>
          <p:nvPr/>
        </p:nvSpPr>
        <p:spPr bwMode="auto">
          <a:xfrm>
            <a:off x="6646863" y="3357563"/>
            <a:ext cx="222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5" name="Line 420"/>
          <p:cNvSpPr>
            <a:spLocks noChangeShapeType="1"/>
          </p:cNvSpPr>
          <p:nvPr/>
        </p:nvSpPr>
        <p:spPr bwMode="auto">
          <a:xfrm>
            <a:off x="6700838" y="3351213"/>
            <a:ext cx="20637"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6" name="Line 421"/>
          <p:cNvSpPr>
            <a:spLocks noChangeShapeType="1"/>
          </p:cNvSpPr>
          <p:nvPr/>
        </p:nvSpPr>
        <p:spPr bwMode="auto">
          <a:xfrm>
            <a:off x="6753225" y="3346450"/>
            <a:ext cx="222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7" name="Line 422"/>
          <p:cNvSpPr>
            <a:spLocks noChangeShapeType="1"/>
          </p:cNvSpPr>
          <p:nvPr/>
        </p:nvSpPr>
        <p:spPr bwMode="auto">
          <a:xfrm>
            <a:off x="6807200" y="3341688"/>
            <a:ext cx="20638"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8" name="Line 423"/>
          <p:cNvSpPr>
            <a:spLocks noChangeShapeType="1"/>
          </p:cNvSpPr>
          <p:nvPr/>
        </p:nvSpPr>
        <p:spPr bwMode="auto">
          <a:xfrm>
            <a:off x="6859588" y="3335338"/>
            <a:ext cx="222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59" name="Line 424"/>
          <p:cNvSpPr>
            <a:spLocks noChangeShapeType="1"/>
          </p:cNvSpPr>
          <p:nvPr/>
        </p:nvSpPr>
        <p:spPr bwMode="auto">
          <a:xfrm flipV="1">
            <a:off x="6913563" y="3330575"/>
            <a:ext cx="20637"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0" name="Line 425"/>
          <p:cNvSpPr>
            <a:spLocks noChangeShapeType="1"/>
          </p:cNvSpPr>
          <p:nvPr/>
        </p:nvSpPr>
        <p:spPr bwMode="auto">
          <a:xfrm flipV="1">
            <a:off x="6965950" y="3325813"/>
            <a:ext cx="6350"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1" name="Line 426"/>
          <p:cNvSpPr>
            <a:spLocks noChangeShapeType="1"/>
          </p:cNvSpPr>
          <p:nvPr/>
        </p:nvSpPr>
        <p:spPr bwMode="auto">
          <a:xfrm flipV="1">
            <a:off x="1446213" y="4360863"/>
            <a:ext cx="1587" cy="138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2" name="Line 428"/>
          <p:cNvSpPr>
            <a:spLocks noChangeShapeType="1"/>
          </p:cNvSpPr>
          <p:nvPr/>
        </p:nvSpPr>
        <p:spPr bwMode="auto">
          <a:xfrm>
            <a:off x="1377950" y="4360863"/>
            <a:ext cx="131763" cy="138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3" name="Line 429"/>
          <p:cNvSpPr>
            <a:spLocks noChangeShapeType="1"/>
          </p:cNvSpPr>
          <p:nvPr/>
        </p:nvSpPr>
        <p:spPr bwMode="auto">
          <a:xfrm flipV="1">
            <a:off x="1377950" y="4360863"/>
            <a:ext cx="131763" cy="138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4" name="Line 430"/>
          <p:cNvSpPr>
            <a:spLocks noChangeShapeType="1"/>
          </p:cNvSpPr>
          <p:nvPr/>
        </p:nvSpPr>
        <p:spPr bwMode="auto">
          <a:xfrm flipV="1">
            <a:off x="1812925" y="3862388"/>
            <a:ext cx="1588"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5" name="Line 431"/>
          <p:cNvSpPr>
            <a:spLocks noChangeShapeType="1"/>
          </p:cNvSpPr>
          <p:nvPr/>
        </p:nvSpPr>
        <p:spPr bwMode="auto">
          <a:xfrm>
            <a:off x="1749425" y="392588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6" name="Line 432"/>
          <p:cNvSpPr>
            <a:spLocks noChangeShapeType="1"/>
          </p:cNvSpPr>
          <p:nvPr/>
        </p:nvSpPr>
        <p:spPr bwMode="auto">
          <a:xfrm>
            <a:off x="1749425" y="3862388"/>
            <a:ext cx="133350"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7" name="Line 433"/>
          <p:cNvSpPr>
            <a:spLocks noChangeShapeType="1"/>
          </p:cNvSpPr>
          <p:nvPr/>
        </p:nvSpPr>
        <p:spPr bwMode="auto">
          <a:xfrm flipV="1">
            <a:off x="1749425" y="3862388"/>
            <a:ext cx="133350"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8" name="Line 434"/>
          <p:cNvSpPr>
            <a:spLocks noChangeShapeType="1"/>
          </p:cNvSpPr>
          <p:nvPr/>
        </p:nvSpPr>
        <p:spPr bwMode="auto">
          <a:xfrm flipV="1">
            <a:off x="2184400" y="3500438"/>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69" name="Line 435"/>
          <p:cNvSpPr>
            <a:spLocks noChangeShapeType="1"/>
          </p:cNvSpPr>
          <p:nvPr/>
        </p:nvSpPr>
        <p:spPr bwMode="auto">
          <a:xfrm>
            <a:off x="2116138" y="356393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0" name="Line 436"/>
          <p:cNvSpPr>
            <a:spLocks noChangeShapeType="1"/>
          </p:cNvSpPr>
          <p:nvPr/>
        </p:nvSpPr>
        <p:spPr bwMode="auto">
          <a:xfrm>
            <a:off x="2116138" y="3500438"/>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1" name="Line 437"/>
          <p:cNvSpPr>
            <a:spLocks noChangeShapeType="1"/>
          </p:cNvSpPr>
          <p:nvPr/>
        </p:nvSpPr>
        <p:spPr bwMode="auto">
          <a:xfrm flipV="1">
            <a:off x="2116138" y="3500438"/>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2" name="Line 438"/>
          <p:cNvSpPr>
            <a:spLocks noChangeShapeType="1"/>
          </p:cNvSpPr>
          <p:nvPr/>
        </p:nvSpPr>
        <p:spPr bwMode="auto">
          <a:xfrm flipV="1">
            <a:off x="2551113" y="3124200"/>
            <a:ext cx="1587"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3" name="Line 439"/>
          <p:cNvSpPr>
            <a:spLocks noChangeShapeType="1"/>
          </p:cNvSpPr>
          <p:nvPr/>
        </p:nvSpPr>
        <p:spPr bwMode="auto">
          <a:xfrm>
            <a:off x="2482850" y="3187700"/>
            <a:ext cx="138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4" name="Line 440"/>
          <p:cNvSpPr>
            <a:spLocks noChangeShapeType="1"/>
          </p:cNvSpPr>
          <p:nvPr/>
        </p:nvSpPr>
        <p:spPr bwMode="auto">
          <a:xfrm>
            <a:off x="2482850" y="3124200"/>
            <a:ext cx="138113"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5" name="Line 441"/>
          <p:cNvSpPr>
            <a:spLocks noChangeShapeType="1"/>
          </p:cNvSpPr>
          <p:nvPr/>
        </p:nvSpPr>
        <p:spPr bwMode="auto">
          <a:xfrm flipV="1">
            <a:off x="2482850" y="3124200"/>
            <a:ext cx="138113"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6" name="Line 442"/>
          <p:cNvSpPr>
            <a:spLocks noChangeShapeType="1"/>
          </p:cNvSpPr>
          <p:nvPr/>
        </p:nvSpPr>
        <p:spPr bwMode="auto">
          <a:xfrm flipV="1">
            <a:off x="2917825" y="3033713"/>
            <a:ext cx="1588"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7" name="Line 443"/>
          <p:cNvSpPr>
            <a:spLocks noChangeShapeType="1"/>
          </p:cNvSpPr>
          <p:nvPr/>
        </p:nvSpPr>
        <p:spPr bwMode="auto">
          <a:xfrm>
            <a:off x="2854325" y="3097213"/>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8" name="Line 444"/>
          <p:cNvSpPr>
            <a:spLocks noChangeShapeType="1"/>
          </p:cNvSpPr>
          <p:nvPr/>
        </p:nvSpPr>
        <p:spPr bwMode="auto">
          <a:xfrm>
            <a:off x="2854325" y="3033713"/>
            <a:ext cx="133350"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79" name="Line 445"/>
          <p:cNvSpPr>
            <a:spLocks noChangeShapeType="1"/>
          </p:cNvSpPr>
          <p:nvPr/>
        </p:nvSpPr>
        <p:spPr bwMode="auto">
          <a:xfrm flipV="1">
            <a:off x="2854325" y="3033713"/>
            <a:ext cx="133350"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0" name="Line 446"/>
          <p:cNvSpPr>
            <a:spLocks noChangeShapeType="1"/>
          </p:cNvSpPr>
          <p:nvPr/>
        </p:nvSpPr>
        <p:spPr bwMode="auto">
          <a:xfrm flipV="1">
            <a:off x="3289300" y="2900363"/>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1" name="Line 447"/>
          <p:cNvSpPr>
            <a:spLocks noChangeShapeType="1"/>
          </p:cNvSpPr>
          <p:nvPr/>
        </p:nvSpPr>
        <p:spPr bwMode="auto">
          <a:xfrm>
            <a:off x="3221038" y="2963863"/>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2" name="Line 448"/>
          <p:cNvSpPr>
            <a:spLocks noChangeShapeType="1"/>
          </p:cNvSpPr>
          <p:nvPr/>
        </p:nvSpPr>
        <p:spPr bwMode="auto">
          <a:xfrm>
            <a:off x="3221038" y="2900363"/>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3" name="Line 449"/>
          <p:cNvSpPr>
            <a:spLocks noChangeShapeType="1"/>
          </p:cNvSpPr>
          <p:nvPr/>
        </p:nvSpPr>
        <p:spPr bwMode="auto">
          <a:xfrm flipV="1">
            <a:off x="3221038" y="2900363"/>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4" name="Line 450"/>
          <p:cNvSpPr>
            <a:spLocks noChangeShapeType="1"/>
          </p:cNvSpPr>
          <p:nvPr/>
        </p:nvSpPr>
        <p:spPr bwMode="auto">
          <a:xfrm flipV="1">
            <a:off x="3656013" y="2644775"/>
            <a:ext cx="1587"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5" name="Line 451"/>
          <p:cNvSpPr>
            <a:spLocks noChangeShapeType="1"/>
          </p:cNvSpPr>
          <p:nvPr/>
        </p:nvSpPr>
        <p:spPr bwMode="auto">
          <a:xfrm>
            <a:off x="3587750" y="2714625"/>
            <a:ext cx="138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6" name="Line 452"/>
          <p:cNvSpPr>
            <a:spLocks noChangeShapeType="1"/>
          </p:cNvSpPr>
          <p:nvPr/>
        </p:nvSpPr>
        <p:spPr bwMode="auto">
          <a:xfrm>
            <a:off x="3587750" y="2644775"/>
            <a:ext cx="138113"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7" name="Line 453"/>
          <p:cNvSpPr>
            <a:spLocks noChangeShapeType="1"/>
          </p:cNvSpPr>
          <p:nvPr/>
        </p:nvSpPr>
        <p:spPr bwMode="auto">
          <a:xfrm flipV="1">
            <a:off x="3587750" y="2644775"/>
            <a:ext cx="138113"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8" name="Line 454"/>
          <p:cNvSpPr>
            <a:spLocks noChangeShapeType="1"/>
          </p:cNvSpPr>
          <p:nvPr/>
        </p:nvSpPr>
        <p:spPr bwMode="auto">
          <a:xfrm flipV="1">
            <a:off x="4022725" y="2778125"/>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89" name="Line 455"/>
          <p:cNvSpPr>
            <a:spLocks noChangeShapeType="1"/>
          </p:cNvSpPr>
          <p:nvPr/>
        </p:nvSpPr>
        <p:spPr bwMode="auto">
          <a:xfrm>
            <a:off x="3959225" y="2841625"/>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0" name="Line 456"/>
          <p:cNvSpPr>
            <a:spLocks noChangeShapeType="1"/>
          </p:cNvSpPr>
          <p:nvPr/>
        </p:nvSpPr>
        <p:spPr bwMode="auto">
          <a:xfrm>
            <a:off x="3959225" y="2778125"/>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1" name="Line 457"/>
          <p:cNvSpPr>
            <a:spLocks noChangeShapeType="1"/>
          </p:cNvSpPr>
          <p:nvPr/>
        </p:nvSpPr>
        <p:spPr bwMode="auto">
          <a:xfrm flipV="1">
            <a:off x="3959225" y="2778125"/>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2" name="Line 458"/>
          <p:cNvSpPr>
            <a:spLocks noChangeShapeType="1"/>
          </p:cNvSpPr>
          <p:nvPr/>
        </p:nvSpPr>
        <p:spPr bwMode="auto">
          <a:xfrm flipV="1">
            <a:off x="4395788" y="2778125"/>
            <a:ext cx="1587"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3" name="Line 459"/>
          <p:cNvSpPr>
            <a:spLocks noChangeShapeType="1"/>
          </p:cNvSpPr>
          <p:nvPr/>
        </p:nvSpPr>
        <p:spPr bwMode="auto">
          <a:xfrm>
            <a:off x="4325938" y="284638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4" name="Line 460"/>
          <p:cNvSpPr>
            <a:spLocks noChangeShapeType="1"/>
          </p:cNvSpPr>
          <p:nvPr/>
        </p:nvSpPr>
        <p:spPr bwMode="auto">
          <a:xfrm>
            <a:off x="4325938" y="2778125"/>
            <a:ext cx="133350"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5" name="Line 461"/>
          <p:cNvSpPr>
            <a:spLocks noChangeShapeType="1"/>
          </p:cNvSpPr>
          <p:nvPr/>
        </p:nvSpPr>
        <p:spPr bwMode="auto">
          <a:xfrm flipV="1">
            <a:off x="4325938" y="2778125"/>
            <a:ext cx="133350"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6" name="Line 462"/>
          <p:cNvSpPr>
            <a:spLocks noChangeShapeType="1"/>
          </p:cNvSpPr>
          <p:nvPr/>
        </p:nvSpPr>
        <p:spPr bwMode="auto">
          <a:xfrm flipV="1">
            <a:off x="4760913" y="2814638"/>
            <a:ext cx="1587" cy="138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7" name="Line 463"/>
          <p:cNvSpPr>
            <a:spLocks noChangeShapeType="1"/>
          </p:cNvSpPr>
          <p:nvPr/>
        </p:nvSpPr>
        <p:spPr bwMode="auto">
          <a:xfrm>
            <a:off x="4697413" y="288448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8" name="Line 464"/>
          <p:cNvSpPr>
            <a:spLocks noChangeShapeType="1"/>
          </p:cNvSpPr>
          <p:nvPr/>
        </p:nvSpPr>
        <p:spPr bwMode="auto">
          <a:xfrm>
            <a:off x="4697413" y="2814638"/>
            <a:ext cx="133350" cy="138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699" name="Line 465"/>
          <p:cNvSpPr>
            <a:spLocks noChangeShapeType="1"/>
          </p:cNvSpPr>
          <p:nvPr/>
        </p:nvSpPr>
        <p:spPr bwMode="auto">
          <a:xfrm flipV="1">
            <a:off x="4697413" y="2814638"/>
            <a:ext cx="133350" cy="138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0" name="Line 466"/>
          <p:cNvSpPr>
            <a:spLocks noChangeShapeType="1"/>
          </p:cNvSpPr>
          <p:nvPr/>
        </p:nvSpPr>
        <p:spPr bwMode="auto">
          <a:xfrm flipV="1">
            <a:off x="5133975" y="2943225"/>
            <a:ext cx="1588"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1" name="Line 467"/>
          <p:cNvSpPr>
            <a:spLocks noChangeShapeType="1"/>
          </p:cNvSpPr>
          <p:nvPr/>
        </p:nvSpPr>
        <p:spPr bwMode="auto">
          <a:xfrm>
            <a:off x="5064125" y="301148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2" name="Line 468"/>
          <p:cNvSpPr>
            <a:spLocks noChangeShapeType="1"/>
          </p:cNvSpPr>
          <p:nvPr/>
        </p:nvSpPr>
        <p:spPr bwMode="auto">
          <a:xfrm>
            <a:off x="5064125" y="2943225"/>
            <a:ext cx="133350"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3" name="Line 469"/>
          <p:cNvSpPr>
            <a:spLocks noChangeShapeType="1"/>
          </p:cNvSpPr>
          <p:nvPr/>
        </p:nvSpPr>
        <p:spPr bwMode="auto">
          <a:xfrm flipV="1">
            <a:off x="5064125" y="2943225"/>
            <a:ext cx="133350"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4" name="Line 470"/>
          <p:cNvSpPr>
            <a:spLocks noChangeShapeType="1"/>
          </p:cNvSpPr>
          <p:nvPr/>
        </p:nvSpPr>
        <p:spPr bwMode="auto">
          <a:xfrm flipV="1">
            <a:off x="5500688" y="3309938"/>
            <a:ext cx="1587"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5" name="Line 471"/>
          <p:cNvSpPr>
            <a:spLocks noChangeShapeType="1"/>
          </p:cNvSpPr>
          <p:nvPr/>
        </p:nvSpPr>
        <p:spPr bwMode="auto">
          <a:xfrm>
            <a:off x="5430838" y="3373438"/>
            <a:ext cx="138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6" name="Line 472"/>
          <p:cNvSpPr>
            <a:spLocks noChangeShapeType="1"/>
          </p:cNvSpPr>
          <p:nvPr/>
        </p:nvSpPr>
        <p:spPr bwMode="auto">
          <a:xfrm>
            <a:off x="5430838" y="3309938"/>
            <a:ext cx="138112"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7" name="Line 473"/>
          <p:cNvSpPr>
            <a:spLocks noChangeShapeType="1"/>
          </p:cNvSpPr>
          <p:nvPr/>
        </p:nvSpPr>
        <p:spPr bwMode="auto">
          <a:xfrm flipV="1">
            <a:off x="5430838" y="3309938"/>
            <a:ext cx="138112"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8" name="Line 474"/>
          <p:cNvSpPr>
            <a:spLocks noChangeShapeType="1"/>
          </p:cNvSpPr>
          <p:nvPr/>
        </p:nvSpPr>
        <p:spPr bwMode="auto">
          <a:xfrm flipV="1">
            <a:off x="5867400" y="3086100"/>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09" name="Line 475"/>
          <p:cNvSpPr>
            <a:spLocks noChangeShapeType="1"/>
          </p:cNvSpPr>
          <p:nvPr/>
        </p:nvSpPr>
        <p:spPr bwMode="auto">
          <a:xfrm>
            <a:off x="5802313" y="3155950"/>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0" name="Line 476"/>
          <p:cNvSpPr>
            <a:spLocks noChangeShapeType="1"/>
          </p:cNvSpPr>
          <p:nvPr/>
        </p:nvSpPr>
        <p:spPr bwMode="auto">
          <a:xfrm>
            <a:off x="5802313" y="3086100"/>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1" name="Line 477"/>
          <p:cNvSpPr>
            <a:spLocks noChangeShapeType="1"/>
          </p:cNvSpPr>
          <p:nvPr/>
        </p:nvSpPr>
        <p:spPr bwMode="auto">
          <a:xfrm flipV="1">
            <a:off x="5802313" y="3086100"/>
            <a:ext cx="133350"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2" name="Line 478"/>
          <p:cNvSpPr>
            <a:spLocks noChangeShapeType="1"/>
          </p:cNvSpPr>
          <p:nvPr/>
        </p:nvSpPr>
        <p:spPr bwMode="auto">
          <a:xfrm flipV="1">
            <a:off x="6238875" y="3197225"/>
            <a:ext cx="1588"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3" name="Line 479"/>
          <p:cNvSpPr>
            <a:spLocks noChangeShapeType="1"/>
          </p:cNvSpPr>
          <p:nvPr/>
        </p:nvSpPr>
        <p:spPr bwMode="auto">
          <a:xfrm>
            <a:off x="6169025" y="3267075"/>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4" name="Line 480"/>
          <p:cNvSpPr>
            <a:spLocks noChangeShapeType="1"/>
          </p:cNvSpPr>
          <p:nvPr/>
        </p:nvSpPr>
        <p:spPr bwMode="auto">
          <a:xfrm>
            <a:off x="6169025" y="3197225"/>
            <a:ext cx="133350"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5" name="Line 481"/>
          <p:cNvSpPr>
            <a:spLocks noChangeShapeType="1"/>
          </p:cNvSpPr>
          <p:nvPr/>
        </p:nvSpPr>
        <p:spPr bwMode="auto">
          <a:xfrm flipV="1">
            <a:off x="6169025" y="3197225"/>
            <a:ext cx="133350"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6" name="Line 482"/>
          <p:cNvSpPr>
            <a:spLocks noChangeShapeType="1"/>
          </p:cNvSpPr>
          <p:nvPr/>
        </p:nvSpPr>
        <p:spPr bwMode="auto">
          <a:xfrm flipV="1">
            <a:off x="6605588" y="3298825"/>
            <a:ext cx="1587"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7" name="Line 483"/>
          <p:cNvSpPr>
            <a:spLocks noChangeShapeType="1"/>
          </p:cNvSpPr>
          <p:nvPr/>
        </p:nvSpPr>
        <p:spPr bwMode="auto">
          <a:xfrm>
            <a:off x="6535738" y="3362325"/>
            <a:ext cx="138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8" name="Line 484"/>
          <p:cNvSpPr>
            <a:spLocks noChangeShapeType="1"/>
          </p:cNvSpPr>
          <p:nvPr/>
        </p:nvSpPr>
        <p:spPr bwMode="auto">
          <a:xfrm>
            <a:off x="6535738" y="3298825"/>
            <a:ext cx="138112"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19" name="Line 485"/>
          <p:cNvSpPr>
            <a:spLocks noChangeShapeType="1"/>
          </p:cNvSpPr>
          <p:nvPr/>
        </p:nvSpPr>
        <p:spPr bwMode="auto">
          <a:xfrm flipV="1">
            <a:off x="6535738" y="3298825"/>
            <a:ext cx="138112"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0" name="Line 486"/>
          <p:cNvSpPr>
            <a:spLocks noChangeShapeType="1"/>
          </p:cNvSpPr>
          <p:nvPr/>
        </p:nvSpPr>
        <p:spPr bwMode="auto">
          <a:xfrm flipV="1">
            <a:off x="6972300" y="3262313"/>
            <a:ext cx="1588"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1" name="Line 487"/>
          <p:cNvSpPr>
            <a:spLocks noChangeShapeType="1"/>
          </p:cNvSpPr>
          <p:nvPr/>
        </p:nvSpPr>
        <p:spPr bwMode="auto">
          <a:xfrm>
            <a:off x="6907213" y="3325813"/>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2" name="Line 488"/>
          <p:cNvSpPr>
            <a:spLocks noChangeShapeType="1"/>
          </p:cNvSpPr>
          <p:nvPr/>
        </p:nvSpPr>
        <p:spPr bwMode="auto">
          <a:xfrm>
            <a:off x="6907213" y="3262313"/>
            <a:ext cx="133350"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3" name="Line 489"/>
          <p:cNvSpPr>
            <a:spLocks noChangeShapeType="1"/>
          </p:cNvSpPr>
          <p:nvPr/>
        </p:nvSpPr>
        <p:spPr bwMode="auto">
          <a:xfrm flipV="1">
            <a:off x="6907213" y="3262313"/>
            <a:ext cx="133350" cy="131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4" name="Freeform 816"/>
          <p:cNvSpPr>
            <a:spLocks/>
          </p:cNvSpPr>
          <p:nvPr/>
        </p:nvSpPr>
        <p:spPr bwMode="auto">
          <a:xfrm>
            <a:off x="6238875" y="3548063"/>
            <a:ext cx="47625" cy="11112"/>
          </a:xfrm>
          <a:custGeom>
            <a:avLst/>
            <a:gdLst>
              <a:gd name="T0" fmla="*/ 0 w 30"/>
              <a:gd name="T1" fmla="*/ 0 h 7"/>
              <a:gd name="T2" fmla="*/ 0 w 30"/>
              <a:gd name="T3" fmla="*/ 0 h 7"/>
              <a:gd name="T4" fmla="*/ 2147483647 w 30"/>
              <a:gd name="T5" fmla="*/ 2147483647 h 7"/>
              <a:gd name="T6" fmla="*/ 0 60000 65536"/>
              <a:gd name="T7" fmla="*/ 0 60000 65536"/>
              <a:gd name="T8" fmla="*/ 0 60000 65536"/>
              <a:gd name="T9" fmla="*/ 0 w 30"/>
              <a:gd name="T10" fmla="*/ 0 h 7"/>
              <a:gd name="T11" fmla="*/ 30 w 30"/>
              <a:gd name="T12" fmla="*/ 7 h 7"/>
            </a:gdLst>
            <a:ahLst/>
            <a:cxnLst>
              <a:cxn ang="T6">
                <a:pos x="T0" y="T1"/>
              </a:cxn>
              <a:cxn ang="T7">
                <a:pos x="T2" y="T3"/>
              </a:cxn>
              <a:cxn ang="T8">
                <a:pos x="T4" y="T5"/>
              </a:cxn>
            </a:cxnLst>
            <a:rect l="T9" t="T10" r="T11" b="T12"/>
            <a:pathLst>
              <a:path w="30" h="7">
                <a:moveTo>
                  <a:pt x="0" y="0"/>
                </a:moveTo>
                <a:lnTo>
                  <a:pt x="0" y="0"/>
                </a:lnTo>
                <a:lnTo>
                  <a:pt x="30" y="7"/>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725" name="Line 817"/>
          <p:cNvSpPr>
            <a:spLocks noChangeShapeType="1"/>
          </p:cNvSpPr>
          <p:nvPr/>
        </p:nvSpPr>
        <p:spPr bwMode="auto">
          <a:xfrm>
            <a:off x="6307138" y="3563938"/>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6" name="Line 818"/>
          <p:cNvSpPr>
            <a:spLocks noChangeShapeType="1"/>
          </p:cNvSpPr>
          <p:nvPr/>
        </p:nvSpPr>
        <p:spPr bwMode="auto">
          <a:xfrm>
            <a:off x="6338888" y="3570288"/>
            <a:ext cx="5397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7" name="Line 819"/>
          <p:cNvSpPr>
            <a:spLocks noChangeShapeType="1"/>
          </p:cNvSpPr>
          <p:nvPr/>
        </p:nvSpPr>
        <p:spPr bwMode="auto">
          <a:xfrm>
            <a:off x="6413500" y="3579813"/>
            <a:ext cx="11113"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8" name="Line 820"/>
          <p:cNvSpPr>
            <a:spLocks noChangeShapeType="1"/>
          </p:cNvSpPr>
          <p:nvPr/>
        </p:nvSpPr>
        <p:spPr bwMode="auto">
          <a:xfrm>
            <a:off x="6445250" y="3586163"/>
            <a:ext cx="539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29" name="Line 821"/>
          <p:cNvSpPr>
            <a:spLocks noChangeShapeType="1"/>
          </p:cNvSpPr>
          <p:nvPr/>
        </p:nvSpPr>
        <p:spPr bwMode="auto">
          <a:xfrm>
            <a:off x="6519863" y="3602038"/>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0" name="Line 822"/>
          <p:cNvSpPr>
            <a:spLocks noChangeShapeType="1"/>
          </p:cNvSpPr>
          <p:nvPr/>
        </p:nvSpPr>
        <p:spPr bwMode="auto">
          <a:xfrm>
            <a:off x="6551613" y="3606800"/>
            <a:ext cx="4762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1" name="Line 823"/>
          <p:cNvSpPr>
            <a:spLocks noChangeShapeType="1"/>
          </p:cNvSpPr>
          <p:nvPr/>
        </p:nvSpPr>
        <p:spPr bwMode="auto">
          <a:xfrm flipV="1">
            <a:off x="6621463" y="3611563"/>
            <a:ext cx="952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2" name="Line 824"/>
          <p:cNvSpPr>
            <a:spLocks noChangeShapeType="1"/>
          </p:cNvSpPr>
          <p:nvPr/>
        </p:nvSpPr>
        <p:spPr bwMode="auto">
          <a:xfrm>
            <a:off x="6653213" y="3611563"/>
            <a:ext cx="52387"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3" name="Line 825"/>
          <p:cNvSpPr>
            <a:spLocks noChangeShapeType="1"/>
          </p:cNvSpPr>
          <p:nvPr/>
        </p:nvSpPr>
        <p:spPr bwMode="auto">
          <a:xfrm>
            <a:off x="6727825" y="36068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4" name="Line 826"/>
          <p:cNvSpPr>
            <a:spLocks noChangeShapeType="1"/>
          </p:cNvSpPr>
          <p:nvPr/>
        </p:nvSpPr>
        <p:spPr bwMode="auto">
          <a:xfrm flipV="1">
            <a:off x="6759575" y="3602038"/>
            <a:ext cx="52388"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5" name="Line 827"/>
          <p:cNvSpPr>
            <a:spLocks noChangeShapeType="1"/>
          </p:cNvSpPr>
          <p:nvPr/>
        </p:nvSpPr>
        <p:spPr bwMode="auto">
          <a:xfrm>
            <a:off x="6834188" y="3602038"/>
            <a:ext cx="95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6" name="Line 828"/>
          <p:cNvSpPr>
            <a:spLocks noChangeShapeType="1"/>
          </p:cNvSpPr>
          <p:nvPr/>
        </p:nvSpPr>
        <p:spPr bwMode="auto">
          <a:xfrm flipV="1">
            <a:off x="6865938" y="3595688"/>
            <a:ext cx="52387"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7" name="Line 829"/>
          <p:cNvSpPr>
            <a:spLocks noChangeShapeType="1"/>
          </p:cNvSpPr>
          <p:nvPr/>
        </p:nvSpPr>
        <p:spPr bwMode="auto">
          <a:xfrm>
            <a:off x="6940550" y="3595688"/>
            <a:ext cx="95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8" name="Line 830"/>
          <p:cNvSpPr>
            <a:spLocks noChangeShapeType="1"/>
          </p:cNvSpPr>
          <p:nvPr/>
        </p:nvSpPr>
        <p:spPr bwMode="auto">
          <a:xfrm>
            <a:off x="6972300" y="3595688"/>
            <a:ext cx="1588"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39" name="Rectangle 832"/>
          <p:cNvSpPr>
            <a:spLocks noChangeArrowheads="1"/>
          </p:cNvSpPr>
          <p:nvPr/>
        </p:nvSpPr>
        <p:spPr bwMode="auto">
          <a:xfrm>
            <a:off x="1749425" y="3984625"/>
            <a:ext cx="133350" cy="131763"/>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40" name="Freeform 833"/>
          <p:cNvSpPr>
            <a:spLocks/>
          </p:cNvSpPr>
          <p:nvPr/>
        </p:nvSpPr>
        <p:spPr bwMode="auto">
          <a:xfrm>
            <a:off x="2116138" y="3676650"/>
            <a:ext cx="133350" cy="138113"/>
          </a:xfrm>
          <a:custGeom>
            <a:avLst/>
            <a:gdLst>
              <a:gd name="T0" fmla="*/ 0 w 84"/>
              <a:gd name="T1" fmla="*/ 0 h 87"/>
              <a:gd name="T2" fmla="*/ 0 w 84"/>
              <a:gd name="T3" fmla="*/ 2147483647 h 87"/>
              <a:gd name="T4" fmla="*/ 2147483647 w 84"/>
              <a:gd name="T5" fmla="*/ 2147483647 h 87"/>
              <a:gd name="T6" fmla="*/ 2147483647 w 84"/>
              <a:gd name="T7" fmla="*/ 0 h 87"/>
              <a:gd name="T8" fmla="*/ 0 w 84"/>
              <a:gd name="T9" fmla="*/ 0 h 87"/>
              <a:gd name="T10" fmla="*/ 0 w 84"/>
              <a:gd name="T11" fmla="*/ 0 h 87"/>
              <a:gd name="T12" fmla="*/ 0 60000 65536"/>
              <a:gd name="T13" fmla="*/ 0 60000 65536"/>
              <a:gd name="T14" fmla="*/ 0 60000 65536"/>
              <a:gd name="T15" fmla="*/ 0 60000 65536"/>
              <a:gd name="T16" fmla="*/ 0 60000 65536"/>
              <a:gd name="T17" fmla="*/ 0 60000 65536"/>
              <a:gd name="T18" fmla="*/ 0 w 84"/>
              <a:gd name="T19" fmla="*/ 0 h 87"/>
              <a:gd name="T20" fmla="*/ 84 w 84"/>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84" h="87">
                <a:moveTo>
                  <a:pt x="0" y="0"/>
                </a:moveTo>
                <a:lnTo>
                  <a:pt x="0" y="87"/>
                </a:lnTo>
                <a:lnTo>
                  <a:pt x="84" y="87"/>
                </a:lnTo>
                <a:lnTo>
                  <a:pt x="84"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741" name="Freeform 834"/>
          <p:cNvSpPr>
            <a:spLocks/>
          </p:cNvSpPr>
          <p:nvPr/>
        </p:nvSpPr>
        <p:spPr bwMode="auto">
          <a:xfrm>
            <a:off x="2482850" y="3559175"/>
            <a:ext cx="138113" cy="133350"/>
          </a:xfrm>
          <a:custGeom>
            <a:avLst/>
            <a:gdLst>
              <a:gd name="T0" fmla="*/ 0 w 87"/>
              <a:gd name="T1" fmla="*/ 0 h 84"/>
              <a:gd name="T2" fmla="*/ 0 w 87"/>
              <a:gd name="T3" fmla="*/ 2147483647 h 84"/>
              <a:gd name="T4" fmla="*/ 2147483647 w 87"/>
              <a:gd name="T5" fmla="*/ 2147483647 h 84"/>
              <a:gd name="T6" fmla="*/ 2147483647 w 87"/>
              <a:gd name="T7" fmla="*/ 0 h 84"/>
              <a:gd name="T8" fmla="*/ 0 w 87"/>
              <a:gd name="T9" fmla="*/ 0 h 84"/>
              <a:gd name="T10" fmla="*/ 0 w 87"/>
              <a:gd name="T11" fmla="*/ 0 h 84"/>
              <a:gd name="T12" fmla="*/ 0 60000 65536"/>
              <a:gd name="T13" fmla="*/ 0 60000 65536"/>
              <a:gd name="T14" fmla="*/ 0 60000 65536"/>
              <a:gd name="T15" fmla="*/ 0 60000 65536"/>
              <a:gd name="T16" fmla="*/ 0 60000 65536"/>
              <a:gd name="T17" fmla="*/ 0 60000 65536"/>
              <a:gd name="T18" fmla="*/ 0 w 87"/>
              <a:gd name="T19" fmla="*/ 0 h 84"/>
              <a:gd name="T20" fmla="*/ 87 w 8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7" h="84">
                <a:moveTo>
                  <a:pt x="0" y="0"/>
                </a:moveTo>
                <a:lnTo>
                  <a:pt x="0" y="84"/>
                </a:lnTo>
                <a:lnTo>
                  <a:pt x="87" y="84"/>
                </a:lnTo>
                <a:lnTo>
                  <a:pt x="87"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742" name="Rectangle 835"/>
          <p:cNvSpPr>
            <a:spLocks noChangeArrowheads="1"/>
          </p:cNvSpPr>
          <p:nvPr/>
        </p:nvSpPr>
        <p:spPr bwMode="auto">
          <a:xfrm>
            <a:off x="2854325" y="3425825"/>
            <a:ext cx="133350" cy="13335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43" name="Rectangle 836"/>
          <p:cNvSpPr>
            <a:spLocks noChangeArrowheads="1"/>
          </p:cNvSpPr>
          <p:nvPr/>
        </p:nvSpPr>
        <p:spPr bwMode="auto">
          <a:xfrm>
            <a:off x="3221038" y="3287713"/>
            <a:ext cx="133350" cy="13335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44" name="Freeform 837"/>
          <p:cNvSpPr>
            <a:spLocks/>
          </p:cNvSpPr>
          <p:nvPr/>
        </p:nvSpPr>
        <p:spPr bwMode="auto">
          <a:xfrm>
            <a:off x="3587750" y="3330575"/>
            <a:ext cx="138113" cy="133350"/>
          </a:xfrm>
          <a:custGeom>
            <a:avLst/>
            <a:gdLst>
              <a:gd name="T0" fmla="*/ 0 w 87"/>
              <a:gd name="T1" fmla="*/ 0 h 84"/>
              <a:gd name="T2" fmla="*/ 0 w 87"/>
              <a:gd name="T3" fmla="*/ 2147483647 h 84"/>
              <a:gd name="T4" fmla="*/ 2147483647 w 87"/>
              <a:gd name="T5" fmla="*/ 2147483647 h 84"/>
              <a:gd name="T6" fmla="*/ 2147483647 w 87"/>
              <a:gd name="T7" fmla="*/ 0 h 84"/>
              <a:gd name="T8" fmla="*/ 0 w 87"/>
              <a:gd name="T9" fmla="*/ 0 h 84"/>
              <a:gd name="T10" fmla="*/ 0 w 87"/>
              <a:gd name="T11" fmla="*/ 0 h 84"/>
              <a:gd name="T12" fmla="*/ 0 60000 65536"/>
              <a:gd name="T13" fmla="*/ 0 60000 65536"/>
              <a:gd name="T14" fmla="*/ 0 60000 65536"/>
              <a:gd name="T15" fmla="*/ 0 60000 65536"/>
              <a:gd name="T16" fmla="*/ 0 60000 65536"/>
              <a:gd name="T17" fmla="*/ 0 60000 65536"/>
              <a:gd name="T18" fmla="*/ 0 w 87"/>
              <a:gd name="T19" fmla="*/ 0 h 84"/>
              <a:gd name="T20" fmla="*/ 87 w 8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7" h="84">
                <a:moveTo>
                  <a:pt x="0" y="0"/>
                </a:moveTo>
                <a:lnTo>
                  <a:pt x="0" y="84"/>
                </a:lnTo>
                <a:lnTo>
                  <a:pt x="87" y="84"/>
                </a:lnTo>
                <a:lnTo>
                  <a:pt x="87"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745" name="Rectangle 838"/>
          <p:cNvSpPr>
            <a:spLocks noChangeArrowheads="1"/>
          </p:cNvSpPr>
          <p:nvPr/>
        </p:nvSpPr>
        <p:spPr bwMode="auto">
          <a:xfrm>
            <a:off x="3959225" y="3208338"/>
            <a:ext cx="133350" cy="13335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46" name="Freeform 839"/>
          <p:cNvSpPr>
            <a:spLocks/>
          </p:cNvSpPr>
          <p:nvPr/>
        </p:nvSpPr>
        <p:spPr bwMode="auto">
          <a:xfrm>
            <a:off x="4325938" y="3203575"/>
            <a:ext cx="133350" cy="138113"/>
          </a:xfrm>
          <a:custGeom>
            <a:avLst/>
            <a:gdLst>
              <a:gd name="T0" fmla="*/ 0 w 84"/>
              <a:gd name="T1" fmla="*/ 0 h 87"/>
              <a:gd name="T2" fmla="*/ 0 w 84"/>
              <a:gd name="T3" fmla="*/ 2147483647 h 87"/>
              <a:gd name="T4" fmla="*/ 2147483647 w 84"/>
              <a:gd name="T5" fmla="*/ 2147483647 h 87"/>
              <a:gd name="T6" fmla="*/ 2147483647 w 84"/>
              <a:gd name="T7" fmla="*/ 0 h 87"/>
              <a:gd name="T8" fmla="*/ 0 w 84"/>
              <a:gd name="T9" fmla="*/ 0 h 87"/>
              <a:gd name="T10" fmla="*/ 0 w 84"/>
              <a:gd name="T11" fmla="*/ 0 h 87"/>
              <a:gd name="T12" fmla="*/ 0 60000 65536"/>
              <a:gd name="T13" fmla="*/ 0 60000 65536"/>
              <a:gd name="T14" fmla="*/ 0 60000 65536"/>
              <a:gd name="T15" fmla="*/ 0 60000 65536"/>
              <a:gd name="T16" fmla="*/ 0 60000 65536"/>
              <a:gd name="T17" fmla="*/ 0 60000 65536"/>
              <a:gd name="T18" fmla="*/ 0 w 84"/>
              <a:gd name="T19" fmla="*/ 0 h 87"/>
              <a:gd name="T20" fmla="*/ 84 w 84"/>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84" h="87">
                <a:moveTo>
                  <a:pt x="0" y="0"/>
                </a:moveTo>
                <a:lnTo>
                  <a:pt x="0" y="87"/>
                </a:lnTo>
                <a:lnTo>
                  <a:pt x="84" y="87"/>
                </a:lnTo>
                <a:lnTo>
                  <a:pt x="84"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747" name="Rectangle 840"/>
          <p:cNvSpPr>
            <a:spLocks noChangeArrowheads="1"/>
          </p:cNvSpPr>
          <p:nvPr/>
        </p:nvSpPr>
        <p:spPr bwMode="auto">
          <a:xfrm>
            <a:off x="4697413" y="3287713"/>
            <a:ext cx="133350" cy="13335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48" name="Freeform 841"/>
          <p:cNvSpPr>
            <a:spLocks/>
          </p:cNvSpPr>
          <p:nvPr/>
        </p:nvSpPr>
        <p:spPr bwMode="auto">
          <a:xfrm>
            <a:off x="5064125" y="3362325"/>
            <a:ext cx="133350" cy="133350"/>
          </a:xfrm>
          <a:custGeom>
            <a:avLst/>
            <a:gdLst>
              <a:gd name="T0" fmla="*/ 0 w 84"/>
              <a:gd name="T1" fmla="*/ 0 h 84"/>
              <a:gd name="T2" fmla="*/ 0 w 84"/>
              <a:gd name="T3" fmla="*/ 2147483647 h 84"/>
              <a:gd name="T4" fmla="*/ 2147483647 w 84"/>
              <a:gd name="T5" fmla="*/ 2147483647 h 84"/>
              <a:gd name="T6" fmla="*/ 2147483647 w 84"/>
              <a:gd name="T7" fmla="*/ 0 h 84"/>
              <a:gd name="T8" fmla="*/ 0 w 84"/>
              <a:gd name="T9" fmla="*/ 0 h 84"/>
              <a:gd name="T10" fmla="*/ 0 w 84"/>
              <a:gd name="T11" fmla="*/ 0 h 84"/>
              <a:gd name="T12" fmla="*/ 0 60000 65536"/>
              <a:gd name="T13" fmla="*/ 0 60000 65536"/>
              <a:gd name="T14" fmla="*/ 0 60000 65536"/>
              <a:gd name="T15" fmla="*/ 0 60000 65536"/>
              <a:gd name="T16" fmla="*/ 0 60000 65536"/>
              <a:gd name="T17" fmla="*/ 0 60000 65536"/>
              <a:gd name="T18" fmla="*/ 0 w 84"/>
              <a:gd name="T19" fmla="*/ 0 h 84"/>
              <a:gd name="T20" fmla="*/ 84 w 8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4" h="84">
                <a:moveTo>
                  <a:pt x="0" y="0"/>
                </a:moveTo>
                <a:lnTo>
                  <a:pt x="0" y="84"/>
                </a:lnTo>
                <a:lnTo>
                  <a:pt x="84" y="84"/>
                </a:lnTo>
                <a:lnTo>
                  <a:pt x="84"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749" name="Rectangle 842"/>
          <p:cNvSpPr>
            <a:spLocks noChangeArrowheads="1"/>
          </p:cNvSpPr>
          <p:nvPr/>
        </p:nvSpPr>
        <p:spPr bwMode="auto">
          <a:xfrm>
            <a:off x="5430838" y="3384550"/>
            <a:ext cx="138112" cy="131763"/>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50" name="Rectangle 843"/>
          <p:cNvSpPr>
            <a:spLocks noChangeArrowheads="1"/>
          </p:cNvSpPr>
          <p:nvPr/>
        </p:nvSpPr>
        <p:spPr bwMode="auto">
          <a:xfrm>
            <a:off x="5802313" y="3452813"/>
            <a:ext cx="133350" cy="13335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51" name="Freeform 844"/>
          <p:cNvSpPr>
            <a:spLocks/>
          </p:cNvSpPr>
          <p:nvPr/>
        </p:nvSpPr>
        <p:spPr bwMode="auto">
          <a:xfrm>
            <a:off x="6169025" y="3479800"/>
            <a:ext cx="133350" cy="138113"/>
          </a:xfrm>
          <a:custGeom>
            <a:avLst/>
            <a:gdLst>
              <a:gd name="T0" fmla="*/ 0 w 84"/>
              <a:gd name="T1" fmla="*/ 0 h 87"/>
              <a:gd name="T2" fmla="*/ 0 w 84"/>
              <a:gd name="T3" fmla="*/ 2147483647 h 87"/>
              <a:gd name="T4" fmla="*/ 2147483647 w 84"/>
              <a:gd name="T5" fmla="*/ 2147483647 h 87"/>
              <a:gd name="T6" fmla="*/ 2147483647 w 84"/>
              <a:gd name="T7" fmla="*/ 0 h 87"/>
              <a:gd name="T8" fmla="*/ 0 w 84"/>
              <a:gd name="T9" fmla="*/ 0 h 87"/>
              <a:gd name="T10" fmla="*/ 0 w 84"/>
              <a:gd name="T11" fmla="*/ 0 h 87"/>
              <a:gd name="T12" fmla="*/ 0 60000 65536"/>
              <a:gd name="T13" fmla="*/ 0 60000 65536"/>
              <a:gd name="T14" fmla="*/ 0 60000 65536"/>
              <a:gd name="T15" fmla="*/ 0 60000 65536"/>
              <a:gd name="T16" fmla="*/ 0 60000 65536"/>
              <a:gd name="T17" fmla="*/ 0 60000 65536"/>
              <a:gd name="T18" fmla="*/ 0 w 84"/>
              <a:gd name="T19" fmla="*/ 0 h 87"/>
              <a:gd name="T20" fmla="*/ 84 w 84"/>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84" h="87">
                <a:moveTo>
                  <a:pt x="0" y="0"/>
                </a:moveTo>
                <a:lnTo>
                  <a:pt x="0" y="87"/>
                </a:lnTo>
                <a:lnTo>
                  <a:pt x="84" y="87"/>
                </a:lnTo>
                <a:lnTo>
                  <a:pt x="84"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752" name="Freeform 845"/>
          <p:cNvSpPr>
            <a:spLocks/>
          </p:cNvSpPr>
          <p:nvPr/>
        </p:nvSpPr>
        <p:spPr bwMode="auto">
          <a:xfrm>
            <a:off x="6535738" y="3548063"/>
            <a:ext cx="138112" cy="133350"/>
          </a:xfrm>
          <a:custGeom>
            <a:avLst/>
            <a:gdLst>
              <a:gd name="T0" fmla="*/ 0 w 87"/>
              <a:gd name="T1" fmla="*/ 0 h 84"/>
              <a:gd name="T2" fmla="*/ 0 w 87"/>
              <a:gd name="T3" fmla="*/ 2147483647 h 84"/>
              <a:gd name="T4" fmla="*/ 2147483647 w 87"/>
              <a:gd name="T5" fmla="*/ 2147483647 h 84"/>
              <a:gd name="T6" fmla="*/ 2147483647 w 87"/>
              <a:gd name="T7" fmla="*/ 0 h 84"/>
              <a:gd name="T8" fmla="*/ 0 w 87"/>
              <a:gd name="T9" fmla="*/ 0 h 84"/>
              <a:gd name="T10" fmla="*/ 0 w 87"/>
              <a:gd name="T11" fmla="*/ 0 h 84"/>
              <a:gd name="T12" fmla="*/ 0 60000 65536"/>
              <a:gd name="T13" fmla="*/ 0 60000 65536"/>
              <a:gd name="T14" fmla="*/ 0 60000 65536"/>
              <a:gd name="T15" fmla="*/ 0 60000 65536"/>
              <a:gd name="T16" fmla="*/ 0 60000 65536"/>
              <a:gd name="T17" fmla="*/ 0 60000 65536"/>
              <a:gd name="T18" fmla="*/ 0 w 87"/>
              <a:gd name="T19" fmla="*/ 0 h 84"/>
              <a:gd name="T20" fmla="*/ 87 w 8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7" h="84">
                <a:moveTo>
                  <a:pt x="0" y="0"/>
                </a:moveTo>
                <a:lnTo>
                  <a:pt x="0" y="84"/>
                </a:lnTo>
                <a:lnTo>
                  <a:pt x="87" y="84"/>
                </a:lnTo>
                <a:lnTo>
                  <a:pt x="87"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753" name="Rectangle 846"/>
          <p:cNvSpPr>
            <a:spLocks noChangeArrowheads="1"/>
          </p:cNvSpPr>
          <p:nvPr/>
        </p:nvSpPr>
        <p:spPr bwMode="auto">
          <a:xfrm>
            <a:off x="6907213" y="3527425"/>
            <a:ext cx="133350" cy="13335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79754" name="Rectangle 958"/>
          <p:cNvSpPr>
            <a:spLocks noChangeArrowheads="1"/>
          </p:cNvSpPr>
          <p:nvPr/>
        </p:nvSpPr>
        <p:spPr bwMode="auto">
          <a:xfrm>
            <a:off x="1260475" y="2252663"/>
            <a:ext cx="5711825" cy="3022600"/>
          </a:xfrm>
          <a:prstGeom prst="rect">
            <a:avLst/>
          </a:prstGeom>
          <a:noFill/>
          <a:ln w="11113">
            <a:solidFill>
              <a:srgbClr val="000000"/>
            </a:solidFill>
            <a:miter lim="800000"/>
            <a:headEnd/>
            <a:tailEnd/>
          </a:ln>
        </p:spPr>
        <p:txBody>
          <a:bodyPr/>
          <a:lstStyle/>
          <a:p>
            <a:endParaRPr lang="en-US" dirty="0">
              <a:latin typeface="Courier New" pitchFamily="49" charset="0"/>
            </a:endParaRPr>
          </a:p>
        </p:txBody>
      </p:sp>
      <p:sp>
        <p:nvSpPr>
          <p:cNvPr id="279755" name="Line 967"/>
          <p:cNvSpPr>
            <a:spLocks noChangeShapeType="1"/>
          </p:cNvSpPr>
          <p:nvPr/>
        </p:nvSpPr>
        <p:spPr bwMode="auto">
          <a:xfrm flipV="1">
            <a:off x="1695450" y="4068763"/>
            <a:ext cx="11113"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56" name="Line 968"/>
          <p:cNvSpPr>
            <a:spLocks noChangeShapeType="1"/>
          </p:cNvSpPr>
          <p:nvPr/>
        </p:nvSpPr>
        <p:spPr bwMode="auto">
          <a:xfrm flipV="1">
            <a:off x="1728788" y="4027488"/>
            <a:ext cx="952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57" name="Line 969"/>
          <p:cNvSpPr>
            <a:spLocks noChangeShapeType="1"/>
          </p:cNvSpPr>
          <p:nvPr/>
        </p:nvSpPr>
        <p:spPr bwMode="auto">
          <a:xfrm flipV="1">
            <a:off x="1760538" y="3984625"/>
            <a:ext cx="952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58" name="Line 970"/>
          <p:cNvSpPr>
            <a:spLocks noChangeShapeType="1"/>
          </p:cNvSpPr>
          <p:nvPr/>
        </p:nvSpPr>
        <p:spPr bwMode="auto">
          <a:xfrm flipV="1">
            <a:off x="1792288" y="3941763"/>
            <a:ext cx="952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59" name="Line 971"/>
          <p:cNvSpPr>
            <a:spLocks noChangeShapeType="1"/>
          </p:cNvSpPr>
          <p:nvPr/>
        </p:nvSpPr>
        <p:spPr bwMode="auto">
          <a:xfrm flipV="1">
            <a:off x="1824038" y="3905250"/>
            <a:ext cx="158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0" name="Line 972"/>
          <p:cNvSpPr>
            <a:spLocks noChangeShapeType="1"/>
          </p:cNvSpPr>
          <p:nvPr/>
        </p:nvSpPr>
        <p:spPr bwMode="auto">
          <a:xfrm flipV="1">
            <a:off x="1860550" y="3867150"/>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1" name="Line 973"/>
          <p:cNvSpPr>
            <a:spLocks noChangeShapeType="1"/>
          </p:cNvSpPr>
          <p:nvPr/>
        </p:nvSpPr>
        <p:spPr bwMode="auto">
          <a:xfrm flipV="1">
            <a:off x="1898650" y="3830638"/>
            <a:ext cx="158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2" name="Line 974"/>
          <p:cNvSpPr>
            <a:spLocks noChangeShapeType="1"/>
          </p:cNvSpPr>
          <p:nvPr/>
        </p:nvSpPr>
        <p:spPr bwMode="auto">
          <a:xfrm flipV="1">
            <a:off x="1935163" y="3792538"/>
            <a:ext cx="158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3" name="Line 975"/>
          <p:cNvSpPr>
            <a:spLocks noChangeShapeType="1"/>
          </p:cNvSpPr>
          <p:nvPr/>
        </p:nvSpPr>
        <p:spPr bwMode="auto">
          <a:xfrm flipV="1">
            <a:off x="1978025" y="3756025"/>
            <a:ext cx="11113"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4" name="Line 976"/>
          <p:cNvSpPr>
            <a:spLocks noChangeShapeType="1"/>
          </p:cNvSpPr>
          <p:nvPr/>
        </p:nvSpPr>
        <p:spPr bwMode="auto">
          <a:xfrm flipV="1">
            <a:off x="2014538" y="3717925"/>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5" name="Line 977"/>
          <p:cNvSpPr>
            <a:spLocks noChangeShapeType="1"/>
          </p:cNvSpPr>
          <p:nvPr/>
        </p:nvSpPr>
        <p:spPr bwMode="auto">
          <a:xfrm flipV="1">
            <a:off x="2052638" y="3681413"/>
            <a:ext cx="158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6" name="Line 978"/>
          <p:cNvSpPr>
            <a:spLocks noChangeShapeType="1"/>
          </p:cNvSpPr>
          <p:nvPr/>
        </p:nvSpPr>
        <p:spPr bwMode="auto">
          <a:xfrm flipV="1">
            <a:off x="2089150" y="3644900"/>
            <a:ext cx="158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7" name="Line 979"/>
          <p:cNvSpPr>
            <a:spLocks noChangeShapeType="1"/>
          </p:cNvSpPr>
          <p:nvPr/>
        </p:nvSpPr>
        <p:spPr bwMode="auto">
          <a:xfrm flipV="1">
            <a:off x="2127250" y="3606800"/>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8" name="Line 980"/>
          <p:cNvSpPr>
            <a:spLocks noChangeShapeType="1"/>
          </p:cNvSpPr>
          <p:nvPr/>
        </p:nvSpPr>
        <p:spPr bwMode="auto">
          <a:xfrm flipV="1">
            <a:off x="2163763" y="3570288"/>
            <a:ext cx="158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69" name="Line 981"/>
          <p:cNvSpPr>
            <a:spLocks noChangeShapeType="1"/>
          </p:cNvSpPr>
          <p:nvPr/>
        </p:nvSpPr>
        <p:spPr bwMode="auto">
          <a:xfrm flipV="1">
            <a:off x="2200275" y="3532188"/>
            <a:ext cx="158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0" name="Line 982"/>
          <p:cNvSpPr>
            <a:spLocks noChangeShapeType="1"/>
          </p:cNvSpPr>
          <p:nvPr/>
        </p:nvSpPr>
        <p:spPr bwMode="auto">
          <a:xfrm flipV="1">
            <a:off x="2238375" y="3489325"/>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1" name="Line 983"/>
          <p:cNvSpPr>
            <a:spLocks noChangeShapeType="1"/>
          </p:cNvSpPr>
          <p:nvPr/>
        </p:nvSpPr>
        <p:spPr bwMode="auto">
          <a:xfrm flipV="1">
            <a:off x="2274888" y="3452813"/>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2" name="Line 984"/>
          <p:cNvSpPr>
            <a:spLocks noChangeShapeType="1"/>
          </p:cNvSpPr>
          <p:nvPr/>
        </p:nvSpPr>
        <p:spPr bwMode="auto">
          <a:xfrm flipV="1">
            <a:off x="2312988" y="3416300"/>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3" name="Line 985"/>
          <p:cNvSpPr>
            <a:spLocks noChangeShapeType="1"/>
          </p:cNvSpPr>
          <p:nvPr/>
        </p:nvSpPr>
        <p:spPr bwMode="auto">
          <a:xfrm flipV="1">
            <a:off x="2349500" y="3378200"/>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4" name="Line 986"/>
          <p:cNvSpPr>
            <a:spLocks noChangeShapeType="1"/>
          </p:cNvSpPr>
          <p:nvPr/>
        </p:nvSpPr>
        <p:spPr bwMode="auto">
          <a:xfrm flipV="1">
            <a:off x="2387600" y="3341688"/>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5" name="Line 987"/>
          <p:cNvSpPr>
            <a:spLocks noChangeShapeType="1"/>
          </p:cNvSpPr>
          <p:nvPr/>
        </p:nvSpPr>
        <p:spPr bwMode="auto">
          <a:xfrm flipV="1">
            <a:off x="2424113" y="3303588"/>
            <a:ext cx="158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6" name="Line 988"/>
          <p:cNvSpPr>
            <a:spLocks noChangeShapeType="1"/>
          </p:cNvSpPr>
          <p:nvPr/>
        </p:nvSpPr>
        <p:spPr bwMode="auto">
          <a:xfrm flipV="1">
            <a:off x="2460625" y="3262313"/>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7" name="Line 989"/>
          <p:cNvSpPr>
            <a:spLocks noChangeShapeType="1"/>
          </p:cNvSpPr>
          <p:nvPr/>
        </p:nvSpPr>
        <p:spPr bwMode="auto">
          <a:xfrm flipV="1">
            <a:off x="2498725" y="3224213"/>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78" name="Freeform 990"/>
          <p:cNvSpPr>
            <a:spLocks/>
          </p:cNvSpPr>
          <p:nvPr/>
        </p:nvSpPr>
        <p:spPr bwMode="auto">
          <a:xfrm>
            <a:off x="2535238" y="3187700"/>
            <a:ext cx="15875" cy="15875"/>
          </a:xfrm>
          <a:custGeom>
            <a:avLst/>
            <a:gdLst>
              <a:gd name="T0" fmla="*/ 0 w 10"/>
              <a:gd name="T1" fmla="*/ 2147483647 h 10"/>
              <a:gd name="T2" fmla="*/ 2147483647 w 10"/>
              <a:gd name="T3" fmla="*/ 0 h 10"/>
              <a:gd name="T4" fmla="*/ 2147483647 w 10"/>
              <a:gd name="T5" fmla="*/ 0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0" y="10"/>
                </a:moveTo>
                <a:lnTo>
                  <a:pt x="10"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779" name="Line 991"/>
          <p:cNvSpPr>
            <a:spLocks noChangeShapeType="1"/>
          </p:cNvSpPr>
          <p:nvPr/>
        </p:nvSpPr>
        <p:spPr bwMode="auto">
          <a:xfrm flipV="1">
            <a:off x="2582863" y="3176588"/>
            <a:ext cx="2222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0" name="Line 992"/>
          <p:cNvSpPr>
            <a:spLocks noChangeShapeType="1"/>
          </p:cNvSpPr>
          <p:nvPr/>
        </p:nvSpPr>
        <p:spPr bwMode="auto">
          <a:xfrm flipV="1">
            <a:off x="2636838" y="3160713"/>
            <a:ext cx="1587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1" name="Line 993"/>
          <p:cNvSpPr>
            <a:spLocks noChangeShapeType="1"/>
          </p:cNvSpPr>
          <p:nvPr/>
        </p:nvSpPr>
        <p:spPr bwMode="auto">
          <a:xfrm flipV="1">
            <a:off x="2684463" y="3149600"/>
            <a:ext cx="20637"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2" name="Line 994"/>
          <p:cNvSpPr>
            <a:spLocks noChangeShapeType="1"/>
          </p:cNvSpPr>
          <p:nvPr/>
        </p:nvSpPr>
        <p:spPr bwMode="auto">
          <a:xfrm flipV="1">
            <a:off x="2736850" y="3140075"/>
            <a:ext cx="222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3" name="Line 995"/>
          <p:cNvSpPr>
            <a:spLocks noChangeShapeType="1"/>
          </p:cNvSpPr>
          <p:nvPr/>
        </p:nvSpPr>
        <p:spPr bwMode="auto">
          <a:xfrm flipV="1">
            <a:off x="2790825" y="3124200"/>
            <a:ext cx="20638"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4" name="Line 996"/>
          <p:cNvSpPr>
            <a:spLocks noChangeShapeType="1"/>
          </p:cNvSpPr>
          <p:nvPr/>
        </p:nvSpPr>
        <p:spPr bwMode="auto">
          <a:xfrm flipV="1">
            <a:off x="2838450" y="3113088"/>
            <a:ext cx="20638"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5" name="Line 997"/>
          <p:cNvSpPr>
            <a:spLocks noChangeShapeType="1"/>
          </p:cNvSpPr>
          <p:nvPr/>
        </p:nvSpPr>
        <p:spPr bwMode="auto">
          <a:xfrm>
            <a:off x="2890838" y="3101975"/>
            <a:ext cx="222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6" name="Line 998"/>
          <p:cNvSpPr>
            <a:spLocks noChangeShapeType="1"/>
          </p:cNvSpPr>
          <p:nvPr/>
        </p:nvSpPr>
        <p:spPr bwMode="auto">
          <a:xfrm flipV="1">
            <a:off x="2944813" y="3081338"/>
            <a:ext cx="20637"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7" name="Line 999"/>
          <p:cNvSpPr>
            <a:spLocks noChangeShapeType="1"/>
          </p:cNvSpPr>
          <p:nvPr/>
        </p:nvSpPr>
        <p:spPr bwMode="auto">
          <a:xfrm flipV="1">
            <a:off x="2992438" y="3065463"/>
            <a:ext cx="20637"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8" name="Line 1000"/>
          <p:cNvSpPr>
            <a:spLocks noChangeShapeType="1"/>
          </p:cNvSpPr>
          <p:nvPr/>
        </p:nvSpPr>
        <p:spPr bwMode="auto">
          <a:xfrm flipV="1">
            <a:off x="3046413" y="3049588"/>
            <a:ext cx="1587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89" name="Line 1001"/>
          <p:cNvSpPr>
            <a:spLocks noChangeShapeType="1"/>
          </p:cNvSpPr>
          <p:nvPr/>
        </p:nvSpPr>
        <p:spPr bwMode="auto">
          <a:xfrm flipV="1">
            <a:off x="3094038" y="3027363"/>
            <a:ext cx="20637"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0" name="Line 1002"/>
          <p:cNvSpPr>
            <a:spLocks noChangeShapeType="1"/>
          </p:cNvSpPr>
          <p:nvPr/>
        </p:nvSpPr>
        <p:spPr bwMode="auto">
          <a:xfrm flipV="1">
            <a:off x="3141663" y="3011488"/>
            <a:ext cx="20637"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1" name="Line 1003"/>
          <p:cNvSpPr>
            <a:spLocks noChangeShapeType="1"/>
          </p:cNvSpPr>
          <p:nvPr/>
        </p:nvSpPr>
        <p:spPr bwMode="auto">
          <a:xfrm flipV="1">
            <a:off x="3194050" y="2990850"/>
            <a:ext cx="2222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2" name="Line 1004"/>
          <p:cNvSpPr>
            <a:spLocks noChangeShapeType="1"/>
          </p:cNvSpPr>
          <p:nvPr/>
        </p:nvSpPr>
        <p:spPr bwMode="auto">
          <a:xfrm flipV="1">
            <a:off x="3241675" y="2974975"/>
            <a:ext cx="222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3" name="Line 1005"/>
          <p:cNvSpPr>
            <a:spLocks noChangeShapeType="1"/>
          </p:cNvSpPr>
          <p:nvPr/>
        </p:nvSpPr>
        <p:spPr bwMode="auto">
          <a:xfrm flipV="1">
            <a:off x="3295650" y="2947988"/>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4" name="Line 1006"/>
          <p:cNvSpPr>
            <a:spLocks noChangeShapeType="1"/>
          </p:cNvSpPr>
          <p:nvPr/>
        </p:nvSpPr>
        <p:spPr bwMode="auto">
          <a:xfrm flipV="1">
            <a:off x="3338513" y="2921000"/>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5" name="Line 1007"/>
          <p:cNvSpPr>
            <a:spLocks noChangeShapeType="1"/>
          </p:cNvSpPr>
          <p:nvPr/>
        </p:nvSpPr>
        <p:spPr bwMode="auto">
          <a:xfrm flipV="1">
            <a:off x="3379788" y="2889250"/>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6" name="Line 1008"/>
          <p:cNvSpPr>
            <a:spLocks noChangeShapeType="1"/>
          </p:cNvSpPr>
          <p:nvPr/>
        </p:nvSpPr>
        <p:spPr bwMode="auto">
          <a:xfrm flipV="1">
            <a:off x="3422650" y="2863850"/>
            <a:ext cx="20638"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7" name="Line 1009"/>
          <p:cNvSpPr>
            <a:spLocks noChangeShapeType="1"/>
          </p:cNvSpPr>
          <p:nvPr/>
        </p:nvSpPr>
        <p:spPr bwMode="auto">
          <a:xfrm flipV="1">
            <a:off x="3470275" y="2830513"/>
            <a:ext cx="158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8" name="Line 1010"/>
          <p:cNvSpPr>
            <a:spLocks noChangeShapeType="1"/>
          </p:cNvSpPr>
          <p:nvPr/>
        </p:nvSpPr>
        <p:spPr bwMode="auto">
          <a:xfrm flipV="1">
            <a:off x="3513138" y="2798763"/>
            <a:ext cx="158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799" name="Line 1011"/>
          <p:cNvSpPr>
            <a:spLocks noChangeShapeType="1"/>
          </p:cNvSpPr>
          <p:nvPr/>
        </p:nvSpPr>
        <p:spPr bwMode="auto">
          <a:xfrm flipV="1">
            <a:off x="3556000" y="2773363"/>
            <a:ext cx="158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0" name="Line 1012"/>
          <p:cNvSpPr>
            <a:spLocks noChangeShapeType="1"/>
          </p:cNvSpPr>
          <p:nvPr/>
        </p:nvSpPr>
        <p:spPr bwMode="auto">
          <a:xfrm flipV="1">
            <a:off x="3598863" y="2741613"/>
            <a:ext cx="20637"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1" name="Freeform 1013"/>
          <p:cNvSpPr>
            <a:spLocks/>
          </p:cNvSpPr>
          <p:nvPr/>
        </p:nvSpPr>
        <p:spPr bwMode="auto">
          <a:xfrm>
            <a:off x="3646488" y="2714625"/>
            <a:ext cx="15875" cy="9525"/>
          </a:xfrm>
          <a:custGeom>
            <a:avLst/>
            <a:gdLst>
              <a:gd name="T0" fmla="*/ 0 w 10"/>
              <a:gd name="T1" fmla="*/ 2147483647 h 6"/>
              <a:gd name="T2" fmla="*/ 2147483647 w 10"/>
              <a:gd name="T3" fmla="*/ 0 h 6"/>
              <a:gd name="T4" fmla="*/ 2147483647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0" y="6"/>
                </a:moveTo>
                <a:lnTo>
                  <a:pt x="6" y="0"/>
                </a:lnTo>
                <a:lnTo>
                  <a:pt x="10"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802" name="Line 1014"/>
          <p:cNvSpPr>
            <a:spLocks noChangeShapeType="1"/>
          </p:cNvSpPr>
          <p:nvPr/>
        </p:nvSpPr>
        <p:spPr bwMode="auto">
          <a:xfrm>
            <a:off x="3694113" y="2724150"/>
            <a:ext cx="1587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3" name="Line 1015"/>
          <p:cNvSpPr>
            <a:spLocks noChangeShapeType="1"/>
          </p:cNvSpPr>
          <p:nvPr/>
        </p:nvSpPr>
        <p:spPr bwMode="auto">
          <a:xfrm>
            <a:off x="3741738" y="2741613"/>
            <a:ext cx="20637"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4" name="Line 1016"/>
          <p:cNvSpPr>
            <a:spLocks noChangeShapeType="1"/>
          </p:cNvSpPr>
          <p:nvPr/>
        </p:nvSpPr>
        <p:spPr bwMode="auto">
          <a:xfrm>
            <a:off x="3789363" y="2762250"/>
            <a:ext cx="20637"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5" name="Line 1017"/>
          <p:cNvSpPr>
            <a:spLocks noChangeShapeType="1"/>
          </p:cNvSpPr>
          <p:nvPr/>
        </p:nvSpPr>
        <p:spPr bwMode="auto">
          <a:xfrm>
            <a:off x="3841750" y="2778125"/>
            <a:ext cx="222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6" name="Line 1018"/>
          <p:cNvSpPr>
            <a:spLocks noChangeShapeType="1"/>
          </p:cNvSpPr>
          <p:nvPr/>
        </p:nvSpPr>
        <p:spPr bwMode="auto">
          <a:xfrm>
            <a:off x="3890963" y="2794000"/>
            <a:ext cx="20637"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7" name="Line 1019"/>
          <p:cNvSpPr>
            <a:spLocks noChangeShapeType="1"/>
          </p:cNvSpPr>
          <p:nvPr/>
        </p:nvSpPr>
        <p:spPr bwMode="auto">
          <a:xfrm>
            <a:off x="3943350" y="2814638"/>
            <a:ext cx="1587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8" name="Line 1020"/>
          <p:cNvSpPr>
            <a:spLocks noChangeShapeType="1"/>
          </p:cNvSpPr>
          <p:nvPr/>
        </p:nvSpPr>
        <p:spPr bwMode="auto">
          <a:xfrm>
            <a:off x="3990975" y="2830513"/>
            <a:ext cx="2222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09" name="Line 1021"/>
          <p:cNvSpPr>
            <a:spLocks noChangeShapeType="1"/>
          </p:cNvSpPr>
          <p:nvPr/>
        </p:nvSpPr>
        <p:spPr bwMode="auto">
          <a:xfrm>
            <a:off x="4044950" y="2841625"/>
            <a:ext cx="20638"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0" name="Line 1022"/>
          <p:cNvSpPr>
            <a:spLocks noChangeShapeType="1"/>
          </p:cNvSpPr>
          <p:nvPr/>
        </p:nvSpPr>
        <p:spPr bwMode="auto">
          <a:xfrm>
            <a:off x="4097338" y="2846388"/>
            <a:ext cx="20637"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1" name="Line 1023"/>
          <p:cNvSpPr>
            <a:spLocks noChangeShapeType="1"/>
          </p:cNvSpPr>
          <p:nvPr/>
        </p:nvSpPr>
        <p:spPr bwMode="auto">
          <a:xfrm>
            <a:off x="4151313" y="2846388"/>
            <a:ext cx="20637"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2" name="Line 1024"/>
          <p:cNvSpPr>
            <a:spLocks noChangeShapeType="1"/>
          </p:cNvSpPr>
          <p:nvPr/>
        </p:nvSpPr>
        <p:spPr bwMode="auto">
          <a:xfrm>
            <a:off x="4203700" y="2846388"/>
            <a:ext cx="20638"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3" name="Line 1025"/>
          <p:cNvSpPr>
            <a:spLocks noChangeShapeType="1"/>
          </p:cNvSpPr>
          <p:nvPr/>
        </p:nvSpPr>
        <p:spPr bwMode="auto">
          <a:xfrm>
            <a:off x="4257675" y="2846388"/>
            <a:ext cx="20638"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4" name="Line 1026"/>
          <p:cNvSpPr>
            <a:spLocks noChangeShapeType="1"/>
          </p:cNvSpPr>
          <p:nvPr/>
        </p:nvSpPr>
        <p:spPr bwMode="auto">
          <a:xfrm>
            <a:off x="4310063" y="2846388"/>
            <a:ext cx="20637"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5" name="Line 1027"/>
          <p:cNvSpPr>
            <a:spLocks noChangeShapeType="1"/>
          </p:cNvSpPr>
          <p:nvPr/>
        </p:nvSpPr>
        <p:spPr bwMode="auto">
          <a:xfrm>
            <a:off x="4362450" y="2846388"/>
            <a:ext cx="222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6" name="Line 1028"/>
          <p:cNvSpPr>
            <a:spLocks noChangeShapeType="1"/>
          </p:cNvSpPr>
          <p:nvPr/>
        </p:nvSpPr>
        <p:spPr bwMode="auto">
          <a:xfrm>
            <a:off x="4416425" y="2846388"/>
            <a:ext cx="20638"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7" name="Line 1029"/>
          <p:cNvSpPr>
            <a:spLocks noChangeShapeType="1"/>
          </p:cNvSpPr>
          <p:nvPr/>
        </p:nvSpPr>
        <p:spPr bwMode="auto">
          <a:xfrm>
            <a:off x="4468813" y="2852738"/>
            <a:ext cx="2222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8" name="Line 1030"/>
          <p:cNvSpPr>
            <a:spLocks noChangeShapeType="1"/>
          </p:cNvSpPr>
          <p:nvPr/>
        </p:nvSpPr>
        <p:spPr bwMode="auto">
          <a:xfrm>
            <a:off x="4522788" y="2857500"/>
            <a:ext cx="20637"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19" name="Line 1031"/>
          <p:cNvSpPr>
            <a:spLocks noChangeShapeType="1"/>
          </p:cNvSpPr>
          <p:nvPr/>
        </p:nvSpPr>
        <p:spPr bwMode="auto">
          <a:xfrm>
            <a:off x="4575175" y="2863850"/>
            <a:ext cx="222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0" name="Line 1032"/>
          <p:cNvSpPr>
            <a:spLocks noChangeShapeType="1"/>
          </p:cNvSpPr>
          <p:nvPr/>
        </p:nvSpPr>
        <p:spPr bwMode="auto">
          <a:xfrm>
            <a:off x="4629150" y="2868613"/>
            <a:ext cx="1587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1" name="Line 1033"/>
          <p:cNvSpPr>
            <a:spLocks noChangeShapeType="1"/>
          </p:cNvSpPr>
          <p:nvPr/>
        </p:nvSpPr>
        <p:spPr bwMode="auto">
          <a:xfrm>
            <a:off x="4676775" y="2873375"/>
            <a:ext cx="20638"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2" name="Line 1034"/>
          <p:cNvSpPr>
            <a:spLocks noChangeShapeType="1"/>
          </p:cNvSpPr>
          <p:nvPr/>
        </p:nvSpPr>
        <p:spPr bwMode="auto">
          <a:xfrm>
            <a:off x="4729163" y="2879725"/>
            <a:ext cx="222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3" name="Line 1035"/>
          <p:cNvSpPr>
            <a:spLocks noChangeShapeType="1"/>
          </p:cNvSpPr>
          <p:nvPr/>
        </p:nvSpPr>
        <p:spPr bwMode="auto">
          <a:xfrm>
            <a:off x="4783138" y="2889250"/>
            <a:ext cx="20637"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4" name="Line 1036"/>
          <p:cNvSpPr>
            <a:spLocks noChangeShapeType="1"/>
          </p:cNvSpPr>
          <p:nvPr/>
        </p:nvSpPr>
        <p:spPr bwMode="auto">
          <a:xfrm>
            <a:off x="4835525" y="2911475"/>
            <a:ext cx="1587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5" name="Line 1037"/>
          <p:cNvSpPr>
            <a:spLocks noChangeShapeType="1"/>
          </p:cNvSpPr>
          <p:nvPr/>
        </p:nvSpPr>
        <p:spPr bwMode="auto">
          <a:xfrm>
            <a:off x="4883150" y="2927350"/>
            <a:ext cx="222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6" name="Line 1038"/>
          <p:cNvSpPr>
            <a:spLocks noChangeShapeType="1"/>
          </p:cNvSpPr>
          <p:nvPr/>
        </p:nvSpPr>
        <p:spPr bwMode="auto">
          <a:xfrm>
            <a:off x="4937125" y="2943225"/>
            <a:ext cx="1587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7" name="Line 1039"/>
          <p:cNvSpPr>
            <a:spLocks noChangeShapeType="1"/>
          </p:cNvSpPr>
          <p:nvPr/>
        </p:nvSpPr>
        <p:spPr bwMode="auto">
          <a:xfrm>
            <a:off x="4984750" y="2959100"/>
            <a:ext cx="20638"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8" name="Line 1040"/>
          <p:cNvSpPr>
            <a:spLocks noChangeShapeType="1"/>
          </p:cNvSpPr>
          <p:nvPr/>
        </p:nvSpPr>
        <p:spPr bwMode="auto">
          <a:xfrm>
            <a:off x="5037138" y="2974975"/>
            <a:ext cx="158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29" name="Line 1041"/>
          <p:cNvSpPr>
            <a:spLocks noChangeShapeType="1"/>
          </p:cNvSpPr>
          <p:nvPr/>
        </p:nvSpPr>
        <p:spPr bwMode="auto">
          <a:xfrm>
            <a:off x="5086350" y="2995613"/>
            <a:ext cx="20638"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0" name="Line 1042"/>
          <p:cNvSpPr>
            <a:spLocks noChangeShapeType="1"/>
          </p:cNvSpPr>
          <p:nvPr/>
        </p:nvSpPr>
        <p:spPr bwMode="auto">
          <a:xfrm>
            <a:off x="5133975" y="3011488"/>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1" name="Line 1043"/>
          <p:cNvSpPr>
            <a:spLocks noChangeShapeType="1"/>
          </p:cNvSpPr>
          <p:nvPr/>
        </p:nvSpPr>
        <p:spPr bwMode="auto">
          <a:xfrm>
            <a:off x="5170488" y="3049588"/>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2" name="Line 1044"/>
          <p:cNvSpPr>
            <a:spLocks noChangeShapeType="1"/>
          </p:cNvSpPr>
          <p:nvPr/>
        </p:nvSpPr>
        <p:spPr bwMode="auto">
          <a:xfrm>
            <a:off x="5208588" y="3086100"/>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3" name="Line 1045"/>
          <p:cNvSpPr>
            <a:spLocks noChangeShapeType="1"/>
          </p:cNvSpPr>
          <p:nvPr/>
        </p:nvSpPr>
        <p:spPr bwMode="auto">
          <a:xfrm>
            <a:off x="5249863" y="3124200"/>
            <a:ext cx="11112"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4" name="Line 1046"/>
          <p:cNvSpPr>
            <a:spLocks noChangeShapeType="1"/>
          </p:cNvSpPr>
          <p:nvPr/>
        </p:nvSpPr>
        <p:spPr bwMode="auto">
          <a:xfrm>
            <a:off x="5287963" y="3160713"/>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5" name="Line 1047"/>
          <p:cNvSpPr>
            <a:spLocks noChangeShapeType="1"/>
          </p:cNvSpPr>
          <p:nvPr/>
        </p:nvSpPr>
        <p:spPr bwMode="auto">
          <a:xfrm>
            <a:off x="5324475" y="3197225"/>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6" name="Line 1048"/>
          <p:cNvSpPr>
            <a:spLocks noChangeShapeType="1"/>
          </p:cNvSpPr>
          <p:nvPr/>
        </p:nvSpPr>
        <p:spPr bwMode="auto">
          <a:xfrm>
            <a:off x="5362575" y="3235325"/>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7" name="Line 1049"/>
          <p:cNvSpPr>
            <a:spLocks noChangeShapeType="1"/>
          </p:cNvSpPr>
          <p:nvPr/>
        </p:nvSpPr>
        <p:spPr bwMode="auto">
          <a:xfrm>
            <a:off x="5399088" y="3271838"/>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8" name="Line 1050"/>
          <p:cNvSpPr>
            <a:spLocks noChangeShapeType="1"/>
          </p:cNvSpPr>
          <p:nvPr/>
        </p:nvSpPr>
        <p:spPr bwMode="auto">
          <a:xfrm>
            <a:off x="5435600" y="3309938"/>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39" name="Line 1051"/>
          <p:cNvSpPr>
            <a:spLocks noChangeShapeType="1"/>
          </p:cNvSpPr>
          <p:nvPr/>
        </p:nvSpPr>
        <p:spPr bwMode="auto">
          <a:xfrm>
            <a:off x="5473700" y="3346450"/>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0" name="Line 1052"/>
          <p:cNvSpPr>
            <a:spLocks noChangeShapeType="1"/>
          </p:cNvSpPr>
          <p:nvPr/>
        </p:nvSpPr>
        <p:spPr bwMode="auto">
          <a:xfrm flipV="1">
            <a:off x="5516563" y="3351213"/>
            <a:ext cx="158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1" name="Line 1053"/>
          <p:cNvSpPr>
            <a:spLocks noChangeShapeType="1"/>
          </p:cNvSpPr>
          <p:nvPr/>
        </p:nvSpPr>
        <p:spPr bwMode="auto">
          <a:xfrm flipV="1">
            <a:off x="5557838" y="3325813"/>
            <a:ext cx="2222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2" name="Line 1054"/>
          <p:cNvSpPr>
            <a:spLocks noChangeShapeType="1"/>
          </p:cNvSpPr>
          <p:nvPr/>
        </p:nvSpPr>
        <p:spPr bwMode="auto">
          <a:xfrm flipV="1">
            <a:off x="5607050" y="3298825"/>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3" name="Line 1055"/>
          <p:cNvSpPr>
            <a:spLocks noChangeShapeType="1"/>
          </p:cNvSpPr>
          <p:nvPr/>
        </p:nvSpPr>
        <p:spPr bwMode="auto">
          <a:xfrm flipV="1">
            <a:off x="5654675" y="3271838"/>
            <a:ext cx="158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4" name="Line 1056"/>
          <p:cNvSpPr>
            <a:spLocks noChangeShapeType="1"/>
          </p:cNvSpPr>
          <p:nvPr/>
        </p:nvSpPr>
        <p:spPr bwMode="auto">
          <a:xfrm flipV="1">
            <a:off x="5695950" y="3244850"/>
            <a:ext cx="2222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5" name="Line 1057"/>
          <p:cNvSpPr>
            <a:spLocks noChangeShapeType="1"/>
          </p:cNvSpPr>
          <p:nvPr/>
        </p:nvSpPr>
        <p:spPr bwMode="auto">
          <a:xfrm flipV="1">
            <a:off x="5745163" y="3219450"/>
            <a:ext cx="1587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6" name="Line 1058"/>
          <p:cNvSpPr>
            <a:spLocks noChangeShapeType="1"/>
          </p:cNvSpPr>
          <p:nvPr/>
        </p:nvSpPr>
        <p:spPr bwMode="auto">
          <a:xfrm flipV="1">
            <a:off x="5786438" y="3192463"/>
            <a:ext cx="2222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7" name="Line 1059"/>
          <p:cNvSpPr>
            <a:spLocks noChangeShapeType="1"/>
          </p:cNvSpPr>
          <p:nvPr/>
        </p:nvSpPr>
        <p:spPr bwMode="auto">
          <a:xfrm flipV="1">
            <a:off x="5834063" y="3165475"/>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8" name="Line 1060"/>
          <p:cNvSpPr>
            <a:spLocks noChangeShapeType="1"/>
          </p:cNvSpPr>
          <p:nvPr/>
        </p:nvSpPr>
        <p:spPr bwMode="auto">
          <a:xfrm>
            <a:off x="5883275" y="3160713"/>
            <a:ext cx="20638"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49" name="Line 1061"/>
          <p:cNvSpPr>
            <a:spLocks noChangeShapeType="1"/>
          </p:cNvSpPr>
          <p:nvPr/>
        </p:nvSpPr>
        <p:spPr bwMode="auto">
          <a:xfrm>
            <a:off x="5930900" y="3171825"/>
            <a:ext cx="20638"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0" name="Line 1062"/>
          <p:cNvSpPr>
            <a:spLocks noChangeShapeType="1"/>
          </p:cNvSpPr>
          <p:nvPr/>
        </p:nvSpPr>
        <p:spPr bwMode="auto">
          <a:xfrm>
            <a:off x="5983288" y="3187700"/>
            <a:ext cx="2222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1" name="Line 1063"/>
          <p:cNvSpPr>
            <a:spLocks noChangeShapeType="1"/>
          </p:cNvSpPr>
          <p:nvPr/>
        </p:nvSpPr>
        <p:spPr bwMode="auto">
          <a:xfrm>
            <a:off x="6030913" y="3203575"/>
            <a:ext cx="22225"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2" name="Line 1064"/>
          <p:cNvSpPr>
            <a:spLocks noChangeShapeType="1"/>
          </p:cNvSpPr>
          <p:nvPr/>
        </p:nvSpPr>
        <p:spPr bwMode="auto">
          <a:xfrm>
            <a:off x="6084888" y="3219450"/>
            <a:ext cx="20637"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3" name="Line 1065"/>
          <p:cNvSpPr>
            <a:spLocks noChangeShapeType="1"/>
          </p:cNvSpPr>
          <p:nvPr/>
        </p:nvSpPr>
        <p:spPr bwMode="auto">
          <a:xfrm>
            <a:off x="6137275" y="3235325"/>
            <a:ext cx="1587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4" name="Line 1066"/>
          <p:cNvSpPr>
            <a:spLocks noChangeShapeType="1"/>
          </p:cNvSpPr>
          <p:nvPr/>
        </p:nvSpPr>
        <p:spPr bwMode="auto">
          <a:xfrm>
            <a:off x="6184900" y="3251200"/>
            <a:ext cx="222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5" name="Line 1067"/>
          <p:cNvSpPr>
            <a:spLocks noChangeShapeType="1"/>
          </p:cNvSpPr>
          <p:nvPr/>
        </p:nvSpPr>
        <p:spPr bwMode="auto">
          <a:xfrm>
            <a:off x="6238875" y="3267075"/>
            <a:ext cx="20638"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6" name="Line 1068"/>
          <p:cNvSpPr>
            <a:spLocks noChangeShapeType="1"/>
          </p:cNvSpPr>
          <p:nvPr/>
        </p:nvSpPr>
        <p:spPr bwMode="auto">
          <a:xfrm>
            <a:off x="6286500" y="3282950"/>
            <a:ext cx="20638"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7" name="Line 1069"/>
          <p:cNvSpPr>
            <a:spLocks noChangeShapeType="1"/>
          </p:cNvSpPr>
          <p:nvPr/>
        </p:nvSpPr>
        <p:spPr bwMode="auto">
          <a:xfrm>
            <a:off x="6338888" y="3294063"/>
            <a:ext cx="2222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58" name="Freeform 1070"/>
          <p:cNvSpPr>
            <a:spLocks/>
          </p:cNvSpPr>
          <p:nvPr/>
        </p:nvSpPr>
        <p:spPr bwMode="auto">
          <a:xfrm>
            <a:off x="1377950" y="4403725"/>
            <a:ext cx="131763" cy="133350"/>
          </a:xfrm>
          <a:custGeom>
            <a:avLst/>
            <a:gdLst>
              <a:gd name="T0" fmla="*/ 0 w 83"/>
              <a:gd name="T1" fmla="*/ 0 h 84"/>
              <a:gd name="T2" fmla="*/ 0 w 83"/>
              <a:gd name="T3" fmla="*/ 2147483647 h 84"/>
              <a:gd name="T4" fmla="*/ 2147483647 w 83"/>
              <a:gd name="T5" fmla="*/ 2147483647 h 84"/>
              <a:gd name="T6" fmla="*/ 2147483647 w 83"/>
              <a:gd name="T7" fmla="*/ 0 h 84"/>
              <a:gd name="T8" fmla="*/ 0 w 83"/>
              <a:gd name="T9" fmla="*/ 0 h 84"/>
              <a:gd name="T10" fmla="*/ 0 w 83"/>
              <a:gd name="T11" fmla="*/ 0 h 84"/>
              <a:gd name="T12" fmla="*/ 0 60000 65536"/>
              <a:gd name="T13" fmla="*/ 0 60000 65536"/>
              <a:gd name="T14" fmla="*/ 0 60000 65536"/>
              <a:gd name="T15" fmla="*/ 0 60000 65536"/>
              <a:gd name="T16" fmla="*/ 0 60000 65536"/>
              <a:gd name="T17" fmla="*/ 0 60000 65536"/>
              <a:gd name="T18" fmla="*/ 0 w 83"/>
              <a:gd name="T19" fmla="*/ 0 h 84"/>
              <a:gd name="T20" fmla="*/ 83 w 8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3" h="84">
                <a:moveTo>
                  <a:pt x="0" y="0"/>
                </a:moveTo>
                <a:lnTo>
                  <a:pt x="0" y="84"/>
                </a:lnTo>
                <a:lnTo>
                  <a:pt x="83" y="84"/>
                </a:lnTo>
                <a:lnTo>
                  <a:pt x="83"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859" name="Line 1071"/>
          <p:cNvSpPr>
            <a:spLocks noChangeShapeType="1"/>
          </p:cNvSpPr>
          <p:nvPr/>
        </p:nvSpPr>
        <p:spPr bwMode="auto">
          <a:xfrm flipV="1">
            <a:off x="1646238" y="4124325"/>
            <a:ext cx="158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0" name="AutoShape 1073"/>
          <p:cNvSpPr>
            <a:spLocks noChangeAspect="1" noChangeArrowheads="1" noTextEdit="1"/>
          </p:cNvSpPr>
          <p:nvPr/>
        </p:nvSpPr>
        <p:spPr bwMode="auto">
          <a:xfrm>
            <a:off x="0" y="1771650"/>
            <a:ext cx="7650163" cy="4548188"/>
          </a:xfrm>
          <a:prstGeom prst="rect">
            <a:avLst/>
          </a:prstGeom>
          <a:noFill/>
          <a:ln w="9525" cap="rnd">
            <a:noFill/>
            <a:prstDash val="sysDot"/>
            <a:miter lim="800000"/>
            <a:headEnd/>
            <a:tailEnd/>
          </a:ln>
        </p:spPr>
        <p:txBody>
          <a:bodyPr/>
          <a:lstStyle/>
          <a:p>
            <a:endParaRPr lang="en-US" dirty="0">
              <a:latin typeface="Courier New" pitchFamily="49" charset="0"/>
            </a:endParaRPr>
          </a:p>
        </p:txBody>
      </p:sp>
      <p:sp>
        <p:nvSpPr>
          <p:cNvPr id="279861" name="Line 1074"/>
          <p:cNvSpPr>
            <a:spLocks noChangeShapeType="1"/>
          </p:cNvSpPr>
          <p:nvPr/>
        </p:nvSpPr>
        <p:spPr bwMode="auto">
          <a:xfrm flipV="1">
            <a:off x="1435100" y="4051300"/>
            <a:ext cx="279400" cy="355600"/>
          </a:xfrm>
          <a:prstGeom prst="line">
            <a:avLst/>
          </a:prstGeom>
          <a:noFill/>
          <a:ln w="12700">
            <a:solidFill>
              <a:schemeClr val="tx1"/>
            </a:solidFill>
            <a:prstDash val="dash"/>
            <a:round/>
            <a:headEnd/>
            <a:tailEnd/>
          </a:ln>
        </p:spPr>
        <p:txBody>
          <a:bodyPr>
            <a:spAutoFit/>
          </a:bodyPr>
          <a:lstStyle/>
          <a:p>
            <a:endParaRPr lang="en-US" dirty="0">
              <a:latin typeface="Courier New" pitchFamily="49" charset="0"/>
            </a:endParaRPr>
          </a:p>
        </p:txBody>
      </p:sp>
      <p:sp>
        <p:nvSpPr>
          <p:cNvPr id="279862" name="Line 1078"/>
          <p:cNvSpPr>
            <a:spLocks noChangeShapeType="1"/>
          </p:cNvSpPr>
          <p:nvPr/>
        </p:nvSpPr>
        <p:spPr bwMode="auto">
          <a:xfrm flipV="1">
            <a:off x="1493838" y="4408488"/>
            <a:ext cx="6350"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3" name="Line 1079"/>
          <p:cNvSpPr>
            <a:spLocks noChangeShapeType="1"/>
          </p:cNvSpPr>
          <p:nvPr/>
        </p:nvSpPr>
        <p:spPr bwMode="auto">
          <a:xfrm flipV="1">
            <a:off x="1516063" y="4351338"/>
            <a:ext cx="36512" cy="412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4" name="Line 1080"/>
          <p:cNvSpPr>
            <a:spLocks noChangeShapeType="1"/>
          </p:cNvSpPr>
          <p:nvPr/>
        </p:nvSpPr>
        <p:spPr bwMode="auto">
          <a:xfrm flipV="1">
            <a:off x="1563688" y="4329113"/>
            <a:ext cx="11112"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5" name="Line 1081"/>
          <p:cNvSpPr>
            <a:spLocks noChangeShapeType="1"/>
          </p:cNvSpPr>
          <p:nvPr/>
        </p:nvSpPr>
        <p:spPr bwMode="auto">
          <a:xfrm flipV="1">
            <a:off x="1584325" y="4270375"/>
            <a:ext cx="38100" cy="428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6" name="Line 1082"/>
          <p:cNvSpPr>
            <a:spLocks noChangeShapeType="1"/>
          </p:cNvSpPr>
          <p:nvPr/>
        </p:nvSpPr>
        <p:spPr bwMode="auto">
          <a:xfrm flipV="1">
            <a:off x="1631950" y="4249738"/>
            <a:ext cx="11113"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7" name="Line 1083"/>
          <p:cNvSpPr>
            <a:spLocks noChangeShapeType="1"/>
          </p:cNvSpPr>
          <p:nvPr/>
        </p:nvSpPr>
        <p:spPr bwMode="auto">
          <a:xfrm flipV="1">
            <a:off x="1654175" y="4191000"/>
            <a:ext cx="36513" cy="428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8" name="Line 1084"/>
          <p:cNvSpPr>
            <a:spLocks noChangeShapeType="1"/>
          </p:cNvSpPr>
          <p:nvPr/>
        </p:nvSpPr>
        <p:spPr bwMode="auto">
          <a:xfrm flipV="1">
            <a:off x="1706563" y="4170363"/>
            <a:ext cx="6350"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69" name="Line 1085"/>
          <p:cNvSpPr>
            <a:spLocks noChangeShapeType="1"/>
          </p:cNvSpPr>
          <p:nvPr/>
        </p:nvSpPr>
        <p:spPr bwMode="auto">
          <a:xfrm flipV="1">
            <a:off x="1728788" y="4111625"/>
            <a:ext cx="31750" cy="428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0" name="Line 1086"/>
          <p:cNvSpPr>
            <a:spLocks noChangeShapeType="1"/>
          </p:cNvSpPr>
          <p:nvPr/>
        </p:nvSpPr>
        <p:spPr bwMode="auto">
          <a:xfrm flipV="1">
            <a:off x="1776413" y="4090988"/>
            <a:ext cx="4762"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1" name="Freeform 1087"/>
          <p:cNvSpPr>
            <a:spLocks/>
          </p:cNvSpPr>
          <p:nvPr/>
        </p:nvSpPr>
        <p:spPr bwMode="auto">
          <a:xfrm>
            <a:off x="1797050" y="4037013"/>
            <a:ext cx="36513" cy="38100"/>
          </a:xfrm>
          <a:custGeom>
            <a:avLst/>
            <a:gdLst>
              <a:gd name="T0" fmla="*/ 0 w 23"/>
              <a:gd name="T1" fmla="*/ 2147483647 h 24"/>
              <a:gd name="T2" fmla="*/ 2147483647 w 23"/>
              <a:gd name="T3" fmla="*/ 2147483647 h 24"/>
              <a:gd name="T4" fmla="*/ 2147483647 w 23"/>
              <a:gd name="T5" fmla="*/ 0 h 24"/>
              <a:gd name="T6" fmla="*/ 0 60000 65536"/>
              <a:gd name="T7" fmla="*/ 0 60000 65536"/>
              <a:gd name="T8" fmla="*/ 0 60000 65536"/>
              <a:gd name="T9" fmla="*/ 0 w 23"/>
              <a:gd name="T10" fmla="*/ 0 h 24"/>
              <a:gd name="T11" fmla="*/ 23 w 23"/>
              <a:gd name="T12" fmla="*/ 24 h 24"/>
            </a:gdLst>
            <a:ahLst/>
            <a:cxnLst>
              <a:cxn ang="T6">
                <a:pos x="T0" y="T1"/>
              </a:cxn>
              <a:cxn ang="T7">
                <a:pos x="T2" y="T3"/>
              </a:cxn>
              <a:cxn ang="T8">
                <a:pos x="T4" y="T5"/>
              </a:cxn>
            </a:cxnLst>
            <a:rect l="T9" t="T10" r="T11" b="T12"/>
            <a:pathLst>
              <a:path w="23" h="24">
                <a:moveTo>
                  <a:pt x="0" y="24"/>
                </a:moveTo>
                <a:lnTo>
                  <a:pt x="10" y="10"/>
                </a:lnTo>
                <a:lnTo>
                  <a:pt x="2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872" name="Line 1088"/>
          <p:cNvSpPr>
            <a:spLocks noChangeShapeType="1"/>
          </p:cNvSpPr>
          <p:nvPr/>
        </p:nvSpPr>
        <p:spPr bwMode="auto">
          <a:xfrm flipV="1">
            <a:off x="1851025" y="4016375"/>
            <a:ext cx="95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3" name="Line 1089"/>
          <p:cNvSpPr>
            <a:spLocks noChangeShapeType="1"/>
          </p:cNvSpPr>
          <p:nvPr/>
        </p:nvSpPr>
        <p:spPr bwMode="auto">
          <a:xfrm flipV="1">
            <a:off x="1876425" y="3968750"/>
            <a:ext cx="38100" cy="317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4" name="Line 1090"/>
          <p:cNvSpPr>
            <a:spLocks noChangeShapeType="1"/>
          </p:cNvSpPr>
          <p:nvPr/>
        </p:nvSpPr>
        <p:spPr bwMode="auto">
          <a:xfrm flipV="1">
            <a:off x="1930400" y="3946525"/>
            <a:ext cx="952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5" name="Line 1091"/>
          <p:cNvSpPr>
            <a:spLocks noChangeShapeType="1"/>
          </p:cNvSpPr>
          <p:nvPr/>
        </p:nvSpPr>
        <p:spPr bwMode="auto">
          <a:xfrm flipV="1">
            <a:off x="1955800" y="3898900"/>
            <a:ext cx="42863" cy="317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6" name="Line 1092"/>
          <p:cNvSpPr>
            <a:spLocks noChangeShapeType="1"/>
          </p:cNvSpPr>
          <p:nvPr/>
        </p:nvSpPr>
        <p:spPr bwMode="auto">
          <a:xfrm flipV="1">
            <a:off x="2014538" y="3878263"/>
            <a:ext cx="6350"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7" name="Line 1093"/>
          <p:cNvSpPr>
            <a:spLocks noChangeShapeType="1"/>
          </p:cNvSpPr>
          <p:nvPr/>
        </p:nvSpPr>
        <p:spPr bwMode="auto">
          <a:xfrm flipV="1">
            <a:off x="2036763" y="3830638"/>
            <a:ext cx="41275" cy="365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8" name="Line 1094"/>
          <p:cNvSpPr>
            <a:spLocks noChangeShapeType="1"/>
          </p:cNvSpPr>
          <p:nvPr/>
        </p:nvSpPr>
        <p:spPr bwMode="auto">
          <a:xfrm flipV="1">
            <a:off x="2093913" y="3808413"/>
            <a:ext cx="11112"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79" name="Line 1095"/>
          <p:cNvSpPr>
            <a:spLocks noChangeShapeType="1"/>
          </p:cNvSpPr>
          <p:nvPr/>
        </p:nvSpPr>
        <p:spPr bwMode="auto">
          <a:xfrm flipV="1">
            <a:off x="2120900" y="3767138"/>
            <a:ext cx="38100" cy="317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0" name="Freeform 1096"/>
          <p:cNvSpPr>
            <a:spLocks/>
          </p:cNvSpPr>
          <p:nvPr/>
        </p:nvSpPr>
        <p:spPr bwMode="auto">
          <a:xfrm>
            <a:off x="2174875" y="3744913"/>
            <a:ext cx="9525" cy="4762"/>
          </a:xfrm>
          <a:custGeom>
            <a:avLst/>
            <a:gdLst>
              <a:gd name="T0" fmla="*/ 0 w 6"/>
              <a:gd name="T1" fmla="*/ 2147483647 h 3"/>
              <a:gd name="T2" fmla="*/ 2147483647 w 6"/>
              <a:gd name="T3" fmla="*/ 0 h 3"/>
              <a:gd name="T4" fmla="*/ 2147483647 w 6"/>
              <a:gd name="T5" fmla="*/ 0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0" y="3"/>
                </a:moveTo>
                <a:lnTo>
                  <a:pt x="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881" name="Line 1097"/>
          <p:cNvSpPr>
            <a:spLocks noChangeShapeType="1"/>
          </p:cNvSpPr>
          <p:nvPr/>
        </p:nvSpPr>
        <p:spPr bwMode="auto">
          <a:xfrm flipV="1">
            <a:off x="2206625" y="3724275"/>
            <a:ext cx="4762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2" name="Line 1098"/>
          <p:cNvSpPr>
            <a:spLocks noChangeShapeType="1"/>
          </p:cNvSpPr>
          <p:nvPr/>
        </p:nvSpPr>
        <p:spPr bwMode="auto">
          <a:xfrm>
            <a:off x="2274888" y="3713163"/>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3" name="Line 1099"/>
          <p:cNvSpPr>
            <a:spLocks noChangeShapeType="1"/>
          </p:cNvSpPr>
          <p:nvPr/>
        </p:nvSpPr>
        <p:spPr bwMode="auto">
          <a:xfrm flipV="1">
            <a:off x="2306638" y="3686175"/>
            <a:ext cx="4762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4" name="Line 1100"/>
          <p:cNvSpPr>
            <a:spLocks noChangeShapeType="1"/>
          </p:cNvSpPr>
          <p:nvPr/>
        </p:nvSpPr>
        <p:spPr bwMode="auto">
          <a:xfrm>
            <a:off x="2376488" y="3681413"/>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5" name="Line 1101"/>
          <p:cNvSpPr>
            <a:spLocks noChangeShapeType="1"/>
          </p:cNvSpPr>
          <p:nvPr/>
        </p:nvSpPr>
        <p:spPr bwMode="auto">
          <a:xfrm flipV="1">
            <a:off x="2408238" y="3654425"/>
            <a:ext cx="4762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6" name="Line 1102"/>
          <p:cNvSpPr>
            <a:spLocks noChangeShapeType="1"/>
          </p:cNvSpPr>
          <p:nvPr/>
        </p:nvSpPr>
        <p:spPr bwMode="auto">
          <a:xfrm flipV="1">
            <a:off x="2476500" y="3644900"/>
            <a:ext cx="11113"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7" name="Freeform 1103"/>
          <p:cNvSpPr>
            <a:spLocks/>
          </p:cNvSpPr>
          <p:nvPr/>
        </p:nvSpPr>
        <p:spPr bwMode="auto">
          <a:xfrm>
            <a:off x="2509838" y="3622675"/>
            <a:ext cx="52387" cy="15875"/>
          </a:xfrm>
          <a:custGeom>
            <a:avLst/>
            <a:gdLst>
              <a:gd name="T0" fmla="*/ 0 w 33"/>
              <a:gd name="T1" fmla="*/ 2147483647 h 10"/>
              <a:gd name="T2" fmla="*/ 2147483647 w 33"/>
              <a:gd name="T3" fmla="*/ 2147483647 h 10"/>
              <a:gd name="T4" fmla="*/ 2147483647 w 33"/>
              <a:gd name="T5" fmla="*/ 0 h 10"/>
              <a:gd name="T6" fmla="*/ 0 60000 65536"/>
              <a:gd name="T7" fmla="*/ 0 60000 65536"/>
              <a:gd name="T8" fmla="*/ 0 60000 65536"/>
              <a:gd name="T9" fmla="*/ 0 w 33"/>
              <a:gd name="T10" fmla="*/ 0 h 10"/>
              <a:gd name="T11" fmla="*/ 33 w 33"/>
              <a:gd name="T12" fmla="*/ 10 h 10"/>
            </a:gdLst>
            <a:ahLst/>
            <a:cxnLst>
              <a:cxn ang="T6">
                <a:pos x="T0" y="T1"/>
              </a:cxn>
              <a:cxn ang="T7">
                <a:pos x="T2" y="T3"/>
              </a:cxn>
              <a:cxn ang="T8">
                <a:pos x="T4" y="T5"/>
              </a:cxn>
            </a:cxnLst>
            <a:rect l="T9" t="T10" r="T11" b="T12"/>
            <a:pathLst>
              <a:path w="33" h="10">
                <a:moveTo>
                  <a:pt x="0" y="10"/>
                </a:moveTo>
                <a:lnTo>
                  <a:pt x="26" y="3"/>
                </a:lnTo>
                <a:lnTo>
                  <a:pt x="3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888" name="Line 1104"/>
          <p:cNvSpPr>
            <a:spLocks noChangeShapeType="1"/>
          </p:cNvSpPr>
          <p:nvPr/>
        </p:nvSpPr>
        <p:spPr bwMode="auto">
          <a:xfrm flipV="1">
            <a:off x="2578100" y="3611563"/>
            <a:ext cx="11113"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89" name="Line 1105"/>
          <p:cNvSpPr>
            <a:spLocks noChangeShapeType="1"/>
          </p:cNvSpPr>
          <p:nvPr/>
        </p:nvSpPr>
        <p:spPr bwMode="auto">
          <a:xfrm flipV="1">
            <a:off x="2609850" y="3586163"/>
            <a:ext cx="47625" cy="2063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0" name="Line 1106"/>
          <p:cNvSpPr>
            <a:spLocks noChangeShapeType="1"/>
          </p:cNvSpPr>
          <p:nvPr/>
        </p:nvSpPr>
        <p:spPr bwMode="auto">
          <a:xfrm flipV="1">
            <a:off x="2679700" y="3575050"/>
            <a:ext cx="9525"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1" name="Line 1107"/>
          <p:cNvSpPr>
            <a:spLocks noChangeShapeType="1"/>
          </p:cNvSpPr>
          <p:nvPr/>
        </p:nvSpPr>
        <p:spPr bwMode="auto">
          <a:xfrm flipV="1">
            <a:off x="2711450" y="3548063"/>
            <a:ext cx="47625" cy="222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2" name="Line 1108"/>
          <p:cNvSpPr>
            <a:spLocks noChangeShapeType="1"/>
          </p:cNvSpPr>
          <p:nvPr/>
        </p:nvSpPr>
        <p:spPr bwMode="auto">
          <a:xfrm flipV="1">
            <a:off x="2779713" y="3538538"/>
            <a:ext cx="11112"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3" name="Line 1109"/>
          <p:cNvSpPr>
            <a:spLocks noChangeShapeType="1"/>
          </p:cNvSpPr>
          <p:nvPr/>
        </p:nvSpPr>
        <p:spPr bwMode="auto">
          <a:xfrm flipV="1">
            <a:off x="2806700" y="3511550"/>
            <a:ext cx="52388" cy="2063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4" name="Line 1110"/>
          <p:cNvSpPr>
            <a:spLocks noChangeShapeType="1"/>
          </p:cNvSpPr>
          <p:nvPr/>
        </p:nvSpPr>
        <p:spPr bwMode="auto">
          <a:xfrm flipV="1">
            <a:off x="2881313" y="3500438"/>
            <a:ext cx="4762"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5" name="Freeform 1111"/>
          <p:cNvSpPr>
            <a:spLocks/>
          </p:cNvSpPr>
          <p:nvPr/>
        </p:nvSpPr>
        <p:spPr bwMode="auto">
          <a:xfrm>
            <a:off x="2906713" y="3473450"/>
            <a:ext cx="53975" cy="22225"/>
          </a:xfrm>
          <a:custGeom>
            <a:avLst/>
            <a:gdLst>
              <a:gd name="T0" fmla="*/ 0 w 34"/>
              <a:gd name="T1" fmla="*/ 2147483647 h 14"/>
              <a:gd name="T2" fmla="*/ 2147483647 w 34"/>
              <a:gd name="T3" fmla="*/ 2147483647 h 14"/>
              <a:gd name="T4" fmla="*/ 2147483647 w 34"/>
              <a:gd name="T5" fmla="*/ 0 h 14"/>
              <a:gd name="T6" fmla="*/ 0 60000 65536"/>
              <a:gd name="T7" fmla="*/ 0 60000 65536"/>
              <a:gd name="T8" fmla="*/ 0 60000 65536"/>
              <a:gd name="T9" fmla="*/ 0 w 34"/>
              <a:gd name="T10" fmla="*/ 0 h 14"/>
              <a:gd name="T11" fmla="*/ 34 w 34"/>
              <a:gd name="T12" fmla="*/ 14 h 14"/>
            </a:gdLst>
            <a:ahLst/>
            <a:cxnLst>
              <a:cxn ang="T6">
                <a:pos x="T0" y="T1"/>
              </a:cxn>
              <a:cxn ang="T7">
                <a:pos x="T2" y="T3"/>
              </a:cxn>
              <a:cxn ang="T8">
                <a:pos x="T4" y="T5"/>
              </a:cxn>
            </a:cxnLst>
            <a:rect l="T9" t="T10" r="T11" b="T12"/>
            <a:pathLst>
              <a:path w="34" h="14">
                <a:moveTo>
                  <a:pt x="0" y="14"/>
                </a:moveTo>
                <a:lnTo>
                  <a:pt x="7" y="10"/>
                </a:lnTo>
                <a:lnTo>
                  <a:pt x="34"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896" name="Line 1112"/>
          <p:cNvSpPr>
            <a:spLocks noChangeShapeType="1"/>
          </p:cNvSpPr>
          <p:nvPr/>
        </p:nvSpPr>
        <p:spPr bwMode="auto">
          <a:xfrm flipV="1">
            <a:off x="2976563" y="3463925"/>
            <a:ext cx="11112"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7" name="Line 1113"/>
          <p:cNvSpPr>
            <a:spLocks noChangeShapeType="1"/>
          </p:cNvSpPr>
          <p:nvPr/>
        </p:nvSpPr>
        <p:spPr bwMode="auto">
          <a:xfrm flipV="1">
            <a:off x="3008313" y="3436938"/>
            <a:ext cx="47625" cy="2063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8" name="Line 1114"/>
          <p:cNvSpPr>
            <a:spLocks noChangeShapeType="1"/>
          </p:cNvSpPr>
          <p:nvPr/>
        </p:nvSpPr>
        <p:spPr bwMode="auto">
          <a:xfrm flipV="1">
            <a:off x="3078163" y="3425825"/>
            <a:ext cx="952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899" name="Line 1115"/>
          <p:cNvSpPr>
            <a:spLocks noChangeShapeType="1"/>
          </p:cNvSpPr>
          <p:nvPr/>
        </p:nvSpPr>
        <p:spPr bwMode="auto">
          <a:xfrm flipV="1">
            <a:off x="3109913" y="3400425"/>
            <a:ext cx="47625" cy="2063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0" name="Line 1116"/>
          <p:cNvSpPr>
            <a:spLocks noChangeShapeType="1"/>
          </p:cNvSpPr>
          <p:nvPr/>
        </p:nvSpPr>
        <p:spPr bwMode="auto">
          <a:xfrm flipV="1">
            <a:off x="3178175" y="3389313"/>
            <a:ext cx="11113"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1" name="Line 1117"/>
          <p:cNvSpPr>
            <a:spLocks noChangeShapeType="1"/>
          </p:cNvSpPr>
          <p:nvPr/>
        </p:nvSpPr>
        <p:spPr bwMode="auto">
          <a:xfrm flipV="1">
            <a:off x="3205163" y="3362325"/>
            <a:ext cx="52387" cy="222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2" name="Line 1118"/>
          <p:cNvSpPr>
            <a:spLocks noChangeShapeType="1"/>
          </p:cNvSpPr>
          <p:nvPr/>
        </p:nvSpPr>
        <p:spPr bwMode="auto">
          <a:xfrm flipV="1">
            <a:off x="3279775" y="3351213"/>
            <a:ext cx="4763"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3" name="Line 1119"/>
          <p:cNvSpPr>
            <a:spLocks noChangeShapeType="1"/>
          </p:cNvSpPr>
          <p:nvPr/>
        </p:nvSpPr>
        <p:spPr bwMode="auto">
          <a:xfrm>
            <a:off x="3305175" y="3357563"/>
            <a:ext cx="53975"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4" name="Line 1120"/>
          <p:cNvSpPr>
            <a:spLocks noChangeShapeType="1"/>
          </p:cNvSpPr>
          <p:nvPr/>
        </p:nvSpPr>
        <p:spPr bwMode="auto">
          <a:xfrm>
            <a:off x="3379788" y="3362325"/>
            <a:ext cx="11112"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5" name="Line 1121"/>
          <p:cNvSpPr>
            <a:spLocks noChangeShapeType="1"/>
          </p:cNvSpPr>
          <p:nvPr/>
        </p:nvSpPr>
        <p:spPr bwMode="auto">
          <a:xfrm>
            <a:off x="3411538" y="3367088"/>
            <a:ext cx="5397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6" name="Line 1122"/>
          <p:cNvSpPr>
            <a:spLocks noChangeShapeType="1"/>
          </p:cNvSpPr>
          <p:nvPr/>
        </p:nvSpPr>
        <p:spPr bwMode="auto">
          <a:xfrm>
            <a:off x="3486150" y="33782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7" name="Line 1123"/>
          <p:cNvSpPr>
            <a:spLocks noChangeShapeType="1"/>
          </p:cNvSpPr>
          <p:nvPr/>
        </p:nvSpPr>
        <p:spPr bwMode="auto">
          <a:xfrm>
            <a:off x="3517900" y="3378200"/>
            <a:ext cx="539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8" name="Line 1124"/>
          <p:cNvSpPr>
            <a:spLocks noChangeShapeType="1"/>
          </p:cNvSpPr>
          <p:nvPr/>
        </p:nvSpPr>
        <p:spPr bwMode="auto">
          <a:xfrm>
            <a:off x="3592513" y="3389313"/>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09" name="Freeform 1125"/>
          <p:cNvSpPr>
            <a:spLocks/>
          </p:cNvSpPr>
          <p:nvPr/>
        </p:nvSpPr>
        <p:spPr bwMode="auto">
          <a:xfrm>
            <a:off x="3624263" y="3389313"/>
            <a:ext cx="53975" cy="11112"/>
          </a:xfrm>
          <a:custGeom>
            <a:avLst/>
            <a:gdLst>
              <a:gd name="T0" fmla="*/ 0 w 34"/>
              <a:gd name="T1" fmla="*/ 2147483647 h 7"/>
              <a:gd name="T2" fmla="*/ 2147483647 w 34"/>
              <a:gd name="T3" fmla="*/ 2147483647 h 7"/>
              <a:gd name="T4" fmla="*/ 2147483647 w 34"/>
              <a:gd name="T5" fmla="*/ 0 h 7"/>
              <a:gd name="T6" fmla="*/ 0 60000 65536"/>
              <a:gd name="T7" fmla="*/ 0 60000 65536"/>
              <a:gd name="T8" fmla="*/ 0 60000 65536"/>
              <a:gd name="T9" fmla="*/ 0 w 34"/>
              <a:gd name="T10" fmla="*/ 0 h 7"/>
              <a:gd name="T11" fmla="*/ 34 w 34"/>
              <a:gd name="T12" fmla="*/ 7 h 7"/>
            </a:gdLst>
            <a:ahLst/>
            <a:cxnLst>
              <a:cxn ang="T6">
                <a:pos x="T0" y="T1"/>
              </a:cxn>
              <a:cxn ang="T7">
                <a:pos x="T2" y="T3"/>
              </a:cxn>
              <a:cxn ang="T8">
                <a:pos x="T4" y="T5"/>
              </a:cxn>
            </a:cxnLst>
            <a:rect l="T9" t="T10" r="T11" b="T12"/>
            <a:pathLst>
              <a:path w="34" h="7">
                <a:moveTo>
                  <a:pt x="0" y="3"/>
                </a:moveTo>
                <a:lnTo>
                  <a:pt x="20" y="7"/>
                </a:lnTo>
                <a:lnTo>
                  <a:pt x="34"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910" name="Line 1126"/>
          <p:cNvSpPr>
            <a:spLocks noChangeShapeType="1"/>
          </p:cNvSpPr>
          <p:nvPr/>
        </p:nvSpPr>
        <p:spPr bwMode="auto">
          <a:xfrm flipV="1">
            <a:off x="3694113" y="3378200"/>
            <a:ext cx="952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1" name="Line 1127"/>
          <p:cNvSpPr>
            <a:spLocks noChangeShapeType="1"/>
          </p:cNvSpPr>
          <p:nvPr/>
        </p:nvSpPr>
        <p:spPr bwMode="auto">
          <a:xfrm flipV="1">
            <a:off x="3725863" y="3357563"/>
            <a:ext cx="52387"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2" name="Line 1128"/>
          <p:cNvSpPr>
            <a:spLocks noChangeShapeType="1"/>
          </p:cNvSpPr>
          <p:nvPr/>
        </p:nvSpPr>
        <p:spPr bwMode="auto">
          <a:xfrm flipV="1">
            <a:off x="3794125" y="3346450"/>
            <a:ext cx="11113"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3" name="Line 1129"/>
          <p:cNvSpPr>
            <a:spLocks noChangeShapeType="1"/>
          </p:cNvSpPr>
          <p:nvPr/>
        </p:nvSpPr>
        <p:spPr bwMode="auto">
          <a:xfrm flipV="1">
            <a:off x="3825875" y="3325813"/>
            <a:ext cx="539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4" name="Line 1130"/>
          <p:cNvSpPr>
            <a:spLocks noChangeShapeType="1"/>
          </p:cNvSpPr>
          <p:nvPr/>
        </p:nvSpPr>
        <p:spPr bwMode="auto">
          <a:xfrm flipV="1">
            <a:off x="3895725" y="3314700"/>
            <a:ext cx="11113"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5" name="Line 1131"/>
          <p:cNvSpPr>
            <a:spLocks noChangeShapeType="1"/>
          </p:cNvSpPr>
          <p:nvPr/>
        </p:nvSpPr>
        <p:spPr bwMode="auto">
          <a:xfrm flipV="1">
            <a:off x="3927475" y="3294063"/>
            <a:ext cx="52388"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6" name="Line 1132"/>
          <p:cNvSpPr>
            <a:spLocks noChangeShapeType="1"/>
          </p:cNvSpPr>
          <p:nvPr/>
        </p:nvSpPr>
        <p:spPr bwMode="auto">
          <a:xfrm>
            <a:off x="3997325" y="32829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7" name="Line 1133"/>
          <p:cNvSpPr>
            <a:spLocks noChangeShapeType="1"/>
          </p:cNvSpPr>
          <p:nvPr/>
        </p:nvSpPr>
        <p:spPr bwMode="auto">
          <a:xfrm>
            <a:off x="4029075" y="3278188"/>
            <a:ext cx="52388"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8" name="Line 1134"/>
          <p:cNvSpPr>
            <a:spLocks noChangeShapeType="1"/>
          </p:cNvSpPr>
          <p:nvPr/>
        </p:nvSpPr>
        <p:spPr bwMode="auto">
          <a:xfrm>
            <a:off x="4102100" y="3271838"/>
            <a:ext cx="11113"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19" name="Line 1135"/>
          <p:cNvSpPr>
            <a:spLocks noChangeShapeType="1"/>
          </p:cNvSpPr>
          <p:nvPr/>
        </p:nvSpPr>
        <p:spPr bwMode="auto">
          <a:xfrm>
            <a:off x="4135438" y="3271838"/>
            <a:ext cx="52387"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0" name="Line 1136"/>
          <p:cNvSpPr>
            <a:spLocks noChangeShapeType="1"/>
          </p:cNvSpPr>
          <p:nvPr/>
        </p:nvSpPr>
        <p:spPr bwMode="auto">
          <a:xfrm>
            <a:off x="4208463" y="3271838"/>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1" name="Line 1137"/>
          <p:cNvSpPr>
            <a:spLocks noChangeShapeType="1"/>
          </p:cNvSpPr>
          <p:nvPr/>
        </p:nvSpPr>
        <p:spPr bwMode="auto">
          <a:xfrm>
            <a:off x="4240213" y="3271838"/>
            <a:ext cx="5397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2" name="Line 1138"/>
          <p:cNvSpPr>
            <a:spLocks noChangeShapeType="1"/>
          </p:cNvSpPr>
          <p:nvPr/>
        </p:nvSpPr>
        <p:spPr bwMode="auto">
          <a:xfrm>
            <a:off x="4314825" y="3271838"/>
            <a:ext cx="11113"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3" name="Freeform 1139"/>
          <p:cNvSpPr>
            <a:spLocks/>
          </p:cNvSpPr>
          <p:nvPr/>
        </p:nvSpPr>
        <p:spPr bwMode="auto">
          <a:xfrm>
            <a:off x="4346575" y="3271838"/>
            <a:ext cx="53975" cy="1587"/>
          </a:xfrm>
          <a:custGeom>
            <a:avLst/>
            <a:gdLst>
              <a:gd name="T0" fmla="*/ 0 w 34"/>
              <a:gd name="T1" fmla="*/ 0 h 1587"/>
              <a:gd name="T2" fmla="*/ 2147483647 w 34"/>
              <a:gd name="T3" fmla="*/ 0 h 1587"/>
              <a:gd name="T4" fmla="*/ 2147483647 w 34"/>
              <a:gd name="T5" fmla="*/ 0 h 1587"/>
              <a:gd name="T6" fmla="*/ 0 60000 65536"/>
              <a:gd name="T7" fmla="*/ 0 60000 65536"/>
              <a:gd name="T8" fmla="*/ 0 60000 65536"/>
              <a:gd name="T9" fmla="*/ 0 w 34"/>
              <a:gd name="T10" fmla="*/ 0 h 1587"/>
              <a:gd name="T11" fmla="*/ 34 w 34"/>
              <a:gd name="T12" fmla="*/ 1587 h 1587"/>
            </a:gdLst>
            <a:ahLst/>
            <a:cxnLst>
              <a:cxn ang="T6">
                <a:pos x="T0" y="T1"/>
              </a:cxn>
              <a:cxn ang="T7">
                <a:pos x="T2" y="T3"/>
              </a:cxn>
              <a:cxn ang="T8">
                <a:pos x="T4" y="T5"/>
              </a:cxn>
            </a:cxnLst>
            <a:rect l="T9" t="T10" r="T11" b="T12"/>
            <a:pathLst>
              <a:path w="34" h="1587">
                <a:moveTo>
                  <a:pt x="0" y="0"/>
                </a:moveTo>
                <a:lnTo>
                  <a:pt x="31" y="0"/>
                </a:lnTo>
                <a:lnTo>
                  <a:pt x="34"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924" name="Line 1140"/>
          <p:cNvSpPr>
            <a:spLocks noChangeShapeType="1"/>
          </p:cNvSpPr>
          <p:nvPr/>
        </p:nvSpPr>
        <p:spPr bwMode="auto">
          <a:xfrm>
            <a:off x="4421188" y="3278188"/>
            <a:ext cx="11112"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5" name="Line 1141"/>
          <p:cNvSpPr>
            <a:spLocks noChangeShapeType="1"/>
          </p:cNvSpPr>
          <p:nvPr/>
        </p:nvSpPr>
        <p:spPr bwMode="auto">
          <a:xfrm>
            <a:off x="4452938" y="3282950"/>
            <a:ext cx="53975"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6" name="Line 1142"/>
          <p:cNvSpPr>
            <a:spLocks noChangeShapeType="1"/>
          </p:cNvSpPr>
          <p:nvPr/>
        </p:nvSpPr>
        <p:spPr bwMode="auto">
          <a:xfrm>
            <a:off x="4527550" y="3298825"/>
            <a:ext cx="11113" cy="4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7" name="Line 1143"/>
          <p:cNvSpPr>
            <a:spLocks noChangeShapeType="1"/>
          </p:cNvSpPr>
          <p:nvPr/>
        </p:nvSpPr>
        <p:spPr bwMode="auto">
          <a:xfrm>
            <a:off x="4554538" y="3309938"/>
            <a:ext cx="52387"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8" name="Line 1144"/>
          <p:cNvSpPr>
            <a:spLocks noChangeShapeType="1"/>
          </p:cNvSpPr>
          <p:nvPr/>
        </p:nvSpPr>
        <p:spPr bwMode="auto">
          <a:xfrm>
            <a:off x="4629150" y="3325813"/>
            <a:ext cx="95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29" name="Line 1145"/>
          <p:cNvSpPr>
            <a:spLocks noChangeShapeType="1"/>
          </p:cNvSpPr>
          <p:nvPr/>
        </p:nvSpPr>
        <p:spPr bwMode="auto">
          <a:xfrm>
            <a:off x="4660900" y="3330575"/>
            <a:ext cx="52388"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0" name="Line 1146"/>
          <p:cNvSpPr>
            <a:spLocks noChangeShapeType="1"/>
          </p:cNvSpPr>
          <p:nvPr/>
        </p:nvSpPr>
        <p:spPr bwMode="auto">
          <a:xfrm>
            <a:off x="4735513" y="33464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1" name="Line 1147"/>
          <p:cNvSpPr>
            <a:spLocks noChangeShapeType="1"/>
          </p:cNvSpPr>
          <p:nvPr/>
        </p:nvSpPr>
        <p:spPr bwMode="auto">
          <a:xfrm>
            <a:off x="4767263" y="3351213"/>
            <a:ext cx="4762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2" name="Line 1148"/>
          <p:cNvSpPr>
            <a:spLocks noChangeShapeType="1"/>
          </p:cNvSpPr>
          <p:nvPr/>
        </p:nvSpPr>
        <p:spPr bwMode="auto">
          <a:xfrm>
            <a:off x="4835525" y="3367088"/>
            <a:ext cx="11113"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3" name="Line 1149"/>
          <p:cNvSpPr>
            <a:spLocks noChangeShapeType="1"/>
          </p:cNvSpPr>
          <p:nvPr/>
        </p:nvSpPr>
        <p:spPr bwMode="auto">
          <a:xfrm>
            <a:off x="4867275" y="3373438"/>
            <a:ext cx="5397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4" name="Line 1150"/>
          <p:cNvSpPr>
            <a:spLocks noChangeShapeType="1"/>
          </p:cNvSpPr>
          <p:nvPr/>
        </p:nvSpPr>
        <p:spPr bwMode="auto">
          <a:xfrm>
            <a:off x="4941888" y="3389313"/>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5" name="Line 1151"/>
          <p:cNvSpPr>
            <a:spLocks noChangeShapeType="1"/>
          </p:cNvSpPr>
          <p:nvPr/>
        </p:nvSpPr>
        <p:spPr bwMode="auto">
          <a:xfrm>
            <a:off x="4973638" y="3394075"/>
            <a:ext cx="539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6" name="Line 1152"/>
          <p:cNvSpPr>
            <a:spLocks noChangeShapeType="1"/>
          </p:cNvSpPr>
          <p:nvPr/>
        </p:nvSpPr>
        <p:spPr bwMode="auto">
          <a:xfrm>
            <a:off x="5043488" y="34099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7" name="Line 1153"/>
          <p:cNvSpPr>
            <a:spLocks noChangeShapeType="1"/>
          </p:cNvSpPr>
          <p:nvPr/>
        </p:nvSpPr>
        <p:spPr bwMode="auto">
          <a:xfrm>
            <a:off x="5075238" y="3416300"/>
            <a:ext cx="52387" cy="952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8" name="Line 1154"/>
          <p:cNvSpPr>
            <a:spLocks noChangeShapeType="1"/>
          </p:cNvSpPr>
          <p:nvPr/>
        </p:nvSpPr>
        <p:spPr bwMode="auto">
          <a:xfrm>
            <a:off x="5149850" y="3425825"/>
            <a:ext cx="9525"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39" name="Line 1155"/>
          <p:cNvSpPr>
            <a:spLocks noChangeShapeType="1"/>
          </p:cNvSpPr>
          <p:nvPr/>
        </p:nvSpPr>
        <p:spPr bwMode="auto">
          <a:xfrm>
            <a:off x="5181600" y="3432175"/>
            <a:ext cx="52388"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0" name="Line 1156"/>
          <p:cNvSpPr>
            <a:spLocks noChangeShapeType="1"/>
          </p:cNvSpPr>
          <p:nvPr/>
        </p:nvSpPr>
        <p:spPr bwMode="auto">
          <a:xfrm>
            <a:off x="5256213" y="3436938"/>
            <a:ext cx="95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1" name="Line 1157"/>
          <p:cNvSpPr>
            <a:spLocks noChangeShapeType="1"/>
          </p:cNvSpPr>
          <p:nvPr/>
        </p:nvSpPr>
        <p:spPr bwMode="auto">
          <a:xfrm>
            <a:off x="5287963" y="3436938"/>
            <a:ext cx="52387"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2" name="Line 1158"/>
          <p:cNvSpPr>
            <a:spLocks noChangeShapeType="1"/>
          </p:cNvSpPr>
          <p:nvPr/>
        </p:nvSpPr>
        <p:spPr bwMode="auto">
          <a:xfrm>
            <a:off x="5362575" y="34417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3" name="Line 1159"/>
          <p:cNvSpPr>
            <a:spLocks noChangeShapeType="1"/>
          </p:cNvSpPr>
          <p:nvPr/>
        </p:nvSpPr>
        <p:spPr bwMode="auto">
          <a:xfrm>
            <a:off x="5394325" y="3441700"/>
            <a:ext cx="52388"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4" name="Line 1160"/>
          <p:cNvSpPr>
            <a:spLocks noChangeShapeType="1"/>
          </p:cNvSpPr>
          <p:nvPr/>
        </p:nvSpPr>
        <p:spPr bwMode="auto">
          <a:xfrm>
            <a:off x="5468938" y="34480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5" name="Freeform 1161"/>
          <p:cNvSpPr>
            <a:spLocks/>
          </p:cNvSpPr>
          <p:nvPr/>
        </p:nvSpPr>
        <p:spPr bwMode="auto">
          <a:xfrm>
            <a:off x="5500688" y="3448050"/>
            <a:ext cx="52387" cy="9525"/>
          </a:xfrm>
          <a:custGeom>
            <a:avLst/>
            <a:gdLst>
              <a:gd name="T0" fmla="*/ 0 w 33"/>
              <a:gd name="T1" fmla="*/ 0 h 6"/>
              <a:gd name="T2" fmla="*/ 0 w 33"/>
              <a:gd name="T3" fmla="*/ 0 h 6"/>
              <a:gd name="T4" fmla="*/ 2147483647 w 33"/>
              <a:gd name="T5" fmla="*/ 2147483647 h 6"/>
              <a:gd name="T6" fmla="*/ 0 60000 65536"/>
              <a:gd name="T7" fmla="*/ 0 60000 65536"/>
              <a:gd name="T8" fmla="*/ 0 60000 65536"/>
              <a:gd name="T9" fmla="*/ 0 w 33"/>
              <a:gd name="T10" fmla="*/ 0 h 6"/>
              <a:gd name="T11" fmla="*/ 33 w 33"/>
              <a:gd name="T12" fmla="*/ 6 h 6"/>
            </a:gdLst>
            <a:ahLst/>
            <a:cxnLst>
              <a:cxn ang="T6">
                <a:pos x="T0" y="T1"/>
              </a:cxn>
              <a:cxn ang="T7">
                <a:pos x="T2" y="T3"/>
              </a:cxn>
              <a:cxn ang="T8">
                <a:pos x="T4" y="T5"/>
              </a:cxn>
            </a:cxnLst>
            <a:rect l="T9" t="T10" r="T11" b="T12"/>
            <a:pathLst>
              <a:path w="33" h="6">
                <a:moveTo>
                  <a:pt x="0" y="0"/>
                </a:moveTo>
                <a:lnTo>
                  <a:pt x="0" y="0"/>
                </a:lnTo>
                <a:lnTo>
                  <a:pt x="33" y="6"/>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946" name="Line 1162"/>
          <p:cNvSpPr>
            <a:spLocks noChangeShapeType="1"/>
          </p:cNvSpPr>
          <p:nvPr/>
        </p:nvSpPr>
        <p:spPr bwMode="auto">
          <a:xfrm>
            <a:off x="5573713" y="3463925"/>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7" name="Line 1163"/>
          <p:cNvSpPr>
            <a:spLocks noChangeShapeType="1"/>
          </p:cNvSpPr>
          <p:nvPr/>
        </p:nvSpPr>
        <p:spPr bwMode="auto">
          <a:xfrm>
            <a:off x="5607050" y="3468688"/>
            <a:ext cx="47625" cy="11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8" name="Line 1164"/>
          <p:cNvSpPr>
            <a:spLocks noChangeShapeType="1"/>
          </p:cNvSpPr>
          <p:nvPr/>
        </p:nvSpPr>
        <p:spPr bwMode="auto">
          <a:xfrm>
            <a:off x="5675313" y="3484563"/>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49" name="Line 1165"/>
          <p:cNvSpPr>
            <a:spLocks noChangeShapeType="1"/>
          </p:cNvSpPr>
          <p:nvPr/>
        </p:nvSpPr>
        <p:spPr bwMode="auto">
          <a:xfrm>
            <a:off x="5707063" y="3489325"/>
            <a:ext cx="539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0" name="Line 1166"/>
          <p:cNvSpPr>
            <a:spLocks noChangeShapeType="1"/>
          </p:cNvSpPr>
          <p:nvPr/>
        </p:nvSpPr>
        <p:spPr bwMode="auto">
          <a:xfrm>
            <a:off x="5781675" y="3500438"/>
            <a:ext cx="11113"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1" name="Line 1167"/>
          <p:cNvSpPr>
            <a:spLocks noChangeShapeType="1"/>
          </p:cNvSpPr>
          <p:nvPr/>
        </p:nvSpPr>
        <p:spPr bwMode="auto">
          <a:xfrm>
            <a:off x="5813425" y="3505200"/>
            <a:ext cx="53975" cy="11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2" name="Line 1168"/>
          <p:cNvSpPr>
            <a:spLocks noChangeShapeType="1"/>
          </p:cNvSpPr>
          <p:nvPr/>
        </p:nvSpPr>
        <p:spPr bwMode="auto">
          <a:xfrm>
            <a:off x="5888038" y="3522663"/>
            <a:ext cx="11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3" name="Line 1169"/>
          <p:cNvSpPr>
            <a:spLocks noChangeShapeType="1"/>
          </p:cNvSpPr>
          <p:nvPr/>
        </p:nvSpPr>
        <p:spPr bwMode="auto">
          <a:xfrm>
            <a:off x="5919788" y="3522663"/>
            <a:ext cx="52387"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4" name="Line 1170"/>
          <p:cNvSpPr>
            <a:spLocks noChangeShapeType="1"/>
          </p:cNvSpPr>
          <p:nvPr/>
        </p:nvSpPr>
        <p:spPr bwMode="auto">
          <a:xfrm>
            <a:off x="5994400" y="3527425"/>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5" name="Line 1171"/>
          <p:cNvSpPr>
            <a:spLocks noChangeShapeType="1"/>
          </p:cNvSpPr>
          <p:nvPr/>
        </p:nvSpPr>
        <p:spPr bwMode="auto">
          <a:xfrm>
            <a:off x="6026150" y="3532188"/>
            <a:ext cx="52388"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6" name="Line 1172"/>
          <p:cNvSpPr>
            <a:spLocks noChangeShapeType="1"/>
          </p:cNvSpPr>
          <p:nvPr/>
        </p:nvSpPr>
        <p:spPr bwMode="auto">
          <a:xfrm>
            <a:off x="6100763" y="3538538"/>
            <a:ext cx="95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7" name="Line 1173"/>
          <p:cNvSpPr>
            <a:spLocks noChangeShapeType="1"/>
          </p:cNvSpPr>
          <p:nvPr/>
        </p:nvSpPr>
        <p:spPr bwMode="auto">
          <a:xfrm>
            <a:off x="6132513" y="3538538"/>
            <a:ext cx="52387" cy="476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8" name="Line 1174"/>
          <p:cNvSpPr>
            <a:spLocks noChangeShapeType="1"/>
          </p:cNvSpPr>
          <p:nvPr/>
        </p:nvSpPr>
        <p:spPr bwMode="auto">
          <a:xfrm>
            <a:off x="6207125" y="3548063"/>
            <a:ext cx="9525"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59" name="Line 1175"/>
          <p:cNvSpPr>
            <a:spLocks noChangeShapeType="1"/>
          </p:cNvSpPr>
          <p:nvPr/>
        </p:nvSpPr>
        <p:spPr bwMode="auto">
          <a:xfrm>
            <a:off x="1260475" y="527526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60" name="Line 1176"/>
          <p:cNvSpPr>
            <a:spLocks noChangeShapeType="1"/>
          </p:cNvSpPr>
          <p:nvPr/>
        </p:nvSpPr>
        <p:spPr bwMode="auto">
          <a:xfrm flipH="1">
            <a:off x="6907213" y="527526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61" name="Freeform 1177"/>
          <p:cNvSpPr>
            <a:spLocks noEditPoints="1"/>
          </p:cNvSpPr>
          <p:nvPr/>
        </p:nvSpPr>
        <p:spPr bwMode="auto">
          <a:xfrm>
            <a:off x="979488" y="5173663"/>
            <a:ext cx="115887" cy="187325"/>
          </a:xfrm>
          <a:custGeom>
            <a:avLst/>
            <a:gdLst>
              <a:gd name="T0" fmla="*/ 0 w 73"/>
              <a:gd name="T1" fmla="*/ 2147483647 h 118"/>
              <a:gd name="T2" fmla="*/ 0 w 73"/>
              <a:gd name="T3" fmla="*/ 2147483647 h 118"/>
              <a:gd name="T4" fmla="*/ 2147483647 w 73"/>
              <a:gd name="T5" fmla="*/ 2147483647 h 118"/>
              <a:gd name="T6" fmla="*/ 2147483647 w 73"/>
              <a:gd name="T7" fmla="*/ 2147483647 h 118"/>
              <a:gd name="T8" fmla="*/ 2147483647 w 73"/>
              <a:gd name="T9" fmla="*/ 2147483647 h 118"/>
              <a:gd name="T10" fmla="*/ 2147483647 w 73"/>
              <a:gd name="T11" fmla="*/ 2147483647 h 118"/>
              <a:gd name="T12" fmla="*/ 2147483647 w 73"/>
              <a:gd name="T13" fmla="*/ 0 h 118"/>
              <a:gd name="T14" fmla="*/ 2147483647 w 73"/>
              <a:gd name="T15" fmla="*/ 2147483647 h 118"/>
              <a:gd name="T16" fmla="*/ 2147483647 w 73"/>
              <a:gd name="T17" fmla="*/ 2147483647 h 118"/>
              <a:gd name="T18" fmla="*/ 2147483647 w 73"/>
              <a:gd name="T19" fmla="*/ 2147483647 h 118"/>
              <a:gd name="T20" fmla="*/ 2147483647 w 73"/>
              <a:gd name="T21" fmla="*/ 2147483647 h 118"/>
              <a:gd name="T22" fmla="*/ 2147483647 w 73"/>
              <a:gd name="T23" fmla="*/ 2147483647 h 118"/>
              <a:gd name="T24" fmla="*/ 2147483647 w 73"/>
              <a:gd name="T25" fmla="*/ 2147483647 h 118"/>
              <a:gd name="T26" fmla="*/ 2147483647 w 73"/>
              <a:gd name="T27" fmla="*/ 2147483647 h 118"/>
              <a:gd name="T28" fmla="*/ 2147483647 w 73"/>
              <a:gd name="T29" fmla="*/ 2147483647 h 118"/>
              <a:gd name="T30" fmla="*/ 2147483647 w 73"/>
              <a:gd name="T31" fmla="*/ 2147483647 h 118"/>
              <a:gd name="T32" fmla="*/ 2147483647 w 73"/>
              <a:gd name="T33" fmla="*/ 2147483647 h 118"/>
              <a:gd name="T34" fmla="*/ 2147483647 w 73"/>
              <a:gd name="T35" fmla="*/ 2147483647 h 118"/>
              <a:gd name="T36" fmla="*/ 2147483647 w 73"/>
              <a:gd name="T37" fmla="*/ 2147483647 h 118"/>
              <a:gd name="T38" fmla="*/ 2147483647 w 73"/>
              <a:gd name="T39" fmla="*/ 2147483647 h 118"/>
              <a:gd name="T40" fmla="*/ 2147483647 w 73"/>
              <a:gd name="T41" fmla="*/ 2147483647 h 118"/>
              <a:gd name="T42" fmla="*/ 2147483647 w 73"/>
              <a:gd name="T43" fmla="*/ 2147483647 h 118"/>
              <a:gd name="T44" fmla="*/ 2147483647 w 73"/>
              <a:gd name="T45" fmla="*/ 2147483647 h 118"/>
              <a:gd name="T46" fmla="*/ 2147483647 w 73"/>
              <a:gd name="T47" fmla="*/ 2147483647 h 118"/>
              <a:gd name="T48" fmla="*/ 2147483647 w 73"/>
              <a:gd name="T49" fmla="*/ 2147483647 h 118"/>
              <a:gd name="T50" fmla="*/ 0 w 73"/>
              <a:gd name="T51" fmla="*/ 2147483647 h 118"/>
              <a:gd name="T52" fmla="*/ 0 w 73"/>
              <a:gd name="T53" fmla="*/ 2147483647 h 118"/>
              <a:gd name="T54" fmla="*/ 2147483647 w 73"/>
              <a:gd name="T55" fmla="*/ 2147483647 h 118"/>
              <a:gd name="T56" fmla="*/ 2147483647 w 73"/>
              <a:gd name="T57" fmla="*/ 2147483647 h 118"/>
              <a:gd name="T58" fmla="*/ 2147483647 w 73"/>
              <a:gd name="T59" fmla="*/ 2147483647 h 118"/>
              <a:gd name="T60" fmla="*/ 2147483647 w 73"/>
              <a:gd name="T61" fmla="*/ 2147483647 h 118"/>
              <a:gd name="T62" fmla="*/ 2147483647 w 73"/>
              <a:gd name="T63" fmla="*/ 2147483647 h 118"/>
              <a:gd name="T64" fmla="*/ 2147483647 w 73"/>
              <a:gd name="T65" fmla="*/ 2147483647 h 118"/>
              <a:gd name="T66" fmla="*/ 2147483647 w 73"/>
              <a:gd name="T67" fmla="*/ 2147483647 h 118"/>
              <a:gd name="T68" fmla="*/ 2147483647 w 73"/>
              <a:gd name="T69" fmla="*/ 2147483647 h 118"/>
              <a:gd name="T70" fmla="*/ 2147483647 w 73"/>
              <a:gd name="T71" fmla="*/ 2147483647 h 118"/>
              <a:gd name="T72" fmla="*/ 2147483647 w 73"/>
              <a:gd name="T73" fmla="*/ 2147483647 h 118"/>
              <a:gd name="T74" fmla="*/ 2147483647 w 73"/>
              <a:gd name="T75" fmla="*/ 2147483647 h 118"/>
              <a:gd name="T76" fmla="*/ 2147483647 w 73"/>
              <a:gd name="T77" fmla="*/ 2147483647 h 118"/>
              <a:gd name="T78" fmla="*/ 2147483647 w 73"/>
              <a:gd name="T79" fmla="*/ 2147483647 h 118"/>
              <a:gd name="T80" fmla="*/ 2147483647 w 73"/>
              <a:gd name="T81" fmla="*/ 2147483647 h 118"/>
              <a:gd name="T82" fmla="*/ 2147483647 w 73"/>
              <a:gd name="T83" fmla="*/ 2147483647 h 118"/>
              <a:gd name="T84" fmla="*/ 2147483647 w 73"/>
              <a:gd name="T85" fmla="*/ 2147483647 h 118"/>
              <a:gd name="T86" fmla="*/ 2147483647 w 73"/>
              <a:gd name="T87" fmla="*/ 2147483647 h 118"/>
              <a:gd name="T88" fmla="*/ 2147483647 w 73"/>
              <a:gd name="T89" fmla="*/ 2147483647 h 118"/>
              <a:gd name="T90" fmla="*/ 2147483647 w 73"/>
              <a:gd name="T91" fmla="*/ 2147483647 h 118"/>
              <a:gd name="T92" fmla="*/ 2147483647 w 73"/>
              <a:gd name="T93" fmla="*/ 2147483647 h 118"/>
              <a:gd name="T94" fmla="*/ 2147483647 w 73"/>
              <a:gd name="T95" fmla="*/ 2147483647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8"/>
              <a:gd name="T146" fmla="*/ 73 w 73"/>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8">
                <a:moveTo>
                  <a:pt x="0" y="61"/>
                </a:moveTo>
                <a:lnTo>
                  <a:pt x="0" y="41"/>
                </a:lnTo>
                <a:lnTo>
                  <a:pt x="3" y="27"/>
                </a:lnTo>
                <a:lnTo>
                  <a:pt x="10" y="17"/>
                </a:lnTo>
                <a:lnTo>
                  <a:pt x="16" y="7"/>
                </a:lnTo>
                <a:lnTo>
                  <a:pt x="26" y="4"/>
                </a:lnTo>
                <a:lnTo>
                  <a:pt x="37" y="0"/>
                </a:lnTo>
                <a:lnTo>
                  <a:pt x="47" y="4"/>
                </a:lnTo>
                <a:lnTo>
                  <a:pt x="53" y="7"/>
                </a:lnTo>
                <a:lnTo>
                  <a:pt x="60" y="10"/>
                </a:lnTo>
                <a:lnTo>
                  <a:pt x="67" y="17"/>
                </a:lnTo>
                <a:lnTo>
                  <a:pt x="70" y="24"/>
                </a:lnTo>
                <a:lnTo>
                  <a:pt x="73" y="34"/>
                </a:lnTo>
                <a:lnTo>
                  <a:pt x="73" y="44"/>
                </a:lnTo>
                <a:lnTo>
                  <a:pt x="73" y="61"/>
                </a:lnTo>
                <a:lnTo>
                  <a:pt x="73" y="77"/>
                </a:lnTo>
                <a:lnTo>
                  <a:pt x="70" y="94"/>
                </a:lnTo>
                <a:lnTo>
                  <a:pt x="67" y="104"/>
                </a:lnTo>
                <a:lnTo>
                  <a:pt x="57" y="114"/>
                </a:lnTo>
                <a:lnTo>
                  <a:pt x="50" y="118"/>
                </a:lnTo>
                <a:lnTo>
                  <a:pt x="37" y="118"/>
                </a:lnTo>
                <a:lnTo>
                  <a:pt x="26" y="118"/>
                </a:lnTo>
                <a:lnTo>
                  <a:pt x="16" y="114"/>
                </a:lnTo>
                <a:lnTo>
                  <a:pt x="10" y="108"/>
                </a:lnTo>
                <a:lnTo>
                  <a:pt x="3" y="98"/>
                </a:lnTo>
                <a:lnTo>
                  <a:pt x="0" y="81"/>
                </a:lnTo>
                <a:lnTo>
                  <a:pt x="0" y="61"/>
                </a:lnTo>
                <a:close/>
                <a:moveTo>
                  <a:pt x="13" y="61"/>
                </a:moveTo>
                <a:lnTo>
                  <a:pt x="16" y="77"/>
                </a:lnTo>
                <a:lnTo>
                  <a:pt x="16" y="91"/>
                </a:lnTo>
                <a:lnTo>
                  <a:pt x="20" y="98"/>
                </a:lnTo>
                <a:lnTo>
                  <a:pt x="30" y="104"/>
                </a:lnTo>
                <a:lnTo>
                  <a:pt x="37" y="104"/>
                </a:lnTo>
                <a:lnTo>
                  <a:pt x="47" y="104"/>
                </a:lnTo>
                <a:lnTo>
                  <a:pt x="53" y="98"/>
                </a:lnTo>
                <a:lnTo>
                  <a:pt x="57" y="91"/>
                </a:lnTo>
                <a:lnTo>
                  <a:pt x="60" y="77"/>
                </a:lnTo>
                <a:lnTo>
                  <a:pt x="60" y="61"/>
                </a:lnTo>
                <a:lnTo>
                  <a:pt x="60" y="44"/>
                </a:lnTo>
                <a:lnTo>
                  <a:pt x="57" y="34"/>
                </a:lnTo>
                <a:lnTo>
                  <a:pt x="53" y="24"/>
                </a:lnTo>
                <a:lnTo>
                  <a:pt x="47" y="17"/>
                </a:lnTo>
                <a:lnTo>
                  <a:pt x="37" y="14"/>
                </a:lnTo>
                <a:lnTo>
                  <a:pt x="30" y="17"/>
                </a:lnTo>
                <a:lnTo>
                  <a:pt x="20" y="24"/>
                </a:lnTo>
                <a:lnTo>
                  <a:pt x="16" y="31"/>
                </a:lnTo>
                <a:lnTo>
                  <a:pt x="16" y="44"/>
                </a:lnTo>
                <a:lnTo>
                  <a:pt x="13" y="6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62" name="Line 1178"/>
          <p:cNvSpPr>
            <a:spLocks noChangeShapeType="1"/>
          </p:cNvSpPr>
          <p:nvPr/>
        </p:nvSpPr>
        <p:spPr bwMode="auto">
          <a:xfrm>
            <a:off x="1260475" y="527526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63" name="Line 1179"/>
          <p:cNvSpPr>
            <a:spLocks noChangeShapeType="1"/>
          </p:cNvSpPr>
          <p:nvPr/>
        </p:nvSpPr>
        <p:spPr bwMode="auto">
          <a:xfrm flipH="1">
            <a:off x="6907213" y="527526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64" name="Freeform 1180"/>
          <p:cNvSpPr>
            <a:spLocks noEditPoints="1"/>
          </p:cNvSpPr>
          <p:nvPr/>
        </p:nvSpPr>
        <p:spPr bwMode="auto">
          <a:xfrm>
            <a:off x="542925" y="4722813"/>
            <a:ext cx="122238" cy="138112"/>
          </a:xfrm>
          <a:custGeom>
            <a:avLst/>
            <a:gdLst>
              <a:gd name="T0" fmla="*/ 2147483647 w 77"/>
              <a:gd name="T1" fmla="*/ 2147483647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2147483647 w 77"/>
              <a:gd name="T15" fmla="*/ 2147483647 h 87"/>
              <a:gd name="T16" fmla="*/ 2147483647 w 77"/>
              <a:gd name="T17" fmla="*/ 2147483647 h 87"/>
              <a:gd name="T18" fmla="*/ 2147483647 w 77"/>
              <a:gd name="T19" fmla="*/ 2147483647 h 87"/>
              <a:gd name="T20" fmla="*/ 2147483647 w 77"/>
              <a:gd name="T21" fmla="*/ 2147483647 h 87"/>
              <a:gd name="T22" fmla="*/ 0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0 h 87"/>
              <a:gd name="T34" fmla="*/ 2147483647 w 77"/>
              <a:gd name="T35" fmla="*/ 0 h 87"/>
              <a:gd name="T36" fmla="*/ 2147483647 w 77"/>
              <a:gd name="T37" fmla="*/ 0 h 87"/>
              <a:gd name="T38" fmla="*/ 2147483647 w 77"/>
              <a:gd name="T39" fmla="*/ 2147483647 h 87"/>
              <a:gd name="T40" fmla="*/ 2147483647 w 77"/>
              <a:gd name="T41" fmla="*/ 2147483647 h 87"/>
              <a:gd name="T42" fmla="*/ 2147483647 w 77"/>
              <a:gd name="T43" fmla="*/ 2147483647 h 87"/>
              <a:gd name="T44" fmla="*/ 2147483647 w 77"/>
              <a:gd name="T45" fmla="*/ 2147483647 h 87"/>
              <a:gd name="T46" fmla="*/ 2147483647 w 77"/>
              <a:gd name="T47" fmla="*/ 2147483647 h 87"/>
              <a:gd name="T48" fmla="*/ 2147483647 w 77"/>
              <a:gd name="T49" fmla="*/ 2147483647 h 87"/>
              <a:gd name="T50" fmla="*/ 2147483647 w 77"/>
              <a:gd name="T51" fmla="*/ 2147483647 h 87"/>
              <a:gd name="T52" fmla="*/ 2147483647 w 77"/>
              <a:gd name="T53" fmla="*/ 2147483647 h 87"/>
              <a:gd name="T54" fmla="*/ 2147483647 w 77"/>
              <a:gd name="T55" fmla="*/ 2147483647 h 87"/>
              <a:gd name="T56" fmla="*/ 2147483647 w 77"/>
              <a:gd name="T57" fmla="*/ 2147483647 h 87"/>
              <a:gd name="T58" fmla="*/ 2147483647 w 77"/>
              <a:gd name="T59" fmla="*/ 2147483647 h 87"/>
              <a:gd name="T60" fmla="*/ 2147483647 w 77"/>
              <a:gd name="T61" fmla="*/ 2147483647 h 87"/>
              <a:gd name="T62" fmla="*/ 2147483647 w 77"/>
              <a:gd name="T63" fmla="*/ 2147483647 h 87"/>
              <a:gd name="T64" fmla="*/ 2147483647 w 77"/>
              <a:gd name="T65" fmla="*/ 2147483647 h 87"/>
              <a:gd name="T66" fmla="*/ 2147483647 w 77"/>
              <a:gd name="T67" fmla="*/ 2147483647 h 87"/>
              <a:gd name="T68" fmla="*/ 2147483647 w 77"/>
              <a:gd name="T69" fmla="*/ 2147483647 h 87"/>
              <a:gd name="T70" fmla="*/ 2147483647 w 77"/>
              <a:gd name="T71" fmla="*/ 2147483647 h 87"/>
              <a:gd name="T72" fmla="*/ 2147483647 w 77"/>
              <a:gd name="T73" fmla="*/ 2147483647 h 87"/>
              <a:gd name="T74" fmla="*/ 2147483647 w 77"/>
              <a:gd name="T75" fmla="*/ 2147483647 h 87"/>
              <a:gd name="T76" fmla="*/ 2147483647 w 77"/>
              <a:gd name="T77" fmla="*/ 2147483647 h 87"/>
              <a:gd name="T78" fmla="*/ 2147483647 w 77"/>
              <a:gd name="T79" fmla="*/ 2147483647 h 87"/>
              <a:gd name="T80" fmla="*/ 2147483647 w 77"/>
              <a:gd name="T81" fmla="*/ 2147483647 h 87"/>
              <a:gd name="T82" fmla="*/ 2147483647 w 77"/>
              <a:gd name="T83" fmla="*/ 2147483647 h 87"/>
              <a:gd name="T84" fmla="*/ 2147483647 w 77"/>
              <a:gd name="T85" fmla="*/ 2147483647 h 87"/>
              <a:gd name="T86" fmla="*/ 2147483647 w 77"/>
              <a:gd name="T87" fmla="*/ 2147483647 h 87"/>
              <a:gd name="T88" fmla="*/ 2147483647 w 77"/>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87"/>
              <a:gd name="T137" fmla="*/ 77 w 77"/>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87">
                <a:moveTo>
                  <a:pt x="64" y="60"/>
                </a:moveTo>
                <a:lnTo>
                  <a:pt x="77" y="60"/>
                </a:lnTo>
                <a:lnTo>
                  <a:pt x="74" y="70"/>
                </a:lnTo>
                <a:lnTo>
                  <a:pt x="64" y="80"/>
                </a:lnTo>
                <a:lnTo>
                  <a:pt x="54" y="84"/>
                </a:lnTo>
                <a:lnTo>
                  <a:pt x="40" y="87"/>
                </a:lnTo>
                <a:lnTo>
                  <a:pt x="30" y="84"/>
                </a:lnTo>
                <a:lnTo>
                  <a:pt x="20" y="80"/>
                </a:lnTo>
                <a:lnTo>
                  <a:pt x="14" y="74"/>
                </a:lnTo>
                <a:lnTo>
                  <a:pt x="7" y="67"/>
                </a:lnTo>
                <a:lnTo>
                  <a:pt x="4" y="57"/>
                </a:lnTo>
                <a:lnTo>
                  <a:pt x="0" y="43"/>
                </a:lnTo>
                <a:lnTo>
                  <a:pt x="4" y="30"/>
                </a:lnTo>
                <a:lnTo>
                  <a:pt x="7" y="20"/>
                </a:lnTo>
                <a:lnTo>
                  <a:pt x="14" y="10"/>
                </a:lnTo>
                <a:lnTo>
                  <a:pt x="20" y="3"/>
                </a:lnTo>
                <a:lnTo>
                  <a:pt x="30" y="0"/>
                </a:lnTo>
                <a:lnTo>
                  <a:pt x="40" y="0"/>
                </a:lnTo>
                <a:lnTo>
                  <a:pt x="50" y="0"/>
                </a:lnTo>
                <a:lnTo>
                  <a:pt x="61" y="3"/>
                </a:lnTo>
                <a:lnTo>
                  <a:pt x="67" y="10"/>
                </a:lnTo>
                <a:lnTo>
                  <a:pt x="74" y="20"/>
                </a:lnTo>
                <a:lnTo>
                  <a:pt x="77" y="30"/>
                </a:lnTo>
                <a:lnTo>
                  <a:pt x="77" y="43"/>
                </a:lnTo>
                <a:lnTo>
                  <a:pt x="77" y="47"/>
                </a:lnTo>
                <a:lnTo>
                  <a:pt x="17" y="47"/>
                </a:lnTo>
                <a:lnTo>
                  <a:pt x="20" y="57"/>
                </a:lnTo>
                <a:lnTo>
                  <a:pt x="24" y="67"/>
                </a:lnTo>
                <a:lnTo>
                  <a:pt x="34" y="70"/>
                </a:lnTo>
                <a:lnTo>
                  <a:pt x="40" y="74"/>
                </a:lnTo>
                <a:lnTo>
                  <a:pt x="47" y="70"/>
                </a:lnTo>
                <a:lnTo>
                  <a:pt x="54" y="70"/>
                </a:lnTo>
                <a:lnTo>
                  <a:pt x="61" y="67"/>
                </a:lnTo>
                <a:lnTo>
                  <a:pt x="64" y="60"/>
                </a:lnTo>
                <a:close/>
                <a:moveTo>
                  <a:pt x="17" y="33"/>
                </a:moveTo>
                <a:lnTo>
                  <a:pt x="64" y="33"/>
                </a:lnTo>
                <a:lnTo>
                  <a:pt x="61" y="23"/>
                </a:lnTo>
                <a:lnTo>
                  <a:pt x="57" y="20"/>
                </a:lnTo>
                <a:lnTo>
                  <a:pt x="50" y="13"/>
                </a:lnTo>
                <a:lnTo>
                  <a:pt x="40" y="13"/>
                </a:lnTo>
                <a:lnTo>
                  <a:pt x="30" y="13"/>
                </a:lnTo>
                <a:lnTo>
                  <a:pt x="24" y="17"/>
                </a:lnTo>
                <a:lnTo>
                  <a:pt x="20" y="23"/>
                </a:lnTo>
                <a:lnTo>
                  <a:pt x="17" y="3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65" name="Freeform 1181"/>
          <p:cNvSpPr>
            <a:spLocks/>
          </p:cNvSpPr>
          <p:nvPr/>
        </p:nvSpPr>
        <p:spPr bwMode="auto">
          <a:xfrm>
            <a:off x="692150" y="4706938"/>
            <a:ext cx="122238" cy="122237"/>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0 h 77"/>
              <a:gd name="T12" fmla="*/ 2147483647 w 77"/>
              <a:gd name="T13" fmla="*/ 0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7"/>
              <a:gd name="T41" fmla="*/ 77 w 77"/>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7">
                <a:moveTo>
                  <a:pt x="30" y="77"/>
                </a:moveTo>
                <a:lnTo>
                  <a:pt x="30" y="43"/>
                </a:lnTo>
                <a:lnTo>
                  <a:pt x="0" y="43"/>
                </a:lnTo>
                <a:lnTo>
                  <a:pt x="0" y="30"/>
                </a:lnTo>
                <a:lnTo>
                  <a:pt x="30" y="30"/>
                </a:lnTo>
                <a:lnTo>
                  <a:pt x="30" y="0"/>
                </a:lnTo>
                <a:lnTo>
                  <a:pt x="43" y="0"/>
                </a:lnTo>
                <a:lnTo>
                  <a:pt x="43" y="30"/>
                </a:lnTo>
                <a:lnTo>
                  <a:pt x="77" y="30"/>
                </a:lnTo>
                <a:lnTo>
                  <a:pt x="77" y="43"/>
                </a:lnTo>
                <a:lnTo>
                  <a:pt x="43" y="43"/>
                </a:lnTo>
                <a:lnTo>
                  <a:pt x="43" y="77"/>
                </a:lnTo>
                <a:lnTo>
                  <a:pt x="30"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66" name="Freeform 1182"/>
          <p:cNvSpPr>
            <a:spLocks noEditPoints="1"/>
          </p:cNvSpPr>
          <p:nvPr/>
        </p:nvSpPr>
        <p:spPr bwMode="auto">
          <a:xfrm>
            <a:off x="835025" y="4675188"/>
            <a:ext cx="122238" cy="185737"/>
          </a:xfrm>
          <a:custGeom>
            <a:avLst/>
            <a:gdLst>
              <a:gd name="T0" fmla="*/ 0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0 h 117"/>
              <a:gd name="T12" fmla="*/ 2147483647 w 77"/>
              <a:gd name="T13" fmla="*/ 0 h 117"/>
              <a:gd name="T14" fmla="*/ 2147483647 w 77"/>
              <a:gd name="T15" fmla="*/ 0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57"/>
                </a:moveTo>
                <a:lnTo>
                  <a:pt x="4" y="40"/>
                </a:lnTo>
                <a:lnTo>
                  <a:pt x="7" y="23"/>
                </a:lnTo>
                <a:lnTo>
                  <a:pt x="10" y="13"/>
                </a:lnTo>
                <a:lnTo>
                  <a:pt x="17" y="7"/>
                </a:lnTo>
                <a:lnTo>
                  <a:pt x="27" y="0"/>
                </a:lnTo>
                <a:lnTo>
                  <a:pt x="41" y="0"/>
                </a:lnTo>
                <a:lnTo>
                  <a:pt x="47" y="0"/>
                </a:lnTo>
                <a:lnTo>
                  <a:pt x="57" y="3"/>
                </a:lnTo>
                <a:lnTo>
                  <a:pt x="64" y="7"/>
                </a:lnTo>
                <a:lnTo>
                  <a:pt x="67" y="13"/>
                </a:lnTo>
                <a:lnTo>
                  <a:pt x="71" y="20"/>
                </a:lnTo>
                <a:lnTo>
                  <a:pt x="74" y="30"/>
                </a:lnTo>
                <a:lnTo>
                  <a:pt x="77" y="43"/>
                </a:lnTo>
                <a:lnTo>
                  <a:pt x="77" y="57"/>
                </a:lnTo>
                <a:lnTo>
                  <a:pt x="77" y="77"/>
                </a:lnTo>
                <a:lnTo>
                  <a:pt x="74" y="90"/>
                </a:lnTo>
                <a:lnTo>
                  <a:pt x="67" y="100"/>
                </a:lnTo>
                <a:lnTo>
                  <a:pt x="61" y="110"/>
                </a:lnTo>
                <a:lnTo>
                  <a:pt x="51" y="114"/>
                </a:lnTo>
                <a:lnTo>
                  <a:pt x="41" y="117"/>
                </a:lnTo>
                <a:lnTo>
                  <a:pt x="30" y="114"/>
                </a:lnTo>
                <a:lnTo>
                  <a:pt x="20" y="110"/>
                </a:lnTo>
                <a:lnTo>
                  <a:pt x="14" y="104"/>
                </a:lnTo>
                <a:lnTo>
                  <a:pt x="7" y="94"/>
                </a:lnTo>
                <a:lnTo>
                  <a:pt x="4" y="77"/>
                </a:lnTo>
                <a:lnTo>
                  <a:pt x="0" y="57"/>
                </a:lnTo>
                <a:close/>
                <a:moveTo>
                  <a:pt x="17" y="57"/>
                </a:moveTo>
                <a:lnTo>
                  <a:pt x="17" y="73"/>
                </a:lnTo>
                <a:lnTo>
                  <a:pt x="20" y="87"/>
                </a:lnTo>
                <a:lnTo>
                  <a:pt x="24" y="94"/>
                </a:lnTo>
                <a:lnTo>
                  <a:pt x="30" y="100"/>
                </a:lnTo>
                <a:lnTo>
                  <a:pt x="41" y="104"/>
                </a:lnTo>
                <a:lnTo>
                  <a:pt x="47" y="100"/>
                </a:lnTo>
                <a:lnTo>
                  <a:pt x="54" y="94"/>
                </a:lnTo>
                <a:lnTo>
                  <a:pt x="61" y="87"/>
                </a:lnTo>
                <a:lnTo>
                  <a:pt x="61" y="73"/>
                </a:lnTo>
                <a:lnTo>
                  <a:pt x="61" y="57"/>
                </a:lnTo>
                <a:lnTo>
                  <a:pt x="61" y="40"/>
                </a:lnTo>
                <a:lnTo>
                  <a:pt x="61" y="30"/>
                </a:lnTo>
                <a:lnTo>
                  <a:pt x="57" y="20"/>
                </a:lnTo>
                <a:lnTo>
                  <a:pt x="47" y="13"/>
                </a:lnTo>
                <a:lnTo>
                  <a:pt x="41" y="13"/>
                </a:lnTo>
                <a:lnTo>
                  <a:pt x="30" y="13"/>
                </a:lnTo>
                <a:lnTo>
                  <a:pt x="24" y="20"/>
                </a:lnTo>
                <a:lnTo>
                  <a:pt x="20" y="30"/>
                </a:lnTo>
                <a:lnTo>
                  <a:pt x="17" y="40"/>
                </a:lnTo>
                <a:lnTo>
                  <a:pt x="17" y="5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67" name="Line 1183"/>
          <p:cNvSpPr>
            <a:spLocks noChangeShapeType="1"/>
          </p:cNvSpPr>
          <p:nvPr/>
        </p:nvSpPr>
        <p:spPr bwMode="auto">
          <a:xfrm flipV="1">
            <a:off x="1998663" y="5207000"/>
            <a:ext cx="1587"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68" name="Freeform 1184"/>
          <p:cNvSpPr>
            <a:spLocks/>
          </p:cNvSpPr>
          <p:nvPr/>
        </p:nvSpPr>
        <p:spPr bwMode="auto">
          <a:xfrm>
            <a:off x="1939925" y="5434013"/>
            <a:ext cx="117475" cy="180975"/>
          </a:xfrm>
          <a:custGeom>
            <a:avLst/>
            <a:gdLst>
              <a:gd name="T0" fmla="*/ 0 w 74"/>
              <a:gd name="T1" fmla="*/ 2147483647 h 114"/>
              <a:gd name="T2" fmla="*/ 2147483647 w 74"/>
              <a:gd name="T3" fmla="*/ 2147483647 h 114"/>
              <a:gd name="T4" fmla="*/ 2147483647 w 74"/>
              <a:gd name="T5" fmla="*/ 2147483647 h 114"/>
              <a:gd name="T6" fmla="*/ 2147483647 w 74"/>
              <a:gd name="T7" fmla="*/ 2147483647 h 114"/>
              <a:gd name="T8" fmla="*/ 2147483647 w 74"/>
              <a:gd name="T9" fmla="*/ 2147483647 h 114"/>
              <a:gd name="T10" fmla="*/ 2147483647 w 74"/>
              <a:gd name="T11" fmla="*/ 2147483647 h 114"/>
              <a:gd name="T12" fmla="*/ 2147483647 w 74"/>
              <a:gd name="T13" fmla="*/ 2147483647 h 114"/>
              <a:gd name="T14" fmla="*/ 2147483647 w 74"/>
              <a:gd name="T15" fmla="*/ 2147483647 h 114"/>
              <a:gd name="T16" fmla="*/ 2147483647 w 74"/>
              <a:gd name="T17" fmla="*/ 2147483647 h 114"/>
              <a:gd name="T18" fmla="*/ 2147483647 w 74"/>
              <a:gd name="T19" fmla="*/ 2147483647 h 114"/>
              <a:gd name="T20" fmla="*/ 2147483647 w 74"/>
              <a:gd name="T21" fmla="*/ 2147483647 h 114"/>
              <a:gd name="T22" fmla="*/ 2147483647 w 74"/>
              <a:gd name="T23" fmla="*/ 2147483647 h 114"/>
              <a:gd name="T24" fmla="*/ 2147483647 w 74"/>
              <a:gd name="T25" fmla="*/ 2147483647 h 114"/>
              <a:gd name="T26" fmla="*/ 2147483647 w 74"/>
              <a:gd name="T27" fmla="*/ 2147483647 h 114"/>
              <a:gd name="T28" fmla="*/ 2147483647 w 74"/>
              <a:gd name="T29" fmla="*/ 2147483647 h 114"/>
              <a:gd name="T30" fmla="*/ 2147483647 w 74"/>
              <a:gd name="T31" fmla="*/ 2147483647 h 114"/>
              <a:gd name="T32" fmla="*/ 2147483647 w 74"/>
              <a:gd name="T33" fmla="*/ 2147483647 h 114"/>
              <a:gd name="T34" fmla="*/ 2147483647 w 74"/>
              <a:gd name="T35" fmla="*/ 2147483647 h 114"/>
              <a:gd name="T36" fmla="*/ 0 w 74"/>
              <a:gd name="T37" fmla="*/ 2147483647 h 114"/>
              <a:gd name="T38" fmla="*/ 2147483647 w 74"/>
              <a:gd name="T39" fmla="*/ 0 h 114"/>
              <a:gd name="T40" fmla="*/ 2147483647 w 74"/>
              <a:gd name="T41" fmla="*/ 0 h 114"/>
              <a:gd name="T42" fmla="*/ 2147483647 w 74"/>
              <a:gd name="T43" fmla="*/ 2147483647 h 114"/>
              <a:gd name="T44" fmla="*/ 2147483647 w 74"/>
              <a:gd name="T45" fmla="*/ 2147483647 h 114"/>
              <a:gd name="T46" fmla="*/ 2147483647 w 74"/>
              <a:gd name="T47" fmla="*/ 2147483647 h 114"/>
              <a:gd name="T48" fmla="*/ 2147483647 w 74"/>
              <a:gd name="T49" fmla="*/ 2147483647 h 114"/>
              <a:gd name="T50" fmla="*/ 2147483647 w 74"/>
              <a:gd name="T51" fmla="*/ 2147483647 h 114"/>
              <a:gd name="T52" fmla="*/ 2147483647 w 74"/>
              <a:gd name="T53" fmla="*/ 2147483647 h 114"/>
              <a:gd name="T54" fmla="*/ 2147483647 w 74"/>
              <a:gd name="T55" fmla="*/ 2147483647 h 114"/>
              <a:gd name="T56" fmla="*/ 2147483647 w 74"/>
              <a:gd name="T57" fmla="*/ 2147483647 h 114"/>
              <a:gd name="T58" fmla="*/ 2147483647 w 74"/>
              <a:gd name="T59" fmla="*/ 2147483647 h 114"/>
              <a:gd name="T60" fmla="*/ 2147483647 w 74"/>
              <a:gd name="T61" fmla="*/ 2147483647 h 114"/>
              <a:gd name="T62" fmla="*/ 2147483647 w 74"/>
              <a:gd name="T63" fmla="*/ 2147483647 h 114"/>
              <a:gd name="T64" fmla="*/ 2147483647 w 74"/>
              <a:gd name="T65" fmla="*/ 2147483647 h 114"/>
              <a:gd name="T66" fmla="*/ 2147483647 w 74"/>
              <a:gd name="T67" fmla="*/ 2147483647 h 114"/>
              <a:gd name="T68" fmla="*/ 2147483647 w 74"/>
              <a:gd name="T69" fmla="*/ 2147483647 h 114"/>
              <a:gd name="T70" fmla="*/ 2147483647 w 74"/>
              <a:gd name="T71" fmla="*/ 2147483647 h 114"/>
              <a:gd name="T72" fmla="*/ 2147483647 w 74"/>
              <a:gd name="T73" fmla="*/ 2147483647 h 114"/>
              <a:gd name="T74" fmla="*/ 2147483647 w 74"/>
              <a:gd name="T75" fmla="*/ 2147483647 h 114"/>
              <a:gd name="T76" fmla="*/ 2147483647 w 74"/>
              <a:gd name="T77" fmla="*/ 2147483647 h 114"/>
              <a:gd name="T78" fmla="*/ 2147483647 w 74"/>
              <a:gd name="T79" fmla="*/ 2147483647 h 114"/>
              <a:gd name="T80" fmla="*/ 2147483647 w 74"/>
              <a:gd name="T81" fmla="*/ 2147483647 h 114"/>
              <a:gd name="T82" fmla="*/ 0 w 74"/>
              <a:gd name="T83" fmla="*/ 2147483647 h 114"/>
              <a:gd name="T84" fmla="*/ 0 w 74"/>
              <a:gd name="T85" fmla="*/ 2147483647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4"/>
              <a:gd name="T131" fmla="*/ 74 w 74"/>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4">
                <a:moveTo>
                  <a:pt x="0" y="84"/>
                </a:moveTo>
                <a:lnTo>
                  <a:pt x="14" y="81"/>
                </a:lnTo>
                <a:lnTo>
                  <a:pt x="17" y="91"/>
                </a:lnTo>
                <a:lnTo>
                  <a:pt x="21" y="98"/>
                </a:lnTo>
                <a:lnTo>
                  <a:pt x="27" y="101"/>
                </a:lnTo>
                <a:lnTo>
                  <a:pt x="37" y="101"/>
                </a:lnTo>
                <a:lnTo>
                  <a:pt x="47" y="101"/>
                </a:lnTo>
                <a:lnTo>
                  <a:pt x="54" y="94"/>
                </a:lnTo>
                <a:lnTo>
                  <a:pt x="57" y="87"/>
                </a:lnTo>
                <a:lnTo>
                  <a:pt x="61" y="74"/>
                </a:lnTo>
                <a:lnTo>
                  <a:pt x="57" y="64"/>
                </a:lnTo>
                <a:lnTo>
                  <a:pt x="54" y="57"/>
                </a:lnTo>
                <a:lnTo>
                  <a:pt x="47" y="51"/>
                </a:lnTo>
                <a:lnTo>
                  <a:pt x="37" y="51"/>
                </a:lnTo>
                <a:lnTo>
                  <a:pt x="31" y="51"/>
                </a:lnTo>
                <a:lnTo>
                  <a:pt x="24" y="54"/>
                </a:lnTo>
                <a:lnTo>
                  <a:pt x="21" y="57"/>
                </a:lnTo>
                <a:lnTo>
                  <a:pt x="17" y="61"/>
                </a:lnTo>
                <a:lnTo>
                  <a:pt x="0" y="57"/>
                </a:lnTo>
                <a:lnTo>
                  <a:pt x="14" y="0"/>
                </a:lnTo>
                <a:lnTo>
                  <a:pt x="67" y="0"/>
                </a:lnTo>
                <a:lnTo>
                  <a:pt x="67" y="14"/>
                </a:lnTo>
                <a:lnTo>
                  <a:pt x="24" y="14"/>
                </a:lnTo>
                <a:lnTo>
                  <a:pt x="21" y="44"/>
                </a:lnTo>
                <a:lnTo>
                  <a:pt x="31" y="41"/>
                </a:lnTo>
                <a:lnTo>
                  <a:pt x="41" y="37"/>
                </a:lnTo>
                <a:lnTo>
                  <a:pt x="51" y="37"/>
                </a:lnTo>
                <a:lnTo>
                  <a:pt x="57" y="41"/>
                </a:lnTo>
                <a:lnTo>
                  <a:pt x="64" y="47"/>
                </a:lnTo>
                <a:lnTo>
                  <a:pt x="71" y="54"/>
                </a:lnTo>
                <a:lnTo>
                  <a:pt x="74" y="64"/>
                </a:lnTo>
                <a:lnTo>
                  <a:pt x="74" y="74"/>
                </a:lnTo>
                <a:lnTo>
                  <a:pt x="74" y="91"/>
                </a:lnTo>
                <a:lnTo>
                  <a:pt x="67" y="101"/>
                </a:lnTo>
                <a:lnTo>
                  <a:pt x="57" y="111"/>
                </a:lnTo>
                <a:lnTo>
                  <a:pt x="47" y="114"/>
                </a:lnTo>
                <a:lnTo>
                  <a:pt x="37" y="114"/>
                </a:lnTo>
                <a:lnTo>
                  <a:pt x="27" y="114"/>
                </a:lnTo>
                <a:lnTo>
                  <a:pt x="17" y="111"/>
                </a:lnTo>
                <a:lnTo>
                  <a:pt x="10" y="108"/>
                </a:lnTo>
                <a:lnTo>
                  <a:pt x="4" y="101"/>
                </a:lnTo>
                <a:lnTo>
                  <a:pt x="0" y="94"/>
                </a:lnTo>
                <a:lnTo>
                  <a:pt x="0" y="8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69" name="Line 1185"/>
          <p:cNvSpPr>
            <a:spLocks noChangeShapeType="1"/>
          </p:cNvSpPr>
          <p:nvPr/>
        </p:nvSpPr>
        <p:spPr bwMode="auto">
          <a:xfrm flipV="1">
            <a:off x="1998663" y="5207000"/>
            <a:ext cx="1587"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70" name="Line 1186"/>
          <p:cNvSpPr>
            <a:spLocks noChangeShapeType="1"/>
          </p:cNvSpPr>
          <p:nvPr/>
        </p:nvSpPr>
        <p:spPr bwMode="auto">
          <a:xfrm flipV="1">
            <a:off x="2917825" y="5207000"/>
            <a:ext cx="1588"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71" name="Freeform 1187"/>
          <p:cNvSpPr>
            <a:spLocks/>
          </p:cNvSpPr>
          <p:nvPr/>
        </p:nvSpPr>
        <p:spPr bwMode="auto">
          <a:xfrm>
            <a:off x="2806700" y="5429250"/>
            <a:ext cx="63500" cy="185738"/>
          </a:xfrm>
          <a:custGeom>
            <a:avLst/>
            <a:gdLst>
              <a:gd name="T0" fmla="*/ 2147483647 w 40"/>
              <a:gd name="T1" fmla="*/ 2147483647 h 117"/>
              <a:gd name="T2" fmla="*/ 2147483647 w 40"/>
              <a:gd name="T3" fmla="*/ 2147483647 h 117"/>
              <a:gd name="T4" fmla="*/ 2147483647 w 40"/>
              <a:gd name="T5" fmla="*/ 2147483647 h 117"/>
              <a:gd name="T6" fmla="*/ 2147483647 w 40"/>
              <a:gd name="T7" fmla="*/ 2147483647 h 117"/>
              <a:gd name="T8" fmla="*/ 2147483647 w 40"/>
              <a:gd name="T9" fmla="*/ 2147483647 h 117"/>
              <a:gd name="T10" fmla="*/ 2147483647 w 40"/>
              <a:gd name="T11" fmla="*/ 2147483647 h 117"/>
              <a:gd name="T12" fmla="*/ 0 w 40"/>
              <a:gd name="T13" fmla="*/ 2147483647 h 117"/>
              <a:gd name="T14" fmla="*/ 0 w 40"/>
              <a:gd name="T15" fmla="*/ 2147483647 h 117"/>
              <a:gd name="T16" fmla="*/ 2147483647 w 40"/>
              <a:gd name="T17" fmla="*/ 2147483647 h 117"/>
              <a:gd name="T18" fmla="*/ 2147483647 w 40"/>
              <a:gd name="T19" fmla="*/ 2147483647 h 117"/>
              <a:gd name="T20" fmla="*/ 2147483647 w 40"/>
              <a:gd name="T21" fmla="*/ 2147483647 h 117"/>
              <a:gd name="T22" fmla="*/ 2147483647 w 40"/>
              <a:gd name="T23" fmla="*/ 0 h 117"/>
              <a:gd name="T24" fmla="*/ 2147483647 w 40"/>
              <a:gd name="T25" fmla="*/ 0 h 117"/>
              <a:gd name="T26" fmla="*/ 2147483647 w 40"/>
              <a:gd name="T27" fmla="*/ 2147483647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17"/>
              <a:gd name="T44" fmla="*/ 40 w 40"/>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17">
                <a:moveTo>
                  <a:pt x="40" y="117"/>
                </a:moveTo>
                <a:lnTo>
                  <a:pt x="27" y="117"/>
                </a:lnTo>
                <a:lnTo>
                  <a:pt x="27" y="27"/>
                </a:lnTo>
                <a:lnTo>
                  <a:pt x="20" y="34"/>
                </a:lnTo>
                <a:lnTo>
                  <a:pt x="13" y="37"/>
                </a:lnTo>
                <a:lnTo>
                  <a:pt x="7" y="40"/>
                </a:lnTo>
                <a:lnTo>
                  <a:pt x="0" y="44"/>
                </a:lnTo>
                <a:lnTo>
                  <a:pt x="0" y="30"/>
                </a:lnTo>
                <a:lnTo>
                  <a:pt x="10" y="24"/>
                </a:lnTo>
                <a:lnTo>
                  <a:pt x="20" y="17"/>
                </a:lnTo>
                <a:lnTo>
                  <a:pt x="27" y="10"/>
                </a:lnTo>
                <a:lnTo>
                  <a:pt x="33" y="0"/>
                </a:lnTo>
                <a:lnTo>
                  <a:pt x="40" y="0"/>
                </a:lnTo>
                <a:lnTo>
                  <a:pt x="40" y="11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72" name="Freeform 1188"/>
          <p:cNvSpPr>
            <a:spLocks noEditPoints="1"/>
          </p:cNvSpPr>
          <p:nvPr/>
        </p:nvSpPr>
        <p:spPr bwMode="auto">
          <a:xfrm>
            <a:off x="2928938" y="5429250"/>
            <a:ext cx="122237" cy="185738"/>
          </a:xfrm>
          <a:custGeom>
            <a:avLst/>
            <a:gdLst>
              <a:gd name="T0" fmla="*/ 0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0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60"/>
                </a:moveTo>
                <a:lnTo>
                  <a:pt x="3" y="40"/>
                </a:lnTo>
                <a:lnTo>
                  <a:pt x="7" y="27"/>
                </a:lnTo>
                <a:lnTo>
                  <a:pt x="10" y="17"/>
                </a:lnTo>
                <a:lnTo>
                  <a:pt x="17" y="7"/>
                </a:lnTo>
                <a:lnTo>
                  <a:pt x="27" y="3"/>
                </a:lnTo>
                <a:lnTo>
                  <a:pt x="40" y="0"/>
                </a:lnTo>
                <a:lnTo>
                  <a:pt x="47" y="3"/>
                </a:lnTo>
                <a:lnTo>
                  <a:pt x="57" y="7"/>
                </a:lnTo>
                <a:lnTo>
                  <a:pt x="63" y="10"/>
                </a:lnTo>
                <a:lnTo>
                  <a:pt x="67" y="17"/>
                </a:lnTo>
                <a:lnTo>
                  <a:pt x="70" y="24"/>
                </a:lnTo>
                <a:lnTo>
                  <a:pt x="74" y="34"/>
                </a:lnTo>
                <a:lnTo>
                  <a:pt x="77" y="44"/>
                </a:lnTo>
                <a:lnTo>
                  <a:pt x="77" y="60"/>
                </a:lnTo>
                <a:lnTo>
                  <a:pt x="77" y="77"/>
                </a:lnTo>
                <a:lnTo>
                  <a:pt x="74" y="94"/>
                </a:lnTo>
                <a:lnTo>
                  <a:pt x="67" y="104"/>
                </a:lnTo>
                <a:lnTo>
                  <a:pt x="60" y="114"/>
                </a:lnTo>
                <a:lnTo>
                  <a:pt x="50" y="117"/>
                </a:lnTo>
                <a:lnTo>
                  <a:pt x="40" y="117"/>
                </a:lnTo>
                <a:lnTo>
                  <a:pt x="30" y="117"/>
                </a:lnTo>
                <a:lnTo>
                  <a:pt x="20" y="114"/>
                </a:lnTo>
                <a:lnTo>
                  <a:pt x="13" y="107"/>
                </a:lnTo>
                <a:lnTo>
                  <a:pt x="7" y="97"/>
                </a:lnTo>
                <a:lnTo>
                  <a:pt x="3" y="80"/>
                </a:lnTo>
                <a:lnTo>
                  <a:pt x="0" y="60"/>
                </a:lnTo>
                <a:close/>
                <a:moveTo>
                  <a:pt x="17" y="60"/>
                </a:moveTo>
                <a:lnTo>
                  <a:pt x="17" y="77"/>
                </a:lnTo>
                <a:lnTo>
                  <a:pt x="20" y="90"/>
                </a:lnTo>
                <a:lnTo>
                  <a:pt x="23" y="97"/>
                </a:lnTo>
                <a:lnTo>
                  <a:pt x="30" y="104"/>
                </a:lnTo>
                <a:lnTo>
                  <a:pt x="40" y="104"/>
                </a:lnTo>
                <a:lnTo>
                  <a:pt x="47" y="104"/>
                </a:lnTo>
                <a:lnTo>
                  <a:pt x="53" y="97"/>
                </a:lnTo>
                <a:lnTo>
                  <a:pt x="60" y="90"/>
                </a:lnTo>
                <a:lnTo>
                  <a:pt x="60" y="77"/>
                </a:lnTo>
                <a:lnTo>
                  <a:pt x="60" y="60"/>
                </a:lnTo>
                <a:lnTo>
                  <a:pt x="60" y="44"/>
                </a:lnTo>
                <a:lnTo>
                  <a:pt x="60" y="34"/>
                </a:lnTo>
                <a:lnTo>
                  <a:pt x="57" y="24"/>
                </a:lnTo>
                <a:lnTo>
                  <a:pt x="47" y="17"/>
                </a:lnTo>
                <a:lnTo>
                  <a:pt x="40" y="13"/>
                </a:lnTo>
                <a:lnTo>
                  <a:pt x="30" y="17"/>
                </a:lnTo>
                <a:lnTo>
                  <a:pt x="23" y="24"/>
                </a:lnTo>
                <a:lnTo>
                  <a:pt x="20" y="30"/>
                </a:lnTo>
                <a:lnTo>
                  <a:pt x="17" y="44"/>
                </a:lnTo>
                <a:lnTo>
                  <a:pt x="17"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73" name="Line 1189"/>
          <p:cNvSpPr>
            <a:spLocks noChangeShapeType="1"/>
          </p:cNvSpPr>
          <p:nvPr/>
        </p:nvSpPr>
        <p:spPr bwMode="auto">
          <a:xfrm flipV="1">
            <a:off x="2917825" y="5207000"/>
            <a:ext cx="1588"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74" name="Line 1190"/>
          <p:cNvSpPr>
            <a:spLocks noChangeShapeType="1"/>
          </p:cNvSpPr>
          <p:nvPr/>
        </p:nvSpPr>
        <p:spPr bwMode="auto">
          <a:xfrm flipV="1">
            <a:off x="3841750" y="5207000"/>
            <a:ext cx="1588"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75" name="Freeform 1191"/>
          <p:cNvSpPr>
            <a:spLocks/>
          </p:cNvSpPr>
          <p:nvPr/>
        </p:nvSpPr>
        <p:spPr bwMode="auto">
          <a:xfrm>
            <a:off x="3725863" y="5429250"/>
            <a:ext cx="68262" cy="185738"/>
          </a:xfrm>
          <a:custGeom>
            <a:avLst/>
            <a:gdLst>
              <a:gd name="T0" fmla="*/ 2147483647 w 43"/>
              <a:gd name="T1" fmla="*/ 2147483647 h 117"/>
              <a:gd name="T2" fmla="*/ 2147483647 w 43"/>
              <a:gd name="T3" fmla="*/ 2147483647 h 117"/>
              <a:gd name="T4" fmla="*/ 2147483647 w 43"/>
              <a:gd name="T5" fmla="*/ 2147483647 h 117"/>
              <a:gd name="T6" fmla="*/ 2147483647 w 43"/>
              <a:gd name="T7" fmla="*/ 2147483647 h 117"/>
              <a:gd name="T8" fmla="*/ 2147483647 w 43"/>
              <a:gd name="T9" fmla="*/ 2147483647 h 117"/>
              <a:gd name="T10" fmla="*/ 2147483647 w 43"/>
              <a:gd name="T11" fmla="*/ 2147483647 h 117"/>
              <a:gd name="T12" fmla="*/ 0 w 43"/>
              <a:gd name="T13" fmla="*/ 2147483647 h 117"/>
              <a:gd name="T14" fmla="*/ 0 w 43"/>
              <a:gd name="T15" fmla="*/ 2147483647 h 117"/>
              <a:gd name="T16" fmla="*/ 2147483647 w 43"/>
              <a:gd name="T17" fmla="*/ 2147483647 h 117"/>
              <a:gd name="T18" fmla="*/ 2147483647 w 43"/>
              <a:gd name="T19" fmla="*/ 2147483647 h 117"/>
              <a:gd name="T20" fmla="*/ 2147483647 w 43"/>
              <a:gd name="T21" fmla="*/ 2147483647 h 117"/>
              <a:gd name="T22" fmla="*/ 2147483647 w 43"/>
              <a:gd name="T23" fmla="*/ 0 h 117"/>
              <a:gd name="T24" fmla="*/ 2147483647 w 43"/>
              <a:gd name="T25" fmla="*/ 0 h 117"/>
              <a:gd name="T26" fmla="*/ 2147483647 w 43"/>
              <a:gd name="T27" fmla="*/ 2147483647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117"/>
              <a:gd name="T44" fmla="*/ 43 w 43"/>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117">
                <a:moveTo>
                  <a:pt x="43" y="117"/>
                </a:moveTo>
                <a:lnTo>
                  <a:pt x="27" y="117"/>
                </a:lnTo>
                <a:lnTo>
                  <a:pt x="27" y="27"/>
                </a:lnTo>
                <a:lnTo>
                  <a:pt x="23" y="34"/>
                </a:lnTo>
                <a:lnTo>
                  <a:pt x="17" y="37"/>
                </a:lnTo>
                <a:lnTo>
                  <a:pt x="7" y="40"/>
                </a:lnTo>
                <a:lnTo>
                  <a:pt x="0" y="44"/>
                </a:lnTo>
                <a:lnTo>
                  <a:pt x="0" y="30"/>
                </a:lnTo>
                <a:lnTo>
                  <a:pt x="13" y="24"/>
                </a:lnTo>
                <a:lnTo>
                  <a:pt x="20" y="17"/>
                </a:lnTo>
                <a:lnTo>
                  <a:pt x="27" y="10"/>
                </a:lnTo>
                <a:lnTo>
                  <a:pt x="33" y="0"/>
                </a:lnTo>
                <a:lnTo>
                  <a:pt x="43" y="0"/>
                </a:lnTo>
                <a:lnTo>
                  <a:pt x="43" y="11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76" name="Freeform 1192"/>
          <p:cNvSpPr>
            <a:spLocks/>
          </p:cNvSpPr>
          <p:nvPr/>
        </p:nvSpPr>
        <p:spPr bwMode="auto">
          <a:xfrm>
            <a:off x="3852863" y="5434013"/>
            <a:ext cx="117475" cy="180975"/>
          </a:xfrm>
          <a:custGeom>
            <a:avLst/>
            <a:gdLst>
              <a:gd name="T0" fmla="*/ 0 w 74"/>
              <a:gd name="T1" fmla="*/ 2147483647 h 114"/>
              <a:gd name="T2" fmla="*/ 2147483647 w 74"/>
              <a:gd name="T3" fmla="*/ 2147483647 h 114"/>
              <a:gd name="T4" fmla="*/ 2147483647 w 74"/>
              <a:gd name="T5" fmla="*/ 2147483647 h 114"/>
              <a:gd name="T6" fmla="*/ 2147483647 w 74"/>
              <a:gd name="T7" fmla="*/ 2147483647 h 114"/>
              <a:gd name="T8" fmla="*/ 2147483647 w 74"/>
              <a:gd name="T9" fmla="*/ 2147483647 h 114"/>
              <a:gd name="T10" fmla="*/ 2147483647 w 74"/>
              <a:gd name="T11" fmla="*/ 2147483647 h 114"/>
              <a:gd name="T12" fmla="*/ 2147483647 w 74"/>
              <a:gd name="T13" fmla="*/ 2147483647 h 114"/>
              <a:gd name="T14" fmla="*/ 2147483647 w 74"/>
              <a:gd name="T15" fmla="*/ 2147483647 h 114"/>
              <a:gd name="T16" fmla="*/ 2147483647 w 74"/>
              <a:gd name="T17" fmla="*/ 2147483647 h 114"/>
              <a:gd name="T18" fmla="*/ 2147483647 w 74"/>
              <a:gd name="T19" fmla="*/ 2147483647 h 114"/>
              <a:gd name="T20" fmla="*/ 2147483647 w 74"/>
              <a:gd name="T21" fmla="*/ 2147483647 h 114"/>
              <a:gd name="T22" fmla="*/ 2147483647 w 74"/>
              <a:gd name="T23" fmla="*/ 2147483647 h 114"/>
              <a:gd name="T24" fmla="*/ 2147483647 w 74"/>
              <a:gd name="T25" fmla="*/ 2147483647 h 114"/>
              <a:gd name="T26" fmla="*/ 2147483647 w 74"/>
              <a:gd name="T27" fmla="*/ 2147483647 h 114"/>
              <a:gd name="T28" fmla="*/ 2147483647 w 74"/>
              <a:gd name="T29" fmla="*/ 2147483647 h 114"/>
              <a:gd name="T30" fmla="*/ 2147483647 w 74"/>
              <a:gd name="T31" fmla="*/ 2147483647 h 114"/>
              <a:gd name="T32" fmla="*/ 2147483647 w 74"/>
              <a:gd name="T33" fmla="*/ 2147483647 h 114"/>
              <a:gd name="T34" fmla="*/ 2147483647 w 74"/>
              <a:gd name="T35" fmla="*/ 2147483647 h 114"/>
              <a:gd name="T36" fmla="*/ 0 w 74"/>
              <a:gd name="T37" fmla="*/ 2147483647 h 114"/>
              <a:gd name="T38" fmla="*/ 2147483647 w 74"/>
              <a:gd name="T39" fmla="*/ 0 h 114"/>
              <a:gd name="T40" fmla="*/ 2147483647 w 74"/>
              <a:gd name="T41" fmla="*/ 0 h 114"/>
              <a:gd name="T42" fmla="*/ 2147483647 w 74"/>
              <a:gd name="T43" fmla="*/ 2147483647 h 114"/>
              <a:gd name="T44" fmla="*/ 2147483647 w 74"/>
              <a:gd name="T45" fmla="*/ 2147483647 h 114"/>
              <a:gd name="T46" fmla="*/ 2147483647 w 74"/>
              <a:gd name="T47" fmla="*/ 2147483647 h 114"/>
              <a:gd name="T48" fmla="*/ 2147483647 w 74"/>
              <a:gd name="T49" fmla="*/ 2147483647 h 114"/>
              <a:gd name="T50" fmla="*/ 2147483647 w 74"/>
              <a:gd name="T51" fmla="*/ 2147483647 h 114"/>
              <a:gd name="T52" fmla="*/ 2147483647 w 74"/>
              <a:gd name="T53" fmla="*/ 2147483647 h 114"/>
              <a:gd name="T54" fmla="*/ 2147483647 w 74"/>
              <a:gd name="T55" fmla="*/ 2147483647 h 114"/>
              <a:gd name="T56" fmla="*/ 2147483647 w 74"/>
              <a:gd name="T57" fmla="*/ 2147483647 h 114"/>
              <a:gd name="T58" fmla="*/ 2147483647 w 74"/>
              <a:gd name="T59" fmla="*/ 2147483647 h 114"/>
              <a:gd name="T60" fmla="*/ 2147483647 w 74"/>
              <a:gd name="T61" fmla="*/ 2147483647 h 114"/>
              <a:gd name="T62" fmla="*/ 2147483647 w 74"/>
              <a:gd name="T63" fmla="*/ 2147483647 h 114"/>
              <a:gd name="T64" fmla="*/ 2147483647 w 74"/>
              <a:gd name="T65" fmla="*/ 2147483647 h 114"/>
              <a:gd name="T66" fmla="*/ 2147483647 w 74"/>
              <a:gd name="T67" fmla="*/ 2147483647 h 114"/>
              <a:gd name="T68" fmla="*/ 2147483647 w 74"/>
              <a:gd name="T69" fmla="*/ 2147483647 h 114"/>
              <a:gd name="T70" fmla="*/ 2147483647 w 74"/>
              <a:gd name="T71" fmla="*/ 2147483647 h 114"/>
              <a:gd name="T72" fmla="*/ 2147483647 w 74"/>
              <a:gd name="T73" fmla="*/ 2147483647 h 114"/>
              <a:gd name="T74" fmla="*/ 2147483647 w 74"/>
              <a:gd name="T75" fmla="*/ 2147483647 h 114"/>
              <a:gd name="T76" fmla="*/ 2147483647 w 74"/>
              <a:gd name="T77" fmla="*/ 2147483647 h 114"/>
              <a:gd name="T78" fmla="*/ 2147483647 w 74"/>
              <a:gd name="T79" fmla="*/ 2147483647 h 114"/>
              <a:gd name="T80" fmla="*/ 2147483647 w 74"/>
              <a:gd name="T81" fmla="*/ 2147483647 h 114"/>
              <a:gd name="T82" fmla="*/ 0 w 74"/>
              <a:gd name="T83" fmla="*/ 2147483647 h 114"/>
              <a:gd name="T84" fmla="*/ 0 w 74"/>
              <a:gd name="T85" fmla="*/ 2147483647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4"/>
              <a:gd name="T131" fmla="*/ 74 w 74"/>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4">
                <a:moveTo>
                  <a:pt x="0" y="84"/>
                </a:moveTo>
                <a:lnTo>
                  <a:pt x="14" y="81"/>
                </a:lnTo>
                <a:lnTo>
                  <a:pt x="17" y="91"/>
                </a:lnTo>
                <a:lnTo>
                  <a:pt x="20" y="98"/>
                </a:lnTo>
                <a:lnTo>
                  <a:pt x="27" y="101"/>
                </a:lnTo>
                <a:lnTo>
                  <a:pt x="37" y="101"/>
                </a:lnTo>
                <a:lnTo>
                  <a:pt x="47" y="101"/>
                </a:lnTo>
                <a:lnTo>
                  <a:pt x="54" y="94"/>
                </a:lnTo>
                <a:lnTo>
                  <a:pt x="57" y="87"/>
                </a:lnTo>
                <a:lnTo>
                  <a:pt x="60" y="74"/>
                </a:lnTo>
                <a:lnTo>
                  <a:pt x="57" y="64"/>
                </a:lnTo>
                <a:lnTo>
                  <a:pt x="54" y="57"/>
                </a:lnTo>
                <a:lnTo>
                  <a:pt x="47" y="51"/>
                </a:lnTo>
                <a:lnTo>
                  <a:pt x="37" y="51"/>
                </a:lnTo>
                <a:lnTo>
                  <a:pt x="30" y="51"/>
                </a:lnTo>
                <a:lnTo>
                  <a:pt x="24" y="54"/>
                </a:lnTo>
                <a:lnTo>
                  <a:pt x="20" y="57"/>
                </a:lnTo>
                <a:lnTo>
                  <a:pt x="17" y="61"/>
                </a:lnTo>
                <a:lnTo>
                  <a:pt x="0" y="57"/>
                </a:lnTo>
                <a:lnTo>
                  <a:pt x="14" y="0"/>
                </a:lnTo>
                <a:lnTo>
                  <a:pt x="67" y="0"/>
                </a:lnTo>
                <a:lnTo>
                  <a:pt x="67" y="14"/>
                </a:lnTo>
                <a:lnTo>
                  <a:pt x="24" y="14"/>
                </a:lnTo>
                <a:lnTo>
                  <a:pt x="20" y="44"/>
                </a:lnTo>
                <a:lnTo>
                  <a:pt x="30" y="41"/>
                </a:lnTo>
                <a:lnTo>
                  <a:pt x="40" y="37"/>
                </a:lnTo>
                <a:lnTo>
                  <a:pt x="50" y="37"/>
                </a:lnTo>
                <a:lnTo>
                  <a:pt x="57" y="41"/>
                </a:lnTo>
                <a:lnTo>
                  <a:pt x="64" y="47"/>
                </a:lnTo>
                <a:lnTo>
                  <a:pt x="70" y="54"/>
                </a:lnTo>
                <a:lnTo>
                  <a:pt x="74" y="64"/>
                </a:lnTo>
                <a:lnTo>
                  <a:pt x="74" y="74"/>
                </a:lnTo>
                <a:lnTo>
                  <a:pt x="74" y="91"/>
                </a:lnTo>
                <a:lnTo>
                  <a:pt x="67" y="101"/>
                </a:lnTo>
                <a:lnTo>
                  <a:pt x="57" y="111"/>
                </a:lnTo>
                <a:lnTo>
                  <a:pt x="47" y="114"/>
                </a:lnTo>
                <a:lnTo>
                  <a:pt x="37" y="114"/>
                </a:lnTo>
                <a:lnTo>
                  <a:pt x="27" y="114"/>
                </a:lnTo>
                <a:lnTo>
                  <a:pt x="17" y="111"/>
                </a:lnTo>
                <a:lnTo>
                  <a:pt x="10" y="108"/>
                </a:lnTo>
                <a:lnTo>
                  <a:pt x="4" y="101"/>
                </a:lnTo>
                <a:lnTo>
                  <a:pt x="0" y="94"/>
                </a:lnTo>
                <a:lnTo>
                  <a:pt x="0" y="8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77" name="Line 1193"/>
          <p:cNvSpPr>
            <a:spLocks noChangeShapeType="1"/>
          </p:cNvSpPr>
          <p:nvPr/>
        </p:nvSpPr>
        <p:spPr bwMode="auto">
          <a:xfrm flipV="1">
            <a:off x="3841750" y="5207000"/>
            <a:ext cx="1588"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78" name="Line 1194"/>
          <p:cNvSpPr>
            <a:spLocks noChangeShapeType="1"/>
          </p:cNvSpPr>
          <p:nvPr/>
        </p:nvSpPr>
        <p:spPr bwMode="auto">
          <a:xfrm flipV="1">
            <a:off x="4760913" y="5207000"/>
            <a:ext cx="1587"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79" name="Freeform 1195"/>
          <p:cNvSpPr>
            <a:spLocks/>
          </p:cNvSpPr>
          <p:nvPr/>
        </p:nvSpPr>
        <p:spPr bwMode="auto">
          <a:xfrm>
            <a:off x="4629150" y="5429250"/>
            <a:ext cx="122238" cy="185738"/>
          </a:xfrm>
          <a:custGeom>
            <a:avLst/>
            <a:gdLst>
              <a:gd name="T0" fmla="*/ 2147483647 w 77"/>
              <a:gd name="T1" fmla="*/ 2147483647 h 117"/>
              <a:gd name="T2" fmla="*/ 2147483647 w 77"/>
              <a:gd name="T3" fmla="*/ 2147483647 h 117"/>
              <a:gd name="T4" fmla="*/ 0 w 77"/>
              <a:gd name="T5" fmla="*/ 2147483647 h 117"/>
              <a:gd name="T6" fmla="*/ 0 w 77"/>
              <a:gd name="T7" fmla="*/ 2147483647 h 117"/>
              <a:gd name="T8" fmla="*/ 2147483647 w 77"/>
              <a:gd name="T9" fmla="*/ 2147483647 h 117"/>
              <a:gd name="T10" fmla="*/ 2147483647 w 77"/>
              <a:gd name="T11" fmla="*/ 2147483647 h 117"/>
              <a:gd name="T12" fmla="*/ 2147483647 w 77"/>
              <a:gd name="T13" fmla="*/ 2147483647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2147483647 w 77"/>
              <a:gd name="T53" fmla="*/ 2147483647 h 117"/>
              <a:gd name="T54" fmla="*/ 2147483647 w 77"/>
              <a:gd name="T55" fmla="*/ 2147483647 h 117"/>
              <a:gd name="T56" fmla="*/ 2147483647 w 77"/>
              <a:gd name="T57" fmla="*/ 0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77" y="101"/>
                </a:moveTo>
                <a:lnTo>
                  <a:pt x="77" y="117"/>
                </a:lnTo>
                <a:lnTo>
                  <a:pt x="0" y="117"/>
                </a:lnTo>
                <a:lnTo>
                  <a:pt x="0" y="111"/>
                </a:lnTo>
                <a:lnTo>
                  <a:pt x="3" y="107"/>
                </a:lnTo>
                <a:lnTo>
                  <a:pt x="6" y="101"/>
                </a:lnTo>
                <a:lnTo>
                  <a:pt x="10" y="90"/>
                </a:lnTo>
                <a:lnTo>
                  <a:pt x="16" y="84"/>
                </a:lnTo>
                <a:lnTo>
                  <a:pt x="30" y="74"/>
                </a:lnTo>
                <a:lnTo>
                  <a:pt x="40" y="64"/>
                </a:lnTo>
                <a:lnTo>
                  <a:pt x="47" y="57"/>
                </a:lnTo>
                <a:lnTo>
                  <a:pt x="53" y="50"/>
                </a:lnTo>
                <a:lnTo>
                  <a:pt x="57" y="40"/>
                </a:lnTo>
                <a:lnTo>
                  <a:pt x="60" y="34"/>
                </a:lnTo>
                <a:lnTo>
                  <a:pt x="57" y="27"/>
                </a:lnTo>
                <a:lnTo>
                  <a:pt x="53" y="20"/>
                </a:lnTo>
                <a:lnTo>
                  <a:pt x="47" y="17"/>
                </a:lnTo>
                <a:lnTo>
                  <a:pt x="40" y="13"/>
                </a:lnTo>
                <a:lnTo>
                  <a:pt x="30" y="17"/>
                </a:lnTo>
                <a:lnTo>
                  <a:pt x="23" y="20"/>
                </a:lnTo>
                <a:lnTo>
                  <a:pt x="20" y="27"/>
                </a:lnTo>
                <a:lnTo>
                  <a:pt x="16" y="34"/>
                </a:lnTo>
                <a:lnTo>
                  <a:pt x="3" y="34"/>
                </a:lnTo>
                <a:lnTo>
                  <a:pt x="3" y="24"/>
                </a:lnTo>
                <a:lnTo>
                  <a:pt x="6" y="17"/>
                </a:lnTo>
                <a:lnTo>
                  <a:pt x="13" y="10"/>
                </a:lnTo>
                <a:lnTo>
                  <a:pt x="20" y="7"/>
                </a:lnTo>
                <a:lnTo>
                  <a:pt x="30" y="3"/>
                </a:lnTo>
                <a:lnTo>
                  <a:pt x="40" y="0"/>
                </a:lnTo>
                <a:lnTo>
                  <a:pt x="50" y="3"/>
                </a:lnTo>
                <a:lnTo>
                  <a:pt x="57" y="7"/>
                </a:lnTo>
                <a:lnTo>
                  <a:pt x="63" y="10"/>
                </a:lnTo>
                <a:lnTo>
                  <a:pt x="70" y="17"/>
                </a:lnTo>
                <a:lnTo>
                  <a:pt x="73" y="24"/>
                </a:lnTo>
                <a:lnTo>
                  <a:pt x="73" y="34"/>
                </a:lnTo>
                <a:lnTo>
                  <a:pt x="73" y="40"/>
                </a:lnTo>
                <a:lnTo>
                  <a:pt x="70" y="47"/>
                </a:lnTo>
                <a:lnTo>
                  <a:pt x="67" y="54"/>
                </a:lnTo>
                <a:lnTo>
                  <a:pt x="63" y="60"/>
                </a:lnTo>
                <a:lnTo>
                  <a:pt x="57" y="67"/>
                </a:lnTo>
                <a:lnTo>
                  <a:pt x="50" y="74"/>
                </a:lnTo>
                <a:lnTo>
                  <a:pt x="43" y="80"/>
                </a:lnTo>
                <a:lnTo>
                  <a:pt x="37" y="87"/>
                </a:lnTo>
                <a:lnTo>
                  <a:pt x="30" y="90"/>
                </a:lnTo>
                <a:lnTo>
                  <a:pt x="27" y="94"/>
                </a:lnTo>
                <a:lnTo>
                  <a:pt x="23" y="97"/>
                </a:lnTo>
                <a:lnTo>
                  <a:pt x="20" y="101"/>
                </a:lnTo>
                <a:lnTo>
                  <a:pt x="77" y="10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80" name="Freeform 1196"/>
          <p:cNvSpPr>
            <a:spLocks noEditPoints="1"/>
          </p:cNvSpPr>
          <p:nvPr/>
        </p:nvSpPr>
        <p:spPr bwMode="auto">
          <a:xfrm>
            <a:off x="4772025" y="5429250"/>
            <a:ext cx="122238" cy="185738"/>
          </a:xfrm>
          <a:custGeom>
            <a:avLst/>
            <a:gdLst>
              <a:gd name="T0" fmla="*/ 0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0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60"/>
                </a:moveTo>
                <a:lnTo>
                  <a:pt x="3" y="40"/>
                </a:lnTo>
                <a:lnTo>
                  <a:pt x="3" y="27"/>
                </a:lnTo>
                <a:lnTo>
                  <a:pt x="10" y="17"/>
                </a:lnTo>
                <a:lnTo>
                  <a:pt x="17" y="7"/>
                </a:lnTo>
                <a:lnTo>
                  <a:pt x="27" y="3"/>
                </a:lnTo>
                <a:lnTo>
                  <a:pt x="37" y="0"/>
                </a:lnTo>
                <a:lnTo>
                  <a:pt x="47" y="3"/>
                </a:lnTo>
                <a:lnTo>
                  <a:pt x="54" y="7"/>
                </a:lnTo>
                <a:lnTo>
                  <a:pt x="60" y="10"/>
                </a:lnTo>
                <a:lnTo>
                  <a:pt x="67" y="17"/>
                </a:lnTo>
                <a:lnTo>
                  <a:pt x="70" y="24"/>
                </a:lnTo>
                <a:lnTo>
                  <a:pt x="74" y="34"/>
                </a:lnTo>
                <a:lnTo>
                  <a:pt x="77" y="44"/>
                </a:lnTo>
                <a:lnTo>
                  <a:pt x="77" y="60"/>
                </a:lnTo>
                <a:lnTo>
                  <a:pt x="74" y="77"/>
                </a:lnTo>
                <a:lnTo>
                  <a:pt x="70" y="94"/>
                </a:lnTo>
                <a:lnTo>
                  <a:pt x="67" y="104"/>
                </a:lnTo>
                <a:lnTo>
                  <a:pt x="60" y="114"/>
                </a:lnTo>
                <a:lnTo>
                  <a:pt x="50" y="117"/>
                </a:lnTo>
                <a:lnTo>
                  <a:pt x="37" y="117"/>
                </a:lnTo>
                <a:lnTo>
                  <a:pt x="27" y="117"/>
                </a:lnTo>
                <a:lnTo>
                  <a:pt x="20" y="114"/>
                </a:lnTo>
                <a:lnTo>
                  <a:pt x="14" y="107"/>
                </a:lnTo>
                <a:lnTo>
                  <a:pt x="7" y="97"/>
                </a:lnTo>
                <a:lnTo>
                  <a:pt x="3" y="80"/>
                </a:lnTo>
                <a:lnTo>
                  <a:pt x="0" y="60"/>
                </a:lnTo>
                <a:close/>
                <a:moveTo>
                  <a:pt x="17" y="60"/>
                </a:moveTo>
                <a:lnTo>
                  <a:pt x="17" y="77"/>
                </a:lnTo>
                <a:lnTo>
                  <a:pt x="20" y="90"/>
                </a:lnTo>
                <a:lnTo>
                  <a:pt x="24" y="97"/>
                </a:lnTo>
                <a:lnTo>
                  <a:pt x="30" y="104"/>
                </a:lnTo>
                <a:lnTo>
                  <a:pt x="37" y="104"/>
                </a:lnTo>
                <a:lnTo>
                  <a:pt x="47" y="104"/>
                </a:lnTo>
                <a:lnTo>
                  <a:pt x="54" y="97"/>
                </a:lnTo>
                <a:lnTo>
                  <a:pt x="57" y="90"/>
                </a:lnTo>
                <a:lnTo>
                  <a:pt x="60" y="77"/>
                </a:lnTo>
                <a:lnTo>
                  <a:pt x="60" y="60"/>
                </a:lnTo>
                <a:lnTo>
                  <a:pt x="60" y="44"/>
                </a:lnTo>
                <a:lnTo>
                  <a:pt x="57" y="34"/>
                </a:lnTo>
                <a:lnTo>
                  <a:pt x="54" y="24"/>
                </a:lnTo>
                <a:lnTo>
                  <a:pt x="47" y="17"/>
                </a:lnTo>
                <a:lnTo>
                  <a:pt x="37" y="13"/>
                </a:lnTo>
                <a:lnTo>
                  <a:pt x="30" y="17"/>
                </a:lnTo>
                <a:lnTo>
                  <a:pt x="24" y="24"/>
                </a:lnTo>
                <a:lnTo>
                  <a:pt x="20" y="30"/>
                </a:lnTo>
                <a:lnTo>
                  <a:pt x="17" y="44"/>
                </a:lnTo>
                <a:lnTo>
                  <a:pt x="17"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81" name="Line 1197"/>
          <p:cNvSpPr>
            <a:spLocks noChangeShapeType="1"/>
          </p:cNvSpPr>
          <p:nvPr/>
        </p:nvSpPr>
        <p:spPr bwMode="auto">
          <a:xfrm flipV="1">
            <a:off x="4760913" y="5207000"/>
            <a:ext cx="1587"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82" name="Line 1198"/>
          <p:cNvSpPr>
            <a:spLocks noChangeShapeType="1"/>
          </p:cNvSpPr>
          <p:nvPr/>
        </p:nvSpPr>
        <p:spPr bwMode="auto">
          <a:xfrm flipV="1">
            <a:off x="5686425" y="5207000"/>
            <a:ext cx="1588"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83" name="Freeform 1199"/>
          <p:cNvSpPr>
            <a:spLocks/>
          </p:cNvSpPr>
          <p:nvPr/>
        </p:nvSpPr>
        <p:spPr bwMode="auto">
          <a:xfrm>
            <a:off x="5553075" y="5429250"/>
            <a:ext cx="117475" cy="185738"/>
          </a:xfrm>
          <a:custGeom>
            <a:avLst/>
            <a:gdLst>
              <a:gd name="T0" fmla="*/ 2147483647 w 74"/>
              <a:gd name="T1" fmla="*/ 2147483647 h 117"/>
              <a:gd name="T2" fmla="*/ 2147483647 w 74"/>
              <a:gd name="T3" fmla="*/ 2147483647 h 117"/>
              <a:gd name="T4" fmla="*/ 0 w 74"/>
              <a:gd name="T5" fmla="*/ 2147483647 h 117"/>
              <a:gd name="T6" fmla="*/ 0 w 74"/>
              <a:gd name="T7" fmla="*/ 2147483647 h 117"/>
              <a:gd name="T8" fmla="*/ 0 w 74"/>
              <a:gd name="T9" fmla="*/ 2147483647 h 117"/>
              <a:gd name="T10" fmla="*/ 2147483647 w 74"/>
              <a:gd name="T11" fmla="*/ 2147483647 h 117"/>
              <a:gd name="T12" fmla="*/ 2147483647 w 74"/>
              <a:gd name="T13" fmla="*/ 2147483647 h 117"/>
              <a:gd name="T14" fmla="*/ 2147483647 w 74"/>
              <a:gd name="T15" fmla="*/ 2147483647 h 117"/>
              <a:gd name="T16" fmla="*/ 2147483647 w 74"/>
              <a:gd name="T17" fmla="*/ 2147483647 h 117"/>
              <a:gd name="T18" fmla="*/ 2147483647 w 74"/>
              <a:gd name="T19" fmla="*/ 2147483647 h 117"/>
              <a:gd name="T20" fmla="*/ 2147483647 w 74"/>
              <a:gd name="T21" fmla="*/ 2147483647 h 117"/>
              <a:gd name="T22" fmla="*/ 2147483647 w 74"/>
              <a:gd name="T23" fmla="*/ 2147483647 h 117"/>
              <a:gd name="T24" fmla="*/ 2147483647 w 74"/>
              <a:gd name="T25" fmla="*/ 2147483647 h 117"/>
              <a:gd name="T26" fmla="*/ 2147483647 w 74"/>
              <a:gd name="T27" fmla="*/ 2147483647 h 117"/>
              <a:gd name="T28" fmla="*/ 2147483647 w 74"/>
              <a:gd name="T29" fmla="*/ 2147483647 h 117"/>
              <a:gd name="T30" fmla="*/ 2147483647 w 74"/>
              <a:gd name="T31" fmla="*/ 2147483647 h 117"/>
              <a:gd name="T32" fmla="*/ 2147483647 w 74"/>
              <a:gd name="T33" fmla="*/ 2147483647 h 117"/>
              <a:gd name="T34" fmla="*/ 2147483647 w 74"/>
              <a:gd name="T35" fmla="*/ 2147483647 h 117"/>
              <a:gd name="T36" fmla="*/ 2147483647 w 74"/>
              <a:gd name="T37" fmla="*/ 2147483647 h 117"/>
              <a:gd name="T38" fmla="*/ 2147483647 w 74"/>
              <a:gd name="T39" fmla="*/ 2147483647 h 117"/>
              <a:gd name="T40" fmla="*/ 2147483647 w 74"/>
              <a:gd name="T41" fmla="*/ 2147483647 h 117"/>
              <a:gd name="T42" fmla="*/ 2147483647 w 74"/>
              <a:gd name="T43" fmla="*/ 2147483647 h 117"/>
              <a:gd name="T44" fmla="*/ 0 w 74"/>
              <a:gd name="T45" fmla="*/ 2147483647 h 117"/>
              <a:gd name="T46" fmla="*/ 2147483647 w 74"/>
              <a:gd name="T47" fmla="*/ 2147483647 h 117"/>
              <a:gd name="T48" fmla="*/ 2147483647 w 74"/>
              <a:gd name="T49" fmla="*/ 2147483647 h 117"/>
              <a:gd name="T50" fmla="*/ 2147483647 w 74"/>
              <a:gd name="T51" fmla="*/ 2147483647 h 117"/>
              <a:gd name="T52" fmla="*/ 2147483647 w 74"/>
              <a:gd name="T53" fmla="*/ 2147483647 h 117"/>
              <a:gd name="T54" fmla="*/ 2147483647 w 74"/>
              <a:gd name="T55" fmla="*/ 2147483647 h 117"/>
              <a:gd name="T56" fmla="*/ 2147483647 w 74"/>
              <a:gd name="T57" fmla="*/ 0 h 117"/>
              <a:gd name="T58" fmla="*/ 2147483647 w 74"/>
              <a:gd name="T59" fmla="*/ 2147483647 h 117"/>
              <a:gd name="T60" fmla="*/ 2147483647 w 74"/>
              <a:gd name="T61" fmla="*/ 2147483647 h 117"/>
              <a:gd name="T62" fmla="*/ 2147483647 w 74"/>
              <a:gd name="T63" fmla="*/ 2147483647 h 117"/>
              <a:gd name="T64" fmla="*/ 2147483647 w 74"/>
              <a:gd name="T65" fmla="*/ 2147483647 h 117"/>
              <a:gd name="T66" fmla="*/ 2147483647 w 74"/>
              <a:gd name="T67" fmla="*/ 2147483647 h 117"/>
              <a:gd name="T68" fmla="*/ 2147483647 w 74"/>
              <a:gd name="T69" fmla="*/ 2147483647 h 117"/>
              <a:gd name="T70" fmla="*/ 2147483647 w 74"/>
              <a:gd name="T71" fmla="*/ 2147483647 h 117"/>
              <a:gd name="T72" fmla="*/ 2147483647 w 74"/>
              <a:gd name="T73" fmla="*/ 2147483647 h 117"/>
              <a:gd name="T74" fmla="*/ 2147483647 w 74"/>
              <a:gd name="T75" fmla="*/ 2147483647 h 117"/>
              <a:gd name="T76" fmla="*/ 2147483647 w 74"/>
              <a:gd name="T77" fmla="*/ 2147483647 h 117"/>
              <a:gd name="T78" fmla="*/ 2147483647 w 74"/>
              <a:gd name="T79" fmla="*/ 2147483647 h 117"/>
              <a:gd name="T80" fmla="*/ 2147483647 w 74"/>
              <a:gd name="T81" fmla="*/ 2147483647 h 117"/>
              <a:gd name="T82" fmla="*/ 2147483647 w 74"/>
              <a:gd name="T83" fmla="*/ 2147483647 h 117"/>
              <a:gd name="T84" fmla="*/ 2147483647 w 74"/>
              <a:gd name="T85" fmla="*/ 2147483647 h 117"/>
              <a:gd name="T86" fmla="*/ 2147483647 w 74"/>
              <a:gd name="T87" fmla="*/ 2147483647 h 117"/>
              <a:gd name="T88" fmla="*/ 2147483647 w 74"/>
              <a:gd name="T89" fmla="*/ 2147483647 h 117"/>
              <a:gd name="T90" fmla="*/ 2147483647 w 74"/>
              <a:gd name="T91" fmla="*/ 2147483647 h 117"/>
              <a:gd name="T92" fmla="*/ 2147483647 w 74"/>
              <a:gd name="T93" fmla="*/ 2147483647 h 117"/>
              <a:gd name="T94" fmla="*/ 2147483647 w 74"/>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7"/>
              <a:gd name="T146" fmla="*/ 74 w 74"/>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7">
                <a:moveTo>
                  <a:pt x="74" y="101"/>
                </a:moveTo>
                <a:lnTo>
                  <a:pt x="74" y="117"/>
                </a:lnTo>
                <a:lnTo>
                  <a:pt x="0" y="117"/>
                </a:lnTo>
                <a:lnTo>
                  <a:pt x="0" y="111"/>
                </a:lnTo>
                <a:lnTo>
                  <a:pt x="0" y="107"/>
                </a:lnTo>
                <a:lnTo>
                  <a:pt x="3" y="101"/>
                </a:lnTo>
                <a:lnTo>
                  <a:pt x="10" y="90"/>
                </a:lnTo>
                <a:lnTo>
                  <a:pt x="17" y="84"/>
                </a:lnTo>
                <a:lnTo>
                  <a:pt x="27" y="74"/>
                </a:lnTo>
                <a:lnTo>
                  <a:pt x="37" y="64"/>
                </a:lnTo>
                <a:lnTo>
                  <a:pt x="47" y="57"/>
                </a:lnTo>
                <a:lnTo>
                  <a:pt x="50" y="50"/>
                </a:lnTo>
                <a:lnTo>
                  <a:pt x="57" y="40"/>
                </a:lnTo>
                <a:lnTo>
                  <a:pt x="57" y="34"/>
                </a:lnTo>
                <a:lnTo>
                  <a:pt x="57" y="27"/>
                </a:lnTo>
                <a:lnTo>
                  <a:pt x="50" y="20"/>
                </a:lnTo>
                <a:lnTo>
                  <a:pt x="44" y="17"/>
                </a:lnTo>
                <a:lnTo>
                  <a:pt x="37" y="13"/>
                </a:lnTo>
                <a:lnTo>
                  <a:pt x="27" y="17"/>
                </a:lnTo>
                <a:lnTo>
                  <a:pt x="20" y="20"/>
                </a:lnTo>
                <a:lnTo>
                  <a:pt x="17" y="27"/>
                </a:lnTo>
                <a:lnTo>
                  <a:pt x="17" y="34"/>
                </a:lnTo>
                <a:lnTo>
                  <a:pt x="0" y="34"/>
                </a:lnTo>
                <a:lnTo>
                  <a:pt x="3" y="24"/>
                </a:lnTo>
                <a:lnTo>
                  <a:pt x="7" y="17"/>
                </a:lnTo>
                <a:lnTo>
                  <a:pt x="10" y="10"/>
                </a:lnTo>
                <a:lnTo>
                  <a:pt x="20" y="7"/>
                </a:lnTo>
                <a:lnTo>
                  <a:pt x="27" y="3"/>
                </a:lnTo>
                <a:lnTo>
                  <a:pt x="37" y="0"/>
                </a:lnTo>
                <a:lnTo>
                  <a:pt x="47" y="3"/>
                </a:lnTo>
                <a:lnTo>
                  <a:pt x="57" y="7"/>
                </a:lnTo>
                <a:lnTo>
                  <a:pt x="64" y="10"/>
                </a:lnTo>
                <a:lnTo>
                  <a:pt x="67" y="17"/>
                </a:lnTo>
                <a:lnTo>
                  <a:pt x="70" y="24"/>
                </a:lnTo>
                <a:lnTo>
                  <a:pt x="74" y="34"/>
                </a:lnTo>
                <a:lnTo>
                  <a:pt x="70" y="40"/>
                </a:lnTo>
                <a:lnTo>
                  <a:pt x="70" y="47"/>
                </a:lnTo>
                <a:lnTo>
                  <a:pt x="67" y="54"/>
                </a:lnTo>
                <a:lnTo>
                  <a:pt x="60" y="60"/>
                </a:lnTo>
                <a:lnTo>
                  <a:pt x="57" y="67"/>
                </a:lnTo>
                <a:lnTo>
                  <a:pt x="50" y="74"/>
                </a:lnTo>
                <a:lnTo>
                  <a:pt x="40" y="80"/>
                </a:lnTo>
                <a:lnTo>
                  <a:pt x="34" y="87"/>
                </a:lnTo>
                <a:lnTo>
                  <a:pt x="27" y="90"/>
                </a:lnTo>
                <a:lnTo>
                  <a:pt x="23" y="94"/>
                </a:lnTo>
                <a:lnTo>
                  <a:pt x="20" y="97"/>
                </a:lnTo>
                <a:lnTo>
                  <a:pt x="17" y="101"/>
                </a:lnTo>
                <a:lnTo>
                  <a:pt x="74" y="10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84" name="Freeform 1200"/>
          <p:cNvSpPr>
            <a:spLocks/>
          </p:cNvSpPr>
          <p:nvPr/>
        </p:nvSpPr>
        <p:spPr bwMode="auto">
          <a:xfrm>
            <a:off x="5695950" y="5434013"/>
            <a:ext cx="117475" cy="180975"/>
          </a:xfrm>
          <a:custGeom>
            <a:avLst/>
            <a:gdLst>
              <a:gd name="T0" fmla="*/ 0 w 74"/>
              <a:gd name="T1" fmla="*/ 2147483647 h 114"/>
              <a:gd name="T2" fmla="*/ 2147483647 w 74"/>
              <a:gd name="T3" fmla="*/ 2147483647 h 114"/>
              <a:gd name="T4" fmla="*/ 2147483647 w 74"/>
              <a:gd name="T5" fmla="*/ 2147483647 h 114"/>
              <a:gd name="T6" fmla="*/ 2147483647 w 74"/>
              <a:gd name="T7" fmla="*/ 2147483647 h 114"/>
              <a:gd name="T8" fmla="*/ 2147483647 w 74"/>
              <a:gd name="T9" fmla="*/ 2147483647 h 114"/>
              <a:gd name="T10" fmla="*/ 2147483647 w 74"/>
              <a:gd name="T11" fmla="*/ 2147483647 h 114"/>
              <a:gd name="T12" fmla="*/ 2147483647 w 74"/>
              <a:gd name="T13" fmla="*/ 2147483647 h 114"/>
              <a:gd name="T14" fmla="*/ 2147483647 w 74"/>
              <a:gd name="T15" fmla="*/ 2147483647 h 114"/>
              <a:gd name="T16" fmla="*/ 2147483647 w 74"/>
              <a:gd name="T17" fmla="*/ 2147483647 h 114"/>
              <a:gd name="T18" fmla="*/ 2147483647 w 74"/>
              <a:gd name="T19" fmla="*/ 2147483647 h 114"/>
              <a:gd name="T20" fmla="*/ 2147483647 w 74"/>
              <a:gd name="T21" fmla="*/ 2147483647 h 114"/>
              <a:gd name="T22" fmla="*/ 2147483647 w 74"/>
              <a:gd name="T23" fmla="*/ 2147483647 h 114"/>
              <a:gd name="T24" fmla="*/ 2147483647 w 74"/>
              <a:gd name="T25" fmla="*/ 2147483647 h 114"/>
              <a:gd name="T26" fmla="*/ 2147483647 w 74"/>
              <a:gd name="T27" fmla="*/ 2147483647 h 114"/>
              <a:gd name="T28" fmla="*/ 2147483647 w 74"/>
              <a:gd name="T29" fmla="*/ 2147483647 h 114"/>
              <a:gd name="T30" fmla="*/ 2147483647 w 74"/>
              <a:gd name="T31" fmla="*/ 2147483647 h 114"/>
              <a:gd name="T32" fmla="*/ 2147483647 w 74"/>
              <a:gd name="T33" fmla="*/ 2147483647 h 114"/>
              <a:gd name="T34" fmla="*/ 2147483647 w 74"/>
              <a:gd name="T35" fmla="*/ 2147483647 h 114"/>
              <a:gd name="T36" fmla="*/ 0 w 74"/>
              <a:gd name="T37" fmla="*/ 2147483647 h 114"/>
              <a:gd name="T38" fmla="*/ 2147483647 w 74"/>
              <a:gd name="T39" fmla="*/ 0 h 114"/>
              <a:gd name="T40" fmla="*/ 2147483647 w 74"/>
              <a:gd name="T41" fmla="*/ 0 h 114"/>
              <a:gd name="T42" fmla="*/ 2147483647 w 74"/>
              <a:gd name="T43" fmla="*/ 2147483647 h 114"/>
              <a:gd name="T44" fmla="*/ 2147483647 w 74"/>
              <a:gd name="T45" fmla="*/ 2147483647 h 114"/>
              <a:gd name="T46" fmla="*/ 2147483647 w 74"/>
              <a:gd name="T47" fmla="*/ 2147483647 h 114"/>
              <a:gd name="T48" fmla="*/ 2147483647 w 74"/>
              <a:gd name="T49" fmla="*/ 2147483647 h 114"/>
              <a:gd name="T50" fmla="*/ 2147483647 w 74"/>
              <a:gd name="T51" fmla="*/ 2147483647 h 114"/>
              <a:gd name="T52" fmla="*/ 2147483647 w 74"/>
              <a:gd name="T53" fmla="*/ 2147483647 h 114"/>
              <a:gd name="T54" fmla="*/ 2147483647 w 74"/>
              <a:gd name="T55" fmla="*/ 2147483647 h 114"/>
              <a:gd name="T56" fmla="*/ 2147483647 w 74"/>
              <a:gd name="T57" fmla="*/ 2147483647 h 114"/>
              <a:gd name="T58" fmla="*/ 2147483647 w 74"/>
              <a:gd name="T59" fmla="*/ 2147483647 h 114"/>
              <a:gd name="T60" fmla="*/ 2147483647 w 74"/>
              <a:gd name="T61" fmla="*/ 2147483647 h 114"/>
              <a:gd name="T62" fmla="*/ 2147483647 w 74"/>
              <a:gd name="T63" fmla="*/ 2147483647 h 114"/>
              <a:gd name="T64" fmla="*/ 2147483647 w 74"/>
              <a:gd name="T65" fmla="*/ 2147483647 h 114"/>
              <a:gd name="T66" fmla="*/ 2147483647 w 74"/>
              <a:gd name="T67" fmla="*/ 2147483647 h 114"/>
              <a:gd name="T68" fmla="*/ 2147483647 w 74"/>
              <a:gd name="T69" fmla="*/ 2147483647 h 114"/>
              <a:gd name="T70" fmla="*/ 2147483647 w 74"/>
              <a:gd name="T71" fmla="*/ 2147483647 h 114"/>
              <a:gd name="T72" fmla="*/ 2147483647 w 74"/>
              <a:gd name="T73" fmla="*/ 2147483647 h 114"/>
              <a:gd name="T74" fmla="*/ 2147483647 w 74"/>
              <a:gd name="T75" fmla="*/ 2147483647 h 114"/>
              <a:gd name="T76" fmla="*/ 2147483647 w 74"/>
              <a:gd name="T77" fmla="*/ 2147483647 h 114"/>
              <a:gd name="T78" fmla="*/ 2147483647 w 74"/>
              <a:gd name="T79" fmla="*/ 2147483647 h 114"/>
              <a:gd name="T80" fmla="*/ 2147483647 w 74"/>
              <a:gd name="T81" fmla="*/ 2147483647 h 114"/>
              <a:gd name="T82" fmla="*/ 0 w 74"/>
              <a:gd name="T83" fmla="*/ 2147483647 h 114"/>
              <a:gd name="T84" fmla="*/ 0 w 74"/>
              <a:gd name="T85" fmla="*/ 2147483647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4"/>
              <a:gd name="T131" fmla="*/ 74 w 74"/>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4">
                <a:moveTo>
                  <a:pt x="0" y="84"/>
                </a:moveTo>
                <a:lnTo>
                  <a:pt x="14" y="81"/>
                </a:lnTo>
                <a:lnTo>
                  <a:pt x="17" y="91"/>
                </a:lnTo>
                <a:lnTo>
                  <a:pt x="20" y="98"/>
                </a:lnTo>
                <a:lnTo>
                  <a:pt x="27" y="101"/>
                </a:lnTo>
                <a:lnTo>
                  <a:pt x="37" y="101"/>
                </a:lnTo>
                <a:lnTo>
                  <a:pt x="47" y="101"/>
                </a:lnTo>
                <a:lnTo>
                  <a:pt x="54" y="94"/>
                </a:lnTo>
                <a:lnTo>
                  <a:pt x="57" y="87"/>
                </a:lnTo>
                <a:lnTo>
                  <a:pt x="61" y="74"/>
                </a:lnTo>
                <a:lnTo>
                  <a:pt x="57" y="64"/>
                </a:lnTo>
                <a:lnTo>
                  <a:pt x="54" y="57"/>
                </a:lnTo>
                <a:lnTo>
                  <a:pt x="47" y="51"/>
                </a:lnTo>
                <a:lnTo>
                  <a:pt x="37" y="51"/>
                </a:lnTo>
                <a:lnTo>
                  <a:pt x="31" y="51"/>
                </a:lnTo>
                <a:lnTo>
                  <a:pt x="24" y="54"/>
                </a:lnTo>
                <a:lnTo>
                  <a:pt x="20" y="57"/>
                </a:lnTo>
                <a:lnTo>
                  <a:pt x="17" y="61"/>
                </a:lnTo>
                <a:lnTo>
                  <a:pt x="0" y="57"/>
                </a:lnTo>
                <a:lnTo>
                  <a:pt x="14" y="0"/>
                </a:lnTo>
                <a:lnTo>
                  <a:pt x="67" y="0"/>
                </a:lnTo>
                <a:lnTo>
                  <a:pt x="67" y="14"/>
                </a:lnTo>
                <a:lnTo>
                  <a:pt x="24" y="14"/>
                </a:lnTo>
                <a:lnTo>
                  <a:pt x="20" y="44"/>
                </a:lnTo>
                <a:lnTo>
                  <a:pt x="31" y="41"/>
                </a:lnTo>
                <a:lnTo>
                  <a:pt x="41" y="37"/>
                </a:lnTo>
                <a:lnTo>
                  <a:pt x="51" y="37"/>
                </a:lnTo>
                <a:lnTo>
                  <a:pt x="57" y="41"/>
                </a:lnTo>
                <a:lnTo>
                  <a:pt x="64" y="47"/>
                </a:lnTo>
                <a:lnTo>
                  <a:pt x="71" y="54"/>
                </a:lnTo>
                <a:lnTo>
                  <a:pt x="74" y="64"/>
                </a:lnTo>
                <a:lnTo>
                  <a:pt x="74" y="74"/>
                </a:lnTo>
                <a:lnTo>
                  <a:pt x="71" y="91"/>
                </a:lnTo>
                <a:lnTo>
                  <a:pt x="64" y="101"/>
                </a:lnTo>
                <a:lnTo>
                  <a:pt x="57" y="111"/>
                </a:lnTo>
                <a:lnTo>
                  <a:pt x="47" y="114"/>
                </a:lnTo>
                <a:lnTo>
                  <a:pt x="37" y="114"/>
                </a:lnTo>
                <a:lnTo>
                  <a:pt x="27" y="114"/>
                </a:lnTo>
                <a:lnTo>
                  <a:pt x="17" y="111"/>
                </a:lnTo>
                <a:lnTo>
                  <a:pt x="10" y="108"/>
                </a:lnTo>
                <a:lnTo>
                  <a:pt x="4" y="101"/>
                </a:lnTo>
                <a:lnTo>
                  <a:pt x="0" y="94"/>
                </a:lnTo>
                <a:lnTo>
                  <a:pt x="0" y="8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85" name="Line 1201"/>
          <p:cNvSpPr>
            <a:spLocks noChangeShapeType="1"/>
          </p:cNvSpPr>
          <p:nvPr/>
        </p:nvSpPr>
        <p:spPr bwMode="auto">
          <a:xfrm flipV="1">
            <a:off x="5686425" y="5207000"/>
            <a:ext cx="1588"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86" name="Line 1202"/>
          <p:cNvSpPr>
            <a:spLocks noChangeShapeType="1"/>
          </p:cNvSpPr>
          <p:nvPr/>
        </p:nvSpPr>
        <p:spPr bwMode="auto">
          <a:xfrm flipV="1">
            <a:off x="6605588" y="5207000"/>
            <a:ext cx="1587"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87" name="Freeform 1203"/>
          <p:cNvSpPr>
            <a:spLocks/>
          </p:cNvSpPr>
          <p:nvPr/>
        </p:nvSpPr>
        <p:spPr bwMode="auto">
          <a:xfrm>
            <a:off x="6477000" y="5429250"/>
            <a:ext cx="117475" cy="185738"/>
          </a:xfrm>
          <a:custGeom>
            <a:avLst/>
            <a:gdLst>
              <a:gd name="T0" fmla="*/ 0 w 74"/>
              <a:gd name="T1" fmla="*/ 2147483647 h 117"/>
              <a:gd name="T2" fmla="*/ 2147483647 w 74"/>
              <a:gd name="T3" fmla="*/ 2147483647 h 117"/>
              <a:gd name="T4" fmla="*/ 2147483647 w 74"/>
              <a:gd name="T5" fmla="*/ 2147483647 h 117"/>
              <a:gd name="T6" fmla="*/ 2147483647 w 74"/>
              <a:gd name="T7" fmla="*/ 2147483647 h 117"/>
              <a:gd name="T8" fmla="*/ 2147483647 w 74"/>
              <a:gd name="T9" fmla="*/ 2147483647 h 117"/>
              <a:gd name="T10" fmla="*/ 2147483647 w 74"/>
              <a:gd name="T11" fmla="*/ 2147483647 h 117"/>
              <a:gd name="T12" fmla="*/ 2147483647 w 74"/>
              <a:gd name="T13" fmla="*/ 2147483647 h 117"/>
              <a:gd name="T14" fmla="*/ 2147483647 w 74"/>
              <a:gd name="T15" fmla="*/ 2147483647 h 117"/>
              <a:gd name="T16" fmla="*/ 2147483647 w 74"/>
              <a:gd name="T17" fmla="*/ 2147483647 h 117"/>
              <a:gd name="T18" fmla="*/ 2147483647 w 74"/>
              <a:gd name="T19" fmla="*/ 2147483647 h 117"/>
              <a:gd name="T20" fmla="*/ 2147483647 w 74"/>
              <a:gd name="T21" fmla="*/ 2147483647 h 117"/>
              <a:gd name="T22" fmla="*/ 2147483647 w 74"/>
              <a:gd name="T23" fmla="*/ 2147483647 h 117"/>
              <a:gd name="T24" fmla="*/ 2147483647 w 74"/>
              <a:gd name="T25" fmla="*/ 2147483647 h 117"/>
              <a:gd name="T26" fmla="*/ 2147483647 w 74"/>
              <a:gd name="T27" fmla="*/ 2147483647 h 117"/>
              <a:gd name="T28" fmla="*/ 2147483647 w 74"/>
              <a:gd name="T29" fmla="*/ 2147483647 h 117"/>
              <a:gd name="T30" fmla="*/ 2147483647 w 74"/>
              <a:gd name="T31" fmla="*/ 2147483647 h 117"/>
              <a:gd name="T32" fmla="*/ 2147483647 w 74"/>
              <a:gd name="T33" fmla="*/ 2147483647 h 117"/>
              <a:gd name="T34" fmla="*/ 2147483647 w 74"/>
              <a:gd name="T35" fmla="*/ 2147483647 h 117"/>
              <a:gd name="T36" fmla="*/ 2147483647 w 74"/>
              <a:gd name="T37" fmla="*/ 2147483647 h 117"/>
              <a:gd name="T38" fmla="*/ 2147483647 w 74"/>
              <a:gd name="T39" fmla="*/ 2147483647 h 117"/>
              <a:gd name="T40" fmla="*/ 2147483647 w 74"/>
              <a:gd name="T41" fmla="*/ 2147483647 h 117"/>
              <a:gd name="T42" fmla="*/ 2147483647 w 74"/>
              <a:gd name="T43" fmla="*/ 2147483647 h 117"/>
              <a:gd name="T44" fmla="*/ 2147483647 w 74"/>
              <a:gd name="T45" fmla="*/ 2147483647 h 117"/>
              <a:gd name="T46" fmla="*/ 2147483647 w 74"/>
              <a:gd name="T47" fmla="*/ 2147483647 h 117"/>
              <a:gd name="T48" fmla="*/ 2147483647 w 74"/>
              <a:gd name="T49" fmla="*/ 2147483647 h 117"/>
              <a:gd name="T50" fmla="*/ 2147483647 w 74"/>
              <a:gd name="T51" fmla="*/ 2147483647 h 117"/>
              <a:gd name="T52" fmla="*/ 2147483647 w 74"/>
              <a:gd name="T53" fmla="*/ 2147483647 h 117"/>
              <a:gd name="T54" fmla="*/ 2147483647 w 74"/>
              <a:gd name="T55" fmla="*/ 2147483647 h 117"/>
              <a:gd name="T56" fmla="*/ 2147483647 w 74"/>
              <a:gd name="T57" fmla="*/ 2147483647 h 117"/>
              <a:gd name="T58" fmla="*/ 2147483647 w 74"/>
              <a:gd name="T59" fmla="*/ 2147483647 h 117"/>
              <a:gd name="T60" fmla="*/ 2147483647 w 74"/>
              <a:gd name="T61" fmla="*/ 2147483647 h 117"/>
              <a:gd name="T62" fmla="*/ 0 w 74"/>
              <a:gd name="T63" fmla="*/ 2147483647 h 117"/>
              <a:gd name="T64" fmla="*/ 2147483647 w 74"/>
              <a:gd name="T65" fmla="*/ 2147483647 h 117"/>
              <a:gd name="T66" fmla="*/ 2147483647 w 74"/>
              <a:gd name="T67" fmla="*/ 2147483647 h 117"/>
              <a:gd name="T68" fmla="*/ 2147483647 w 74"/>
              <a:gd name="T69" fmla="*/ 2147483647 h 117"/>
              <a:gd name="T70" fmla="*/ 2147483647 w 74"/>
              <a:gd name="T71" fmla="*/ 0 h 117"/>
              <a:gd name="T72" fmla="*/ 2147483647 w 74"/>
              <a:gd name="T73" fmla="*/ 2147483647 h 117"/>
              <a:gd name="T74" fmla="*/ 2147483647 w 74"/>
              <a:gd name="T75" fmla="*/ 2147483647 h 117"/>
              <a:gd name="T76" fmla="*/ 2147483647 w 74"/>
              <a:gd name="T77" fmla="*/ 2147483647 h 117"/>
              <a:gd name="T78" fmla="*/ 2147483647 w 74"/>
              <a:gd name="T79" fmla="*/ 2147483647 h 117"/>
              <a:gd name="T80" fmla="*/ 2147483647 w 74"/>
              <a:gd name="T81" fmla="*/ 2147483647 h 117"/>
              <a:gd name="T82" fmla="*/ 2147483647 w 74"/>
              <a:gd name="T83" fmla="*/ 2147483647 h 117"/>
              <a:gd name="T84" fmla="*/ 2147483647 w 74"/>
              <a:gd name="T85" fmla="*/ 2147483647 h 117"/>
              <a:gd name="T86" fmla="*/ 2147483647 w 74"/>
              <a:gd name="T87" fmla="*/ 2147483647 h 117"/>
              <a:gd name="T88" fmla="*/ 2147483647 w 74"/>
              <a:gd name="T89" fmla="*/ 2147483647 h 117"/>
              <a:gd name="T90" fmla="*/ 2147483647 w 74"/>
              <a:gd name="T91" fmla="*/ 2147483647 h 117"/>
              <a:gd name="T92" fmla="*/ 2147483647 w 74"/>
              <a:gd name="T93" fmla="*/ 2147483647 h 117"/>
              <a:gd name="T94" fmla="*/ 2147483647 w 74"/>
              <a:gd name="T95" fmla="*/ 2147483647 h 117"/>
              <a:gd name="T96" fmla="*/ 2147483647 w 74"/>
              <a:gd name="T97" fmla="*/ 2147483647 h 117"/>
              <a:gd name="T98" fmla="*/ 2147483647 w 74"/>
              <a:gd name="T99" fmla="*/ 2147483647 h 117"/>
              <a:gd name="T100" fmla="*/ 2147483647 w 74"/>
              <a:gd name="T101" fmla="*/ 2147483647 h 117"/>
              <a:gd name="T102" fmla="*/ 2147483647 w 74"/>
              <a:gd name="T103" fmla="*/ 2147483647 h 117"/>
              <a:gd name="T104" fmla="*/ 2147483647 w 74"/>
              <a:gd name="T105" fmla="*/ 2147483647 h 117"/>
              <a:gd name="T106" fmla="*/ 2147483647 w 74"/>
              <a:gd name="T107" fmla="*/ 2147483647 h 117"/>
              <a:gd name="T108" fmla="*/ 2147483647 w 74"/>
              <a:gd name="T109" fmla="*/ 2147483647 h 117"/>
              <a:gd name="T110" fmla="*/ 2147483647 w 74"/>
              <a:gd name="T111" fmla="*/ 2147483647 h 117"/>
              <a:gd name="T112" fmla="*/ 2147483647 w 74"/>
              <a:gd name="T113" fmla="*/ 2147483647 h 117"/>
              <a:gd name="T114" fmla="*/ 2147483647 w 74"/>
              <a:gd name="T115" fmla="*/ 2147483647 h 117"/>
              <a:gd name="T116" fmla="*/ 2147483647 w 74"/>
              <a:gd name="T117" fmla="*/ 2147483647 h 117"/>
              <a:gd name="T118" fmla="*/ 2147483647 w 74"/>
              <a:gd name="T119" fmla="*/ 2147483647 h 117"/>
              <a:gd name="T120" fmla="*/ 0 w 74"/>
              <a:gd name="T121" fmla="*/ 2147483647 h 117"/>
              <a:gd name="T122" fmla="*/ 0 w 74"/>
              <a:gd name="T123" fmla="*/ 2147483647 h 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117"/>
              <a:gd name="T188" fmla="*/ 74 w 74"/>
              <a:gd name="T189" fmla="*/ 117 h 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117">
                <a:moveTo>
                  <a:pt x="0" y="87"/>
                </a:moveTo>
                <a:lnTo>
                  <a:pt x="14" y="84"/>
                </a:lnTo>
                <a:lnTo>
                  <a:pt x="17" y="94"/>
                </a:lnTo>
                <a:lnTo>
                  <a:pt x="20" y="101"/>
                </a:lnTo>
                <a:lnTo>
                  <a:pt x="27" y="104"/>
                </a:lnTo>
                <a:lnTo>
                  <a:pt x="37" y="104"/>
                </a:lnTo>
                <a:lnTo>
                  <a:pt x="44" y="104"/>
                </a:lnTo>
                <a:lnTo>
                  <a:pt x="54" y="97"/>
                </a:lnTo>
                <a:lnTo>
                  <a:pt x="57" y="90"/>
                </a:lnTo>
                <a:lnTo>
                  <a:pt x="61" y="84"/>
                </a:lnTo>
                <a:lnTo>
                  <a:pt x="57" y="74"/>
                </a:lnTo>
                <a:lnTo>
                  <a:pt x="54" y="67"/>
                </a:lnTo>
                <a:lnTo>
                  <a:pt x="47" y="60"/>
                </a:lnTo>
                <a:lnTo>
                  <a:pt x="37" y="60"/>
                </a:lnTo>
                <a:lnTo>
                  <a:pt x="34" y="60"/>
                </a:lnTo>
                <a:lnTo>
                  <a:pt x="27" y="60"/>
                </a:lnTo>
                <a:lnTo>
                  <a:pt x="27" y="47"/>
                </a:lnTo>
                <a:lnTo>
                  <a:pt x="30" y="50"/>
                </a:lnTo>
                <a:lnTo>
                  <a:pt x="37" y="47"/>
                </a:lnTo>
                <a:lnTo>
                  <a:pt x="47" y="44"/>
                </a:lnTo>
                <a:lnTo>
                  <a:pt x="51" y="40"/>
                </a:lnTo>
                <a:lnTo>
                  <a:pt x="54" y="30"/>
                </a:lnTo>
                <a:lnTo>
                  <a:pt x="51" y="24"/>
                </a:lnTo>
                <a:lnTo>
                  <a:pt x="47" y="20"/>
                </a:lnTo>
                <a:lnTo>
                  <a:pt x="41" y="17"/>
                </a:lnTo>
                <a:lnTo>
                  <a:pt x="34" y="13"/>
                </a:lnTo>
                <a:lnTo>
                  <a:pt x="27" y="17"/>
                </a:lnTo>
                <a:lnTo>
                  <a:pt x="20" y="20"/>
                </a:lnTo>
                <a:lnTo>
                  <a:pt x="17" y="27"/>
                </a:lnTo>
                <a:lnTo>
                  <a:pt x="17" y="34"/>
                </a:lnTo>
                <a:lnTo>
                  <a:pt x="0" y="30"/>
                </a:lnTo>
                <a:lnTo>
                  <a:pt x="4" y="20"/>
                </a:lnTo>
                <a:lnTo>
                  <a:pt x="10" y="10"/>
                </a:lnTo>
                <a:lnTo>
                  <a:pt x="20" y="3"/>
                </a:lnTo>
                <a:lnTo>
                  <a:pt x="34" y="0"/>
                </a:lnTo>
                <a:lnTo>
                  <a:pt x="44" y="3"/>
                </a:lnTo>
                <a:lnTo>
                  <a:pt x="51" y="7"/>
                </a:lnTo>
                <a:lnTo>
                  <a:pt x="57" y="10"/>
                </a:lnTo>
                <a:lnTo>
                  <a:pt x="64" y="17"/>
                </a:lnTo>
                <a:lnTo>
                  <a:pt x="67" y="24"/>
                </a:lnTo>
                <a:lnTo>
                  <a:pt x="67" y="30"/>
                </a:lnTo>
                <a:lnTo>
                  <a:pt x="67" y="37"/>
                </a:lnTo>
                <a:lnTo>
                  <a:pt x="64" y="44"/>
                </a:lnTo>
                <a:lnTo>
                  <a:pt x="57" y="50"/>
                </a:lnTo>
                <a:lnTo>
                  <a:pt x="51" y="54"/>
                </a:lnTo>
                <a:lnTo>
                  <a:pt x="61" y="57"/>
                </a:lnTo>
                <a:lnTo>
                  <a:pt x="67" y="64"/>
                </a:lnTo>
                <a:lnTo>
                  <a:pt x="74" y="70"/>
                </a:lnTo>
                <a:lnTo>
                  <a:pt x="74" y="84"/>
                </a:lnTo>
                <a:lnTo>
                  <a:pt x="74" y="90"/>
                </a:lnTo>
                <a:lnTo>
                  <a:pt x="71" y="101"/>
                </a:lnTo>
                <a:lnTo>
                  <a:pt x="64" y="107"/>
                </a:lnTo>
                <a:lnTo>
                  <a:pt x="54" y="114"/>
                </a:lnTo>
                <a:lnTo>
                  <a:pt x="47" y="117"/>
                </a:lnTo>
                <a:lnTo>
                  <a:pt x="34" y="117"/>
                </a:lnTo>
                <a:lnTo>
                  <a:pt x="27" y="117"/>
                </a:lnTo>
                <a:lnTo>
                  <a:pt x="17" y="114"/>
                </a:lnTo>
                <a:lnTo>
                  <a:pt x="10" y="111"/>
                </a:lnTo>
                <a:lnTo>
                  <a:pt x="4" y="104"/>
                </a:lnTo>
                <a:lnTo>
                  <a:pt x="0" y="97"/>
                </a:lnTo>
                <a:lnTo>
                  <a:pt x="0" y="8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88" name="Freeform 1204"/>
          <p:cNvSpPr>
            <a:spLocks noEditPoints="1"/>
          </p:cNvSpPr>
          <p:nvPr/>
        </p:nvSpPr>
        <p:spPr bwMode="auto">
          <a:xfrm>
            <a:off x="6615113" y="5429250"/>
            <a:ext cx="122237" cy="185738"/>
          </a:xfrm>
          <a:custGeom>
            <a:avLst/>
            <a:gdLst>
              <a:gd name="T0" fmla="*/ 0 w 77"/>
              <a:gd name="T1" fmla="*/ 2147483647 h 117"/>
              <a:gd name="T2" fmla="*/ 0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0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2147483647 w 77"/>
              <a:gd name="T33" fmla="*/ 2147483647 h 117"/>
              <a:gd name="T34" fmla="*/ 2147483647 w 77"/>
              <a:gd name="T35" fmla="*/ 2147483647 h 117"/>
              <a:gd name="T36" fmla="*/ 2147483647 w 77"/>
              <a:gd name="T37" fmla="*/ 2147483647 h 117"/>
              <a:gd name="T38" fmla="*/ 2147483647 w 77"/>
              <a:gd name="T39" fmla="*/ 2147483647 h 117"/>
              <a:gd name="T40" fmla="*/ 2147483647 w 77"/>
              <a:gd name="T41" fmla="*/ 2147483647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0 w 77"/>
              <a:gd name="T51" fmla="*/ 2147483647 h 117"/>
              <a:gd name="T52" fmla="*/ 0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2147483647 w 77"/>
              <a:gd name="T65" fmla="*/ 2147483647 h 117"/>
              <a:gd name="T66" fmla="*/ 2147483647 w 77"/>
              <a:gd name="T67" fmla="*/ 2147483647 h 117"/>
              <a:gd name="T68" fmla="*/ 2147483647 w 77"/>
              <a:gd name="T69" fmla="*/ 2147483647 h 117"/>
              <a:gd name="T70" fmla="*/ 2147483647 w 77"/>
              <a:gd name="T71" fmla="*/ 2147483647 h 117"/>
              <a:gd name="T72" fmla="*/ 2147483647 w 77"/>
              <a:gd name="T73" fmla="*/ 2147483647 h 117"/>
              <a:gd name="T74" fmla="*/ 2147483647 w 77"/>
              <a:gd name="T75" fmla="*/ 2147483647 h 117"/>
              <a:gd name="T76" fmla="*/ 2147483647 w 77"/>
              <a:gd name="T77" fmla="*/ 2147483647 h 117"/>
              <a:gd name="T78" fmla="*/ 2147483647 w 77"/>
              <a:gd name="T79" fmla="*/ 2147483647 h 117"/>
              <a:gd name="T80" fmla="*/ 2147483647 w 77"/>
              <a:gd name="T81" fmla="*/ 2147483647 h 117"/>
              <a:gd name="T82" fmla="*/ 2147483647 w 77"/>
              <a:gd name="T83" fmla="*/ 2147483647 h 117"/>
              <a:gd name="T84" fmla="*/ 2147483647 w 77"/>
              <a:gd name="T85" fmla="*/ 2147483647 h 117"/>
              <a:gd name="T86" fmla="*/ 2147483647 w 77"/>
              <a:gd name="T87" fmla="*/ 2147483647 h 117"/>
              <a:gd name="T88" fmla="*/ 2147483647 w 77"/>
              <a:gd name="T89" fmla="*/ 2147483647 h 117"/>
              <a:gd name="T90" fmla="*/ 2147483647 w 77"/>
              <a:gd name="T91" fmla="*/ 2147483647 h 117"/>
              <a:gd name="T92" fmla="*/ 2147483647 w 77"/>
              <a:gd name="T93" fmla="*/ 2147483647 h 117"/>
              <a:gd name="T94" fmla="*/ 2147483647 w 77"/>
              <a:gd name="T95" fmla="*/ 214748364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17"/>
              <a:gd name="T146" fmla="*/ 77 w 7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17">
                <a:moveTo>
                  <a:pt x="0" y="60"/>
                </a:moveTo>
                <a:lnTo>
                  <a:pt x="0" y="40"/>
                </a:lnTo>
                <a:lnTo>
                  <a:pt x="4" y="27"/>
                </a:lnTo>
                <a:lnTo>
                  <a:pt x="10" y="17"/>
                </a:lnTo>
                <a:lnTo>
                  <a:pt x="17" y="7"/>
                </a:lnTo>
                <a:lnTo>
                  <a:pt x="27" y="3"/>
                </a:lnTo>
                <a:lnTo>
                  <a:pt x="37" y="0"/>
                </a:lnTo>
                <a:lnTo>
                  <a:pt x="47" y="3"/>
                </a:lnTo>
                <a:lnTo>
                  <a:pt x="54" y="7"/>
                </a:lnTo>
                <a:lnTo>
                  <a:pt x="61" y="10"/>
                </a:lnTo>
                <a:lnTo>
                  <a:pt x="67" y="17"/>
                </a:lnTo>
                <a:lnTo>
                  <a:pt x="71" y="24"/>
                </a:lnTo>
                <a:lnTo>
                  <a:pt x="74" y="34"/>
                </a:lnTo>
                <a:lnTo>
                  <a:pt x="74" y="44"/>
                </a:lnTo>
                <a:lnTo>
                  <a:pt x="77" y="60"/>
                </a:lnTo>
                <a:lnTo>
                  <a:pt x="74" y="77"/>
                </a:lnTo>
                <a:lnTo>
                  <a:pt x="71" y="94"/>
                </a:lnTo>
                <a:lnTo>
                  <a:pt x="67" y="104"/>
                </a:lnTo>
                <a:lnTo>
                  <a:pt x="61" y="114"/>
                </a:lnTo>
                <a:lnTo>
                  <a:pt x="51" y="117"/>
                </a:lnTo>
                <a:lnTo>
                  <a:pt x="37" y="117"/>
                </a:lnTo>
                <a:lnTo>
                  <a:pt x="27" y="117"/>
                </a:lnTo>
                <a:lnTo>
                  <a:pt x="20" y="114"/>
                </a:lnTo>
                <a:lnTo>
                  <a:pt x="10" y="107"/>
                </a:lnTo>
                <a:lnTo>
                  <a:pt x="7" y="97"/>
                </a:lnTo>
                <a:lnTo>
                  <a:pt x="0" y="80"/>
                </a:lnTo>
                <a:lnTo>
                  <a:pt x="0" y="60"/>
                </a:lnTo>
                <a:close/>
                <a:moveTo>
                  <a:pt x="17" y="60"/>
                </a:moveTo>
                <a:lnTo>
                  <a:pt x="17" y="77"/>
                </a:lnTo>
                <a:lnTo>
                  <a:pt x="17" y="90"/>
                </a:lnTo>
                <a:lnTo>
                  <a:pt x="20" y="97"/>
                </a:lnTo>
                <a:lnTo>
                  <a:pt x="30" y="104"/>
                </a:lnTo>
                <a:lnTo>
                  <a:pt x="37" y="104"/>
                </a:lnTo>
                <a:lnTo>
                  <a:pt x="47" y="104"/>
                </a:lnTo>
                <a:lnTo>
                  <a:pt x="54" y="97"/>
                </a:lnTo>
                <a:lnTo>
                  <a:pt x="57" y="90"/>
                </a:lnTo>
                <a:lnTo>
                  <a:pt x="61" y="77"/>
                </a:lnTo>
                <a:lnTo>
                  <a:pt x="61" y="60"/>
                </a:lnTo>
                <a:lnTo>
                  <a:pt x="61" y="44"/>
                </a:lnTo>
                <a:lnTo>
                  <a:pt x="57" y="34"/>
                </a:lnTo>
                <a:lnTo>
                  <a:pt x="54" y="24"/>
                </a:lnTo>
                <a:lnTo>
                  <a:pt x="47" y="17"/>
                </a:lnTo>
                <a:lnTo>
                  <a:pt x="37" y="13"/>
                </a:lnTo>
                <a:lnTo>
                  <a:pt x="30" y="17"/>
                </a:lnTo>
                <a:lnTo>
                  <a:pt x="24" y="24"/>
                </a:lnTo>
                <a:lnTo>
                  <a:pt x="17" y="30"/>
                </a:lnTo>
                <a:lnTo>
                  <a:pt x="17" y="44"/>
                </a:lnTo>
                <a:lnTo>
                  <a:pt x="17" y="6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79989" name="Line 1205"/>
          <p:cNvSpPr>
            <a:spLocks noChangeShapeType="1"/>
          </p:cNvSpPr>
          <p:nvPr/>
        </p:nvSpPr>
        <p:spPr bwMode="auto">
          <a:xfrm flipV="1">
            <a:off x="6605588" y="5207000"/>
            <a:ext cx="1587" cy="68263"/>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79990" name="Freeform 1206"/>
          <p:cNvSpPr>
            <a:spLocks/>
          </p:cNvSpPr>
          <p:nvPr/>
        </p:nvSpPr>
        <p:spPr bwMode="auto">
          <a:xfrm>
            <a:off x="1446213" y="5051425"/>
            <a:ext cx="5526087" cy="69850"/>
          </a:xfrm>
          <a:custGeom>
            <a:avLst/>
            <a:gdLst>
              <a:gd name="T0" fmla="*/ 0 w 3481"/>
              <a:gd name="T1" fmla="*/ 2147483647 h 44"/>
              <a:gd name="T2" fmla="*/ 2147483647 w 3481"/>
              <a:gd name="T3" fmla="*/ 0 h 44"/>
              <a:gd name="T4" fmla="*/ 2147483647 w 3481"/>
              <a:gd name="T5" fmla="*/ 2147483647 h 44"/>
              <a:gd name="T6" fmla="*/ 2147483647 w 3481"/>
              <a:gd name="T7" fmla="*/ 2147483647 h 44"/>
              <a:gd name="T8" fmla="*/ 2147483647 w 3481"/>
              <a:gd name="T9" fmla="*/ 2147483647 h 44"/>
              <a:gd name="T10" fmla="*/ 2147483647 w 3481"/>
              <a:gd name="T11" fmla="*/ 2147483647 h 44"/>
              <a:gd name="T12" fmla="*/ 2147483647 w 3481"/>
              <a:gd name="T13" fmla="*/ 2147483647 h 44"/>
              <a:gd name="T14" fmla="*/ 2147483647 w 3481"/>
              <a:gd name="T15" fmla="*/ 2147483647 h 44"/>
              <a:gd name="T16" fmla="*/ 2147483647 w 3481"/>
              <a:gd name="T17" fmla="*/ 2147483647 h 44"/>
              <a:gd name="T18" fmla="*/ 2147483647 w 3481"/>
              <a:gd name="T19" fmla="*/ 2147483647 h 44"/>
              <a:gd name="T20" fmla="*/ 2147483647 w 3481"/>
              <a:gd name="T21" fmla="*/ 2147483647 h 44"/>
              <a:gd name="T22" fmla="*/ 2147483647 w 3481"/>
              <a:gd name="T23" fmla="*/ 2147483647 h 44"/>
              <a:gd name="T24" fmla="*/ 2147483647 w 3481"/>
              <a:gd name="T25" fmla="*/ 2147483647 h 44"/>
              <a:gd name="T26" fmla="*/ 2147483647 w 3481"/>
              <a:gd name="T27" fmla="*/ 2147483647 h 44"/>
              <a:gd name="T28" fmla="*/ 2147483647 w 3481"/>
              <a:gd name="T29" fmla="*/ 2147483647 h 44"/>
              <a:gd name="T30" fmla="*/ 2147483647 w 3481"/>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81"/>
              <a:gd name="T49" fmla="*/ 0 h 44"/>
              <a:gd name="T50" fmla="*/ 3481 w 3481"/>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81" h="44">
                <a:moveTo>
                  <a:pt x="0" y="37"/>
                </a:moveTo>
                <a:lnTo>
                  <a:pt x="231" y="0"/>
                </a:lnTo>
                <a:lnTo>
                  <a:pt x="465" y="17"/>
                </a:lnTo>
                <a:lnTo>
                  <a:pt x="696" y="31"/>
                </a:lnTo>
                <a:lnTo>
                  <a:pt x="927" y="34"/>
                </a:lnTo>
                <a:lnTo>
                  <a:pt x="1161" y="24"/>
                </a:lnTo>
                <a:lnTo>
                  <a:pt x="1392" y="24"/>
                </a:lnTo>
                <a:lnTo>
                  <a:pt x="1623" y="21"/>
                </a:lnTo>
                <a:lnTo>
                  <a:pt x="1858" y="27"/>
                </a:lnTo>
                <a:lnTo>
                  <a:pt x="2088" y="27"/>
                </a:lnTo>
                <a:lnTo>
                  <a:pt x="2323" y="37"/>
                </a:lnTo>
                <a:lnTo>
                  <a:pt x="2554" y="34"/>
                </a:lnTo>
                <a:lnTo>
                  <a:pt x="2785" y="31"/>
                </a:lnTo>
                <a:lnTo>
                  <a:pt x="3019" y="44"/>
                </a:lnTo>
                <a:lnTo>
                  <a:pt x="3250" y="41"/>
                </a:lnTo>
                <a:lnTo>
                  <a:pt x="3481" y="44"/>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79991" name="Line 1207"/>
          <p:cNvSpPr>
            <a:spLocks noChangeShapeType="1"/>
          </p:cNvSpPr>
          <p:nvPr/>
        </p:nvSpPr>
        <p:spPr bwMode="auto">
          <a:xfrm flipV="1">
            <a:off x="1446213" y="5041900"/>
            <a:ext cx="1587"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2" name="Line 1208"/>
          <p:cNvSpPr>
            <a:spLocks noChangeShapeType="1"/>
          </p:cNvSpPr>
          <p:nvPr/>
        </p:nvSpPr>
        <p:spPr bwMode="auto">
          <a:xfrm>
            <a:off x="1377950" y="5110163"/>
            <a:ext cx="131763"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3" name="Line 1209"/>
          <p:cNvSpPr>
            <a:spLocks noChangeShapeType="1"/>
          </p:cNvSpPr>
          <p:nvPr/>
        </p:nvSpPr>
        <p:spPr bwMode="auto">
          <a:xfrm flipV="1">
            <a:off x="1812925" y="4983163"/>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4" name="Line 1210"/>
          <p:cNvSpPr>
            <a:spLocks noChangeShapeType="1"/>
          </p:cNvSpPr>
          <p:nvPr/>
        </p:nvSpPr>
        <p:spPr bwMode="auto">
          <a:xfrm>
            <a:off x="1749425" y="5051425"/>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5" name="Line 1211"/>
          <p:cNvSpPr>
            <a:spLocks noChangeShapeType="1"/>
          </p:cNvSpPr>
          <p:nvPr/>
        </p:nvSpPr>
        <p:spPr bwMode="auto">
          <a:xfrm flipV="1">
            <a:off x="2184400" y="5010150"/>
            <a:ext cx="1588"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6" name="Line 1212"/>
          <p:cNvSpPr>
            <a:spLocks noChangeShapeType="1"/>
          </p:cNvSpPr>
          <p:nvPr/>
        </p:nvSpPr>
        <p:spPr bwMode="auto">
          <a:xfrm>
            <a:off x="2116138" y="5078413"/>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7" name="Line 1213"/>
          <p:cNvSpPr>
            <a:spLocks noChangeShapeType="1"/>
          </p:cNvSpPr>
          <p:nvPr/>
        </p:nvSpPr>
        <p:spPr bwMode="auto">
          <a:xfrm flipV="1">
            <a:off x="2551113" y="5035550"/>
            <a:ext cx="1587"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8" name="Line 1214"/>
          <p:cNvSpPr>
            <a:spLocks noChangeShapeType="1"/>
          </p:cNvSpPr>
          <p:nvPr/>
        </p:nvSpPr>
        <p:spPr bwMode="auto">
          <a:xfrm>
            <a:off x="2482850" y="5100638"/>
            <a:ext cx="138113"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79999" name="Line 1215"/>
          <p:cNvSpPr>
            <a:spLocks noChangeShapeType="1"/>
          </p:cNvSpPr>
          <p:nvPr/>
        </p:nvSpPr>
        <p:spPr bwMode="auto">
          <a:xfrm flipV="1">
            <a:off x="2917825" y="5035550"/>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0" name="Line 1216"/>
          <p:cNvSpPr>
            <a:spLocks noChangeShapeType="1"/>
          </p:cNvSpPr>
          <p:nvPr/>
        </p:nvSpPr>
        <p:spPr bwMode="auto">
          <a:xfrm>
            <a:off x="2854325" y="5105400"/>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1" name="Line 1217"/>
          <p:cNvSpPr>
            <a:spLocks noChangeShapeType="1"/>
          </p:cNvSpPr>
          <p:nvPr/>
        </p:nvSpPr>
        <p:spPr bwMode="auto">
          <a:xfrm flipV="1">
            <a:off x="3289300" y="5019675"/>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2" name="Line 1218"/>
          <p:cNvSpPr>
            <a:spLocks noChangeShapeType="1"/>
          </p:cNvSpPr>
          <p:nvPr/>
        </p:nvSpPr>
        <p:spPr bwMode="auto">
          <a:xfrm>
            <a:off x="3221038" y="5089525"/>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3" name="Line 1219"/>
          <p:cNvSpPr>
            <a:spLocks noChangeShapeType="1"/>
          </p:cNvSpPr>
          <p:nvPr/>
        </p:nvSpPr>
        <p:spPr bwMode="auto">
          <a:xfrm flipV="1">
            <a:off x="3656013" y="5019675"/>
            <a:ext cx="1587"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4" name="Line 1220"/>
          <p:cNvSpPr>
            <a:spLocks noChangeShapeType="1"/>
          </p:cNvSpPr>
          <p:nvPr/>
        </p:nvSpPr>
        <p:spPr bwMode="auto">
          <a:xfrm>
            <a:off x="3587750" y="5089525"/>
            <a:ext cx="138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5" name="Line 1221"/>
          <p:cNvSpPr>
            <a:spLocks noChangeShapeType="1"/>
          </p:cNvSpPr>
          <p:nvPr/>
        </p:nvSpPr>
        <p:spPr bwMode="auto">
          <a:xfrm flipV="1">
            <a:off x="4022725" y="5014913"/>
            <a:ext cx="1588"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6" name="Line 1222"/>
          <p:cNvSpPr>
            <a:spLocks noChangeShapeType="1"/>
          </p:cNvSpPr>
          <p:nvPr/>
        </p:nvSpPr>
        <p:spPr bwMode="auto">
          <a:xfrm>
            <a:off x="3959225" y="5084763"/>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7" name="Line 1223"/>
          <p:cNvSpPr>
            <a:spLocks noChangeShapeType="1"/>
          </p:cNvSpPr>
          <p:nvPr/>
        </p:nvSpPr>
        <p:spPr bwMode="auto">
          <a:xfrm flipV="1">
            <a:off x="4395788" y="5030788"/>
            <a:ext cx="1587"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8" name="Line 1224"/>
          <p:cNvSpPr>
            <a:spLocks noChangeShapeType="1"/>
          </p:cNvSpPr>
          <p:nvPr/>
        </p:nvSpPr>
        <p:spPr bwMode="auto">
          <a:xfrm>
            <a:off x="4325938" y="509428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09" name="Line 1225"/>
          <p:cNvSpPr>
            <a:spLocks noChangeShapeType="1"/>
          </p:cNvSpPr>
          <p:nvPr/>
        </p:nvSpPr>
        <p:spPr bwMode="auto">
          <a:xfrm flipV="1">
            <a:off x="4760913" y="5026025"/>
            <a:ext cx="1587"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0" name="Line 1226"/>
          <p:cNvSpPr>
            <a:spLocks noChangeShapeType="1"/>
          </p:cNvSpPr>
          <p:nvPr/>
        </p:nvSpPr>
        <p:spPr bwMode="auto">
          <a:xfrm>
            <a:off x="4697413" y="509428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1" name="Line 1227"/>
          <p:cNvSpPr>
            <a:spLocks noChangeShapeType="1"/>
          </p:cNvSpPr>
          <p:nvPr/>
        </p:nvSpPr>
        <p:spPr bwMode="auto">
          <a:xfrm flipV="1">
            <a:off x="5133975" y="5041900"/>
            <a:ext cx="1588"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2" name="Line 1228"/>
          <p:cNvSpPr>
            <a:spLocks noChangeShapeType="1"/>
          </p:cNvSpPr>
          <p:nvPr/>
        </p:nvSpPr>
        <p:spPr bwMode="auto">
          <a:xfrm>
            <a:off x="5064125" y="5110163"/>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3" name="Line 1229"/>
          <p:cNvSpPr>
            <a:spLocks noChangeShapeType="1"/>
          </p:cNvSpPr>
          <p:nvPr/>
        </p:nvSpPr>
        <p:spPr bwMode="auto">
          <a:xfrm flipV="1">
            <a:off x="5500688" y="5041900"/>
            <a:ext cx="1587"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4" name="Line 1230"/>
          <p:cNvSpPr>
            <a:spLocks noChangeShapeType="1"/>
          </p:cNvSpPr>
          <p:nvPr/>
        </p:nvSpPr>
        <p:spPr bwMode="auto">
          <a:xfrm>
            <a:off x="5430838" y="5105400"/>
            <a:ext cx="138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5" name="Line 1231"/>
          <p:cNvSpPr>
            <a:spLocks noChangeShapeType="1"/>
          </p:cNvSpPr>
          <p:nvPr/>
        </p:nvSpPr>
        <p:spPr bwMode="auto">
          <a:xfrm flipV="1">
            <a:off x="5867400" y="5030788"/>
            <a:ext cx="1588" cy="1381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6" name="Line 1232"/>
          <p:cNvSpPr>
            <a:spLocks noChangeShapeType="1"/>
          </p:cNvSpPr>
          <p:nvPr/>
        </p:nvSpPr>
        <p:spPr bwMode="auto">
          <a:xfrm>
            <a:off x="5802313" y="5100638"/>
            <a:ext cx="133350"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7" name="Line 1233"/>
          <p:cNvSpPr>
            <a:spLocks noChangeShapeType="1"/>
          </p:cNvSpPr>
          <p:nvPr/>
        </p:nvSpPr>
        <p:spPr bwMode="auto">
          <a:xfrm flipV="1">
            <a:off x="6238875" y="5057775"/>
            <a:ext cx="1588" cy="13176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8" name="Line 1234"/>
          <p:cNvSpPr>
            <a:spLocks noChangeShapeType="1"/>
          </p:cNvSpPr>
          <p:nvPr/>
        </p:nvSpPr>
        <p:spPr bwMode="auto">
          <a:xfrm>
            <a:off x="6169025" y="5121275"/>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19" name="Line 1235"/>
          <p:cNvSpPr>
            <a:spLocks noChangeShapeType="1"/>
          </p:cNvSpPr>
          <p:nvPr/>
        </p:nvSpPr>
        <p:spPr bwMode="auto">
          <a:xfrm flipV="1">
            <a:off x="6605588" y="5051425"/>
            <a:ext cx="1587" cy="133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0" name="Line 1236"/>
          <p:cNvSpPr>
            <a:spLocks noChangeShapeType="1"/>
          </p:cNvSpPr>
          <p:nvPr/>
        </p:nvSpPr>
        <p:spPr bwMode="auto">
          <a:xfrm>
            <a:off x="6535738" y="5116513"/>
            <a:ext cx="138112"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1" name="Line 1237"/>
          <p:cNvSpPr>
            <a:spLocks noChangeShapeType="1"/>
          </p:cNvSpPr>
          <p:nvPr/>
        </p:nvSpPr>
        <p:spPr bwMode="auto">
          <a:xfrm flipV="1">
            <a:off x="6972300" y="5051425"/>
            <a:ext cx="1588" cy="1381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2" name="Line 1238"/>
          <p:cNvSpPr>
            <a:spLocks noChangeShapeType="1"/>
          </p:cNvSpPr>
          <p:nvPr/>
        </p:nvSpPr>
        <p:spPr bwMode="auto">
          <a:xfrm>
            <a:off x="6907213" y="5121275"/>
            <a:ext cx="1333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3" name="Line 1239"/>
          <p:cNvSpPr>
            <a:spLocks noChangeShapeType="1"/>
          </p:cNvSpPr>
          <p:nvPr/>
        </p:nvSpPr>
        <p:spPr bwMode="auto">
          <a:xfrm>
            <a:off x="1377950" y="4430713"/>
            <a:ext cx="131763" cy="158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4" name="Line 1240"/>
          <p:cNvSpPr>
            <a:spLocks noChangeShapeType="1"/>
          </p:cNvSpPr>
          <p:nvPr/>
        </p:nvSpPr>
        <p:spPr bwMode="auto">
          <a:xfrm>
            <a:off x="1446213"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5" name="Line 1241"/>
          <p:cNvSpPr>
            <a:spLocks noChangeShapeType="1"/>
          </p:cNvSpPr>
          <p:nvPr/>
        </p:nvSpPr>
        <p:spPr bwMode="auto">
          <a:xfrm>
            <a:off x="1520825"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6" name="Line 1242"/>
          <p:cNvSpPr>
            <a:spLocks noChangeShapeType="1"/>
          </p:cNvSpPr>
          <p:nvPr/>
        </p:nvSpPr>
        <p:spPr bwMode="auto">
          <a:xfrm>
            <a:off x="1563688"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7" name="Line 1243"/>
          <p:cNvSpPr>
            <a:spLocks noChangeShapeType="1"/>
          </p:cNvSpPr>
          <p:nvPr/>
        </p:nvSpPr>
        <p:spPr bwMode="auto">
          <a:xfrm>
            <a:off x="1638300"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8" name="Line 1244"/>
          <p:cNvSpPr>
            <a:spLocks noChangeShapeType="1"/>
          </p:cNvSpPr>
          <p:nvPr/>
        </p:nvSpPr>
        <p:spPr bwMode="auto">
          <a:xfrm>
            <a:off x="1679575"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29" name="Line 1245"/>
          <p:cNvSpPr>
            <a:spLocks noChangeShapeType="1"/>
          </p:cNvSpPr>
          <p:nvPr/>
        </p:nvSpPr>
        <p:spPr bwMode="auto">
          <a:xfrm>
            <a:off x="1754188"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0" name="Freeform 1246"/>
          <p:cNvSpPr>
            <a:spLocks/>
          </p:cNvSpPr>
          <p:nvPr/>
        </p:nvSpPr>
        <p:spPr bwMode="auto">
          <a:xfrm>
            <a:off x="1797050" y="5270500"/>
            <a:ext cx="42863" cy="1588"/>
          </a:xfrm>
          <a:custGeom>
            <a:avLst/>
            <a:gdLst>
              <a:gd name="T0" fmla="*/ 0 w 27"/>
              <a:gd name="T1" fmla="*/ 0 h 1588"/>
              <a:gd name="T2" fmla="*/ 2147483647 w 27"/>
              <a:gd name="T3" fmla="*/ 0 h 1588"/>
              <a:gd name="T4" fmla="*/ 2147483647 w 27"/>
              <a:gd name="T5" fmla="*/ 0 h 1588"/>
              <a:gd name="T6" fmla="*/ 0 60000 65536"/>
              <a:gd name="T7" fmla="*/ 0 60000 65536"/>
              <a:gd name="T8" fmla="*/ 0 60000 65536"/>
              <a:gd name="T9" fmla="*/ 0 w 27"/>
              <a:gd name="T10" fmla="*/ 0 h 1588"/>
              <a:gd name="T11" fmla="*/ 27 w 27"/>
              <a:gd name="T12" fmla="*/ 1588 h 1588"/>
            </a:gdLst>
            <a:ahLst/>
            <a:cxnLst>
              <a:cxn ang="T6">
                <a:pos x="T0" y="T1"/>
              </a:cxn>
              <a:cxn ang="T7">
                <a:pos x="T2" y="T3"/>
              </a:cxn>
              <a:cxn ang="T8">
                <a:pos x="T4" y="T5"/>
              </a:cxn>
            </a:cxnLst>
            <a:rect l="T9" t="T10" r="T11" b="T12"/>
            <a:pathLst>
              <a:path w="27" h="1588">
                <a:moveTo>
                  <a:pt x="0" y="0"/>
                </a:moveTo>
                <a:lnTo>
                  <a:pt x="10" y="0"/>
                </a:lnTo>
                <a:lnTo>
                  <a:pt x="27"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031" name="Line 1247"/>
          <p:cNvSpPr>
            <a:spLocks noChangeShapeType="1"/>
          </p:cNvSpPr>
          <p:nvPr/>
        </p:nvSpPr>
        <p:spPr bwMode="auto">
          <a:xfrm>
            <a:off x="1871663"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2" name="Line 1248"/>
          <p:cNvSpPr>
            <a:spLocks noChangeShapeType="1"/>
          </p:cNvSpPr>
          <p:nvPr/>
        </p:nvSpPr>
        <p:spPr bwMode="auto">
          <a:xfrm>
            <a:off x="1914525"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3" name="Line 1249"/>
          <p:cNvSpPr>
            <a:spLocks noChangeShapeType="1"/>
          </p:cNvSpPr>
          <p:nvPr/>
        </p:nvSpPr>
        <p:spPr bwMode="auto">
          <a:xfrm>
            <a:off x="1989138"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4" name="Line 1250"/>
          <p:cNvSpPr>
            <a:spLocks noChangeShapeType="1"/>
          </p:cNvSpPr>
          <p:nvPr/>
        </p:nvSpPr>
        <p:spPr bwMode="auto">
          <a:xfrm>
            <a:off x="2030413"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5" name="Line 1251"/>
          <p:cNvSpPr>
            <a:spLocks noChangeShapeType="1"/>
          </p:cNvSpPr>
          <p:nvPr/>
        </p:nvSpPr>
        <p:spPr bwMode="auto">
          <a:xfrm>
            <a:off x="2105025"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6" name="Freeform 1252"/>
          <p:cNvSpPr>
            <a:spLocks/>
          </p:cNvSpPr>
          <p:nvPr/>
        </p:nvSpPr>
        <p:spPr bwMode="auto">
          <a:xfrm>
            <a:off x="2147888" y="5270500"/>
            <a:ext cx="42862" cy="1588"/>
          </a:xfrm>
          <a:custGeom>
            <a:avLst/>
            <a:gdLst>
              <a:gd name="T0" fmla="*/ 0 w 27"/>
              <a:gd name="T1" fmla="*/ 0 h 1588"/>
              <a:gd name="T2" fmla="*/ 2147483647 w 27"/>
              <a:gd name="T3" fmla="*/ 0 h 1588"/>
              <a:gd name="T4" fmla="*/ 2147483647 w 27"/>
              <a:gd name="T5" fmla="*/ 0 h 1588"/>
              <a:gd name="T6" fmla="*/ 0 60000 65536"/>
              <a:gd name="T7" fmla="*/ 0 60000 65536"/>
              <a:gd name="T8" fmla="*/ 0 60000 65536"/>
              <a:gd name="T9" fmla="*/ 0 w 27"/>
              <a:gd name="T10" fmla="*/ 0 h 1588"/>
              <a:gd name="T11" fmla="*/ 27 w 27"/>
              <a:gd name="T12" fmla="*/ 1588 h 1588"/>
            </a:gdLst>
            <a:ahLst/>
            <a:cxnLst>
              <a:cxn ang="T6">
                <a:pos x="T0" y="T1"/>
              </a:cxn>
              <a:cxn ang="T7">
                <a:pos x="T2" y="T3"/>
              </a:cxn>
              <a:cxn ang="T8">
                <a:pos x="T4" y="T5"/>
              </a:cxn>
            </a:cxnLst>
            <a:rect l="T9" t="T10" r="T11" b="T12"/>
            <a:pathLst>
              <a:path w="27" h="1588">
                <a:moveTo>
                  <a:pt x="0" y="0"/>
                </a:moveTo>
                <a:lnTo>
                  <a:pt x="23" y="0"/>
                </a:lnTo>
                <a:lnTo>
                  <a:pt x="27"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037" name="Line 1253"/>
          <p:cNvSpPr>
            <a:spLocks noChangeShapeType="1"/>
          </p:cNvSpPr>
          <p:nvPr/>
        </p:nvSpPr>
        <p:spPr bwMode="auto">
          <a:xfrm>
            <a:off x="2222500"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8" name="Line 1254"/>
          <p:cNvSpPr>
            <a:spLocks noChangeShapeType="1"/>
          </p:cNvSpPr>
          <p:nvPr/>
        </p:nvSpPr>
        <p:spPr bwMode="auto">
          <a:xfrm>
            <a:off x="2265363"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39" name="Line 1255"/>
          <p:cNvSpPr>
            <a:spLocks noChangeShapeType="1"/>
          </p:cNvSpPr>
          <p:nvPr/>
        </p:nvSpPr>
        <p:spPr bwMode="auto">
          <a:xfrm>
            <a:off x="2338388"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0" name="Line 1256"/>
          <p:cNvSpPr>
            <a:spLocks noChangeShapeType="1"/>
          </p:cNvSpPr>
          <p:nvPr/>
        </p:nvSpPr>
        <p:spPr bwMode="auto">
          <a:xfrm>
            <a:off x="2381250" y="526415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1" name="Line 1257"/>
          <p:cNvSpPr>
            <a:spLocks noChangeShapeType="1"/>
          </p:cNvSpPr>
          <p:nvPr/>
        </p:nvSpPr>
        <p:spPr bwMode="auto">
          <a:xfrm>
            <a:off x="2455863" y="526415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2" name="Line 1258"/>
          <p:cNvSpPr>
            <a:spLocks noChangeShapeType="1"/>
          </p:cNvSpPr>
          <p:nvPr/>
        </p:nvSpPr>
        <p:spPr bwMode="auto">
          <a:xfrm>
            <a:off x="2498725" y="526415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3" name="Line 1259"/>
          <p:cNvSpPr>
            <a:spLocks noChangeShapeType="1"/>
          </p:cNvSpPr>
          <p:nvPr/>
        </p:nvSpPr>
        <p:spPr bwMode="auto">
          <a:xfrm>
            <a:off x="2573338" y="52641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4" name="Line 1260"/>
          <p:cNvSpPr>
            <a:spLocks noChangeShapeType="1"/>
          </p:cNvSpPr>
          <p:nvPr/>
        </p:nvSpPr>
        <p:spPr bwMode="auto">
          <a:xfrm>
            <a:off x="2614613" y="526415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5" name="Line 1261"/>
          <p:cNvSpPr>
            <a:spLocks noChangeShapeType="1"/>
          </p:cNvSpPr>
          <p:nvPr/>
        </p:nvSpPr>
        <p:spPr bwMode="auto">
          <a:xfrm>
            <a:off x="2689225" y="526415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6" name="Line 1262"/>
          <p:cNvSpPr>
            <a:spLocks noChangeShapeType="1"/>
          </p:cNvSpPr>
          <p:nvPr/>
        </p:nvSpPr>
        <p:spPr bwMode="auto">
          <a:xfrm>
            <a:off x="2732088" y="526415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7" name="Line 1263"/>
          <p:cNvSpPr>
            <a:spLocks noChangeShapeType="1"/>
          </p:cNvSpPr>
          <p:nvPr/>
        </p:nvSpPr>
        <p:spPr bwMode="auto">
          <a:xfrm>
            <a:off x="2806700" y="526415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8" name="Line 1264"/>
          <p:cNvSpPr>
            <a:spLocks noChangeShapeType="1"/>
          </p:cNvSpPr>
          <p:nvPr/>
        </p:nvSpPr>
        <p:spPr bwMode="auto">
          <a:xfrm>
            <a:off x="2849563" y="526415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49" name="Line 1265"/>
          <p:cNvSpPr>
            <a:spLocks noChangeShapeType="1"/>
          </p:cNvSpPr>
          <p:nvPr/>
        </p:nvSpPr>
        <p:spPr bwMode="auto">
          <a:xfrm>
            <a:off x="2924175" y="52641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0" name="Line 1266"/>
          <p:cNvSpPr>
            <a:spLocks noChangeShapeType="1"/>
          </p:cNvSpPr>
          <p:nvPr/>
        </p:nvSpPr>
        <p:spPr bwMode="auto">
          <a:xfrm>
            <a:off x="2965450" y="526415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1" name="Line 1267"/>
          <p:cNvSpPr>
            <a:spLocks noChangeShapeType="1"/>
          </p:cNvSpPr>
          <p:nvPr/>
        </p:nvSpPr>
        <p:spPr bwMode="auto">
          <a:xfrm>
            <a:off x="3040063" y="526415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2" name="Line 1268"/>
          <p:cNvSpPr>
            <a:spLocks noChangeShapeType="1"/>
          </p:cNvSpPr>
          <p:nvPr/>
        </p:nvSpPr>
        <p:spPr bwMode="auto">
          <a:xfrm>
            <a:off x="3082925" y="526415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3" name="Line 1269"/>
          <p:cNvSpPr>
            <a:spLocks noChangeShapeType="1"/>
          </p:cNvSpPr>
          <p:nvPr/>
        </p:nvSpPr>
        <p:spPr bwMode="auto">
          <a:xfrm>
            <a:off x="3157538" y="52641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4" name="Line 1270"/>
          <p:cNvSpPr>
            <a:spLocks noChangeShapeType="1"/>
          </p:cNvSpPr>
          <p:nvPr/>
        </p:nvSpPr>
        <p:spPr bwMode="auto">
          <a:xfrm>
            <a:off x="3200400" y="526415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5" name="Line 1271"/>
          <p:cNvSpPr>
            <a:spLocks noChangeShapeType="1"/>
          </p:cNvSpPr>
          <p:nvPr/>
        </p:nvSpPr>
        <p:spPr bwMode="auto">
          <a:xfrm>
            <a:off x="3273425" y="526415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6" name="Line 1272"/>
          <p:cNvSpPr>
            <a:spLocks noChangeShapeType="1"/>
          </p:cNvSpPr>
          <p:nvPr/>
        </p:nvSpPr>
        <p:spPr bwMode="auto">
          <a:xfrm>
            <a:off x="3316288" y="526415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7" name="Line 1273"/>
          <p:cNvSpPr>
            <a:spLocks noChangeShapeType="1"/>
          </p:cNvSpPr>
          <p:nvPr/>
        </p:nvSpPr>
        <p:spPr bwMode="auto">
          <a:xfrm>
            <a:off x="3390900" y="526415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8" name="Line 1274"/>
          <p:cNvSpPr>
            <a:spLocks noChangeShapeType="1"/>
          </p:cNvSpPr>
          <p:nvPr/>
        </p:nvSpPr>
        <p:spPr bwMode="auto">
          <a:xfrm>
            <a:off x="3433763" y="526415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59" name="Line 1275"/>
          <p:cNvSpPr>
            <a:spLocks noChangeShapeType="1"/>
          </p:cNvSpPr>
          <p:nvPr/>
        </p:nvSpPr>
        <p:spPr bwMode="auto">
          <a:xfrm>
            <a:off x="3508375" y="526415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0" name="Line 1276"/>
          <p:cNvSpPr>
            <a:spLocks noChangeShapeType="1"/>
          </p:cNvSpPr>
          <p:nvPr/>
        </p:nvSpPr>
        <p:spPr bwMode="auto">
          <a:xfrm>
            <a:off x="3549650" y="526415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1" name="Line 1277"/>
          <p:cNvSpPr>
            <a:spLocks noChangeShapeType="1"/>
          </p:cNvSpPr>
          <p:nvPr/>
        </p:nvSpPr>
        <p:spPr bwMode="auto">
          <a:xfrm>
            <a:off x="3624263" y="526415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2" name="Line 1278"/>
          <p:cNvSpPr>
            <a:spLocks noChangeShapeType="1"/>
          </p:cNvSpPr>
          <p:nvPr/>
        </p:nvSpPr>
        <p:spPr bwMode="auto">
          <a:xfrm>
            <a:off x="3667125" y="526415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3" name="Line 1279"/>
          <p:cNvSpPr>
            <a:spLocks noChangeShapeType="1"/>
          </p:cNvSpPr>
          <p:nvPr/>
        </p:nvSpPr>
        <p:spPr bwMode="auto">
          <a:xfrm>
            <a:off x="3741738" y="5264150"/>
            <a:ext cx="11112" cy="635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4" name="Line 1280"/>
          <p:cNvSpPr>
            <a:spLocks noChangeShapeType="1"/>
          </p:cNvSpPr>
          <p:nvPr/>
        </p:nvSpPr>
        <p:spPr bwMode="auto">
          <a:xfrm>
            <a:off x="3784600"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5" name="Line 1281"/>
          <p:cNvSpPr>
            <a:spLocks noChangeShapeType="1"/>
          </p:cNvSpPr>
          <p:nvPr/>
        </p:nvSpPr>
        <p:spPr bwMode="auto">
          <a:xfrm>
            <a:off x="3859213"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6" name="Line 1282"/>
          <p:cNvSpPr>
            <a:spLocks noChangeShapeType="1"/>
          </p:cNvSpPr>
          <p:nvPr/>
        </p:nvSpPr>
        <p:spPr bwMode="auto">
          <a:xfrm>
            <a:off x="3900488"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7" name="Line 1283"/>
          <p:cNvSpPr>
            <a:spLocks noChangeShapeType="1"/>
          </p:cNvSpPr>
          <p:nvPr/>
        </p:nvSpPr>
        <p:spPr bwMode="auto">
          <a:xfrm>
            <a:off x="3975100"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68" name="Freeform 1284"/>
          <p:cNvSpPr>
            <a:spLocks/>
          </p:cNvSpPr>
          <p:nvPr/>
        </p:nvSpPr>
        <p:spPr bwMode="auto">
          <a:xfrm>
            <a:off x="4017963" y="5270500"/>
            <a:ext cx="42862" cy="1588"/>
          </a:xfrm>
          <a:custGeom>
            <a:avLst/>
            <a:gdLst>
              <a:gd name="T0" fmla="*/ 0 w 27"/>
              <a:gd name="T1" fmla="*/ 0 h 1588"/>
              <a:gd name="T2" fmla="*/ 2147483647 w 27"/>
              <a:gd name="T3" fmla="*/ 0 h 1588"/>
              <a:gd name="T4" fmla="*/ 2147483647 w 27"/>
              <a:gd name="T5" fmla="*/ 0 h 1588"/>
              <a:gd name="T6" fmla="*/ 0 60000 65536"/>
              <a:gd name="T7" fmla="*/ 0 60000 65536"/>
              <a:gd name="T8" fmla="*/ 0 60000 65536"/>
              <a:gd name="T9" fmla="*/ 0 w 27"/>
              <a:gd name="T10" fmla="*/ 0 h 1588"/>
              <a:gd name="T11" fmla="*/ 27 w 27"/>
              <a:gd name="T12" fmla="*/ 1588 h 1588"/>
            </a:gdLst>
            <a:ahLst/>
            <a:cxnLst>
              <a:cxn ang="T6">
                <a:pos x="T0" y="T1"/>
              </a:cxn>
              <a:cxn ang="T7">
                <a:pos x="T2" y="T3"/>
              </a:cxn>
              <a:cxn ang="T8">
                <a:pos x="T4" y="T5"/>
              </a:cxn>
            </a:cxnLst>
            <a:rect l="T9" t="T10" r="T11" b="T12"/>
            <a:pathLst>
              <a:path w="27" h="1588">
                <a:moveTo>
                  <a:pt x="0" y="0"/>
                </a:moveTo>
                <a:lnTo>
                  <a:pt x="3" y="0"/>
                </a:lnTo>
                <a:lnTo>
                  <a:pt x="27"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069" name="Line 1285"/>
          <p:cNvSpPr>
            <a:spLocks noChangeShapeType="1"/>
          </p:cNvSpPr>
          <p:nvPr/>
        </p:nvSpPr>
        <p:spPr bwMode="auto">
          <a:xfrm>
            <a:off x="4092575"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0" name="Line 1286"/>
          <p:cNvSpPr>
            <a:spLocks noChangeShapeType="1"/>
          </p:cNvSpPr>
          <p:nvPr/>
        </p:nvSpPr>
        <p:spPr bwMode="auto">
          <a:xfrm>
            <a:off x="4135438"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1" name="Line 1287"/>
          <p:cNvSpPr>
            <a:spLocks noChangeShapeType="1"/>
          </p:cNvSpPr>
          <p:nvPr/>
        </p:nvSpPr>
        <p:spPr bwMode="auto">
          <a:xfrm>
            <a:off x="4208463"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2" name="Line 1288"/>
          <p:cNvSpPr>
            <a:spLocks noChangeShapeType="1"/>
          </p:cNvSpPr>
          <p:nvPr/>
        </p:nvSpPr>
        <p:spPr bwMode="auto">
          <a:xfrm>
            <a:off x="4251325"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3" name="Line 1289"/>
          <p:cNvSpPr>
            <a:spLocks noChangeShapeType="1"/>
          </p:cNvSpPr>
          <p:nvPr/>
        </p:nvSpPr>
        <p:spPr bwMode="auto">
          <a:xfrm>
            <a:off x="4325938"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4" name="Freeform 1290"/>
          <p:cNvSpPr>
            <a:spLocks/>
          </p:cNvSpPr>
          <p:nvPr/>
        </p:nvSpPr>
        <p:spPr bwMode="auto">
          <a:xfrm>
            <a:off x="4368800" y="5270500"/>
            <a:ext cx="42863" cy="1588"/>
          </a:xfrm>
          <a:custGeom>
            <a:avLst/>
            <a:gdLst>
              <a:gd name="T0" fmla="*/ 0 w 27"/>
              <a:gd name="T1" fmla="*/ 0 h 1588"/>
              <a:gd name="T2" fmla="*/ 2147483647 w 27"/>
              <a:gd name="T3" fmla="*/ 0 h 1588"/>
              <a:gd name="T4" fmla="*/ 2147483647 w 27"/>
              <a:gd name="T5" fmla="*/ 0 h 1588"/>
              <a:gd name="T6" fmla="*/ 0 60000 65536"/>
              <a:gd name="T7" fmla="*/ 0 60000 65536"/>
              <a:gd name="T8" fmla="*/ 0 60000 65536"/>
              <a:gd name="T9" fmla="*/ 0 w 27"/>
              <a:gd name="T10" fmla="*/ 0 h 1588"/>
              <a:gd name="T11" fmla="*/ 27 w 27"/>
              <a:gd name="T12" fmla="*/ 1588 h 1588"/>
            </a:gdLst>
            <a:ahLst/>
            <a:cxnLst>
              <a:cxn ang="T6">
                <a:pos x="T0" y="T1"/>
              </a:cxn>
              <a:cxn ang="T7">
                <a:pos x="T2" y="T3"/>
              </a:cxn>
              <a:cxn ang="T8">
                <a:pos x="T4" y="T5"/>
              </a:cxn>
            </a:cxnLst>
            <a:rect l="T9" t="T10" r="T11" b="T12"/>
            <a:pathLst>
              <a:path w="27" h="1588">
                <a:moveTo>
                  <a:pt x="0" y="0"/>
                </a:moveTo>
                <a:lnTo>
                  <a:pt x="17" y="0"/>
                </a:lnTo>
                <a:lnTo>
                  <a:pt x="27"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075" name="Line 1291"/>
          <p:cNvSpPr>
            <a:spLocks noChangeShapeType="1"/>
          </p:cNvSpPr>
          <p:nvPr/>
        </p:nvSpPr>
        <p:spPr bwMode="auto">
          <a:xfrm>
            <a:off x="4443413"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6" name="Line 1292"/>
          <p:cNvSpPr>
            <a:spLocks noChangeShapeType="1"/>
          </p:cNvSpPr>
          <p:nvPr/>
        </p:nvSpPr>
        <p:spPr bwMode="auto">
          <a:xfrm>
            <a:off x="4484688"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7" name="Line 1293"/>
          <p:cNvSpPr>
            <a:spLocks noChangeShapeType="1"/>
          </p:cNvSpPr>
          <p:nvPr/>
        </p:nvSpPr>
        <p:spPr bwMode="auto">
          <a:xfrm>
            <a:off x="4559300"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8" name="Line 1294"/>
          <p:cNvSpPr>
            <a:spLocks noChangeShapeType="1"/>
          </p:cNvSpPr>
          <p:nvPr/>
        </p:nvSpPr>
        <p:spPr bwMode="auto">
          <a:xfrm>
            <a:off x="4602163"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79" name="Line 1295"/>
          <p:cNvSpPr>
            <a:spLocks noChangeShapeType="1"/>
          </p:cNvSpPr>
          <p:nvPr/>
        </p:nvSpPr>
        <p:spPr bwMode="auto">
          <a:xfrm>
            <a:off x="4676775"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0" name="Line 1296"/>
          <p:cNvSpPr>
            <a:spLocks noChangeShapeType="1"/>
          </p:cNvSpPr>
          <p:nvPr/>
        </p:nvSpPr>
        <p:spPr bwMode="auto">
          <a:xfrm>
            <a:off x="4719638"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1" name="Line 1297"/>
          <p:cNvSpPr>
            <a:spLocks noChangeShapeType="1"/>
          </p:cNvSpPr>
          <p:nvPr/>
        </p:nvSpPr>
        <p:spPr bwMode="auto">
          <a:xfrm>
            <a:off x="4794250"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2" name="Line 1298"/>
          <p:cNvSpPr>
            <a:spLocks noChangeShapeType="1"/>
          </p:cNvSpPr>
          <p:nvPr/>
        </p:nvSpPr>
        <p:spPr bwMode="auto">
          <a:xfrm>
            <a:off x="4835525"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3" name="Line 1299"/>
          <p:cNvSpPr>
            <a:spLocks noChangeShapeType="1"/>
          </p:cNvSpPr>
          <p:nvPr/>
        </p:nvSpPr>
        <p:spPr bwMode="auto">
          <a:xfrm>
            <a:off x="4910138"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4" name="Line 1300"/>
          <p:cNvSpPr>
            <a:spLocks noChangeShapeType="1"/>
          </p:cNvSpPr>
          <p:nvPr/>
        </p:nvSpPr>
        <p:spPr bwMode="auto">
          <a:xfrm>
            <a:off x="4953000"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5" name="Line 1301"/>
          <p:cNvSpPr>
            <a:spLocks noChangeShapeType="1"/>
          </p:cNvSpPr>
          <p:nvPr/>
        </p:nvSpPr>
        <p:spPr bwMode="auto">
          <a:xfrm>
            <a:off x="5027613"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6" name="Line 1302"/>
          <p:cNvSpPr>
            <a:spLocks noChangeShapeType="1"/>
          </p:cNvSpPr>
          <p:nvPr/>
        </p:nvSpPr>
        <p:spPr bwMode="auto">
          <a:xfrm>
            <a:off x="5070475"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7" name="Line 1303"/>
          <p:cNvSpPr>
            <a:spLocks noChangeShapeType="1"/>
          </p:cNvSpPr>
          <p:nvPr/>
        </p:nvSpPr>
        <p:spPr bwMode="auto">
          <a:xfrm>
            <a:off x="5143500"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8" name="Line 1304"/>
          <p:cNvSpPr>
            <a:spLocks noChangeShapeType="1"/>
          </p:cNvSpPr>
          <p:nvPr/>
        </p:nvSpPr>
        <p:spPr bwMode="auto">
          <a:xfrm>
            <a:off x="5186363"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89" name="Line 1305"/>
          <p:cNvSpPr>
            <a:spLocks noChangeShapeType="1"/>
          </p:cNvSpPr>
          <p:nvPr/>
        </p:nvSpPr>
        <p:spPr bwMode="auto">
          <a:xfrm>
            <a:off x="5260975"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0" name="Line 1306"/>
          <p:cNvSpPr>
            <a:spLocks noChangeShapeType="1"/>
          </p:cNvSpPr>
          <p:nvPr/>
        </p:nvSpPr>
        <p:spPr bwMode="auto">
          <a:xfrm>
            <a:off x="5303838"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1" name="Line 1307"/>
          <p:cNvSpPr>
            <a:spLocks noChangeShapeType="1"/>
          </p:cNvSpPr>
          <p:nvPr/>
        </p:nvSpPr>
        <p:spPr bwMode="auto">
          <a:xfrm>
            <a:off x="5378450"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2" name="Line 1308"/>
          <p:cNvSpPr>
            <a:spLocks noChangeShapeType="1"/>
          </p:cNvSpPr>
          <p:nvPr/>
        </p:nvSpPr>
        <p:spPr bwMode="auto">
          <a:xfrm>
            <a:off x="5419725"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3" name="Freeform 1309"/>
          <p:cNvSpPr>
            <a:spLocks/>
          </p:cNvSpPr>
          <p:nvPr/>
        </p:nvSpPr>
        <p:spPr bwMode="auto">
          <a:xfrm>
            <a:off x="5494338" y="5270500"/>
            <a:ext cx="11112" cy="1588"/>
          </a:xfrm>
          <a:custGeom>
            <a:avLst/>
            <a:gdLst>
              <a:gd name="T0" fmla="*/ 0 w 7"/>
              <a:gd name="T1" fmla="*/ 0 h 1588"/>
              <a:gd name="T2" fmla="*/ 2147483647 w 7"/>
              <a:gd name="T3" fmla="*/ 0 h 1588"/>
              <a:gd name="T4" fmla="*/ 2147483647 w 7"/>
              <a:gd name="T5" fmla="*/ 0 h 1588"/>
              <a:gd name="T6" fmla="*/ 0 60000 65536"/>
              <a:gd name="T7" fmla="*/ 0 60000 65536"/>
              <a:gd name="T8" fmla="*/ 0 60000 65536"/>
              <a:gd name="T9" fmla="*/ 0 w 7"/>
              <a:gd name="T10" fmla="*/ 0 h 1588"/>
              <a:gd name="T11" fmla="*/ 7 w 7"/>
              <a:gd name="T12" fmla="*/ 1588 h 1588"/>
            </a:gdLst>
            <a:ahLst/>
            <a:cxnLst>
              <a:cxn ang="T6">
                <a:pos x="T0" y="T1"/>
              </a:cxn>
              <a:cxn ang="T7">
                <a:pos x="T2" y="T3"/>
              </a:cxn>
              <a:cxn ang="T8">
                <a:pos x="T4" y="T5"/>
              </a:cxn>
            </a:cxnLst>
            <a:rect l="T9" t="T10" r="T11" b="T12"/>
            <a:pathLst>
              <a:path w="7" h="1588">
                <a:moveTo>
                  <a:pt x="0" y="0"/>
                </a:moveTo>
                <a:lnTo>
                  <a:pt x="4" y="0"/>
                </a:lnTo>
                <a:lnTo>
                  <a:pt x="7"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094" name="Line 1310"/>
          <p:cNvSpPr>
            <a:spLocks noChangeShapeType="1"/>
          </p:cNvSpPr>
          <p:nvPr/>
        </p:nvSpPr>
        <p:spPr bwMode="auto">
          <a:xfrm>
            <a:off x="5537200"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5" name="Line 1311"/>
          <p:cNvSpPr>
            <a:spLocks noChangeShapeType="1"/>
          </p:cNvSpPr>
          <p:nvPr/>
        </p:nvSpPr>
        <p:spPr bwMode="auto">
          <a:xfrm>
            <a:off x="5611813"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6" name="Line 1312"/>
          <p:cNvSpPr>
            <a:spLocks noChangeShapeType="1"/>
          </p:cNvSpPr>
          <p:nvPr/>
        </p:nvSpPr>
        <p:spPr bwMode="auto">
          <a:xfrm>
            <a:off x="5654675"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7" name="Line 1313"/>
          <p:cNvSpPr>
            <a:spLocks noChangeShapeType="1"/>
          </p:cNvSpPr>
          <p:nvPr/>
        </p:nvSpPr>
        <p:spPr bwMode="auto">
          <a:xfrm>
            <a:off x="5727700"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8" name="Line 1314"/>
          <p:cNvSpPr>
            <a:spLocks noChangeShapeType="1"/>
          </p:cNvSpPr>
          <p:nvPr/>
        </p:nvSpPr>
        <p:spPr bwMode="auto">
          <a:xfrm>
            <a:off x="5770563"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099" name="Line 1315"/>
          <p:cNvSpPr>
            <a:spLocks noChangeShapeType="1"/>
          </p:cNvSpPr>
          <p:nvPr/>
        </p:nvSpPr>
        <p:spPr bwMode="auto">
          <a:xfrm>
            <a:off x="5845175"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0" name="Line 1316"/>
          <p:cNvSpPr>
            <a:spLocks noChangeShapeType="1"/>
          </p:cNvSpPr>
          <p:nvPr/>
        </p:nvSpPr>
        <p:spPr bwMode="auto">
          <a:xfrm>
            <a:off x="5888038"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1" name="Line 1317"/>
          <p:cNvSpPr>
            <a:spLocks noChangeShapeType="1"/>
          </p:cNvSpPr>
          <p:nvPr/>
        </p:nvSpPr>
        <p:spPr bwMode="auto">
          <a:xfrm>
            <a:off x="5962650"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2" name="Line 1318"/>
          <p:cNvSpPr>
            <a:spLocks noChangeShapeType="1"/>
          </p:cNvSpPr>
          <p:nvPr/>
        </p:nvSpPr>
        <p:spPr bwMode="auto">
          <a:xfrm>
            <a:off x="6005513" y="5270500"/>
            <a:ext cx="4127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3" name="Line 1319"/>
          <p:cNvSpPr>
            <a:spLocks noChangeShapeType="1"/>
          </p:cNvSpPr>
          <p:nvPr/>
        </p:nvSpPr>
        <p:spPr bwMode="auto">
          <a:xfrm>
            <a:off x="6078538"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4" name="Line 1320"/>
          <p:cNvSpPr>
            <a:spLocks noChangeShapeType="1"/>
          </p:cNvSpPr>
          <p:nvPr/>
        </p:nvSpPr>
        <p:spPr bwMode="auto">
          <a:xfrm>
            <a:off x="6121400"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5" name="Line 1321"/>
          <p:cNvSpPr>
            <a:spLocks noChangeShapeType="1"/>
          </p:cNvSpPr>
          <p:nvPr/>
        </p:nvSpPr>
        <p:spPr bwMode="auto">
          <a:xfrm>
            <a:off x="6196013"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6" name="Line 1322"/>
          <p:cNvSpPr>
            <a:spLocks noChangeShapeType="1"/>
          </p:cNvSpPr>
          <p:nvPr/>
        </p:nvSpPr>
        <p:spPr bwMode="auto">
          <a:xfrm>
            <a:off x="6238875"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7" name="Line 1323"/>
          <p:cNvSpPr>
            <a:spLocks noChangeShapeType="1"/>
          </p:cNvSpPr>
          <p:nvPr/>
        </p:nvSpPr>
        <p:spPr bwMode="auto">
          <a:xfrm>
            <a:off x="6313488"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8" name="Line 1324"/>
          <p:cNvSpPr>
            <a:spLocks noChangeShapeType="1"/>
          </p:cNvSpPr>
          <p:nvPr/>
        </p:nvSpPr>
        <p:spPr bwMode="auto">
          <a:xfrm>
            <a:off x="6354763"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09" name="Line 1325"/>
          <p:cNvSpPr>
            <a:spLocks noChangeShapeType="1"/>
          </p:cNvSpPr>
          <p:nvPr/>
        </p:nvSpPr>
        <p:spPr bwMode="auto">
          <a:xfrm>
            <a:off x="6429375"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0" name="Line 1326"/>
          <p:cNvSpPr>
            <a:spLocks noChangeShapeType="1"/>
          </p:cNvSpPr>
          <p:nvPr/>
        </p:nvSpPr>
        <p:spPr bwMode="auto">
          <a:xfrm>
            <a:off x="6472238" y="5270500"/>
            <a:ext cx="4286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1" name="Line 1327"/>
          <p:cNvSpPr>
            <a:spLocks noChangeShapeType="1"/>
          </p:cNvSpPr>
          <p:nvPr/>
        </p:nvSpPr>
        <p:spPr bwMode="auto">
          <a:xfrm>
            <a:off x="6546850" y="5270500"/>
            <a:ext cx="1111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2" name="Freeform 1328"/>
          <p:cNvSpPr>
            <a:spLocks/>
          </p:cNvSpPr>
          <p:nvPr/>
        </p:nvSpPr>
        <p:spPr bwMode="auto">
          <a:xfrm>
            <a:off x="6589713" y="5270500"/>
            <a:ext cx="41275" cy="1588"/>
          </a:xfrm>
          <a:custGeom>
            <a:avLst/>
            <a:gdLst>
              <a:gd name="T0" fmla="*/ 0 w 26"/>
              <a:gd name="T1" fmla="*/ 0 h 1588"/>
              <a:gd name="T2" fmla="*/ 2147483647 w 26"/>
              <a:gd name="T3" fmla="*/ 0 h 1588"/>
              <a:gd name="T4" fmla="*/ 2147483647 w 26"/>
              <a:gd name="T5" fmla="*/ 0 h 1588"/>
              <a:gd name="T6" fmla="*/ 0 60000 65536"/>
              <a:gd name="T7" fmla="*/ 0 60000 65536"/>
              <a:gd name="T8" fmla="*/ 0 60000 65536"/>
              <a:gd name="T9" fmla="*/ 0 w 26"/>
              <a:gd name="T10" fmla="*/ 0 h 1588"/>
              <a:gd name="T11" fmla="*/ 26 w 26"/>
              <a:gd name="T12" fmla="*/ 1588 h 1588"/>
            </a:gdLst>
            <a:ahLst/>
            <a:cxnLst>
              <a:cxn ang="T6">
                <a:pos x="T0" y="T1"/>
              </a:cxn>
              <a:cxn ang="T7">
                <a:pos x="T2" y="T3"/>
              </a:cxn>
              <a:cxn ang="T8">
                <a:pos x="T4" y="T5"/>
              </a:cxn>
            </a:cxnLst>
            <a:rect l="T9" t="T10" r="T11" b="T12"/>
            <a:pathLst>
              <a:path w="26" h="1588">
                <a:moveTo>
                  <a:pt x="0" y="0"/>
                </a:moveTo>
                <a:lnTo>
                  <a:pt x="10" y="0"/>
                </a:lnTo>
                <a:lnTo>
                  <a:pt x="2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13" name="Line 1329"/>
          <p:cNvSpPr>
            <a:spLocks noChangeShapeType="1"/>
          </p:cNvSpPr>
          <p:nvPr/>
        </p:nvSpPr>
        <p:spPr bwMode="auto">
          <a:xfrm>
            <a:off x="6662738"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4" name="Line 1330"/>
          <p:cNvSpPr>
            <a:spLocks noChangeShapeType="1"/>
          </p:cNvSpPr>
          <p:nvPr/>
        </p:nvSpPr>
        <p:spPr bwMode="auto">
          <a:xfrm>
            <a:off x="6705600"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5" name="Line 1331"/>
          <p:cNvSpPr>
            <a:spLocks noChangeShapeType="1"/>
          </p:cNvSpPr>
          <p:nvPr/>
        </p:nvSpPr>
        <p:spPr bwMode="auto">
          <a:xfrm>
            <a:off x="6780213" y="5270500"/>
            <a:ext cx="11112"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6" name="Line 1332"/>
          <p:cNvSpPr>
            <a:spLocks noChangeShapeType="1"/>
          </p:cNvSpPr>
          <p:nvPr/>
        </p:nvSpPr>
        <p:spPr bwMode="auto">
          <a:xfrm>
            <a:off x="6823075" y="5270500"/>
            <a:ext cx="42863"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7" name="Line 1333"/>
          <p:cNvSpPr>
            <a:spLocks noChangeShapeType="1"/>
          </p:cNvSpPr>
          <p:nvPr/>
        </p:nvSpPr>
        <p:spPr bwMode="auto">
          <a:xfrm>
            <a:off x="6897688" y="5270500"/>
            <a:ext cx="9525"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8" name="Line 1334"/>
          <p:cNvSpPr>
            <a:spLocks noChangeShapeType="1"/>
          </p:cNvSpPr>
          <p:nvPr/>
        </p:nvSpPr>
        <p:spPr bwMode="auto">
          <a:xfrm>
            <a:off x="6940550" y="5270500"/>
            <a:ext cx="31750" cy="158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119" name="Freeform 1335"/>
          <p:cNvSpPr>
            <a:spLocks/>
          </p:cNvSpPr>
          <p:nvPr/>
        </p:nvSpPr>
        <p:spPr bwMode="auto">
          <a:xfrm>
            <a:off x="1377950" y="5200650"/>
            <a:ext cx="131763" cy="133350"/>
          </a:xfrm>
          <a:custGeom>
            <a:avLst/>
            <a:gdLst>
              <a:gd name="T0" fmla="*/ 2147483647 w 83"/>
              <a:gd name="T1" fmla="*/ 2147483647 h 84"/>
              <a:gd name="T2" fmla="*/ 2147483647 w 83"/>
              <a:gd name="T3" fmla="*/ 2147483647 h 84"/>
              <a:gd name="T4" fmla="*/ 2147483647 w 83"/>
              <a:gd name="T5" fmla="*/ 2147483647 h 84"/>
              <a:gd name="T6" fmla="*/ 2147483647 w 83"/>
              <a:gd name="T7" fmla="*/ 2147483647 h 84"/>
              <a:gd name="T8" fmla="*/ 2147483647 w 83"/>
              <a:gd name="T9" fmla="*/ 2147483647 h 84"/>
              <a:gd name="T10" fmla="*/ 2147483647 w 83"/>
              <a:gd name="T11" fmla="*/ 0 h 84"/>
              <a:gd name="T12" fmla="*/ 2147483647 w 83"/>
              <a:gd name="T13" fmla="*/ 2147483647 h 84"/>
              <a:gd name="T14" fmla="*/ 2147483647 w 83"/>
              <a:gd name="T15" fmla="*/ 2147483647 h 84"/>
              <a:gd name="T16" fmla="*/ 2147483647 w 83"/>
              <a:gd name="T17" fmla="*/ 2147483647 h 84"/>
              <a:gd name="T18" fmla="*/ 2147483647 w 83"/>
              <a:gd name="T19" fmla="*/ 2147483647 h 84"/>
              <a:gd name="T20" fmla="*/ 0 w 83"/>
              <a:gd name="T21" fmla="*/ 2147483647 h 84"/>
              <a:gd name="T22" fmla="*/ 2147483647 w 83"/>
              <a:gd name="T23" fmla="*/ 2147483647 h 84"/>
              <a:gd name="T24" fmla="*/ 2147483647 w 83"/>
              <a:gd name="T25" fmla="*/ 2147483647 h 84"/>
              <a:gd name="T26" fmla="*/ 2147483647 w 83"/>
              <a:gd name="T27" fmla="*/ 2147483647 h 84"/>
              <a:gd name="T28" fmla="*/ 2147483647 w 83"/>
              <a:gd name="T29" fmla="*/ 2147483647 h 84"/>
              <a:gd name="T30" fmla="*/ 2147483647 w 83"/>
              <a:gd name="T31" fmla="*/ 2147483647 h 84"/>
              <a:gd name="T32" fmla="*/ 2147483647 w 83"/>
              <a:gd name="T33" fmla="*/ 2147483647 h 84"/>
              <a:gd name="T34" fmla="*/ 2147483647 w 83"/>
              <a:gd name="T35" fmla="*/ 2147483647 h 84"/>
              <a:gd name="T36" fmla="*/ 2147483647 w 83"/>
              <a:gd name="T37" fmla="*/ 2147483647 h 84"/>
              <a:gd name="T38" fmla="*/ 2147483647 w 83"/>
              <a:gd name="T39" fmla="*/ 2147483647 h 84"/>
              <a:gd name="T40" fmla="*/ 2147483647 w 83"/>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84"/>
              <a:gd name="T65" fmla="*/ 83 w 83"/>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84">
                <a:moveTo>
                  <a:pt x="83" y="44"/>
                </a:moveTo>
                <a:lnTo>
                  <a:pt x="83" y="30"/>
                </a:lnTo>
                <a:lnTo>
                  <a:pt x="77" y="17"/>
                </a:lnTo>
                <a:lnTo>
                  <a:pt x="67" y="7"/>
                </a:lnTo>
                <a:lnTo>
                  <a:pt x="57" y="4"/>
                </a:lnTo>
                <a:lnTo>
                  <a:pt x="43" y="0"/>
                </a:lnTo>
                <a:lnTo>
                  <a:pt x="30" y="4"/>
                </a:lnTo>
                <a:lnTo>
                  <a:pt x="16" y="7"/>
                </a:lnTo>
                <a:lnTo>
                  <a:pt x="10" y="17"/>
                </a:lnTo>
                <a:lnTo>
                  <a:pt x="3" y="30"/>
                </a:lnTo>
                <a:lnTo>
                  <a:pt x="0" y="44"/>
                </a:lnTo>
                <a:lnTo>
                  <a:pt x="3" y="57"/>
                </a:lnTo>
                <a:lnTo>
                  <a:pt x="10" y="67"/>
                </a:lnTo>
                <a:lnTo>
                  <a:pt x="16" y="77"/>
                </a:lnTo>
                <a:lnTo>
                  <a:pt x="30" y="84"/>
                </a:lnTo>
                <a:lnTo>
                  <a:pt x="43" y="84"/>
                </a:lnTo>
                <a:lnTo>
                  <a:pt x="57" y="84"/>
                </a:lnTo>
                <a:lnTo>
                  <a:pt x="67" y="77"/>
                </a:lnTo>
                <a:lnTo>
                  <a:pt x="77" y="67"/>
                </a:lnTo>
                <a:lnTo>
                  <a:pt x="83" y="57"/>
                </a:lnTo>
                <a:lnTo>
                  <a:pt x="83" y="44"/>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0" name="Freeform 1336"/>
          <p:cNvSpPr>
            <a:spLocks/>
          </p:cNvSpPr>
          <p:nvPr/>
        </p:nvSpPr>
        <p:spPr bwMode="auto">
          <a:xfrm>
            <a:off x="1749425" y="5200650"/>
            <a:ext cx="133350" cy="133350"/>
          </a:xfrm>
          <a:custGeom>
            <a:avLst/>
            <a:gdLst>
              <a:gd name="T0" fmla="*/ 2147483647 w 84"/>
              <a:gd name="T1" fmla="*/ 2147483647 h 84"/>
              <a:gd name="T2" fmla="*/ 2147483647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0 h 84"/>
              <a:gd name="T12" fmla="*/ 2147483647 w 84"/>
              <a:gd name="T13" fmla="*/ 2147483647 h 84"/>
              <a:gd name="T14" fmla="*/ 2147483647 w 84"/>
              <a:gd name="T15" fmla="*/ 2147483647 h 84"/>
              <a:gd name="T16" fmla="*/ 2147483647 w 84"/>
              <a:gd name="T17" fmla="*/ 2147483647 h 84"/>
              <a:gd name="T18" fmla="*/ 0 w 84"/>
              <a:gd name="T19" fmla="*/ 2147483647 h 84"/>
              <a:gd name="T20" fmla="*/ 0 w 84"/>
              <a:gd name="T21" fmla="*/ 2147483647 h 84"/>
              <a:gd name="T22" fmla="*/ 0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84" y="44"/>
                </a:moveTo>
                <a:lnTo>
                  <a:pt x="80" y="30"/>
                </a:lnTo>
                <a:lnTo>
                  <a:pt x="74" y="17"/>
                </a:lnTo>
                <a:lnTo>
                  <a:pt x="67" y="7"/>
                </a:lnTo>
                <a:lnTo>
                  <a:pt x="53" y="4"/>
                </a:lnTo>
                <a:lnTo>
                  <a:pt x="40" y="0"/>
                </a:lnTo>
                <a:lnTo>
                  <a:pt x="27" y="4"/>
                </a:lnTo>
                <a:lnTo>
                  <a:pt x="17" y="7"/>
                </a:lnTo>
                <a:lnTo>
                  <a:pt x="7" y="17"/>
                </a:lnTo>
                <a:lnTo>
                  <a:pt x="0" y="30"/>
                </a:lnTo>
                <a:lnTo>
                  <a:pt x="0" y="44"/>
                </a:lnTo>
                <a:lnTo>
                  <a:pt x="0" y="57"/>
                </a:lnTo>
                <a:lnTo>
                  <a:pt x="7" y="67"/>
                </a:lnTo>
                <a:lnTo>
                  <a:pt x="17" y="77"/>
                </a:lnTo>
                <a:lnTo>
                  <a:pt x="27" y="84"/>
                </a:lnTo>
                <a:lnTo>
                  <a:pt x="40" y="84"/>
                </a:lnTo>
                <a:lnTo>
                  <a:pt x="53" y="84"/>
                </a:lnTo>
                <a:lnTo>
                  <a:pt x="67" y="77"/>
                </a:lnTo>
                <a:lnTo>
                  <a:pt x="74" y="67"/>
                </a:lnTo>
                <a:lnTo>
                  <a:pt x="80" y="57"/>
                </a:lnTo>
                <a:lnTo>
                  <a:pt x="84" y="44"/>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1" name="Freeform 1337"/>
          <p:cNvSpPr>
            <a:spLocks/>
          </p:cNvSpPr>
          <p:nvPr/>
        </p:nvSpPr>
        <p:spPr bwMode="auto">
          <a:xfrm>
            <a:off x="2116138" y="5200650"/>
            <a:ext cx="133350" cy="133350"/>
          </a:xfrm>
          <a:custGeom>
            <a:avLst/>
            <a:gdLst>
              <a:gd name="T0" fmla="*/ 2147483647 w 84"/>
              <a:gd name="T1" fmla="*/ 2147483647 h 84"/>
              <a:gd name="T2" fmla="*/ 2147483647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0 h 84"/>
              <a:gd name="T12" fmla="*/ 2147483647 w 84"/>
              <a:gd name="T13" fmla="*/ 2147483647 h 84"/>
              <a:gd name="T14" fmla="*/ 2147483647 w 84"/>
              <a:gd name="T15" fmla="*/ 2147483647 h 84"/>
              <a:gd name="T16" fmla="*/ 2147483647 w 84"/>
              <a:gd name="T17" fmla="*/ 2147483647 h 84"/>
              <a:gd name="T18" fmla="*/ 2147483647 w 84"/>
              <a:gd name="T19" fmla="*/ 2147483647 h 84"/>
              <a:gd name="T20" fmla="*/ 0 w 84"/>
              <a:gd name="T21" fmla="*/ 2147483647 h 84"/>
              <a:gd name="T22" fmla="*/ 2147483647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84" y="44"/>
                </a:moveTo>
                <a:lnTo>
                  <a:pt x="84" y="30"/>
                </a:lnTo>
                <a:lnTo>
                  <a:pt x="77" y="17"/>
                </a:lnTo>
                <a:lnTo>
                  <a:pt x="67" y="7"/>
                </a:lnTo>
                <a:lnTo>
                  <a:pt x="57" y="4"/>
                </a:lnTo>
                <a:lnTo>
                  <a:pt x="43" y="0"/>
                </a:lnTo>
                <a:lnTo>
                  <a:pt x="30" y="4"/>
                </a:lnTo>
                <a:lnTo>
                  <a:pt x="17" y="7"/>
                </a:lnTo>
                <a:lnTo>
                  <a:pt x="7" y="17"/>
                </a:lnTo>
                <a:lnTo>
                  <a:pt x="3" y="30"/>
                </a:lnTo>
                <a:lnTo>
                  <a:pt x="0" y="44"/>
                </a:lnTo>
                <a:lnTo>
                  <a:pt x="3" y="57"/>
                </a:lnTo>
                <a:lnTo>
                  <a:pt x="7" y="67"/>
                </a:lnTo>
                <a:lnTo>
                  <a:pt x="17" y="77"/>
                </a:lnTo>
                <a:lnTo>
                  <a:pt x="30" y="84"/>
                </a:lnTo>
                <a:lnTo>
                  <a:pt x="43" y="84"/>
                </a:lnTo>
                <a:lnTo>
                  <a:pt x="57" y="84"/>
                </a:lnTo>
                <a:lnTo>
                  <a:pt x="67" y="77"/>
                </a:lnTo>
                <a:lnTo>
                  <a:pt x="77" y="67"/>
                </a:lnTo>
                <a:lnTo>
                  <a:pt x="84" y="57"/>
                </a:lnTo>
                <a:lnTo>
                  <a:pt x="84" y="44"/>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2" name="Freeform 1338"/>
          <p:cNvSpPr>
            <a:spLocks/>
          </p:cNvSpPr>
          <p:nvPr/>
        </p:nvSpPr>
        <p:spPr bwMode="auto">
          <a:xfrm>
            <a:off x="2482850" y="5200650"/>
            <a:ext cx="138113" cy="133350"/>
          </a:xfrm>
          <a:custGeom>
            <a:avLst/>
            <a:gdLst>
              <a:gd name="T0" fmla="*/ 2147483647 w 87"/>
              <a:gd name="T1" fmla="*/ 2147483647 h 84"/>
              <a:gd name="T2" fmla="*/ 2147483647 w 87"/>
              <a:gd name="T3" fmla="*/ 2147483647 h 84"/>
              <a:gd name="T4" fmla="*/ 2147483647 w 87"/>
              <a:gd name="T5" fmla="*/ 2147483647 h 84"/>
              <a:gd name="T6" fmla="*/ 2147483647 w 87"/>
              <a:gd name="T7" fmla="*/ 2147483647 h 84"/>
              <a:gd name="T8" fmla="*/ 2147483647 w 87"/>
              <a:gd name="T9" fmla="*/ 0 h 84"/>
              <a:gd name="T10" fmla="*/ 2147483647 w 87"/>
              <a:gd name="T11" fmla="*/ 0 h 84"/>
              <a:gd name="T12" fmla="*/ 2147483647 w 87"/>
              <a:gd name="T13" fmla="*/ 0 h 84"/>
              <a:gd name="T14" fmla="*/ 2147483647 w 87"/>
              <a:gd name="T15" fmla="*/ 2147483647 h 84"/>
              <a:gd name="T16" fmla="*/ 2147483647 w 87"/>
              <a:gd name="T17" fmla="*/ 2147483647 h 84"/>
              <a:gd name="T18" fmla="*/ 2147483647 w 87"/>
              <a:gd name="T19" fmla="*/ 2147483647 h 84"/>
              <a:gd name="T20" fmla="*/ 0 w 87"/>
              <a:gd name="T21" fmla="*/ 2147483647 h 84"/>
              <a:gd name="T22" fmla="*/ 2147483647 w 87"/>
              <a:gd name="T23" fmla="*/ 2147483647 h 84"/>
              <a:gd name="T24" fmla="*/ 2147483647 w 87"/>
              <a:gd name="T25" fmla="*/ 2147483647 h 84"/>
              <a:gd name="T26" fmla="*/ 2147483647 w 87"/>
              <a:gd name="T27" fmla="*/ 2147483647 h 84"/>
              <a:gd name="T28" fmla="*/ 2147483647 w 87"/>
              <a:gd name="T29" fmla="*/ 2147483647 h 84"/>
              <a:gd name="T30" fmla="*/ 2147483647 w 87"/>
              <a:gd name="T31" fmla="*/ 2147483647 h 84"/>
              <a:gd name="T32" fmla="*/ 2147483647 w 87"/>
              <a:gd name="T33" fmla="*/ 2147483647 h 84"/>
              <a:gd name="T34" fmla="*/ 2147483647 w 87"/>
              <a:gd name="T35" fmla="*/ 2147483647 h 84"/>
              <a:gd name="T36" fmla="*/ 2147483647 w 87"/>
              <a:gd name="T37" fmla="*/ 2147483647 h 84"/>
              <a:gd name="T38" fmla="*/ 2147483647 w 87"/>
              <a:gd name="T39" fmla="*/ 2147483647 h 84"/>
              <a:gd name="T40" fmla="*/ 2147483647 w 87"/>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84"/>
              <a:gd name="T65" fmla="*/ 87 w 8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84">
                <a:moveTo>
                  <a:pt x="87" y="40"/>
                </a:moveTo>
                <a:lnTo>
                  <a:pt x="83" y="27"/>
                </a:lnTo>
                <a:lnTo>
                  <a:pt x="77" y="17"/>
                </a:lnTo>
                <a:lnTo>
                  <a:pt x="67" y="7"/>
                </a:lnTo>
                <a:lnTo>
                  <a:pt x="57" y="0"/>
                </a:lnTo>
                <a:lnTo>
                  <a:pt x="43" y="0"/>
                </a:lnTo>
                <a:lnTo>
                  <a:pt x="30" y="0"/>
                </a:lnTo>
                <a:lnTo>
                  <a:pt x="20" y="7"/>
                </a:lnTo>
                <a:lnTo>
                  <a:pt x="10" y="17"/>
                </a:lnTo>
                <a:lnTo>
                  <a:pt x="3" y="27"/>
                </a:lnTo>
                <a:lnTo>
                  <a:pt x="0" y="40"/>
                </a:lnTo>
                <a:lnTo>
                  <a:pt x="3" y="54"/>
                </a:lnTo>
                <a:lnTo>
                  <a:pt x="10" y="67"/>
                </a:lnTo>
                <a:lnTo>
                  <a:pt x="20" y="77"/>
                </a:lnTo>
                <a:lnTo>
                  <a:pt x="30" y="81"/>
                </a:lnTo>
                <a:lnTo>
                  <a:pt x="43" y="84"/>
                </a:lnTo>
                <a:lnTo>
                  <a:pt x="57" y="81"/>
                </a:lnTo>
                <a:lnTo>
                  <a:pt x="67" y="77"/>
                </a:lnTo>
                <a:lnTo>
                  <a:pt x="77" y="67"/>
                </a:lnTo>
                <a:lnTo>
                  <a:pt x="83" y="54"/>
                </a:lnTo>
                <a:lnTo>
                  <a:pt x="87"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3" name="Freeform 1339"/>
          <p:cNvSpPr>
            <a:spLocks/>
          </p:cNvSpPr>
          <p:nvPr/>
        </p:nvSpPr>
        <p:spPr bwMode="auto">
          <a:xfrm>
            <a:off x="2854325" y="5200650"/>
            <a:ext cx="133350" cy="133350"/>
          </a:xfrm>
          <a:custGeom>
            <a:avLst/>
            <a:gdLst>
              <a:gd name="T0" fmla="*/ 2147483647 w 84"/>
              <a:gd name="T1" fmla="*/ 2147483647 h 84"/>
              <a:gd name="T2" fmla="*/ 2147483647 w 84"/>
              <a:gd name="T3" fmla="*/ 2147483647 h 84"/>
              <a:gd name="T4" fmla="*/ 2147483647 w 84"/>
              <a:gd name="T5" fmla="*/ 2147483647 h 84"/>
              <a:gd name="T6" fmla="*/ 2147483647 w 84"/>
              <a:gd name="T7" fmla="*/ 2147483647 h 84"/>
              <a:gd name="T8" fmla="*/ 2147483647 w 84"/>
              <a:gd name="T9" fmla="*/ 0 h 84"/>
              <a:gd name="T10" fmla="*/ 2147483647 w 84"/>
              <a:gd name="T11" fmla="*/ 0 h 84"/>
              <a:gd name="T12" fmla="*/ 2147483647 w 84"/>
              <a:gd name="T13" fmla="*/ 0 h 84"/>
              <a:gd name="T14" fmla="*/ 2147483647 w 84"/>
              <a:gd name="T15" fmla="*/ 2147483647 h 84"/>
              <a:gd name="T16" fmla="*/ 2147483647 w 84"/>
              <a:gd name="T17" fmla="*/ 2147483647 h 84"/>
              <a:gd name="T18" fmla="*/ 0 w 84"/>
              <a:gd name="T19" fmla="*/ 2147483647 h 84"/>
              <a:gd name="T20" fmla="*/ 0 w 84"/>
              <a:gd name="T21" fmla="*/ 2147483647 h 84"/>
              <a:gd name="T22" fmla="*/ 0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84" y="40"/>
                </a:moveTo>
                <a:lnTo>
                  <a:pt x="80" y="27"/>
                </a:lnTo>
                <a:lnTo>
                  <a:pt x="77" y="17"/>
                </a:lnTo>
                <a:lnTo>
                  <a:pt x="67" y="7"/>
                </a:lnTo>
                <a:lnTo>
                  <a:pt x="54" y="0"/>
                </a:lnTo>
                <a:lnTo>
                  <a:pt x="40" y="0"/>
                </a:lnTo>
                <a:lnTo>
                  <a:pt x="27" y="0"/>
                </a:lnTo>
                <a:lnTo>
                  <a:pt x="17" y="7"/>
                </a:lnTo>
                <a:lnTo>
                  <a:pt x="7" y="17"/>
                </a:lnTo>
                <a:lnTo>
                  <a:pt x="0" y="27"/>
                </a:lnTo>
                <a:lnTo>
                  <a:pt x="0" y="40"/>
                </a:lnTo>
                <a:lnTo>
                  <a:pt x="0" y="54"/>
                </a:lnTo>
                <a:lnTo>
                  <a:pt x="7" y="67"/>
                </a:lnTo>
                <a:lnTo>
                  <a:pt x="17" y="74"/>
                </a:lnTo>
                <a:lnTo>
                  <a:pt x="27" y="81"/>
                </a:lnTo>
                <a:lnTo>
                  <a:pt x="40" y="84"/>
                </a:lnTo>
                <a:lnTo>
                  <a:pt x="54" y="81"/>
                </a:lnTo>
                <a:lnTo>
                  <a:pt x="67" y="74"/>
                </a:lnTo>
                <a:lnTo>
                  <a:pt x="77" y="67"/>
                </a:lnTo>
                <a:lnTo>
                  <a:pt x="80" y="54"/>
                </a:lnTo>
                <a:lnTo>
                  <a:pt x="84"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4" name="Freeform 1340"/>
          <p:cNvSpPr>
            <a:spLocks/>
          </p:cNvSpPr>
          <p:nvPr/>
        </p:nvSpPr>
        <p:spPr bwMode="auto">
          <a:xfrm>
            <a:off x="3221038" y="5200650"/>
            <a:ext cx="133350" cy="133350"/>
          </a:xfrm>
          <a:custGeom>
            <a:avLst/>
            <a:gdLst>
              <a:gd name="T0" fmla="*/ 2147483647 w 84"/>
              <a:gd name="T1" fmla="*/ 2147483647 h 84"/>
              <a:gd name="T2" fmla="*/ 2147483647 w 84"/>
              <a:gd name="T3" fmla="*/ 2147483647 h 84"/>
              <a:gd name="T4" fmla="*/ 2147483647 w 84"/>
              <a:gd name="T5" fmla="*/ 2147483647 h 84"/>
              <a:gd name="T6" fmla="*/ 2147483647 w 84"/>
              <a:gd name="T7" fmla="*/ 2147483647 h 84"/>
              <a:gd name="T8" fmla="*/ 2147483647 w 84"/>
              <a:gd name="T9" fmla="*/ 0 h 84"/>
              <a:gd name="T10" fmla="*/ 2147483647 w 84"/>
              <a:gd name="T11" fmla="*/ 0 h 84"/>
              <a:gd name="T12" fmla="*/ 2147483647 w 84"/>
              <a:gd name="T13" fmla="*/ 0 h 84"/>
              <a:gd name="T14" fmla="*/ 2147483647 w 84"/>
              <a:gd name="T15" fmla="*/ 2147483647 h 84"/>
              <a:gd name="T16" fmla="*/ 2147483647 w 84"/>
              <a:gd name="T17" fmla="*/ 2147483647 h 84"/>
              <a:gd name="T18" fmla="*/ 2147483647 w 84"/>
              <a:gd name="T19" fmla="*/ 2147483647 h 84"/>
              <a:gd name="T20" fmla="*/ 0 w 84"/>
              <a:gd name="T21" fmla="*/ 2147483647 h 84"/>
              <a:gd name="T22" fmla="*/ 2147483647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84" y="40"/>
                </a:moveTo>
                <a:lnTo>
                  <a:pt x="84" y="27"/>
                </a:lnTo>
                <a:lnTo>
                  <a:pt x="77" y="17"/>
                </a:lnTo>
                <a:lnTo>
                  <a:pt x="67" y="7"/>
                </a:lnTo>
                <a:lnTo>
                  <a:pt x="57" y="0"/>
                </a:lnTo>
                <a:lnTo>
                  <a:pt x="43" y="0"/>
                </a:lnTo>
                <a:lnTo>
                  <a:pt x="30" y="0"/>
                </a:lnTo>
                <a:lnTo>
                  <a:pt x="17" y="7"/>
                </a:lnTo>
                <a:lnTo>
                  <a:pt x="10" y="17"/>
                </a:lnTo>
                <a:lnTo>
                  <a:pt x="3" y="27"/>
                </a:lnTo>
                <a:lnTo>
                  <a:pt x="0" y="40"/>
                </a:lnTo>
                <a:lnTo>
                  <a:pt x="3" y="54"/>
                </a:lnTo>
                <a:lnTo>
                  <a:pt x="10" y="67"/>
                </a:lnTo>
                <a:lnTo>
                  <a:pt x="17" y="74"/>
                </a:lnTo>
                <a:lnTo>
                  <a:pt x="30" y="81"/>
                </a:lnTo>
                <a:lnTo>
                  <a:pt x="43" y="84"/>
                </a:lnTo>
                <a:lnTo>
                  <a:pt x="57" y="81"/>
                </a:lnTo>
                <a:lnTo>
                  <a:pt x="67" y="74"/>
                </a:lnTo>
                <a:lnTo>
                  <a:pt x="77" y="67"/>
                </a:lnTo>
                <a:lnTo>
                  <a:pt x="84" y="54"/>
                </a:lnTo>
                <a:lnTo>
                  <a:pt x="84"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5" name="Freeform 1341"/>
          <p:cNvSpPr>
            <a:spLocks/>
          </p:cNvSpPr>
          <p:nvPr/>
        </p:nvSpPr>
        <p:spPr bwMode="auto">
          <a:xfrm>
            <a:off x="3587750" y="5200650"/>
            <a:ext cx="138113" cy="133350"/>
          </a:xfrm>
          <a:custGeom>
            <a:avLst/>
            <a:gdLst>
              <a:gd name="T0" fmla="*/ 2147483647 w 87"/>
              <a:gd name="T1" fmla="*/ 2147483647 h 84"/>
              <a:gd name="T2" fmla="*/ 2147483647 w 87"/>
              <a:gd name="T3" fmla="*/ 2147483647 h 84"/>
              <a:gd name="T4" fmla="*/ 2147483647 w 87"/>
              <a:gd name="T5" fmla="*/ 2147483647 h 84"/>
              <a:gd name="T6" fmla="*/ 2147483647 w 87"/>
              <a:gd name="T7" fmla="*/ 2147483647 h 84"/>
              <a:gd name="T8" fmla="*/ 2147483647 w 87"/>
              <a:gd name="T9" fmla="*/ 0 h 84"/>
              <a:gd name="T10" fmla="*/ 2147483647 w 87"/>
              <a:gd name="T11" fmla="*/ 0 h 84"/>
              <a:gd name="T12" fmla="*/ 2147483647 w 87"/>
              <a:gd name="T13" fmla="*/ 0 h 84"/>
              <a:gd name="T14" fmla="*/ 2147483647 w 87"/>
              <a:gd name="T15" fmla="*/ 2147483647 h 84"/>
              <a:gd name="T16" fmla="*/ 2147483647 w 87"/>
              <a:gd name="T17" fmla="*/ 2147483647 h 84"/>
              <a:gd name="T18" fmla="*/ 2147483647 w 87"/>
              <a:gd name="T19" fmla="*/ 2147483647 h 84"/>
              <a:gd name="T20" fmla="*/ 0 w 87"/>
              <a:gd name="T21" fmla="*/ 2147483647 h 84"/>
              <a:gd name="T22" fmla="*/ 2147483647 w 87"/>
              <a:gd name="T23" fmla="*/ 2147483647 h 84"/>
              <a:gd name="T24" fmla="*/ 2147483647 w 87"/>
              <a:gd name="T25" fmla="*/ 2147483647 h 84"/>
              <a:gd name="T26" fmla="*/ 2147483647 w 87"/>
              <a:gd name="T27" fmla="*/ 2147483647 h 84"/>
              <a:gd name="T28" fmla="*/ 2147483647 w 87"/>
              <a:gd name="T29" fmla="*/ 2147483647 h 84"/>
              <a:gd name="T30" fmla="*/ 2147483647 w 87"/>
              <a:gd name="T31" fmla="*/ 2147483647 h 84"/>
              <a:gd name="T32" fmla="*/ 2147483647 w 87"/>
              <a:gd name="T33" fmla="*/ 2147483647 h 84"/>
              <a:gd name="T34" fmla="*/ 2147483647 w 87"/>
              <a:gd name="T35" fmla="*/ 2147483647 h 84"/>
              <a:gd name="T36" fmla="*/ 2147483647 w 87"/>
              <a:gd name="T37" fmla="*/ 2147483647 h 84"/>
              <a:gd name="T38" fmla="*/ 2147483647 w 87"/>
              <a:gd name="T39" fmla="*/ 2147483647 h 84"/>
              <a:gd name="T40" fmla="*/ 2147483647 w 87"/>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84"/>
              <a:gd name="T65" fmla="*/ 87 w 8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84">
                <a:moveTo>
                  <a:pt x="87" y="40"/>
                </a:moveTo>
                <a:lnTo>
                  <a:pt x="84" y="27"/>
                </a:lnTo>
                <a:lnTo>
                  <a:pt x="77" y="17"/>
                </a:lnTo>
                <a:lnTo>
                  <a:pt x="67" y="7"/>
                </a:lnTo>
                <a:lnTo>
                  <a:pt x="57" y="0"/>
                </a:lnTo>
                <a:lnTo>
                  <a:pt x="43" y="0"/>
                </a:lnTo>
                <a:lnTo>
                  <a:pt x="30" y="0"/>
                </a:lnTo>
                <a:lnTo>
                  <a:pt x="20" y="7"/>
                </a:lnTo>
                <a:lnTo>
                  <a:pt x="10" y="17"/>
                </a:lnTo>
                <a:lnTo>
                  <a:pt x="3" y="27"/>
                </a:lnTo>
                <a:lnTo>
                  <a:pt x="0" y="40"/>
                </a:lnTo>
                <a:lnTo>
                  <a:pt x="3" y="54"/>
                </a:lnTo>
                <a:lnTo>
                  <a:pt x="10" y="67"/>
                </a:lnTo>
                <a:lnTo>
                  <a:pt x="20" y="77"/>
                </a:lnTo>
                <a:lnTo>
                  <a:pt x="30" y="81"/>
                </a:lnTo>
                <a:lnTo>
                  <a:pt x="43" y="84"/>
                </a:lnTo>
                <a:lnTo>
                  <a:pt x="57" y="81"/>
                </a:lnTo>
                <a:lnTo>
                  <a:pt x="67" y="77"/>
                </a:lnTo>
                <a:lnTo>
                  <a:pt x="77" y="67"/>
                </a:lnTo>
                <a:lnTo>
                  <a:pt x="84" y="54"/>
                </a:lnTo>
                <a:lnTo>
                  <a:pt x="87"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6" name="Freeform 1342"/>
          <p:cNvSpPr>
            <a:spLocks/>
          </p:cNvSpPr>
          <p:nvPr/>
        </p:nvSpPr>
        <p:spPr bwMode="auto">
          <a:xfrm>
            <a:off x="3959225" y="5200650"/>
            <a:ext cx="133350" cy="133350"/>
          </a:xfrm>
          <a:custGeom>
            <a:avLst/>
            <a:gdLst>
              <a:gd name="T0" fmla="*/ 2147483647 w 84"/>
              <a:gd name="T1" fmla="*/ 2147483647 h 84"/>
              <a:gd name="T2" fmla="*/ 2147483647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0 h 84"/>
              <a:gd name="T12" fmla="*/ 2147483647 w 84"/>
              <a:gd name="T13" fmla="*/ 2147483647 h 84"/>
              <a:gd name="T14" fmla="*/ 2147483647 w 84"/>
              <a:gd name="T15" fmla="*/ 2147483647 h 84"/>
              <a:gd name="T16" fmla="*/ 2147483647 w 84"/>
              <a:gd name="T17" fmla="*/ 2147483647 h 84"/>
              <a:gd name="T18" fmla="*/ 0 w 84"/>
              <a:gd name="T19" fmla="*/ 2147483647 h 84"/>
              <a:gd name="T20" fmla="*/ 0 w 84"/>
              <a:gd name="T21" fmla="*/ 2147483647 h 84"/>
              <a:gd name="T22" fmla="*/ 0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84" y="44"/>
                </a:moveTo>
                <a:lnTo>
                  <a:pt x="80" y="30"/>
                </a:lnTo>
                <a:lnTo>
                  <a:pt x="77" y="17"/>
                </a:lnTo>
                <a:lnTo>
                  <a:pt x="67" y="10"/>
                </a:lnTo>
                <a:lnTo>
                  <a:pt x="54" y="4"/>
                </a:lnTo>
                <a:lnTo>
                  <a:pt x="40" y="0"/>
                </a:lnTo>
                <a:lnTo>
                  <a:pt x="27" y="4"/>
                </a:lnTo>
                <a:lnTo>
                  <a:pt x="17" y="10"/>
                </a:lnTo>
                <a:lnTo>
                  <a:pt x="7" y="17"/>
                </a:lnTo>
                <a:lnTo>
                  <a:pt x="0" y="30"/>
                </a:lnTo>
                <a:lnTo>
                  <a:pt x="0" y="44"/>
                </a:lnTo>
                <a:lnTo>
                  <a:pt x="0" y="57"/>
                </a:lnTo>
                <a:lnTo>
                  <a:pt x="7" y="67"/>
                </a:lnTo>
                <a:lnTo>
                  <a:pt x="17" y="77"/>
                </a:lnTo>
                <a:lnTo>
                  <a:pt x="27" y="84"/>
                </a:lnTo>
                <a:lnTo>
                  <a:pt x="40" y="84"/>
                </a:lnTo>
                <a:lnTo>
                  <a:pt x="54" y="84"/>
                </a:lnTo>
                <a:lnTo>
                  <a:pt x="67" y="77"/>
                </a:lnTo>
                <a:lnTo>
                  <a:pt x="77" y="67"/>
                </a:lnTo>
                <a:lnTo>
                  <a:pt x="80" y="57"/>
                </a:lnTo>
                <a:lnTo>
                  <a:pt x="84" y="44"/>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7" name="Freeform 1343"/>
          <p:cNvSpPr>
            <a:spLocks/>
          </p:cNvSpPr>
          <p:nvPr/>
        </p:nvSpPr>
        <p:spPr bwMode="auto">
          <a:xfrm>
            <a:off x="4325938" y="5200650"/>
            <a:ext cx="133350" cy="138113"/>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0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0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7"/>
              <a:gd name="T65" fmla="*/ 84 w 84"/>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7">
                <a:moveTo>
                  <a:pt x="84" y="44"/>
                </a:moveTo>
                <a:lnTo>
                  <a:pt x="84" y="30"/>
                </a:lnTo>
                <a:lnTo>
                  <a:pt x="77" y="20"/>
                </a:lnTo>
                <a:lnTo>
                  <a:pt x="67" y="10"/>
                </a:lnTo>
                <a:lnTo>
                  <a:pt x="57" y="4"/>
                </a:lnTo>
                <a:lnTo>
                  <a:pt x="44" y="0"/>
                </a:lnTo>
                <a:lnTo>
                  <a:pt x="30" y="4"/>
                </a:lnTo>
                <a:lnTo>
                  <a:pt x="17" y="10"/>
                </a:lnTo>
                <a:lnTo>
                  <a:pt x="10" y="20"/>
                </a:lnTo>
                <a:lnTo>
                  <a:pt x="3" y="30"/>
                </a:lnTo>
                <a:lnTo>
                  <a:pt x="0" y="44"/>
                </a:lnTo>
                <a:lnTo>
                  <a:pt x="3" y="57"/>
                </a:lnTo>
                <a:lnTo>
                  <a:pt x="10" y="67"/>
                </a:lnTo>
                <a:lnTo>
                  <a:pt x="17" y="77"/>
                </a:lnTo>
                <a:lnTo>
                  <a:pt x="30" y="84"/>
                </a:lnTo>
                <a:lnTo>
                  <a:pt x="44" y="87"/>
                </a:lnTo>
                <a:lnTo>
                  <a:pt x="57" y="84"/>
                </a:lnTo>
                <a:lnTo>
                  <a:pt x="67" y="77"/>
                </a:lnTo>
                <a:lnTo>
                  <a:pt x="77" y="67"/>
                </a:lnTo>
                <a:lnTo>
                  <a:pt x="84" y="57"/>
                </a:lnTo>
                <a:lnTo>
                  <a:pt x="84" y="44"/>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8" name="Freeform 1344"/>
          <p:cNvSpPr>
            <a:spLocks/>
          </p:cNvSpPr>
          <p:nvPr/>
        </p:nvSpPr>
        <p:spPr bwMode="auto">
          <a:xfrm>
            <a:off x="4697413" y="5207000"/>
            <a:ext cx="133350" cy="131763"/>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0 h 83"/>
              <a:gd name="T10" fmla="*/ 2147483647 w 84"/>
              <a:gd name="T11" fmla="*/ 0 h 83"/>
              <a:gd name="T12" fmla="*/ 2147483647 w 84"/>
              <a:gd name="T13" fmla="*/ 0 h 83"/>
              <a:gd name="T14" fmla="*/ 2147483647 w 84"/>
              <a:gd name="T15" fmla="*/ 2147483647 h 83"/>
              <a:gd name="T16" fmla="*/ 2147483647 w 84"/>
              <a:gd name="T17" fmla="*/ 2147483647 h 83"/>
              <a:gd name="T18" fmla="*/ 0 w 84"/>
              <a:gd name="T19" fmla="*/ 2147483647 h 83"/>
              <a:gd name="T20" fmla="*/ 0 w 84"/>
              <a:gd name="T21" fmla="*/ 2147483647 h 83"/>
              <a:gd name="T22" fmla="*/ 0 w 84"/>
              <a:gd name="T23" fmla="*/ 2147483647 h 83"/>
              <a:gd name="T24" fmla="*/ 2147483647 w 84"/>
              <a:gd name="T25" fmla="*/ 2147483647 h 83"/>
              <a:gd name="T26" fmla="*/ 2147483647 w 84"/>
              <a:gd name="T27" fmla="*/ 2147483647 h 83"/>
              <a:gd name="T28" fmla="*/ 2147483647 w 84"/>
              <a:gd name="T29" fmla="*/ 2147483647 h 83"/>
              <a:gd name="T30" fmla="*/ 2147483647 w 84"/>
              <a:gd name="T31" fmla="*/ 2147483647 h 83"/>
              <a:gd name="T32" fmla="*/ 2147483647 w 84"/>
              <a:gd name="T33" fmla="*/ 2147483647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3"/>
              <a:gd name="T65" fmla="*/ 84 w 84"/>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3">
                <a:moveTo>
                  <a:pt x="84" y="40"/>
                </a:moveTo>
                <a:lnTo>
                  <a:pt x="81" y="26"/>
                </a:lnTo>
                <a:lnTo>
                  <a:pt x="74" y="16"/>
                </a:lnTo>
                <a:lnTo>
                  <a:pt x="67" y="6"/>
                </a:lnTo>
                <a:lnTo>
                  <a:pt x="54" y="0"/>
                </a:lnTo>
                <a:lnTo>
                  <a:pt x="40" y="0"/>
                </a:lnTo>
                <a:lnTo>
                  <a:pt x="27" y="0"/>
                </a:lnTo>
                <a:lnTo>
                  <a:pt x="17" y="6"/>
                </a:lnTo>
                <a:lnTo>
                  <a:pt x="7" y="16"/>
                </a:lnTo>
                <a:lnTo>
                  <a:pt x="0" y="26"/>
                </a:lnTo>
                <a:lnTo>
                  <a:pt x="0" y="40"/>
                </a:lnTo>
                <a:lnTo>
                  <a:pt x="0" y="53"/>
                </a:lnTo>
                <a:lnTo>
                  <a:pt x="7" y="66"/>
                </a:lnTo>
                <a:lnTo>
                  <a:pt x="17" y="73"/>
                </a:lnTo>
                <a:lnTo>
                  <a:pt x="27" y="80"/>
                </a:lnTo>
                <a:lnTo>
                  <a:pt x="40" y="83"/>
                </a:lnTo>
                <a:lnTo>
                  <a:pt x="54" y="80"/>
                </a:lnTo>
                <a:lnTo>
                  <a:pt x="67" y="73"/>
                </a:lnTo>
                <a:lnTo>
                  <a:pt x="74" y="66"/>
                </a:lnTo>
                <a:lnTo>
                  <a:pt x="81" y="53"/>
                </a:lnTo>
                <a:lnTo>
                  <a:pt x="84"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29" name="Freeform 1345"/>
          <p:cNvSpPr>
            <a:spLocks/>
          </p:cNvSpPr>
          <p:nvPr/>
        </p:nvSpPr>
        <p:spPr bwMode="auto">
          <a:xfrm>
            <a:off x="5064125" y="5207000"/>
            <a:ext cx="133350" cy="131763"/>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0 h 83"/>
              <a:gd name="T10" fmla="*/ 2147483647 w 84"/>
              <a:gd name="T11" fmla="*/ 0 h 83"/>
              <a:gd name="T12" fmla="*/ 2147483647 w 84"/>
              <a:gd name="T13" fmla="*/ 0 h 83"/>
              <a:gd name="T14" fmla="*/ 2147483647 w 84"/>
              <a:gd name="T15" fmla="*/ 2147483647 h 83"/>
              <a:gd name="T16" fmla="*/ 2147483647 w 84"/>
              <a:gd name="T17" fmla="*/ 2147483647 h 83"/>
              <a:gd name="T18" fmla="*/ 2147483647 w 84"/>
              <a:gd name="T19" fmla="*/ 2147483647 h 83"/>
              <a:gd name="T20" fmla="*/ 0 w 84"/>
              <a:gd name="T21" fmla="*/ 2147483647 h 83"/>
              <a:gd name="T22" fmla="*/ 2147483647 w 84"/>
              <a:gd name="T23" fmla="*/ 2147483647 h 83"/>
              <a:gd name="T24" fmla="*/ 2147483647 w 84"/>
              <a:gd name="T25" fmla="*/ 2147483647 h 83"/>
              <a:gd name="T26" fmla="*/ 2147483647 w 84"/>
              <a:gd name="T27" fmla="*/ 2147483647 h 83"/>
              <a:gd name="T28" fmla="*/ 2147483647 w 84"/>
              <a:gd name="T29" fmla="*/ 2147483647 h 83"/>
              <a:gd name="T30" fmla="*/ 2147483647 w 84"/>
              <a:gd name="T31" fmla="*/ 2147483647 h 83"/>
              <a:gd name="T32" fmla="*/ 2147483647 w 84"/>
              <a:gd name="T33" fmla="*/ 2147483647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3"/>
              <a:gd name="T65" fmla="*/ 84 w 84"/>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3">
                <a:moveTo>
                  <a:pt x="84" y="40"/>
                </a:moveTo>
                <a:lnTo>
                  <a:pt x="84" y="26"/>
                </a:lnTo>
                <a:lnTo>
                  <a:pt x="77" y="16"/>
                </a:lnTo>
                <a:lnTo>
                  <a:pt x="67" y="6"/>
                </a:lnTo>
                <a:lnTo>
                  <a:pt x="57" y="0"/>
                </a:lnTo>
                <a:lnTo>
                  <a:pt x="44" y="0"/>
                </a:lnTo>
                <a:lnTo>
                  <a:pt x="30" y="0"/>
                </a:lnTo>
                <a:lnTo>
                  <a:pt x="17" y="6"/>
                </a:lnTo>
                <a:lnTo>
                  <a:pt x="7" y="16"/>
                </a:lnTo>
                <a:lnTo>
                  <a:pt x="4" y="26"/>
                </a:lnTo>
                <a:lnTo>
                  <a:pt x="0" y="40"/>
                </a:lnTo>
                <a:lnTo>
                  <a:pt x="4" y="53"/>
                </a:lnTo>
                <a:lnTo>
                  <a:pt x="7" y="66"/>
                </a:lnTo>
                <a:lnTo>
                  <a:pt x="17" y="73"/>
                </a:lnTo>
                <a:lnTo>
                  <a:pt x="30" y="80"/>
                </a:lnTo>
                <a:lnTo>
                  <a:pt x="44" y="83"/>
                </a:lnTo>
                <a:lnTo>
                  <a:pt x="57" y="80"/>
                </a:lnTo>
                <a:lnTo>
                  <a:pt x="67" y="73"/>
                </a:lnTo>
                <a:lnTo>
                  <a:pt x="77" y="66"/>
                </a:lnTo>
                <a:lnTo>
                  <a:pt x="84" y="53"/>
                </a:lnTo>
                <a:lnTo>
                  <a:pt x="84"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30" name="Freeform 1346"/>
          <p:cNvSpPr>
            <a:spLocks/>
          </p:cNvSpPr>
          <p:nvPr/>
        </p:nvSpPr>
        <p:spPr bwMode="auto">
          <a:xfrm>
            <a:off x="5430838" y="5207000"/>
            <a:ext cx="138112" cy="131763"/>
          </a:xfrm>
          <a:custGeom>
            <a:avLst/>
            <a:gdLst>
              <a:gd name="T0" fmla="*/ 2147483647 w 87"/>
              <a:gd name="T1" fmla="*/ 2147483647 h 83"/>
              <a:gd name="T2" fmla="*/ 2147483647 w 87"/>
              <a:gd name="T3" fmla="*/ 2147483647 h 83"/>
              <a:gd name="T4" fmla="*/ 2147483647 w 87"/>
              <a:gd name="T5" fmla="*/ 2147483647 h 83"/>
              <a:gd name="T6" fmla="*/ 2147483647 w 87"/>
              <a:gd name="T7" fmla="*/ 2147483647 h 83"/>
              <a:gd name="T8" fmla="*/ 2147483647 w 87"/>
              <a:gd name="T9" fmla="*/ 0 h 83"/>
              <a:gd name="T10" fmla="*/ 2147483647 w 87"/>
              <a:gd name="T11" fmla="*/ 0 h 83"/>
              <a:gd name="T12" fmla="*/ 2147483647 w 87"/>
              <a:gd name="T13" fmla="*/ 0 h 83"/>
              <a:gd name="T14" fmla="*/ 2147483647 w 87"/>
              <a:gd name="T15" fmla="*/ 2147483647 h 83"/>
              <a:gd name="T16" fmla="*/ 2147483647 w 87"/>
              <a:gd name="T17" fmla="*/ 2147483647 h 83"/>
              <a:gd name="T18" fmla="*/ 2147483647 w 87"/>
              <a:gd name="T19" fmla="*/ 2147483647 h 83"/>
              <a:gd name="T20" fmla="*/ 0 w 87"/>
              <a:gd name="T21" fmla="*/ 2147483647 h 83"/>
              <a:gd name="T22" fmla="*/ 2147483647 w 87"/>
              <a:gd name="T23" fmla="*/ 2147483647 h 83"/>
              <a:gd name="T24" fmla="*/ 2147483647 w 87"/>
              <a:gd name="T25" fmla="*/ 2147483647 h 83"/>
              <a:gd name="T26" fmla="*/ 2147483647 w 87"/>
              <a:gd name="T27" fmla="*/ 2147483647 h 83"/>
              <a:gd name="T28" fmla="*/ 2147483647 w 87"/>
              <a:gd name="T29" fmla="*/ 2147483647 h 83"/>
              <a:gd name="T30" fmla="*/ 2147483647 w 87"/>
              <a:gd name="T31" fmla="*/ 2147483647 h 83"/>
              <a:gd name="T32" fmla="*/ 2147483647 w 87"/>
              <a:gd name="T33" fmla="*/ 2147483647 h 83"/>
              <a:gd name="T34" fmla="*/ 2147483647 w 87"/>
              <a:gd name="T35" fmla="*/ 2147483647 h 83"/>
              <a:gd name="T36" fmla="*/ 2147483647 w 87"/>
              <a:gd name="T37" fmla="*/ 2147483647 h 83"/>
              <a:gd name="T38" fmla="*/ 2147483647 w 87"/>
              <a:gd name="T39" fmla="*/ 2147483647 h 83"/>
              <a:gd name="T40" fmla="*/ 2147483647 w 87"/>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83"/>
              <a:gd name="T65" fmla="*/ 87 w 87"/>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83">
                <a:moveTo>
                  <a:pt x="87" y="40"/>
                </a:moveTo>
                <a:lnTo>
                  <a:pt x="84" y="26"/>
                </a:lnTo>
                <a:lnTo>
                  <a:pt x="77" y="16"/>
                </a:lnTo>
                <a:lnTo>
                  <a:pt x="67" y="6"/>
                </a:lnTo>
                <a:lnTo>
                  <a:pt x="57" y="0"/>
                </a:lnTo>
                <a:lnTo>
                  <a:pt x="44" y="0"/>
                </a:lnTo>
                <a:lnTo>
                  <a:pt x="30" y="0"/>
                </a:lnTo>
                <a:lnTo>
                  <a:pt x="20" y="6"/>
                </a:lnTo>
                <a:lnTo>
                  <a:pt x="10" y="16"/>
                </a:lnTo>
                <a:lnTo>
                  <a:pt x="3" y="26"/>
                </a:lnTo>
                <a:lnTo>
                  <a:pt x="0" y="40"/>
                </a:lnTo>
                <a:lnTo>
                  <a:pt x="3" y="53"/>
                </a:lnTo>
                <a:lnTo>
                  <a:pt x="10" y="66"/>
                </a:lnTo>
                <a:lnTo>
                  <a:pt x="20" y="73"/>
                </a:lnTo>
                <a:lnTo>
                  <a:pt x="30" y="80"/>
                </a:lnTo>
                <a:lnTo>
                  <a:pt x="44" y="83"/>
                </a:lnTo>
                <a:lnTo>
                  <a:pt x="57" y="80"/>
                </a:lnTo>
                <a:lnTo>
                  <a:pt x="67" y="73"/>
                </a:lnTo>
                <a:lnTo>
                  <a:pt x="77" y="66"/>
                </a:lnTo>
                <a:lnTo>
                  <a:pt x="84" y="53"/>
                </a:lnTo>
                <a:lnTo>
                  <a:pt x="87"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31" name="Freeform 1347"/>
          <p:cNvSpPr>
            <a:spLocks/>
          </p:cNvSpPr>
          <p:nvPr/>
        </p:nvSpPr>
        <p:spPr bwMode="auto">
          <a:xfrm>
            <a:off x="5802313" y="5207000"/>
            <a:ext cx="133350" cy="131763"/>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0 h 83"/>
              <a:gd name="T10" fmla="*/ 2147483647 w 84"/>
              <a:gd name="T11" fmla="*/ 0 h 83"/>
              <a:gd name="T12" fmla="*/ 2147483647 w 84"/>
              <a:gd name="T13" fmla="*/ 0 h 83"/>
              <a:gd name="T14" fmla="*/ 2147483647 w 84"/>
              <a:gd name="T15" fmla="*/ 2147483647 h 83"/>
              <a:gd name="T16" fmla="*/ 2147483647 w 84"/>
              <a:gd name="T17" fmla="*/ 2147483647 h 83"/>
              <a:gd name="T18" fmla="*/ 0 w 84"/>
              <a:gd name="T19" fmla="*/ 2147483647 h 83"/>
              <a:gd name="T20" fmla="*/ 0 w 84"/>
              <a:gd name="T21" fmla="*/ 2147483647 h 83"/>
              <a:gd name="T22" fmla="*/ 0 w 84"/>
              <a:gd name="T23" fmla="*/ 2147483647 h 83"/>
              <a:gd name="T24" fmla="*/ 2147483647 w 84"/>
              <a:gd name="T25" fmla="*/ 2147483647 h 83"/>
              <a:gd name="T26" fmla="*/ 2147483647 w 84"/>
              <a:gd name="T27" fmla="*/ 2147483647 h 83"/>
              <a:gd name="T28" fmla="*/ 2147483647 w 84"/>
              <a:gd name="T29" fmla="*/ 2147483647 h 83"/>
              <a:gd name="T30" fmla="*/ 2147483647 w 84"/>
              <a:gd name="T31" fmla="*/ 2147483647 h 83"/>
              <a:gd name="T32" fmla="*/ 2147483647 w 84"/>
              <a:gd name="T33" fmla="*/ 2147483647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3"/>
              <a:gd name="T65" fmla="*/ 84 w 84"/>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3">
                <a:moveTo>
                  <a:pt x="84" y="40"/>
                </a:moveTo>
                <a:lnTo>
                  <a:pt x="81" y="26"/>
                </a:lnTo>
                <a:lnTo>
                  <a:pt x="74" y="16"/>
                </a:lnTo>
                <a:lnTo>
                  <a:pt x="67" y="6"/>
                </a:lnTo>
                <a:lnTo>
                  <a:pt x="54" y="0"/>
                </a:lnTo>
                <a:lnTo>
                  <a:pt x="41" y="0"/>
                </a:lnTo>
                <a:lnTo>
                  <a:pt x="27" y="0"/>
                </a:lnTo>
                <a:lnTo>
                  <a:pt x="17" y="6"/>
                </a:lnTo>
                <a:lnTo>
                  <a:pt x="7" y="16"/>
                </a:lnTo>
                <a:lnTo>
                  <a:pt x="0" y="26"/>
                </a:lnTo>
                <a:lnTo>
                  <a:pt x="0" y="40"/>
                </a:lnTo>
                <a:lnTo>
                  <a:pt x="0" y="53"/>
                </a:lnTo>
                <a:lnTo>
                  <a:pt x="7" y="66"/>
                </a:lnTo>
                <a:lnTo>
                  <a:pt x="17" y="73"/>
                </a:lnTo>
                <a:lnTo>
                  <a:pt x="27" y="80"/>
                </a:lnTo>
                <a:lnTo>
                  <a:pt x="41" y="83"/>
                </a:lnTo>
                <a:lnTo>
                  <a:pt x="54" y="80"/>
                </a:lnTo>
                <a:lnTo>
                  <a:pt x="67" y="73"/>
                </a:lnTo>
                <a:lnTo>
                  <a:pt x="74" y="66"/>
                </a:lnTo>
                <a:lnTo>
                  <a:pt x="81" y="53"/>
                </a:lnTo>
                <a:lnTo>
                  <a:pt x="84"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32" name="Freeform 1348"/>
          <p:cNvSpPr>
            <a:spLocks/>
          </p:cNvSpPr>
          <p:nvPr/>
        </p:nvSpPr>
        <p:spPr bwMode="auto">
          <a:xfrm>
            <a:off x="6169025" y="5207000"/>
            <a:ext cx="133350" cy="131763"/>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0 h 83"/>
              <a:gd name="T10" fmla="*/ 2147483647 w 84"/>
              <a:gd name="T11" fmla="*/ 0 h 83"/>
              <a:gd name="T12" fmla="*/ 2147483647 w 84"/>
              <a:gd name="T13" fmla="*/ 0 h 83"/>
              <a:gd name="T14" fmla="*/ 2147483647 w 84"/>
              <a:gd name="T15" fmla="*/ 2147483647 h 83"/>
              <a:gd name="T16" fmla="*/ 2147483647 w 84"/>
              <a:gd name="T17" fmla="*/ 2147483647 h 83"/>
              <a:gd name="T18" fmla="*/ 2147483647 w 84"/>
              <a:gd name="T19" fmla="*/ 2147483647 h 83"/>
              <a:gd name="T20" fmla="*/ 0 w 84"/>
              <a:gd name="T21" fmla="*/ 2147483647 h 83"/>
              <a:gd name="T22" fmla="*/ 2147483647 w 84"/>
              <a:gd name="T23" fmla="*/ 2147483647 h 83"/>
              <a:gd name="T24" fmla="*/ 2147483647 w 84"/>
              <a:gd name="T25" fmla="*/ 2147483647 h 83"/>
              <a:gd name="T26" fmla="*/ 2147483647 w 84"/>
              <a:gd name="T27" fmla="*/ 2147483647 h 83"/>
              <a:gd name="T28" fmla="*/ 2147483647 w 84"/>
              <a:gd name="T29" fmla="*/ 2147483647 h 83"/>
              <a:gd name="T30" fmla="*/ 2147483647 w 84"/>
              <a:gd name="T31" fmla="*/ 2147483647 h 83"/>
              <a:gd name="T32" fmla="*/ 2147483647 w 84"/>
              <a:gd name="T33" fmla="*/ 2147483647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3"/>
              <a:gd name="T65" fmla="*/ 84 w 84"/>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3">
                <a:moveTo>
                  <a:pt x="84" y="40"/>
                </a:moveTo>
                <a:lnTo>
                  <a:pt x="84" y="26"/>
                </a:lnTo>
                <a:lnTo>
                  <a:pt x="77" y="16"/>
                </a:lnTo>
                <a:lnTo>
                  <a:pt x="67" y="6"/>
                </a:lnTo>
                <a:lnTo>
                  <a:pt x="57" y="0"/>
                </a:lnTo>
                <a:lnTo>
                  <a:pt x="44" y="0"/>
                </a:lnTo>
                <a:lnTo>
                  <a:pt x="30" y="0"/>
                </a:lnTo>
                <a:lnTo>
                  <a:pt x="17" y="6"/>
                </a:lnTo>
                <a:lnTo>
                  <a:pt x="7" y="16"/>
                </a:lnTo>
                <a:lnTo>
                  <a:pt x="4" y="26"/>
                </a:lnTo>
                <a:lnTo>
                  <a:pt x="0" y="40"/>
                </a:lnTo>
                <a:lnTo>
                  <a:pt x="4" y="53"/>
                </a:lnTo>
                <a:lnTo>
                  <a:pt x="7" y="66"/>
                </a:lnTo>
                <a:lnTo>
                  <a:pt x="17" y="73"/>
                </a:lnTo>
                <a:lnTo>
                  <a:pt x="30" y="80"/>
                </a:lnTo>
                <a:lnTo>
                  <a:pt x="44" y="83"/>
                </a:lnTo>
                <a:lnTo>
                  <a:pt x="57" y="80"/>
                </a:lnTo>
                <a:lnTo>
                  <a:pt x="67" y="73"/>
                </a:lnTo>
                <a:lnTo>
                  <a:pt x="77" y="66"/>
                </a:lnTo>
                <a:lnTo>
                  <a:pt x="84" y="53"/>
                </a:lnTo>
                <a:lnTo>
                  <a:pt x="84"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33" name="Freeform 1349"/>
          <p:cNvSpPr>
            <a:spLocks/>
          </p:cNvSpPr>
          <p:nvPr/>
        </p:nvSpPr>
        <p:spPr bwMode="auto">
          <a:xfrm>
            <a:off x="6535738" y="5207000"/>
            <a:ext cx="138112" cy="131763"/>
          </a:xfrm>
          <a:custGeom>
            <a:avLst/>
            <a:gdLst>
              <a:gd name="T0" fmla="*/ 2147483647 w 87"/>
              <a:gd name="T1" fmla="*/ 2147483647 h 83"/>
              <a:gd name="T2" fmla="*/ 2147483647 w 87"/>
              <a:gd name="T3" fmla="*/ 2147483647 h 83"/>
              <a:gd name="T4" fmla="*/ 2147483647 w 87"/>
              <a:gd name="T5" fmla="*/ 2147483647 h 83"/>
              <a:gd name="T6" fmla="*/ 2147483647 w 87"/>
              <a:gd name="T7" fmla="*/ 2147483647 h 83"/>
              <a:gd name="T8" fmla="*/ 2147483647 w 87"/>
              <a:gd name="T9" fmla="*/ 0 h 83"/>
              <a:gd name="T10" fmla="*/ 2147483647 w 87"/>
              <a:gd name="T11" fmla="*/ 0 h 83"/>
              <a:gd name="T12" fmla="*/ 2147483647 w 87"/>
              <a:gd name="T13" fmla="*/ 0 h 83"/>
              <a:gd name="T14" fmla="*/ 2147483647 w 87"/>
              <a:gd name="T15" fmla="*/ 2147483647 h 83"/>
              <a:gd name="T16" fmla="*/ 2147483647 w 87"/>
              <a:gd name="T17" fmla="*/ 2147483647 h 83"/>
              <a:gd name="T18" fmla="*/ 2147483647 w 87"/>
              <a:gd name="T19" fmla="*/ 2147483647 h 83"/>
              <a:gd name="T20" fmla="*/ 0 w 87"/>
              <a:gd name="T21" fmla="*/ 2147483647 h 83"/>
              <a:gd name="T22" fmla="*/ 2147483647 w 87"/>
              <a:gd name="T23" fmla="*/ 2147483647 h 83"/>
              <a:gd name="T24" fmla="*/ 2147483647 w 87"/>
              <a:gd name="T25" fmla="*/ 2147483647 h 83"/>
              <a:gd name="T26" fmla="*/ 2147483647 w 87"/>
              <a:gd name="T27" fmla="*/ 2147483647 h 83"/>
              <a:gd name="T28" fmla="*/ 2147483647 w 87"/>
              <a:gd name="T29" fmla="*/ 2147483647 h 83"/>
              <a:gd name="T30" fmla="*/ 2147483647 w 87"/>
              <a:gd name="T31" fmla="*/ 2147483647 h 83"/>
              <a:gd name="T32" fmla="*/ 2147483647 w 87"/>
              <a:gd name="T33" fmla="*/ 2147483647 h 83"/>
              <a:gd name="T34" fmla="*/ 2147483647 w 87"/>
              <a:gd name="T35" fmla="*/ 2147483647 h 83"/>
              <a:gd name="T36" fmla="*/ 2147483647 w 87"/>
              <a:gd name="T37" fmla="*/ 2147483647 h 83"/>
              <a:gd name="T38" fmla="*/ 2147483647 w 87"/>
              <a:gd name="T39" fmla="*/ 2147483647 h 83"/>
              <a:gd name="T40" fmla="*/ 2147483647 w 87"/>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83"/>
              <a:gd name="T65" fmla="*/ 87 w 87"/>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83">
                <a:moveTo>
                  <a:pt x="87" y="40"/>
                </a:moveTo>
                <a:lnTo>
                  <a:pt x="84" y="26"/>
                </a:lnTo>
                <a:lnTo>
                  <a:pt x="77" y="16"/>
                </a:lnTo>
                <a:lnTo>
                  <a:pt x="67" y="6"/>
                </a:lnTo>
                <a:lnTo>
                  <a:pt x="57" y="0"/>
                </a:lnTo>
                <a:lnTo>
                  <a:pt x="44" y="0"/>
                </a:lnTo>
                <a:lnTo>
                  <a:pt x="30" y="0"/>
                </a:lnTo>
                <a:lnTo>
                  <a:pt x="20" y="6"/>
                </a:lnTo>
                <a:lnTo>
                  <a:pt x="10" y="16"/>
                </a:lnTo>
                <a:lnTo>
                  <a:pt x="4" y="26"/>
                </a:lnTo>
                <a:lnTo>
                  <a:pt x="0" y="40"/>
                </a:lnTo>
                <a:lnTo>
                  <a:pt x="4" y="53"/>
                </a:lnTo>
                <a:lnTo>
                  <a:pt x="10" y="66"/>
                </a:lnTo>
                <a:lnTo>
                  <a:pt x="20" y="73"/>
                </a:lnTo>
                <a:lnTo>
                  <a:pt x="30" y="80"/>
                </a:lnTo>
                <a:lnTo>
                  <a:pt x="44" y="83"/>
                </a:lnTo>
                <a:lnTo>
                  <a:pt x="57" y="80"/>
                </a:lnTo>
                <a:lnTo>
                  <a:pt x="67" y="73"/>
                </a:lnTo>
                <a:lnTo>
                  <a:pt x="77" y="66"/>
                </a:lnTo>
                <a:lnTo>
                  <a:pt x="84" y="53"/>
                </a:lnTo>
                <a:lnTo>
                  <a:pt x="87"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34" name="Freeform 1350"/>
          <p:cNvSpPr>
            <a:spLocks/>
          </p:cNvSpPr>
          <p:nvPr/>
        </p:nvSpPr>
        <p:spPr bwMode="auto">
          <a:xfrm>
            <a:off x="6907213" y="5207000"/>
            <a:ext cx="133350" cy="131763"/>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0 h 83"/>
              <a:gd name="T10" fmla="*/ 2147483647 w 84"/>
              <a:gd name="T11" fmla="*/ 0 h 83"/>
              <a:gd name="T12" fmla="*/ 2147483647 w 84"/>
              <a:gd name="T13" fmla="*/ 0 h 83"/>
              <a:gd name="T14" fmla="*/ 2147483647 w 84"/>
              <a:gd name="T15" fmla="*/ 2147483647 h 83"/>
              <a:gd name="T16" fmla="*/ 2147483647 w 84"/>
              <a:gd name="T17" fmla="*/ 2147483647 h 83"/>
              <a:gd name="T18" fmla="*/ 0 w 84"/>
              <a:gd name="T19" fmla="*/ 2147483647 h 83"/>
              <a:gd name="T20" fmla="*/ 0 w 84"/>
              <a:gd name="T21" fmla="*/ 2147483647 h 83"/>
              <a:gd name="T22" fmla="*/ 0 w 84"/>
              <a:gd name="T23" fmla="*/ 2147483647 h 83"/>
              <a:gd name="T24" fmla="*/ 2147483647 w 84"/>
              <a:gd name="T25" fmla="*/ 2147483647 h 83"/>
              <a:gd name="T26" fmla="*/ 2147483647 w 84"/>
              <a:gd name="T27" fmla="*/ 2147483647 h 83"/>
              <a:gd name="T28" fmla="*/ 2147483647 w 84"/>
              <a:gd name="T29" fmla="*/ 2147483647 h 83"/>
              <a:gd name="T30" fmla="*/ 2147483647 w 84"/>
              <a:gd name="T31" fmla="*/ 2147483647 h 83"/>
              <a:gd name="T32" fmla="*/ 2147483647 w 84"/>
              <a:gd name="T33" fmla="*/ 2147483647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3"/>
              <a:gd name="T65" fmla="*/ 84 w 84"/>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3">
                <a:moveTo>
                  <a:pt x="84" y="40"/>
                </a:moveTo>
                <a:lnTo>
                  <a:pt x="81" y="26"/>
                </a:lnTo>
                <a:lnTo>
                  <a:pt x="77" y="16"/>
                </a:lnTo>
                <a:lnTo>
                  <a:pt x="67" y="6"/>
                </a:lnTo>
                <a:lnTo>
                  <a:pt x="54" y="0"/>
                </a:lnTo>
                <a:lnTo>
                  <a:pt x="41" y="0"/>
                </a:lnTo>
                <a:lnTo>
                  <a:pt x="27" y="0"/>
                </a:lnTo>
                <a:lnTo>
                  <a:pt x="17" y="6"/>
                </a:lnTo>
                <a:lnTo>
                  <a:pt x="7" y="16"/>
                </a:lnTo>
                <a:lnTo>
                  <a:pt x="0" y="26"/>
                </a:lnTo>
                <a:lnTo>
                  <a:pt x="0" y="40"/>
                </a:lnTo>
                <a:lnTo>
                  <a:pt x="0" y="53"/>
                </a:lnTo>
                <a:lnTo>
                  <a:pt x="7" y="66"/>
                </a:lnTo>
                <a:lnTo>
                  <a:pt x="17" y="73"/>
                </a:lnTo>
                <a:lnTo>
                  <a:pt x="27" y="80"/>
                </a:lnTo>
                <a:lnTo>
                  <a:pt x="41" y="83"/>
                </a:lnTo>
                <a:lnTo>
                  <a:pt x="54" y="80"/>
                </a:lnTo>
                <a:lnTo>
                  <a:pt x="67" y="73"/>
                </a:lnTo>
                <a:lnTo>
                  <a:pt x="77" y="66"/>
                </a:lnTo>
                <a:lnTo>
                  <a:pt x="81" y="53"/>
                </a:lnTo>
                <a:lnTo>
                  <a:pt x="84" y="4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135" name="Line 1351"/>
          <p:cNvSpPr>
            <a:spLocks noChangeShapeType="1"/>
          </p:cNvSpPr>
          <p:nvPr/>
        </p:nvSpPr>
        <p:spPr bwMode="auto">
          <a:xfrm flipV="1">
            <a:off x="1446213" y="4430713"/>
            <a:ext cx="31750" cy="42862"/>
          </a:xfrm>
          <a:prstGeom prst="line">
            <a:avLst/>
          </a:prstGeom>
          <a:noFill/>
          <a:ln w="4763">
            <a:solidFill>
              <a:srgbClr val="000000"/>
            </a:solidFill>
            <a:round/>
            <a:headEnd/>
            <a:tailEnd/>
          </a:ln>
        </p:spPr>
        <p:txBody>
          <a:bodyP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Footer Placeholder 3"/>
          <p:cNvSpPr>
            <a:spLocks noGrp="1"/>
          </p:cNvSpPr>
          <p:nvPr>
            <p:ph type="ftr" sz="quarter" idx="10"/>
          </p:nvPr>
        </p:nvSpPr>
        <p:spPr/>
        <p:txBody>
          <a:bodyPr/>
          <a:lstStyle/>
          <a:p>
            <a:pPr>
              <a:defRPr/>
            </a:pPr>
            <a:r>
              <a:rPr lang="en-US"/>
              <a:t>Art of Multiprocessor Programming</a:t>
            </a:r>
          </a:p>
        </p:txBody>
      </p:sp>
      <p:sp>
        <p:nvSpPr>
          <p:cNvPr id="663" name="Slide Number Placeholder 4"/>
          <p:cNvSpPr>
            <a:spLocks noGrp="1"/>
          </p:cNvSpPr>
          <p:nvPr>
            <p:ph type="sldNum" sz="quarter" idx="11"/>
          </p:nvPr>
        </p:nvSpPr>
        <p:spPr/>
        <p:txBody>
          <a:bodyPr/>
          <a:lstStyle/>
          <a:p>
            <a:pPr>
              <a:defRPr/>
            </a:pPr>
            <a:fld id="{82E78A07-9F09-4C05-A2EF-3DB6EE902C6F}" type="slidenum">
              <a:rPr lang="x-none"/>
              <a:pPr>
                <a:defRPr/>
              </a:pPr>
              <a:t>293</a:t>
            </a:fld>
            <a:endParaRPr lang="en-US"/>
          </a:p>
        </p:txBody>
      </p:sp>
      <p:sp>
        <p:nvSpPr>
          <p:cNvPr id="280580" name="Rectangle 2"/>
          <p:cNvSpPr>
            <a:spLocks noGrp="1" noChangeArrowheads="1"/>
          </p:cNvSpPr>
          <p:nvPr>
            <p:ph type="title"/>
          </p:nvPr>
        </p:nvSpPr>
        <p:spPr/>
        <p:txBody>
          <a:bodyPr/>
          <a:lstStyle/>
          <a:p>
            <a:r>
              <a:rPr lang="en-US" smtClean="0"/>
              <a:t>Low Contains Ratio  </a:t>
            </a:r>
          </a:p>
        </p:txBody>
      </p:sp>
      <p:sp>
        <p:nvSpPr>
          <p:cNvPr id="280581" name="AutoShape 1032"/>
          <p:cNvSpPr>
            <a:spLocks noChangeAspect="1" noChangeArrowheads="1" noTextEdit="1"/>
          </p:cNvSpPr>
          <p:nvPr/>
        </p:nvSpPr>
        <p:spPr bwMode="auto">
          <a:xfrm>
            <a:off x="0" y="1720850"/>
            <a:ext cx="7373938" cy="4383088"/>
          </a:xfrm>
          <a:prstGeom prst="rect">
            <a:avLst/>
          </a:prstGeom>
          <a:noFill/>
          <a:ln w="9525">
            <a:noFill/>
            <a:miter lim="800000"/>
            <a:headEnd/>
            <a:tailEnd/>
          </a:ln>
        </p:spPr>
        <p:txBody>
          <a:bodyPr/>
          <a:lstStyle/>
          <a:p>
            <a:endParaRPr lang="en-US" dirty="0">
              <a:latin typeface="Courier New" pitchFamily="49" charset="0"/>
            </a:endParaRPr>
          </a:p>
        </p:txBody>
      </p:sp>
      <p:grpSp>
        <p:nvGrpSpPr>
          <p:cNvPr id="280582" name="Group 2337"/>
          <p:cNvGrpSpPr>
            <a:grpSpLocks/>
          </p:cNvGrpSpPr>
          <p:nvPr/>
        </p:nvGrpSpPr>
        <p:grpSpPr bwMode="auto">
          <a:xfrm>
            <a:off x="420688" y="2000250"/>
            <a:ext cx="8691563" cy="4075113"/>
            <a:chOff x="265" y="1260"/>
            <a:chExt cx="5475" cy="2567"/>
          </a:xfrm>
        </p:grpSpPr>
        <p:sp>
          <p:nvSpPr>
            <p:cNvPr id="280595" name="Text Box 3"/>
            <p:cNvSpPr txBox="1">
              <a:spLocks noChangeArrowheads="1"/>
            </p:cNvSpPr>
            <p:nvPr/>
          </p:nvSpPr>
          <p:spPr bwMode="auto">
            <a:xfrm>
              <a:off x="4258" y="1732"/>
              <a:ext cx="734" cy="213"/>
            </a:xfrm>
            <a:prstGeom prst="rect">
              <a:avLst/>
            </a:prstGeom>
            <a:noFill/>
            <a:ln w="9525" algn="ctr">
              <a:noFill/>
              <a:miter lim="800000"/>
              <a:headEnd/>
              <a:tailEnd/>
            </a:ln>
          </p:spPr>
          <p:txBody>
            <a:bodyPr wrap="none">
              <a:spAutoFit/>
            </a:bodyPr>
            <a:lstStyle/>
            <a:p>
              <a:pPr algn="l"/>
              <a:r>
                <a:rPr lang="en-US" sz="1600" b="1" dirty="0">
                  <a:latin typeface="Arial" pitchFamily="34" charset="0"/>
                </a:rPr>
                <a:t>Lock-free </a:t>
              </a:r>
            </a:p>
          </p:txBody>
        </p:sp>
        <p:sp>
          <p:nvSpPr>
            <p:cNvPr id="280596" name="Text Box 4"/>
            <p:cNvSpPr txBox="1">
              <a:spLocks noChangeArrowheads="1"/>
            </p:cNvSpPr>
            <p:nvPr/>
          </p:nvSpPr>
          <p:spPr bwMode="auto">
            <a:xfrm>
              <a:off x="4462" y="2030"/>
              <a:ext cx="647" cy="212"/>
            </a:xfrm>
            <a:prstGeom prst="rect">
              <a:avLst/>
            </a:prstGeom>
            <a:noFill/>
            <a:ln w="9525" algn="ctr">
              <a:noFill/>
              <a:miter lim="800000"/>
              <a:headEnd/>
              <a:tailEnd/>
            </a:ln>
          </p:spPr>
          <p:txBody>
            <a:bodyPr wrap="none">
              <a:spAutoFit/>
            </a:bodyPr>
            <a:lstStyle/>
            <a:p>
              <a:pPr algn="l"/>
              <a:r>
                <a:rPr lang="en-US" sz="1600" b="1" dirty="0">
                  <a:latin typeface="Arial" pitchFamily="34" charset="0"/>
                </a:rPr>
                <a:t>Lazy list</a:t>
              </a:r>
            </a:p>
          </p:txBody>
        </p:sp>
        <p:sp>
          <p:nvSpPr>
            <p:cNvPr id="280597" name="Text Box 7"/>
            <p:cNvSpPr txBox="1">
              <a:spLocks noChangeArrowheads="1"/>
            </p:cNvSpPr>
            <p:nvPr/>
          </p:nvSpPr>
          <p:spPr bwMode="auto">
            <a:xfrm>
              <a:off x="4434" y="3108"/>
              <a:ext cx="1079" cy="213"/>
            </a:xfrm>
            <a:prstGeom prst="rect">
              <a:avLst/>
            </a:prstGeom>
            <a:noFill/>
            <a:ln w="9525" algn="ctr">
              <a:noFill/>
              <a:miter lim="800000"/>
              <a:headEnd/>
              <a:tailEnd/>
            </a:ln>
          </p:spPr>
          <p:txBody>
            <a:bodyPr wrap="none">
              <a:spAutoFit/>
            </a:bodyPr>
            <a:lstStyle/>
            <a:p>
              <a:pPr algn="l"/>
              <a:r>
                <a:rPr lang="en-US" sz="1600" b="1" dirty="0">
                  <a:latin typeface="Arial" pitchFamily="34" charset="0"/>
                </a:rPr>
                <a:t>Coarse Grained</a:t>
              </a:r>
            </a:p>
          </p:txBody>
        </p:sp>
        <p:sp>
          <p:nvSpPr>
            <p:cNvPr id="280598" name="Text Box 8"/>
            <p:cNvSpPr txBox="1">
              <a:spLocks noChangeArrowheads="1"/>
            </p:cNvSpPr>
            <p:nvPr/>
          </p:nvSpPr>
          <p:spPr bwMode="auto">
            <a:xfrm>
              <a:off x="4439" y="3285"/>
              <a:ext cx="1301" cy="213"/>
            </a:xfrm>
            <a:prstGeom prst="rect">
              <a:avLst/>
            </a:prstGeom>
            <a:noFill/>
            <a:ln w="9525" algn="ctr">
              <a:noFill/>
              <a:miter lim="800000"/>
              <a:headEnd/>
              <a:tailEnd/>
            </a:ln>
          </p:spPr>
          <p:txBody>
            <a:bodyPr wrap="none">
              <a:spAutoFit/>
            </a:bodyPr>
            <a:lstStyle/>
            <a:p>
              <a:pPr algn="l"/>
              <a:r>
                <a:rPr lang="en-US" sz="1600" b="1" dirty="0">
                  <a:latin typeface="Arial" pitchFamily="34" charset="0"/>
                </a:rPr>
                <a:t>Fine Lock-coupling</a:t>
              </a:r>
            </a:p>
          </p:txBody>
        </p:sp>
        <p:sp>
          <p:nvSpPr>
            <p:cNvPr id="280599" name="Line 1035"/>
            <p:cNvSpPr>
              <a:spLocks noChangeShapeType="1"/>
            </p:cNvSpPr>
            <p:nvPr/>
          </p:nvSpPr>
          <p:spPr bwMode="auto">
            <a:xfrm>
              <a:off x="913" y="3389"/>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00" name="Line 1036"/>
            <p:cNvSpPr>
              <a:spLocks noChangeShapeType="1"/>
            </p:cNvSpPr>
            <p:nvPr/>
          </p:nvSpPr>
          <p:spPr bwMode="auto">
            <a:xfrm flipH="1">
              <a:off x="4342" y="3389"/>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01" name="Freeform 1037"/>
            <p:cNvSpPr>
              <a:spLocks noEditPoints="1"/>
            </p:cNvSpPr>
            <p:nvPr/>
          </p:nvSpPr>
          <p:spPr bwMode="auto">
            <a:xfrm>
              <a:off x="742" y="3327"/>
              <a:ext cx="71" cy="113"/>
            </a:xfrm>
            <a:custGeom>
              <a:avLst/>
              <a:gdLst>
                <a:gd name="T0" fmla="*/ 0 w 71"/>
                <a:gd name="T1" fmla="*/ 58 h 113"/>
                <a:gd name="T2" fmla="*/ 0 w 71"/>
                <a:gd name="T3" fmla="*/ 39 h 113"/>
                <a:gd name="T4" fmla="*/ 3 w 71"/>
                <a:gd name="T5" fmla="*/ 26 h 113"/>
                <a:gd name="T6" fmla="*/ 10 w 71"/>
                <a:gd name="T7" fmla="*/ 16 h 113"/>
                <a:gd name="T8" fmla="*/ 16 w 71"/>
                <a:gd name="T9" fmla="*/ 7 h 113"/>
                <a:gd name="T10" fmla="*/ 26 w 71"/>
                <a:gd name="T11" fmla="*/ 3 h 113"/>
                <a:gd name="T12" fmla="*/ 35 w 71"/>
                <a:gd name="T13" fmla="*/ 0 h 113"/>
                <a:gd name="T14" fmla="*/ 45 w 71"/>
                <a:gd name="T15" fmla="*/ 3 h 113"/>
                <a:gd name="T16" fmla="*/ 52 w 71"/>
                <a:gd name="T17" fmla="*/ 7 h 113"/>
                <a:gd name="T18" fmla="*/ 58 w 71"/>
                <a:gd name="T19" fmla="*/ 10 h 113"/>
                <a:gd name="T20" fmla="*/ 64 w 71"/>
                <a:gd name="T21" fmla="*/ 16 h 113"/>
                <a:gd name="T22" fmla="*/ 68 w 71"/>
                <a:gd name="T23" fmla="*/ 23 h 113"/>
                <a:gd name="T24" fmla="*/ 71 w 71"/>
                <a:gd name="T25" fmla="*/ 33 h 113"/>
                <a:gd name="T26" fmla="*/ 71 w 71"/>
                <a:gd name="T27" fmla="*/ 42 h 113"/>
                <a:gd name="T28" fmla="*/ 71 w 71"/>
                <a:gd name="T29" fmla="*/ 58 h 113"/>
                <a:gd name="T30" fmla="*/ 71 w 71"/>
                <a:gd name="T31" fmla="*/ 74 h 113"/>
                <a:gd name="T32" fmla="*/ 68 w 71"/>
                <a:gd name="T33" fmla="*/ 91 h 113"/>
                <a:gd name="T34" fmla="*/ 64 w 71"/>
                <a:gd name="T35" fmla="*/ 100 h 113"/>
                <a:gd name="T36" fmla="*/ 55 w 71"/>
                <a:gd name="T37" fmla="*/ 110 h 113"/>
                <a:gd name="T38" fmla="*/ 48 w 71"/>
                <a:gd name="T39" fmla="*/ 113 h 113"/>
                <a:gd name="T40" fmla="*/ 35 w 71"/>
                <a:gd name="T41" fmla="*/ 113 h 113"/>
                <a:gd name="T42" fmla="*/ 26 w 71"/>
                <a:gd name="T43" fmla="*/ 113 h 113"/>
                <a:gd name="T44" fmla="*/ 16 w 71"/>
                <a:gd name="T45" fmla="*/ 110 h 113"/>
                <a:gd name="T46" fmla="*/ 10 w 71"/>
                <a:gd name="T47" fmla="*/ 103 h 113"/>
                <a:gd name="T48" fmla="*/ 3 w 71"/>
                <a:gd name="T49" fmla="*/ 94 h 113"/>
                <a:gd name="T50" fmla="*/ 0 w 71"/>
                <a:gd name="T51" fmla="*/ 78 h 113"/>
                <a:gd name="T52" fmla="*/ 0 w 71"/>
                <a:gd name="T53" fmla="*/ 58 h 113"/>
                <a:gd name="T54" fmla="*/ 13 w 71"/>
                <a:gd name="T55" fmla="*/ 58 h 113"/>
                <a:gd name="T56" fmla="*/ 16 w 71"/>
                <a:gd name="T57" fmla="*/ 74 h 113"/>
                <a:gd name="T58" fmla="*/ 16 w 71"/>
                <a:gd name="T59" fmla="*/ 87 h 113"/>
                <a:gd name="T60" fmla="*/ 19 w 71"/>
                <a:gd name="T61" fmla="*/ 94 h 113"/>
                <a:gd name="T62" fmla="*/ 29 w 71"/>
                <a:gd name="T63" fmla="*/ 100 h 113"/>
                <a:gd name="T64" fmla="*/ 35 w 71"/>
                <a:gd name="T65" fmla="*/ 100 h 113"/>
                <a:gd name="T66" fmla="*/ 45 w 71"/>
                <a:gd name="T67" fmla="*/ 100 h 113"/>
                <a:gd name="T68" fmla="*/ 52 w 71"/>
                <a:gd name="T69" fmla="*/ 94 h 113"/>
                <a:gd name="T70" fmla="*/ 55 w 71"/>
                <a:gd name="T71" fmla="*/ 87 h 113"/>
                <a:gd name="T72" fmla="*/ 58 w 71"/>
                <a:gd name="T73" fmla="*/ 74 h 113"/>
                <a:gd name="T74" fmla="*/ 58 w 71"/>
                <a:gd name="T75" fmla="*/ 58 h 113"/>
                <a:gd name="T76" fmla="*/ 58 w 71"/>
                <a:gd name="T77" fmla="*/ 42 h 113"/>
                <a:gd name="T78" fmla="*/ 55 w 71"/>
                <a:gd name="T79" fmla="*/ 33 h 113"/>
                <a:gd name="T80" fmla="*/ 52 w 71"/>
                <a:gd name="T81" fmla="*/ 23 h 113"/>
                <a:gd name="T82" fmla="*/ 45 w 71"/>
                <a:gd name="T83" fmla="*/ 16 h 113"/>
                <a:gd name="T84" fmla="*/ 35 w 71"/>
                <a:gd name="T85" fmla="*/ 13 h 113"/>
                <a:gd name="T86" fmla="*/ 29 w 71"/>
                <a:gd name="T87" fmla="*/ 16 h 113"/>
                <a:gd name="T88" fmla="*/ 19 w 71"/>
                <a:gd name="T89" fmla="*/ 23 h 113"/>
                <a:gd name="T90" fmla="*/ 16 w 71"/>
                <a:gd name="T91" fmla="*/ 29 h 113"/>
                <a:gd name="T92" fmla="*/ 16 w 71"/>
                <a:gd name="T93" fmla="*/ 42 h 113"/>
                <a:gd name="T94" fmla="*/ 13 w 71"/>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13"/>
                <a:gd name="T146" fmla="*/ 71 w 71"/>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13">
                  <a:moveTo>
                    <a:pt x="0" y="58"/>
                  </a:moveTo>
                  <a:lnTo>
                    <a:pt x="0" y="39"/>
                  </a:lnTo>
                  <a:lnTo>
                    <a:pt x="3" y="26"/>
                  </a:lnTo>
                  <a:lnTo>
                    <a:pt x="10" y="16"/>
                  </a:lnTo>
                  <a:lnTo>
                    <a:pt x="16" y="7"/>
                  </a:lnTo>
                  <a:lnTo>
                    <a:pt x="26" y="3"/>
                  </a:lnTo>
                  <a:lnTo>
                    <a:pt x="35" y="0"/>
                  </a:lnTo>
                  <a:lnTo>
                    <a:pt x="45" y="3"/>
                  </a:lnTo>
                  <a:lnTo>
                    <a:pt x="52" y="7"/>
                  </a:lnTo>
                  <a:lnTo>
                    <a:pt x="58" y="10"/>
                  </a:lnTo>
                  <a:lnTo>
                    <a:pt x="64" y="16"/>
                  </a:lnTo>
                  <a:lnTo>
                    <a:pt x="68" y="23"/>
                  </a:lnTo>
                  <a:lnTo>
                    <a:pt x="71" y="33"/>
                  </a:lnTo>
                  <a:lnTo>
                    <a:pt x="71" y="42"/>
                  </a:lnTo>
                  <a:lnTo>
                    <a:pt x="71" y="58"/>
                  </a:lnTo>
                  <a:lnTo>
                    <a:pt x="71" y="74"/>
                  </a:lnTo>
                  <a:lnTo>
                    <a:pt x="68" y="91"/>
                  </a:lnTo>
                  <a:lnTo>
                    <a:pt x="64" y="100"/>
                  </a:lnTo>
                  <a:lnTo>
                    <a:pt x="55" y="110"/>
                  </a:lnTo>
                  <a:lnTo>
                    <a:pt x="48" y="113"/>
                  </a:lnTo>
                  <a:lnTo>
                    <a:pt x="35" y="113"/>
                  </a:lnTo>
                  <a:lnTo>
                    <a:pt x="26" y="113"/>
                  </a:lnTo>
                  <a:lnTo>
                    <a:pt x="16" y="110"/>
                  </a:lnTo>
                  <a:lnTo>
                    <a:pt x="10" y="103"/>
                  </a:lnTo>
                  <a:lnTo>
                    <a:pt x="3" y="94"/>
                  </a:lnTo>
                  <a:lnTo>
                    <a:pt x="0" y="78"/>
                  </a:lnTo>
                  <a:lnTo>
                    <a:pt x="0" y="58"/>
                  </a:lnTo>
                  <a:close/>
                  <a:moveTo>
                    <a:pt x="13" y="58"/>
                  </a:moveTo>
                  <a:lnTo>
                    <a:pt x="16" y="74"/>
                  </a:lnTo>
                  <a:lnTo>
                    <a:pt x="16" y="87"/>
                  </a:lnTo>
                  <a:lnTo>
                    <a:pt x="19" y="94"/>
                  </a:lnTo>
                  <a:lnTo>
                    <a:pt x="29" y="100"/>
                  </a:lnTo>
                  <a:lnTo>
                    <a:pt x="35" y="100"/>
                  </a:lnTo>
                  <a:lnTo>
                    <a:pt x="45" y="100"/>
                  </a:lnTo>
                  <a:lnTo>
                    <a:pt x="52" y="94"/>
                  </a:lnTo>
                  <a:lnTo>
                    <a:pt x="55" y="87"/>
                  </a:lnTo>
                  <a:lnTo>
                    <a:pt x="58" y="74"/>
                  </a:lnTo>
                  <a:lnTo>
                    <a:pt x="58" y="58"/>
                  </a:lnTo>
                  <a:lnTo>
                    <a:pt x="58" y="42"/>
                  </a:lnTo>
                  <a:lnTo>
                    <a:pt x="55" y="33"/>
                  </a:lnTo>
                  <a:lnTo>
                    <a:pt x="52" y="23"/>
                  </a:lnTo>
                  <a:lnTo>
                    <a:pt x="45" y="16"/>
                  </a:lnTo>
                  <a:lnTo>
                    <a:pt x="35" y="13"/>
                  </a:lnTo>
                  <a:lnTo>
                    <a:pt x="29" y="16"/>
                  </a:lnTo>
                  <a:lnTo>
                    <a:pt x="19" y="23"/>
                  </a:lnTo>
                  <a:lnTo>
                    <a:pt x="16" y="29"/>
                  </a:lnTo>
                  <a:lnTo>
                    <a:pt x="16" y="42"/>
                  </a:lnTo>
                  <a:lnTo>
                    <a:pt x="13"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02" name="Line 1038"/>
            <p:cNvSpPr>
              <a:spLocks noChangeShapeType="1"/>
            </p:cNvSpPr>
            <p:nvPr/>
          </p:nvSpPr>
          <p:spPr bwMode="auto">
            <a:xfrm>
              <a:off x="913" y="3389"/>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03" name="Line 1039"/>
            <p:cNvSpPr>
              <a:spLocks noChangeShapeType="1"/>
            </p:cNvSpPr>
            <p:nvPr/>
          </p:nvSpPr>
          <p:spPr bwMode="auto">
            <a:xfrm flipH="1">
              <a:off x="4342" y="3389"/>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04" name="Line 1040"/>
            <p:cNvSpPr>
              <a:spLocks noChangeShapeType="1"/>
            </p:cNvSpPr>
            <p:nvPr/>
          </p:nvSpPr>
          <p:spPr bwMode="auto">
            <a:xfrm>
              <a:off x="913" y="3127"/>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05" name="Line 1041"/>
            <p:cNvSpPr>
              <a:spLocks noChangeShapeType="1"/>
            </p:cNvSpPr>
            <p:nvPr/>
          </p:nvSpPr>
          <p:spPr bwMode="auto">
            <a:xfrm flipH="1">
              <a:off x="4342" y="3127"/>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06" name="Freeform 1042"/>
            <p:cNvSpPr>
              <a:spLocks/>
            </p:cNvSpPr>
            <p:nvPr/>
          </p:nvSpPr>
          <p:spPr bwMode="auto">
            <a:xfrm>
              <a:off x="313" y="3069"/>
              <a:ext cx="74" cy="110"/>
            </a:xfrm>
            <a:custGeom>
              <a:avLst/>
              <a:gdLst>
                <a:gd name="T0" fmla="*/ 0 w 74"/>
                <a:gd name="T1" fmla="*/ 81 h 110"/>
                <a:gd name="T2" fmla="*/ 16 w 74"/>
                <a:gd name="T3" fmla="*/ 78 h 110"/>
                <a:gd name="T4" fmla="*/ 19 w 74"/>
                <a:gd name="T5" fmla="*/ 87 h 110"/>
                <a:gd name="T6" fmla="*/ 22 w 74"/>
                <a:gd name="T7" fmla="*/ 94 h 110"/>
                <a:gd name="T8" fmla="*/ 29 w 74"/>
                <a:gd name="T9" fmla="*/ 97 h 110"/>
                <a:gd name="T10" fmla="*/ 35 w 74"/>
                <a:gd name="T11" fmla="*/ 97 h 110"/>
                <a:gd name="T12" fmla="*/ 45 w 74"/>
                <a:gd name="T13" fmla="*/ 97 h 110"/>
                <a:gd name="T14" fmla="*/ 55 w 74"/>
                <a:gd name="T15" fmla="*/ 91 h 110"/>
                <a:gd name="T16" fmla="*/ 58 w 74"/>
                <a:gd name="T17" fmla="*/ 84 h 110"/>
                <a:gd name="T18" fmla="*/ 58 w 74"/>
                <a:gd name="T19" fmla="*/ 71 h 110"/>
                <a:gd name="T20" fmla="*/ 58 w 74"/>
                <a:gd name="T21" fmla="*/ 61 h 110"/>
                <a:gd name="T22" fmla="*/ 55 w 74"/>
                <a:gd name="T23" fmla="*/ 55 h 110"/>
                <a:gd name="T24" fmla="*/ 45 w 74"/>
                <a:gd name="T25" fmla="*/ 49 h 110"/>
                <a:gd name="T26" fmla="*/ 35 w 74"/>
                <a:gd name="T27" fmla="*/ 49 h 110"/>
                <a:gd name="T28" fmla="*/ 29 w 74"/>
                <a:gd name="T29" fmla="*/ 49 h 110"/>
                <a:gd name="T30" fmla="*/ 26 w 74"/>
                <a:gd name="T31" fmla="*/ 52 h 110"/>
                <a:gd name="T32" fmla="*/ 19 w 74"/>
                <a:gd name="T33" fmla="*/ 55 h 110"/>
                <a:gd name="T34" fmla="*/ 16 w 74"/>
                <a:gd name="T35" fmla="*/ 58 h 110"/>
                <a:gd name="T36" fmla="*/ 3 w 74"/>
                <a:gd name="T37" fmla="*/ 55 h 110"/>
                <a:gd name="T38" fmla="*/ 13 w 74"/>
                <a:gd name="T39" fmla="*/ 0 h 110"/>
                <a:gd name="T40" fmla="*/ 68 w 74"/>
                <a:gd name="T41" fmla="*/ 0 h 110"/>
                <a:gd name="T42" fmla="*/ 68 w 74"/>
                <a:gd name="T43" fmla="*/ 13 h 110"/>
                <a:gd name="T44" fmla="*/ 26 w 74"/>
                <a:gd name="T45" fmla="*/ 13 h 110"/>
                <a:gd name="T46" fmla="*/ 19 w 74"/>
                <a:gd name="T47" fmla="*/ 42 h 110"/>
                <a:gd name="T48" fmla="*/ 29 w 74"/>
                <a:gd name="T49" fmla="*/ 36 h 110"/>
                <a:gd name="T50" fmla="*/ 42 w 74"/>
                <a:gd name="T51" fmla="*/ 36 h 110"/>
                <a:gd name="T52" fmla="*/ 48 w 74"/>
                <a:gd name="T53" fmla="*/ 36 h 110"/>
                <a:gd name="T54" fmla="*/ 58 w 74"/>
                <a:gd name="T55" fmla="*/ 39 h 110"/>
                <a:gd name="T56" fmla="*/ 64 w 74"/>
                <a:gd name="T57" fmla="*/ 45 h 110"/>
                <a:gd name="T58" fmla="*/ 71 w 74"/>
                <a:gd name="T59" fmla="*/ 52 h 110"/>
                <a:gd name="T60" fmla="*/ 74 w 74"/>
                <a:gd name="T61" fmla="*/ 61 h 110"/>
                <a:gd name="T62" fmla="*/ 74 w 74"/>
                <a:gd name="T63" fmla="*/ 71 h 110"/>
                <a:gd name="T64" fmla="*/ 71 w 74"/>
                <a:gd name="T65" fmla="*/ 84 h 110"/>
                <a:gd name="T66" fmla="*/ 64 w 74"/>
                <a:gd name="T67" fmla="*/ 97 h 110"/>
                <a:gd name="T68" fmla="*/ 58 w 74"/>
                <a:gd name="T69" fmla="*/ 103 h 110"/>
                <a:gd name="T70" fmla="*/ 48 w 74"/>
                <a:gd name="T71" fmla="*/ 110 h 110"/>
                <a:gd name="T72" fmla="*/ 35 w 74"/>
                <a:gd name="T73" fmla="*/ 110 h 110"/>
                <a:gd name="T74" fmla="*/ 26 w 74"/>
                <a:gd name="T75" fmla="*/ 110 h 110"/>
                <a:gd name="T76" fmla="*/ 19 w 74"/>
                <a:gd name="T77" fmla="*/ 107 h 110"/>
                <a:gd name="T78" fmla="*/ 13 w 74"/>
                <a:gd name="T79" fmla="*/ 103 h 110"/>
                <a:gd name="T80" fmla="*/ 6 w 74"/>
                <a:gd name="T81" fmla="*/ 97 h 110"/>
                <a:gd name="T82" fmla="*/ 3 w 74"/>
                <a:gd name="T83" fmla="*/ 87 h 110"/>
                <a:gd name="T84" fmla="*/ 0 w 74"/>
                <a:gd name="T85" fmla="*/ 81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0"/>
                <a:gd name="T131" fmla="*/ 74 w 74"/>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0">
                  <a:moveTo>
                    <a:pt x="0" y="81"/>
                  </a:moveTo>
                  <a:lnTo>
                    <a:pt x="16" y="78"/>
                  </a:lnTo>
                  <a:lnTo>
                    <a:pt x="19" y="87"/>
                  </a:lnTo>
                  <a:lnTo>
                    <a:pt x="22" y="94"/>
                  </a:lnTo>
                  <a:lnTo>
                    <a:pt x="29" y="97"/>
                  </a:lnTo>
                  <a:lnTo>
                    <a:pt x="35" y="97"/>
                  </a:lnTo>
                  <a:lnTo>
                    <a:pt x="45" y="97"/>
                  </a:lnTo>
                  <a:lnTo>
                    <a:pt x="55" y="91"/>
                  </a:lnTo>
                  <a:lnTo>
                    <a:pt x="58" y="84"/>
                  </a:lnTo>
                  <a:lnTo>
                    <a:pt x="58" y="71"/>
                  </a:lnTo>
                  <a:lnTo>
                    <a:pt x="58" y="61"/>
                  </a:lnTo>
                  <a:lnTo>
                    <a:pt x="55" y="55"/>
                  </a:lnTo>
                  <a:lnTo>
                    <a:pt x="45" y="49"/>
                  </a:lnTo>
                  <a:lnTo>
                    <a:pt x="35" y="49"/>
                  </a:lnTo>
                  <a:lnTo>
                    <a:pt x="29" y="49"/>
                  </a:lnTo>
                  <a:lnTo>
                    <a:pt x="26" y="52"/>
                  </a:lnTo>
                  <a:lnTo>
                    <a:pt x="19" y="55"/>
                  </a:lnTo>
                  <a:lnTo>
                    <a:pt x="16" y="58"/>
                  </a:lnTo>
                  <a:lnTo>
                    <a:pt x="3" y="55"/>
                  </a:lnTo>
                  <a:lnTo>
                    <a:pt x="13" y="0"/>
                  </a:lnTo>
                  <a:lnTo>
                    <a:pt x="68" y="0"/>
                  </a:lnTo>
                  <a:lnTo>
                    <a:pt x="68" y="13"/>
                  </a:lnTo>
                  <a:lnTo>
                    <a:pt x="26" y="13"/>
                  </a:lnTo>
                  <a:lnTo>
                    <a:pt x="19" y="42"/>
                  </a:lnTo>
                  <a:lnTo>
                    <a:pt x="29" y="36"/>
                  </a:lnTo>
                  <a:lnTo>
                    <a:pt x="42" y="36"/>
                  </a:lnTo>
                  <a:lnTo>
                    <a:pt x="48" y="36"/>
                  </a:lnTo>
                  <a:lnTo>
                    <a:pt x="58" y="39"/>
                  </a:lnTo>
                  <a:lnTo>
                    <a:pt x="64" y="45"/>
                  </a:lnTo>
                  <a:lnTo>
                    <a:pt x="71" y="52"/>
                  </a:lnTo>
                  <a:lnTo>
                    <a:pt x="74" y="61"/>
                  </a:lnTo>
                  <a:lnTo>
                    <a:pt x="74" y="71"/>
                  </a:lnTo>
                  <a:lnTo>
                    <a:pt x="71" y="84"/>
                  </a:lnTo>
                  <a:lnTo>
                    <a:pt x="64" y="97"/>
                  </a:lnTo>
                  <a:lnTo>
                    <a:pt x="58" y="103"/>
                  </a:lnTo>
                  <a:lnTo>
                    <a:pt x="48" y="110"/>
                  </a:lnTo>
                  <a:lnTo>
                    <a:pt x="35" y="110"/>
                  </a:lnTo>
                  <a:lnTo>
                    <a:pt x="26" y="110"/>
                  </a:lnTo>
                  <a:lnTo>
                    <a:pt x="19" y="107"/>
                  </a:lnTo>
                  <a:lnTo>
                    <a:pt x="13" y="103"/>
                  </a:lnTo>
                  <a:lnTo>
                    <a:pt x="6" y="97"/>
                  </a:lnTo>
                  <a:lnTo>
                    <a:pt x="3" y="87"/>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07" name="Freeform 1043"/>
            <p:cNvSpPr>
              <a:spLocks noEditPoints="1"/>
            </p:cNvSpPr>
            <p:nvPr/>
          </p:nvSpPr>
          <p:spPr bwMode="auto">
            <a:xfrm>
              <a:off x="400" y="3066"/>
              <a:ext cx="71" cy="113"/>
            </a:xfrm>
            <a:custGeom>
              <a:avLst/>
              <a:gdLst>
                <a:gd name="T0" fmla="*/ 0 w 71"/>
                <a:gd name="T1" fmla="*/ 58 h 113"/>
                <a:gd name="T2" fmla="*/ 0 w 71"/>
                <a:gd name="T3" fmla="*/ 39 h 113"/>
                <a:gd name="T4" fmla="*/ 3 w 71"/>
                <a:gd name="T5" fmla="*/ 26 h 113"/>
                <a:gd name="T6" fmla="*/ 10 w 71"/>
                <a:gd name="T7" fmla="*/ 16 h 113"/>
                <a:gd name="T8" fmla="*/ 16 w 71"/>
                <a:gd name="T9" fmla="*/ 6 h 113"/>
                <a:gd name="T10" fmla="*/ 26 w 71"/>
                <a:gd name="T11" fmla="*/ 3 h 113"/>
                <a:gd name="T12" fmla="*/ 35 w 71"/>
                <a:gd name="T13" fmla="*/ 0 h 113"/>
                <a:gd name="T14" fmla="*/ 45 w 71"/>
                <a:gd name="T15" fmla="*/ 3 h 113"/>
                <a:gd name="T16" fmla="*/ 52 w 71"/>
                <a:gd name="T17" fmla="*/ 3 h 113"/>
                <a:gd name="T18" fmla="*/ 58 w 71"/>
                <a:gd name="T19" fmla="*/ 10 h 113"/>
                <a:gd name="T20" fmla="*/ 65 w 71"/>
                <a:gd name="T21" fmla="*/ 16 h 113"/>
                <a:gd name="T22" fmla="*/ 68 w 71"/>
                <a:gd name="T23" fmla="*/ 23 h 113"/>
                <a:gd name="T24" fmla="*/ 71 w 71"/>
                <a:gd name="T25" fmla="*/ 32 h 113"/>
                <a:gd name="T26" fmla="*/ 71 w 71"/>
                <a:gd name="T27" fmla="*/ 42 h 113"/>
                <a:gd name="T28" fmla="*/ 71 w 71"/>
                <a:gd name="T29" fmla="*/ 58 h 113"/>
                <a:gd name="T30" fmla="*/ 71 w 71"/>
                <a:gd name="T31" fmla="*/ 74 h 113"/>
                <a:gd name="T32" fmla="*/ 68 w 71"/>
                <a:gd name="T33" fmla="*/ 90 h 113"/>
                <a:gd name="T34" fmla="*/ 65 w 71"/>
                <a:gd name="T35" fmla="*/ 100 h 113"/>
                <a:gd name="T36" fmla="*/ 55 w 71"/>
                <a:gd name="T37" fmla="*/ 106 h 113"/>
                <a:gd name="T38" fmla="*/ 48 w 71"/>
                <a:gd name="T39" fmla="*/ 113 h 113"/>
                <a:gd name="T40" fmla="*/ 35 w 71"/>
                <a:gd name="T41" fmla="*/ 113 h 113"/>
                <a:gd name="T42" fmla="*/ 26 w 71"/>
                <a:gd name="T43" fmla="*/ 113 h 113"/>
                <a:gd name="T44" fmla="*/ 16 w 71"/>
                <a:gd name="T45" fmla="*/ 110 h 113"/>
                <a:gd name="T46" fmla="*/ 10 w 71"/>
                <a:gd name="T47" fmla="*/ 103 h 113"/>
                <a:gd name="T48" fmla="*/ 3 w 71"/>
                <a:gd name="T49" fmla="*/ 90 h 113"/>
                <a:gd name="T50" fmla="*/ 0 w 71"/>
                <a:gd name="T51" fmla="*/ 77 h 113"/>
                <a:gd name="T52" fmla="*/ 0 w 71"/>
                <a:gd name="T53" fmla="*/ 58 h 113"/>
                <a:gd name="T54" fmla="*/ 13 w 71"/>
                <a:gd name="T55" fmla="*/ 58 h 113"/>
                <a:gd name="T56" fmla="*/ 16 w 71"/>
                <a:gd name="T57" fmla="*/ 74 h 113"/>
                <a:gd name="T58" fmla="*/ 16 w 71"/>
                <a:gd name="T59" fmla="*/ 84 h 113"/>
                <a:gd name="T60" fmla="*/ 19 w 71"/>
                <a:gd name="T61" fmla="*/ 94 h 113"/>
                <a:gd name="T62" fmla="*/ 29 w 71"/>
                <a:gd name="T63" fmla="*/ 100 h 113"/>
                <a:gd name="T64" fmla="*/ 35 w 71"/>
                <a:gd name="T65" fmla="*/ 100 h 113"/>
                <a:gd name="T66" fmla="*/ 45 w 71"/>
                <a:gd name="T67" fmla="*/ 100 h 113"/>
                <a:gd name="T68" fmla="*/ 52 w 71"/>
                <a:gd name="T69" fmla="*/ 94 h 113"/>
                <a:gd name="T70" fmla="*/ 55 w 71"/>
                <a:gd name="T71" fmla="*/ 84 h 113"/>
                <a:gd name="T72" fmla="*/ 58 w 71"/>
                <a:gd name="T73" fmla="*/ 74 h 113"/>
                <a:gd name="T74" fmla="*/ 58 w 71"/>
                <a:gd name="T75" fmla="*/ 58 h 113"/>
                <a:gd name="T76" fmla="*/ 58 w 71"/>
                <a:gd name="T77" fmla="*/ 42 h 113"/>
                <a:gd name="T78" fmla="*/ 55 w 71"/>
                <a:gd name="T79" fmla="*/ 29 h 113"/>
                <a:gd name="T80" fmla="*/ 52 w 71"/>
                <a:gd name="T81" fmla="*/ 23 h 113"/>
                <a:gd name="T82" fmla="*/ 45 w 71"/>
                <a:gd name="T83" fmla="*/ 16 h 113"/>
                <a:gd name="T84" fmla="*/ 35 w 71"/>
                <a:gd name="T85" fmla="*/ 13 h 113"/>
                <a:gd name="T86" fmla="*/ 29 w 71"/>
                <a:gd name="T87" fmla="*/ 16 h 113"/>
                <a:gd name="T88" fmla="*/ 19 w 71"/>
                <a:gd name="T89" fmla="*/ 23 h 113"/>
                <a:gd name="T90" fmla="*/ 16 w 71"/>
                <a:gd name="T91" fmla="*/ 29 h 113"/>
                <a:gd name="T92" fmla="*/ 16 w 71"/>
                <a:gd name="T93" fmla="*/ 42 h 113"/>
                <a:gd name="T94" fmla="*/ 13 w 71"/>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13"/>
                <a:gd name="T146" fmla="*/ 71 w 71"/>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13">
                  <a:moveTo>
                    <a:pt x="0" y="58"/>
                  </a:moveTo>
                  <a:lnTo>
                    <a:pt x="0" y="39"/>
                  </a:lnTo>
                  <a:lnTo>
                    <a:pt x="3" y="26"/>
                  </a:lnTo>
                  <a:lnTo>
                    <a:pt x="10" y="16"/>
                  </a:lnTo>
                  <a:lnTo>
                    <a:pt x="16" y="6"/>
                  </a:lnTo>
                  <a:lnTo>
                    <a:pt x="26" y="3"/>
                  </a:lnTo>
                  <a:lnTo>
                    <a:pt x="35" y="0"/>
                  </a:lnTo>
                  <a:lnTo>
                    <a:pt x="45" y="3"/>
                  </a:lnTo>
                  <a:lnTo>
                    <a:pt x="52" y="3"/>
                  </a:lnTo>
                  <a:lnTo>
                    <a:pt x="58" y="10"/>
                  </a:lnTo>
                  <a:lnTo>
                    <a:pt x="65" y="16"/>
                  </a:lnTo>
                  <a:lnTo>
                    <a:pt x="68" y="23"/>
                  </a:lnTo>
                  <a:lnTo>
                    <a:pt x="71" y="32"/>
                  </a:lnTo>
                  <a:lnTo>
                    <a:pt x="71" y="42"/>
                  </a:lnTo>
                  <a:lnTo>
                    <a:pt x="71" y="58"/>
                  </a:lnTo>
                  <a:lnTo>
                    <a:pt x="71" y="74"/>
                  </a:lnTo>
                  <a:lnTo>
                    <a:pt x="68" y="90"/>
                  </a:lnTo>
                  <a:lnTo>
                    <a:pt x="65" y="100"/>
                  </a:lnTo>
                  <a:lnTo>
                    <a:pt x="55" y="106"/>
                  </a:lnTo>
                  <a:lnTo>
                    <a:pt x="48" y="113"/>
                  </a:lnTo>
                  <a:lnTo>
                    <a:pt x="35" y="113"/>
                  </a:lnTo>
                  <a:lnTo>
                    <a:pt x="26" y="113"/>
                  </a:lnTo>
                  <a:lnTo>
                    <a:pt x="16" y="110"/>
                  </a:lnTo>
                  <a:lnTo>
                    <a:pt x="10" y="103"/>
                  </a:lnTo>
                  <a:lnTo>
                    <a:pt x="3" y="90"/>
                  </a:lnTo>
                  <a:lnTo>
                    <a:pt x="0" y="77"/>
                  </a:lnTo>
                  <a:lnTo>
                    <a:pt x="0" y="58"/>
                  </a:lnTo>
                  <a:close/>
                  <a:moveTo>
                    <a:pt x="13" y="58"/>
                  </a:moveTo>
                  <a:lnTo>
                    <a:pt x="16" y="74"/>
                  </a:lnTo>
                  <a:lnTo>
                    <a:pt x="16" y="84"/>
                  </a:lnTo>
                  <a:lnTo>
                    <a:pt x="19" y="94"/>
                  </a:lnTo>
                  <a:lnTo>
                    <a:pt x="29" y="100"/>
                  </a:lnTo>
                  <a:lnTo>
                    <a:pt x="35" y="100"/>
                  </a:lnTo>
                  <a:lnTo>
                    <a:pt x="45" y="100"/>
                  </a:lnTo>
                  <a:lnTo>
                    <a:pt x="52" y="94"/>
                  </a:lnTo>
                  <a:lnTo>
                    <a:pt x="55" y="84"/>
                  </a:lnTo>
                  <a:lnTo>
                    <a:pt x="58" y="74"/>
                  </a:lnTo>
                  <a:lnTo>
                    <a:pt x="58" y="58"/>
                  </a:lnTo>
                  <a:lnTo>
                    <a:pt x="58" y="42"/>
                  </a:lnTo>
                  <a:lnTo>
                    <a:pt x="55" y="29"/>
                  </a:lnTo>
                  <a:lnTo>
                    <a:pt x="52" y="23"/>
                  </a:lnTo>
                  <a:lnTo>
                    <a:pt x="45" y="16"/>
                  </a:lnTo>
                  <a:lnTo>
                    <a:pt x="35" y="13"/>
                  </a:lnTo>
                  <a:lnTo>
                    <a:pt x="29" y="16"/>
                  </a:lnTo>
                  <a:lnTo>
                    <a:pt x="19" y="23"/>
                  </a:lnTo>
                  <a:lnTo>
                    <a:pt x="16" y="29"/>
                  </a:lnTo>
                  <a:lnTo>
                    <a:pt x="16" y="42"/>
                  </a:lnTo>
                  <a:lnTo>
                    <a:pt x="13"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08" name="Freeform 1044"/>
            <p:cNvSpPr>
              <a:spLocks noEditPoints="1"/>
            </p:cNvSpPr>
            <p:nvPr/>
          </p:nvSpPr>
          <p:spPr bwMode="auto">
            <a:xfrm>
              <a:off x="484" y="3066"/>
              <a:ext cx="74" cy="113"/>
            </a:xfrm>
            <a:custGeom>
              <a:avLst/>
              <a:gdLst>
                <a:gd name="T0" fmla="*/ 0 w 74"/>
                <a:gd name="T1" fmla="*/ 58 h 113"/>
                <a:gd name="T2" fmla="*/ 3 w 74"/>
                <a:gd name="T3" fmla="*/ 39 h 113"/>
                <a:gd name="T4" fmla="*/ 6 w 74"/>
                <a:gd name="T5" fmla="*/ 26 h 113"/>
                <a:gd name="T6" fmla="*/ 10 w 74"/>
                <a:gd name="T7" fmla="*/ 16 h 113"/>
                <a:gd name="T8" fmla="*/ 16 w 74"/>
                <a:gd name="T9" fmla="*/ 6 h 113"/>
                <a:gd name="T10" fmla="*/ 26 w 74"/>
                <a:gd name="T11" fmla="*/ 3 h 113"/>
                <a:gd name="T12" fmla="*/ 39 w 74"/>
                <a:gd name="T13" fmla="*/ 0 h 113"/>
                <a:gd name="T14" fmla="*/ 45 w 74"/>
                <a:gd name="T15" fmla="*/ 3 h 113"/>
                <a:gd name="T16" fmla="*/ 55 w 74"/>
                <a:gd name="T17" fmla="*/ 3 h 113"/>
                <a:gd name="T18" fmla="*/ 61 w 74"/>
                <a:gd name="T19" fmla="*/ 10 h 113"/>
                <a:gd name="T20" fmla="*/ 64 w 74"/>
                <a:gd name="T21" fmla="*/ 16 h 113"/>
                <a:gd name="T22" fmla="*/ 68 w 74"/>
                <a:gd name="T23" fmla="*/ 23 h 113"/>
                <a:gd name="T24" fmla="*/ 71 w 74"/>
                <a:gd name="T25" fmla="*/ 32 h 113"/>
                <a:gd name="T26" fmla="*/ 74 w 74"/>
                <a:gd name="T27" fmla="*/ 42 h 113"/>
                <a:gd name="T28" fmla="*/ 74 w 74"/>
                <a:gd name="T29" fmla="*/ 58 h 113"/>
                <a:gd name="T30" fmla="*/ 74 w 74"/>
                <a:gd name="T31" fmla="*/ 74 h 113"/>
                <a:gd name="T32" fmla="*/ 71 w 74"/>
                <a:gd name="T33" fmla="*/ 90 h 113"/>
                <a:gd name="T34" fmla="*/ 64 w 74"/>
                <a:gd name="T35" fmla="*/ 100 h 113"/>
                <a:gd name="T36" fmla="*/ 58 w 74"/>
                <a:gd name="T37" fmla="*/ 106 h 113"/>
                <a:gd name="T38" fmla="*/ 48 w 74"/>
                <a:gd name="T39" fmla="*/ 113 h 113"/>
                <a:gd name="T40" fmla="*/ 39 w 74"/>
                <a:gd name="T41" fmla="*/ 113 h 113"/>
                <a:gd name="T42" fmla="*/ 29 w 74"/>
                <a:gd name="T43" fmla="*/ 113 h 113"/>
                <a:gd name="T44" fmla="*/ 19 w 74"/>
                <a:gd name="T45" fmla="*/ 110 h 113"/>
                <a:gd name="T46" fmla="*/ 13 w 74"/>
                <a:gd name="T47" fmla="*/ 103 h 113"/>
                <a:gd name="T48" fmla="*/ 6 w 74"/>
                <a:gd name="T49" fmla="*/ 90 h 113"/>
                <a:gd name="T50" fmla="*/ 3 w 74"/>
                <a:gd name="T51" fmla="*/ 77 h 113"/>
                <a:gd name="T52" fmla="*/ 0 w 74"/>
                <a:gd name="T53" fmla="*/ 58 h 113"/>
                <a:gd name="T54" fmla="*/ 16 w 74"/>
                <a:gd name="T55" fmla="*/ 58 h 113"/>
                <a:gd name="T56" fmla="*/ 16 w 74"/>
                <a:gd name="T57" fmla="*/ 74 h 113"/>
                <a:gd name="T58" fmla="*/ 19 w 74"/>
                <a:gd name="T59" fmla="*/ 84 h 113"/>
                <a:gd name="T60" fmla="*/ 22 w 74"/>
                <a:gd name="T61" fmla="*/ 94 h 113"/>
                <a:gd name="T62" fmla="*/ 29 w 74"/>
                <a:gd name="T63" fmla="*/ 100 h 113"/>
                <a:gd name="T64" fmla="*/ 39 w 74"/>
                <a:gd name="T65" fmla="*/ 100 h 113"/>
                <a:gd name="T66" fmla="*/ 45 w 74"/>
                <a:gd name="T67" fmla="*/ 100 h 113"/>
                <a:gd name="T68" fmla="*/ 51 w 74"/>
                <a:gd name="T69" fmla="*/ 94 h 113"/>
                <a:gd name="T70" fmla="*/ 58 w 74"/>
                <a:gd name="T71" fmla="*/ 84 h 113"/>
                <a:gd name="T72" fmla="*/ 58 w 74"/>
                <a:gd name="T73" fmla="*/ 74 h 113"/>
                <a:gd name="T74" fmla="*/ 58 w 74"/>
                <a:gd name="T75" fmla="*/ 58 h 113"/>
                <a:gd name="T76" fmla="*/ 58 w 74"/>
                <a:gd name="T77" fmla="*/ 42 h 113"/>
                <a:gd name="T78" fmla="*/ 58 w 74"/>
                <a:gd name="T79" fmla="*/ 29 h 113"/>
                <a:gd name="T80" fmla="*/ 55 w 74"/>
                <a:gd name="T81" fmla="*/ 23 h 113"/>
                <a:gd name="T82" fmla="*/ 45 w 74"/>
                <a:gd name="T83" fmla="*/ 16 h 113"/>
                <a:gd name="T84" fmla="*/ 39 w 74"/>
                <a:gd name="T85" fmla="*/ 13 h 113"/>
                <a:gd name="T86" fmla="*/ 29 w 74"/>
                <a:gd name="T87" fmla="*/ 16 h 113"/>
                <a:gd name="T88" fmla="*/ 22 w 74"/>
                <a:gd name="T89" fmla="*/ 23 h 113"/>
                <a:gd name="T90" fmla="*/ 19 w 74"/>
                <a:gd name="T91" fmla="*/ 29 h 113"/>
                <a:gd name="T92" fmla="*/ 16 w 74"/>
                <a:gd name="T93" fmla="*/ 42 h 113"/>
                <a:gd name="T94" fmla="*/ 16 w 74"/>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8"/>
                  </a:moveTo>
                  <a:lnTo>
                    <a:pt x="3" y="39"/>
                  </a:lnTo>
                  <a:lnTo>
                    <a:pt x="6" y="26"/>
                  </a:lnTo>
                  <a:lnTo>
                    <a:pt x="10" y="16"/>
                  </a:lnTo>
                  <a:lnTo>
                    <a:pt x="16" y="6"/>
                  </a:lnTo>
                  <a:lnTo>
                    <a:pt x="26" y="3"/>
                  </a:lnTo>
                  <a:lnTo>
                    <a:pt x="39" y="0"/>
                  </a:lnTo>
                  <a:lnTo>
                    <a:pt x="45" y="3"/>
                  </a:lnTo>
                  <a:lnTo>
                    <a:pt x="55" y="3"/>
                  </a:lnTo>
                  <a:lnTo>
                    <a:pt x="61" y="10"/>
                  </a:lnTo>
                  <a:lnTo>
                    <a:pt x="64" y="16"/>
                  </a:lnTo>
                  <a:lnTo>
                    <a:pt x="68" y="23"/>
                  </a:lnTo>
                  <a:lnTo>
                    <a:pt x="71" y="32"/>
                  </a:lnTo>
                  <a:lnTo>
                    <a:pt x="74" y="42"/>
                  </a:lnTo>
                  <a:lnTo>
                    <a:pt x="74" y="58"/>
                  </a:lnTo>
                  <a:lnTo>
                    <a:pt x="74" y="74"/>
                  </a:lnTo>
                  <a:lnTo>
                    <a:pt x="71" y="90"/>
                  </a:lnTo>
                  <a:lnTo>
                    <a:pt x="64" y="100"/>
                  </a:lnTo>
                  <a:lnTo>
                    <a:pt x="58" y="106"/>
                  </a:lnTo>
                  <a:lnTo>
                    <a:pt x="48" y="113"/>
                  </a:lnTo>
                  <a:lnTo>
                    <a:pt x="39" y="113"/>
                  </a:lnTo>
                  <a:lnTo>
                    <a:pt x="29" y="113"/>
                  </a:lnTo>
                  <a:lnTo>
                    <a:pt x="19" y="110"/>
                  </a:lnTo>
                  <a:lnTo>
                    <a:pt x="13" y="103"/>
                  </a:lnTo>
                  <a:lnTo>
                    <a:pt x="6" y="90"/>
                  </a:lnTo>
                  <a:lnTo>
                    <a:pt x="3" y="77"/>
                  </a:lnTo>
                  <a:lnTo>
                    <a:pt x="0" y="58"/>
                  </a:lnTo>
                  <a:close/>
                  <a:moveTo>
                    <a:pt x="16" y="58"/>
                  </a:moveTo>
                  <a:lnTo>
                    <a:pt x="16" y="74"/>
                  </a:lnTo>
                  <a:lnTo>
                    <a:pt x="19" y="84"/>
                  </a:lnTo>
                  <a:lnTo>
                    <a:pt x="22" y="94"/>
                  </a:lnTo>
                  <a:lnTo>
                    <a:pt x="29" y="100"/>
                  </a:lnTo>
                  <a:lnTo>
                    <a:pt x="39" y="100"/>
                  </a:lnTo>
                  <a:lnTo>
                    <a:pt x="45" y="100"/>
                  </a:lnTo>
                  <a:lnTo>
                    <a:pt x="51" y="94"/>
                  </a:lnTo>
                  <a:lnTo>
                    <a:pt x="58" y="84"/>
                  </a:lnTo>
                  <a:lnTo>
                    <a:pt x="58" y="74"/>
                  </a:lnTo>
                  <a:lnTo>
                    <a:pt x="58" y="58"/>
                  </a:lnTo>
                  <a:lnTo>
                    <a:pt x="58" y="42"/>
                  </a:lnTo>
                  <a:lnTo>
                    <a:pt x="58" y="29"/>
                  </a:lnTo>
                  <a:lnTo>
                    <a:pt x="55" y="23"/>
                  </a:lnTo>
                  <a:lnTo>
                    <a:pt x="45" y="16"/>
                  </a:lnTo>
                  <a:lnTo>
                    <a:pt x="39" y="13"/>
                  </a:lnTo>
                  <a:lnTo>
                    <a:pt x="29" y="16"/>
                  </a:lnTo>
                  <a:lnTo>
                    <a:pt x="22" y="23"/>
                  </a:lnTo>
                  <a:lnTo>
                    <a:pt x="19" y="29"/>
                  </a:lnTo>
                  <a:lnTo>
                    <a:pt x="16" y="42"/>
                  </a:lnTo>
                  <a:lnTo>
                    <a:pt x="16"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09" name="Freeform 1045"/>
            <p:cNvSpPr>
              <a:spLocks noEditPoints="1"/>
            </p:cNvSpPr>
            <p:nvPr/>
          </p:nvSpPr>
          <p:spPr bwMode="auto">
            <a:xfrm>
              <a:off x="571" y="3066"/>
              <a:ext cx="71" cy="113"/>
            </a:xfrm>
            <a:custGeom>
              <a:avLst/>
              <a:gdLst>
                <a:gd name="T0" fmla="*/ 0 w 71"/>
                <a:gd name="T1" fmla="*/ 58 h 113"/>
                <a:gd name="T2" fmla="*/ 0 w 71"/>
                <a:gd name="T3" fmla="*/ 39 h 113"/>
                <a:gd name="T4" fmla="*/ 3 w 71"/>
                <a:gd name="T5" fmla="*/ 26 h 113"/>
                <a:gd name="T6" fmla="*/ 10 w 71"/>
                <a:gd name="T7" fmla="*/ 16 h 113"/>
                <a:gd name="T8" fmla="*/ 16 w 71"/>
                <a:gd name="T9" fmla="*/ 6 h 113"/>
                <a:gd name="T10" fmla="*/ 26 w 71"/>
                <a:gd name="T11" fmla="*/ 3 h 113"/>
                <a:gd name="T12" fmla="*/ 35 w 71"/>
                <a:gd name="T13" fmla="*/ 0 h 113"/>
                <a:gd name="T14" fmla="*/ 45 w 71"/>
                <a:gd name="T15" fmla="*/ 3 h 113"/>
                <a:gd name="T16" fmla="*/ 52 w 71"/>
                <a:gd name="T17" fmla="*/ 3 h 113"/>
                <a:gd name="T18" fmla="*/ 58 w 71"/>
                <a:gd name="T19" fmla="*/ 10 h 113"/>
                <a:gd name="T20" fmla="*/ 64 w 71"/>
                <a:gd name="T21" fmla="*/ 16 h 113"/>
                <a:gd name="T22" fmla="*/ 68 w 71"/>
                <a:gd name="T23" fmla="*/ 23 h 113"/>
                <a:gd name="T24" fmla="*/ 71 w 71"/>
                <a:gd name="T25" fmla="*/ 32 h 113"/>
                <a:gd name="T26" fmla="*/ 71 w 71"/>
                <a:gd name="T27" fmla="*/ 42 h 113"/>
                <a:gd name="T28" fmla="*/ 71 w 71"/>
                <a:gd name="T29" fmla="*/ 58 h 113"/>
                <a:gd name="T30" fmla="*/ 71 w 71"/>
                <a:gd name="T31" fmla="*/ 74 h 113"/>
                <a:gd name="T32" fmla="*/ 68 w 71"/>
                <a:gd name="T33" fmla="*/ 90 h 113"/>
                <a:gd name="T34" fmla="*/ 64 w 71"/>
                <a:gd name="T35" fmla="*/ 100 h 113"/>
                <a:gd name="T36" fmla="*/ 55 w 71"/>
                <a:gd name="T37" fmla="*/ 106 h 113"/>
                <a:gd name="T38" fmla="*/ 48 w 71"/>
                <a:gd name="T39" fmla="*/ 113 h 113"/>
                <a:gd name="T40" fmla="*/ 35 w 71"/>
                <a:gd name="T41" fmla="*/ 113 h 113"/>
                <a:gd name="T42" fmla="*/ 26 w 71"/>
                <a:gd name="T43" fmla="*/ 113 h 113"/>
                <a:gd name="T44" fmla="*/ 16 w 71"/>
                <a:gd name="T45" fmla="*/ 110 h 113"/>
                <a:gd name="T46" fmla="*/ 10 w 71"/>
                <a:gd name="T47" fmla="*/ 103 h 113"/>
                <a:gd name="T48" fmla="*/ 3 w 71"/>
                <a:gd name="T49" fmla="*/ 90 h 113"/>
                <a:gd name="T50" fmla="*/ 0 w 71"/>
                <a:gd name="T51" fmla="*/ 77 h 113"/>
                <a:gd name="T52" fmla="*/ 0 w 71"/>
                <a:gd name="T53" fmla="*/ 58 h 113"/>
                <a:gd name="T54" fmla="*/ 13 w 71"/>
                <a:gd name="T55" fmla="*/ 58 h 113"/>
                <a:gd name="T56" fmla="*/ 16 w 71"/>
                <a:gd name="T57" fmla="*/ 74 h 113"/>
                <a:gd name="T58" fmla="*/ 16 w 71"/>
                <a:gd name="T59" fmla="*/ 84 h 113"/>
                <a:gd name="T60" fmla="*/ 19 w 71"/>
                <a:gd name="T61" fmla="*/ 94 h 113"/>
                <a:gd name="T62" fmla="*/ 29 w 71"/>
                <a:gd name="T63" fmla="*/ 100 h 113"/>
                <a:gd name="T64" fmla="*/ 35 w 71"/>
                <a:gd name="T65" fmla="*/ 100 h 113"/>
                <a:gd name="T66" fmla="*/ 45 w 71"/>
                <a:gd name="T67" fmla="*/ 100 h 113"/>
                <a:gd name="T68" fmla="*/ 52 w 71"/>
                <a:gd name="T69" fmla="*/ 94 h 113"/>
                <a:gd name="T70" fmla="*/ 55 w 71"/>
                <a:gd name="T71" fmla="*/ 84 h 113"/>
                <a:gd name="T72" fmla="*/ 58 w 71"/>
                <a:gd name="T73" fmla="*/ 74 h 113"/>
                <a:gd name="T74" fmla="*/ 58 w 71"/>
                <a:gd name="T75" fmla="*/ 58 h 113"/>
                <a:gd name="T76" fmla="*/ 58 w 71"/>
                <a:gd name="T77" fmla="*/ 42 h 113"/>
                <a:gd name="T78" fmla="*/ 55 w 71"/>
                <a:gd name="T79" fmla="*/ 29 h 113"/>
                <a:gd name="T80" fmla="*/ 52 w 71"/>
                <a:gd name="T81" fmla="*/ 23 h 113"/>
                <a:gd name="T82" fmla="*/ 45 w 71"/>
                <a:gd name="T83" fmla="*/ 16 h 113"/>
                <a:gd name="T84" fmla="*/ 35 w 71"/>
                <a:gd name="T85" fmla="*/ 13 h 113"/>
                <a:gd name="T86" fmla="*/ 29 w 71"/>
                <a:gd name="T87" fmla="*/ 16 h 113"/>
                <a:gd name="T88" fmla="*/ 19 w 71"/>
                <a:gd name="T89" fmla="*/ 23 h 113"/>
                <a:gd name="T90" fmla="*/ 16 w 71"/>
                <a:gd name="T91" fmla="*/ 29 h 113"/>
                <a:gd name="T92" fmla="*/ 16 w 71"/>
                <a:gd name="T93" fmla="*/ 42 h 113"/>
                <a:gd name="T94" fmla="*/ 13 w 71"/>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13"/>
                <a:gd name="T146" fmla="*/ 71 w 71"/>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13">
                  <a:moveTo>
                    <a:pt x="0" y="58"/>
                  </a:moveTo>
                  <a:lnTo>
                    <a:pt x="0" y="39"/>
                  </a:lnTo>
                  <a:lnTo>
                    <a:pt x="3" y="26"/>
                  </a:lnTo>
                  <a:lnTo>
                    <a:pt x="10" y="16"/>
                  </a:lnTo>
                  <a:lnTo>
                    <a:pt x="16" y="6"/>
                  </a:lnTo>
                  <a:lnTo>
                    <a:pt x="26" y="3"/>
                  </a:lnTo>
                  <a:lnTo>
                    <a:pt x="35" y="0"/>
                  </a:lnTo>
                  <a:lnTo>
                    <a:pt x="45" y="3"/>
                  </a:lnTo>
                  <a:lnTo>
                    <a:pt x="52" y="3"/>
                  </a:lnTo>
                  <a:lnTo>
                    <a:pt x="58" y="10"/>
                  </a:lnTo>
                  <a:lnTo>
                    <a:pt x="64" y="16"/>
                  </a:lnTo>
                  <a:lnTo>
                    <a:pt x="68" y="23"/>
                  </a:lnTo>
                  <a:lnTo>
                    <a:pt x="71" y="32"/>
                  </a:lnTo>
                  <a:lnTo>
                    <a:pt x="71" y="42"/>
                  </a:lnTo>
                  <a:lnTo>
                    <a:pt x="71" y="58"/>
                  </a:lnTo>
                  <a:lnTo>
                    <a:pt x="71" y="74"/>
                  </a:lnTo>
                  <a:lnTo>
                    <a:pt x="68" y="90"/>
                  </a:lnTo>
                  <a:lnTo>
                    <a:pt x="64" y="100"/>
                  </a:lnTo>
                  <a:lnTo>
                    <a:pt x="55" y="106"/>
                  </a:lnTo>
                  <a:lnTo>
                    <a:pt x="48" y="113"/>
                  </a:lnTo>
                  <a:lnTo>
                    <a:pt x="35" y="113"/>
                  </a:lnTo>
                  <a:lnTo>
                    <a:pt x="26" y="113"/>
                  </a:lnTo>
                  <a:lnTo>
                    <a:pt x="16" y="110"/>
                  </a:lnTo>
                  <a:lnTo>
                    <a:pt x="10" y="103"/>
                  </a:lnTo>
                  <a:lnTo>
                    <a:pt x="3" y="90"/>
                  </a:lnTo>
                  <a:lnTo>
                    <a:pt x="0" y="77"/>
                  </a:lnTo>
                  <a:lnTo>
                    <a:pt x="0" y="58"/>
                  </a:lnTo>
                  <a:close/>
                  <a:moveTo>
                    <a:pt x="13" y="58"/>
                  </a:moveTo>
                  <a:lnTo>
                    <a:pt x="16" y="74"/>
                  </a:lnTo>
                  <a:lnTo>
                    <a:pt x="16" y="84"/>
                  </a:lnTo>
                  <a:lnTo>
                    <a:pt x="19" y="94"/>
                  </a:lnTo>
                  <a:lnTo>
                    <a:pt x="29" y="100"/>
                  </a:lnTo>
                  <a:lnTo>
                    <a:pt x="35" y="100"/>
                  </a:lnTo>
                  <a:lnTo>
                    <a:pt x="45" y="100"/>
                  </a:lnTo>
                  <a:lnTo>
                    <a:pt x="52" y="94"/>
                  </a:lnTo>
                  <a:lnTo>
                    <a:pt x="55" y="84"/>
                  </a:lnTo>
                  <a:lnTo>
                    <a:pt x="58" y="74"/>
                  </a:lnTo>
                  <a:lnTo>
                    <a:pt x="58" y="58"/>
                  </a:lnTo>
                  <a:lnTo>
                    <a:pt x="58" y="42"/>
                  </a:lnTo>
                  <a:lnTo>
                    <a:pt x="55" y="29"/>
                  </a:lnTo>
                  <a:lnTo>
                    <a:pt x="52" y="23"/>
                  </a:lnTo>
                  <a:lnTo>
                    <a:pt x="45" y="16"/>
                  </a:lnTo>
                  <a:lnTo>
                    <a:pt x="35" y="13"/>
                  </a:lnTo>
                  <a:lnTo>
                    <a:pt x="29" y="16"/>
                  </a:lnTo>
                  <a:lnTo>
                    <a:pt x="19" y="23"/>
                  </a:lnTo>
                  <a:lnTo>
                    <a:pt x="16" y="29"/>
                  </a:lnTo>
                  <a:lnTo>
                    <a:pt x="16" y="42"/>
                  </a:lnTo>
                  <a:lnTo>
                    <a:pt x="13"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10" name="Freeform 1046"/>
            <p:cNvSpPr>
              <a:spLocks noEditPoints="1"/>
            </p:cNvSpPr>
            <p:nvPr/>
          </p:nvSpPr>
          <p:spPr bwMode="auto">
            <a:xfrm>
              <a:off x="655" y="3066"/>
              <a:ext cx="74" cy="113"/>
            </a:xfrm>
            <a:custGeom>
              <a:avLst/>
              <a:gdLst>
                <a:gd name="T0" fmla="*/ 0 w 74"/>
                <a:gd name="T1" fmla="*/ 58 h 113"/>
                <a:gd name="T2" fmla="*/ 3 w 74"/>
                <a:gd name="T3" fmla="*/ 39 h 113"/>
                <a:gd name="T4" fmla="*/ 6 w 74"/>
                <a:gd name="T5" fmla="*/ 26 h 113"/>
                <a:gd name="T6" fmla="*/ 9 w 74"/>
                <a:gd name="T7" fmla="*/ 16 h 113"/>
                <a:gd name="T8" fmla="*/ 16 w 74"/>
                <a:gd name="T9" fmla="*/ 6 h 113"/>
                <a:gd name="T10" fmla="*/ 26 w 74"/>
                <a:gd name="T11" fmla="*/ 3 h 113"/>
                <a:gd name="T12" fmla="*/ 39 w 74"/>
                <a:gd name="T13" fmla="*/ 0 h 113"/>
                <a:gd name="T14" fmla="*/ 45 w 74"/>
                <a:gd name="T15" fmla="*/ 3 h 113"/>
                <a:gd name="T16" fmla="*/ 55 w 74"/>
                <a:gd name="T17" fmla="*/ 3 h 113"/>
                <a:gd name="T18" fmla="*/ 61 w 74"/>
                <a:gd name="T19" fmla="*/ 10 h 113"/>
                <a:gd name="T20" fmla="*/ 64 w 74"/>
                <a:gd name="T21" fmla="*/ 16 h 113"/>
                <a:gd name="T22" fmla="*/ 68 w 74"/>
                <a:gd name="T23" fmla="*/ 23 h 113"/>
                <a:gd name="T24" fmla="*/ 71 w 74"/>
                <a:gd name="T25" fmla="*/ 32 h 113"/>
                <a:gd name="T26" fmla="*/ 74 w 74"/>
                <a:gd name="T27" fmla="*/ 42 h 113"/>
                <a:gd name="T28" fmla="*/ 74 w 74"/>
                <a:gd name="T29" fmla="*/ 58 h 113"/>
                <a:gd name="T30" fmla="*/ 74 w 74"/>
                <a:gd name="T31" fmla="*/ 74 h 113"/>
                <a:gd name="T32" fmla="*/ 71 w 74"/>
                <a:gd name="T33" fmla="*/ 90 h 113"/>
                <a:gd name="T34" fmla="*/ 64 w 74"/>
                <a:gd name="T35" fmla="*/ 100 h 113"/>
                <a:gd name="T36" fmla="*/ 58 w 74"/>
                <a:gd name="T37" fmla="*/ 106 h 113"/>
                <a:gd name="T38" fmla="*/ 48 w 74"/>
                <a:gd name="T39" fmla="*/ 113 h 113"/>
                <a:gd name="T40" fmla="*/ 39 w 74"/>
                <a:gd name="T41" fmla="*/ 113 h 113"/>
                <a:gd name="T42" fmla="*/ 29 w 74"/>
                <a:gd name="T43" fmla="*/ 113 h 113"/>
                <a:gd name="T44" fmla="*/ 19 w 74"/>
                <a:gd name="T45" fmla="*/ 110 h 113"/>
                <a:gd name="T46" fmla="*/ 13 w 74"/>
                <a:gd name="T47" fmla="*/ 103 h 113"/>
                <a:gd name="T48" fmla="*/ 6 w 74"/>
                <a:gd name="T49" fmla="*/ 90 h 113"/>
                <a:gd name="T50" fmla="*/ 3 w 74"/>
                <a:gd name="T51" fmla="*/ 77 h 113"/>
                <a:gd name="T52" fmla="*/ 0 w 74"/>
                <a:gd name="T53" fmla="*/ 58 h 113"/>
                <a:gd name="T54" fmla="*/ 16 w 74"/>
                <a:gd name="T55" fmla="*/ 58 h 113"/>
                <a:gd name="T56" fmla="*/ 16 w 74"/>
                <a:gd name="T57" fmla="*/ 74 h 113"/>
                <a:gd name="T58" fmla="*/ 19 w 74"/>
                <a:gd name="T59" fmla="*/ 84 h 113"/>
                <a:gd name="T60" fmla="*/ 22 w 74"/>
                <a:gd name="T61" fmla="*/ 94 h 113"/>
                <a:gd name="T62" fmla="*/ 29 w 74"/>
                <a:gd name="T63" fmla="*/ 100 h 113"/>
                <a:gd name="T64" fmla="*/ 39 w 74"/>
                <a:gd name="T65" fmla="*/ 100 h 113"/>
                <a:gd name="T66" fmla="*/ 45 w 74"/>
                <a:gd name="T67" fmla="*/ 100 h 113"/>
                <a:gd name="T68" fmla="*/ 51 w 74"/>
                <a:gd name="T69" fmla="*/ 94 h 113"/>
                <a:gd name="T70" fmla="*/ 58 w 74"/>
                <a:gd name="T71" fmla="*/ 84 h 113"/>
                <a:gd name="T72" fmla="*/ 58 w 74"/>
                <a:gd name="T73" fmla="*/ 74 h 113"/>
                <a:gd name="T74" fmla="*/ 58 w 74"/>
                <a:gd name="T75" fmla="*/ 58 h 113"/>
                <a:gd name="T76" fmla="*/ 58 w 74"/>
                <a:gd name="T77" fmla="*/ 42 h 113"/>
                <a:gd name="T78" fmla="*/ 58 w 74"/>
                <a:gd name="T79" fmla="*/ 29 h 113"/>
                <a:gd name="T80" fmla="*/ 55 w 74"/>
                <a:gd name="T81" fmla="*/ 23 h 113"/>
                <a:gd name="T82" fmla="*/ 45 w 74"/>
                <a:gd name="T83" fmla="*/ 16 h 113"/>
                <a:gd name="T84" fmla="*/ 39 w 74"/>
                <a:gd name="T85" fmla="*/ 13 h 113"/>
                <a:gd name="T86" fmla="*/ 29 w 74"/>
                <a:gd name="T87" fmla="*/ 16 h 113"/>
                <a:gd name="T88" fmla="*/ 22 w 74"/>
                <a:gd name="T89" fmla="*/ 23 h 113"/>
                <a:gd name="T90" fmla="*/ 19 w 74"/>
                <a:gd name="T91" fmla="*/ 29 h 113"/>
                <a:gd name="T92" fmla="*/ 16 w 74"/>
                <a:gd name="T93" fmla="*/ 42 h 113"/>
                <a:gd name="T94" fmla="*/ 16 w 74"/>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8"/>
                  </a:moveTo>
                  <a:lnTo>
                    <a:pt x="3" y="39"/>
                  </a:lnTo>
                  <a:lnTo>
                    <a:pt x="6" y="26"/>
                  </a:lnTo>
                  <a:lnTo>
                    <a:pt x="9" y="16"/>
                  </a:lnTo>
                  <a:lnTo>
                    <a:pt x="16" y="6"/>
                  </a:lnTo>
                  <a:lnTo>
                    <a:pt x="26" y="3"/>
                  </a:lnTo>
                  <a:lnTo>
                    <a:pt x="39" y="0"/>
                  </a:lnTo>
                  <a:lnTo>
                    <a:pt x="45" y="3"/>
                  </a:lnTo>
                  <a:lnTo>
                    <a:pt x="55" y="3"/>
                  </a:lnTo>
                  <a:lnTo>
                    <a:pt x="61" y="10"/>
                  </a:lnTo>
                  <a:lnTo>
                    <a:pt x="64" y="16"/>
                  </a:lnTo>
                  <a:lnTo>
                    <a:pt x="68" y="23"/>
                  </a:lnTo>
                  <a:lnTo>
                    <a:pt x="71" y="32"/>
                  </a:lnTo>
                  <a:lnTo>
                    <a:pt x="74" y="42"/>
                  </a:lnTo>
                  <a:lnTo>
                    <a:pt x="74" y="58"/>
                  </a:lnTo>
                  <a:lnTo>
                    <a:pt x="74" y="74"/>
                  </a:lnTo>
                  <a:lnTo>
                    <a:pt x="71" y="90"/>
                  </a:lnTo>
                  <a:lnTo>
                    <a:pt x="64" y="100"/>
                  </a:lnTo>
                  <a:lnTo>
                    <a:pt x="58" y="106"/>
                  </a:lnTo>
                  <a:lnTo>
                    <a:pt x="48" y="113"/>
                  </a:lnTo>
                  <a:lnTo>
                    <a:pt x="39" y="113"/>
                  </a:lnTo>
                  <a:lnTo>
                    <a:pt x="29" y="113"/>
                  </a:lnTo>
                  <a:lnTo>
                    <a:pt x="19" y="110"/>
                  </a:lnTo>
                  <a:lnTo>
                    <a:pt x="13" y="103"/>
                  </a:lnTo>
                  <a:lnTo>
                    <a:pt x="6" y="90"/>
                  </a:lnTo>
                  <a:lnTo>
                    <a:pt x="3" y="77"/>
                  </a:lnTo>
                  <a:lnTo>
                    <a:pt x="0" y="58"/>
                  </a:lnTo>
                  <a:close/>
                  <a:moveTo>
                    <a:pt x="16" y="58"/>
                  </a:moveTo>
                  <a:lnTo>
                    <a:pt x="16" y="74"/>
                  </a:lnTo>
                  <a:lnTo>
                    <a:pt x="19" y="84"/>
                  </a:lnTo>
                  <a:lnTo>
                    <a:pt x="22" y="94"/>
                  </a:lnTo>
                  <a:lnTo>
                    <a:pt x="29" y="100"/>
                  </a:lnTo>
                  <a:lnTo>
                    <a:pt x="39" y="100"/>
                  </a:lnTo>
                  <a:lnTo>
                    <a:pt x="45" y="100"/>
                  </a:lnTo>
                  <a:lnTo>
                    <a:pt x="51" y="94"/>
                  </a:lnTo>
                  <a:lnTo>
                    <a:pt x="58" y="84"/>
                  </a:lnTo>
                  <a:lnTo>
                    <a:pt x="58" y="74"/>
                  </a:lnTo>
                  <a:lnTo>
                    <a:pt x="58" y="58"/>
                  </a:lnTo>
                  <a:lnTo>
                    <a:pt x="58" y="42"/>
                  </a:lnTo>
                  <a:lnTo>
                    <a:pt x="58" y="29"/>
                  </a:lnTo>
                  <a:lnTo>
                    <a:pt x="55" y="23"/>
                  </a:lnTo>
                  <a:lnTo>
                    <a:pt x="45" y="16"/>
                  </a:lnTo>
                  <a:lnTo>
                    <a:pt x="39" y="13"/>
                  </a:lnTo>
                  <a:lnTo>
                    <a:pt x="29" y="16"/>
                  </a:lnTo>
                  <a:lnTo>
                    <a:pt x="22" y="23"/>
                  </a:lnTo>
                  <a:lnTo>
                    <a:pt x="19" y="29"/>
                  </a:lnTo>
                  <a:lnTo>
                    <a:pt x="16" y="42"/>
                  </a:lnTo>
                  <a:lnTo>
                    <a:pt x="16"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11" name="Freeform 1047"/>
            <p:cNvSpPr>
              <a:spLocks noEditPoints="1"/>
            </p:cNvSpPr>
            <p:nvPr/>
          </p:nvSpPr>
          <p:spPr bwMode="auto">
            <a:xfrm>
              <a:off x="742" y="3066"/>
              <a:ext cx="71" cy="113"/>
            </a:xfrm>
            <a:custGeom>
              <a:avLst/>
              <a:gdLst>
                <a:gd name="T0" fmla="*/ 0 w 71"/>
                <a:gd name="T1" fmla="*/ 58 h 113"/>
                <a:gd name="T2" fmla="*/ 0 w 71"/>
                <a:gd name="T3" fmla="*/ 39 h 113"/>
                <a:gd name="T4" fmla="*/ 3 w 71"/>
                <a:gd name="T5" fmla="*/ 26 h 113"/>
                <a:gd name="T6" fmla="*/ 10 w 71"/>
                <a:gd name="T7" fmla="*/ 16 h 113"/>
                <a:gd name="T8" fmla="*/ 16 w 71"/>
                <a:gd name="T9" fmla="*/ 6 h 113"/>
                <a:gd name="T10" fmla="*/ 26 w 71"/>
                <a:gd name="T11" fmla="*/ 3 h 113"/>
                <a:gd name="T12" fmla="*/ 35 w 71"/>
                <a:gd name="T13" fmla="*/ 0 h 113"/>
                <a:gd name="T14" fmla="*/ 45 w 71"/>
                <a:gd name="T15" fmla="*/ 3 h 113"/>
                <a:gd name="T16" fmla="*/ 52 w 71"/>
                <a:gd name="T17" fmla="*/ 3 h 113"/>
                <a:gd name="T18" fmla="*/ 58 w 71"/>
                <a:gd name="T19" fmla="*/ 10 h 113"/>
                <a:gd name="T20" fmla="*/ 64 w 71"/>
                <a:gd name="T21" fmla="*/ 16 h 113"/>
                <a:gd name="T22" fmla="*/ 68 w 71"/>
                <a:gd name="T23" fmla="*/ 23 h 113"/>
                <a:gd name="T24" fmla="*/ 71 w 71"/>
                <a:gd name="T25" fmla="*/ 32 h 113"/>
                <a:gd name="T26" fmla="*/ 71 w 71"/>
                <a:gd name="T27" fmla="*/ 42 h 113"/>
                <a:gd name="T28" fmla="*/ 71 w 71"/>
                <a:gd name="T29" fmla="*/ 58 h 113"/>
                <a:gd name="T30" fmla="*/ 71 w 71"/>
                <a:gd name="T31" fmla="*/ 74 h 113"/>
                <a:gd name="T32" fmla="*/ 68 w 71"/>
                <a:gd name="T33" fmla="*/ 90 h 113"/>
                <a:gd name="T34" fmla="*/ 64 w 71"/>
                <a:gd name="T35" fmla="*/ 100 h 113"/>
                <a:gd name="T36" fmla="*/ 55 w 71"/>
                <a:gd name="T37" fmla="*/ 106 h 113"/>
                <a:gd name="T38" fmla="*/ 48 w 71"/>
                <a:gd name="T39" fmla="*/ 113 h 113"/>
                <a:gd name="T40" fmla="*/ 35 w 71"/>
                <a:gd name="T41" fmla="*/ 113 h 113"/>
                <a:gd name="T42" fmla="*/ 26 w 71"/>
                <a:gd name="T43" fmla="*/ 113 h 113"/>
                <a:gd name="T44" fmla="*/ 16 w 71"/>
                <a:gd name="T45" fmla="*/ 110 h 113"/>
                <a:gd name="T46" fmla="*/ 10 w 71"/>
                <a:gd name="T47" fmla="*/ 103 h 113"/>
                <a:gd name="T48" fmla="*/ 3 w 71"/>
                <a:gd name="T49" fmla="*/ 90 h 113"/>
                <a:gd name="T50" fmla="*/ 0 w 71"/>
                <a:gd name="T51" fmla="*/ 77 h 113"/>
                <a:gd name="T52" fmla="*/ 0 w 71"/>
                <a:gd name="T53" fmla="*/ 58 h 113"/>
                <a:gd name="T54" fmla="*/ 13 w 71"/>
                <a:gd name="T55" fmla="*/ 58 h 113"/>
                <a:gd name="T56" fmla="*/ 16 w 71"/>
                <a:gd name="T57" fmla="*/ 74 h 113"/>
                <a:gd name="T58" fmla="*/ 16 w 71"/>
                <a:gd name="T59" fmla="*/ 84 h 113"/>
                <a:gd name="T60" fmla="*/ 19 w 71"/>
                <a:gd name="T61" fmla="*/ 94 h 113"/>
                <a:gd name="T62" fmla="*/ 29 w 71"/>
                <a:gd name="T63" fmla="*/ 100 h 113"/>
                <a:gd name="T64" fmla="*/ 35 w 71"/>
                <a:gd name="T65" fmla="*/ 100 h 113"/>
                <a:gd name="T66" fmla="*/ 45 w 71"/>
                <a:gd name="T67" fmla="*/ 100 h 113"/>
                <a:gd name="T68" fmla="*/ 52 w 71"/>
                <a:gd name="T69" fmla="*/ 94 h 113"/>
                <a:gd name="T70" fmla="*/ 55 w 71"/>
                <a:gd name="T71" fmla="*/ 84 h 113"/>
                <a:gd name="T72" fmla="*/ 58 w 71"/>
                <a:gd name="T73" fmla="*/ 74 h 113"/>
                <a:gd name="T74" fmla="*/ 58 w 71"/>
                <a:gd name="T75" fmla="*/ 58 h 113"/>
                <a:gd name="T76" fmla="*/ 58 w 71"/>
                <a:gd name="T77" fmla="*/ 42 h 113"/>
                <a:gd name="T78" fmla="*/ 55 w 71"/>
                <a:gd name="T79" fmla="*/ 29 h 113"/>
                <a:gd name="T80" fmla="*/ 52 w 71"/>
                <a:gd name="T81" fmla="*/ 23 h 113"/>
                <a:gd name="T82" fmla="*/ 45 w 71"/>
                <a:gd name="T83" fmla="*/ 16 h 113"/>
                <a:gd name="T84" fmla="*/ 35 w 71"/>
                <a:gd name="T85" fmla="*/ 13 h 113"/>
                <a:gd name="T86" fmla="*/ 29 w 71"/>
                <a:gd name="T87" fmla="*/ 16 h 113"/>
                <a:gd name="T88" fmla="*/ 19 w 71"/>
                <a:gd name="T89" fmla="*/ 23 h 113"/>
                <a:gd name="T90" fmla="*/ 16 w 71"/>
                <a:gd name="T91" fmla="*/ 29 h 113"/>
                <a:gd name="T92" fmla="*/ 16 w 71"/>
                <a:gd name="T93" fmla="*/ 42 h 113"/>
                <a:gd name="T94" fmla="*/ 13 w 71"/>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13"/>
                <a:gd name="T146" fmla="*/ 71 w 71"/>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13">
                  <a:moveTo>
                    <a:pt x="0" y="58"/>
                  </a:moveTo>
                  <a:lnTo>
                    <a:pt x="0" y="39"/>
                  </a:lnTo>
                  <a:lnTo>
                    <a:pt x="3" y="26"/>
                  </a:lnTo>
                  <a:lnTo>
                    <a:pt x="10" y="16"/>
                  </a:lnTo>
                  <a:lnTo>
                    <a:pt x="16" y="6"/>
                  </a:lnTo>
                  <a:lnTo>
                    <a:pt x="26" y="3"/>
                  </a:lnTo>
                  <a:lnTo>
                    <a:pt x="35" y="0"/>
                  </a:lnTo>
                  <a:lnTo>
                    <a:pt x="45" y="3"/>
                  </a:lnTo>
                  <a:lnTo>
                    <a:pt x="52" y="3"/>
                  </a:lnTo>
                  <a:lnTo>
                    <a:pt x="58" y="10"/>
                  </a:lnTo>
                  <a:lnTo>
                    <a:pt x="64" y="16"/>
                  </a:lnTo>
                  <a:lnTo>
                    <a:pt x="68" y="23"/>
                  </a:lnTo>
                  <a:lnTo>
                    <a:pt x="71" y="32"/>
                  </a:lnTo>
                  <a:lnTo>
                    <a:pt x="71" y="42"/>
                  </a:lnTo>
                  <a:lnTo>
                    <a:pt x="71" y="58"/>
                  </a:lnTo>
                  <a:lnTo>
                    <a:pt x="71" y="74"/>
                  </a:lnTo>
                  <a:lnTo>
                    <a:pt x="68" y="90"/>
                  </a:lnTo>
                  <a:lnTo>
                    <a:pt x="64" y="100"/>
                  </a:lnTo>
                  <a:lnTo>
                    <a:pt x="55" y="106"/>
                  </a:lnTo>
                  <a:lnTo>
                    <a:pt x="48" y="113"/>
                  </a:lnTo>
                  <a:lnTo>
                    <a:pt x="35" y="113"/>
                  </a:lnTo>
                  <a:lnTo>
                    <a:pt x="26" y="113"/>
                  </a:lnTo>
                  <a:lnTo>
                    <a:pt x="16" y="110"/>
                  </a:lnTo>
                  <a:lnTo>
                    <a:pt x="10" y="103"/>
                  </a:lnTo>
                  <a:lnTo>
                    <a:pt x="3" y="90"/>
                  </a:lnTo>
                  <a:lnTo>
                    <a:pt x="0" y="77"/>
                  </a:lnTo>
                  <a:lnTo>
                    <a:pt x="0" y="58"/>
                  </a:lnTo>
                  <a:close/>
                  <a:moveTo>
                    <a:pt x="13" y="58"/>
                  </a:moveTo>
                  <a:lnTo>
                    <a:pt x="16" y="74"/>
                  </a:lnTo>
                  <a:lnTo>
                    <a:pt x="16" y="84"/>
                  </a:lnTo>
                  <a:lnTo>
                    <a:pt x="19" y="94"/>
                  </a:lnTo>
                  <a:lnTo>
                    <a:pt x="29" y="100"/>
                  </a:lnTo>
                  <a:lnTo>
                    <a:pt x="35" y="100"/>
                  </a:lnTo>
                  <a:lnTo>
                    <a:pt x="45" y="100"/>
                  </a:lnTo>
                  <a:lnTo>
                    <a:pt x="52" y="94"/>
                  </a:lnTo>
                  <a:lnTo>
                    <a:pt x="55" y="84"/>
                  </a:lnTo>
                  <a:lnTo>
                    <a:pt x="58" y="74"/>
                  </a:lnTo>
                  <a:lnTo>
                    <a:pt x="58" y="58"/>
                  </a:lnTo>
                  <a:lnTo>
                    <a:pt x="58" y="42"/>
                  </a:lnTo>
                  <a:lnTo>
                    <a:pt x="55" y="29"/>
                  </a:lnTo>
                  <a:lnTo>
                    <a:pt x="52" y="23"/>
                  </a:lnTo>
                  <a:lnTo>
                    <a:pt x="45" y="16"/>
                  </a:lnTo>
                  <a:lnTo>
                    <a:pt x="35" y="13"/>
                  </a:lnTo>
                  <a:lnTo>
                    <a:pt x="29" y="16"/>
                  </a:lnTo>
                  <a:lnTo>
                    <a:pt x="19" y="23"/>
                  </a:lnTo>
                  <a:lnTo>
                    <a:pt x="16" y="29"/>
                  </a:lnTo>
                  <a:lnTo>
                    <a:pt x="16" y="42"/>
                  </a:lnTo>
                  <a:lnTo>
                    <a:pt x="13"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12" name="Line 1048"/>
            <p:cNvSpPr>
              <a:spLocks noChangeShapeType="1"/>
            </p:cNvSpPr>
            <p:nvPr/>
          </p:nvSpPr>
          <p:spPr bwMode="auto">
            <a:xfrm>
              <a:off x="913" y="3127"/>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13" name="Line 1049"/>
            <p:cNvSpPr>
              <a:spLocks noChangeShapeType="1"/>
            </p:cNvSpPr>
            <p:nvPr/>
          </p:nvSpPr>
          <p:spPr bwMode="auto">
            <a:xfrm flipH="1">
              <a:off x="4342" y="3127"/>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14" name="Line 1051"/>
            <p:cNvSpPr>
              <a:spLocks noChangeShapeType="1"/>
            </p:cNvSpPr>
            <p:nvPr/>
          </p:nvSpPr>
          <p:spPr bwMode="auto">
            <a:xfrm flipH="1">
              <a:off x="4342" y="2863"/>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15" name="Freeform 1052"/>
            <p:cNvSpPr>
              <a:spLocks/>
            </p:cNvSpPr>
            <p:nvPr/>
          </p:nvSpPr>
          <p:spPr bwMode="auto">
            <a:xfrm>
              <a:off x="403" y="2805"/>
              <a:ext cx="42" cy="109"/>
            </a:xfrm>
            <a:custGeom>
              <a:avLst/>
              <a:gdLst>
                <a:gd name="T0" fmla="*/ 42 w 42"/>
                <a:gd name="T1" fmla="*/ 109 h 109"/>
                <a:gd name="T2" fmla="*/ 26 w 42"/>
                <a:gd name="T3" fmla="*/ 109 h 109"/>
                <a:gd name="T4" fmla="*/ 26 w 42"/>
                <a:gd name="T5" fmla="*/ 26 h 109"/>
                <a:gd name="T6" fmla="*/ 23 w 42"/>
                <a:gd name="T7" fmla="*/ 29 h 109"/>
                <a:gd name="T8" fmla="*/ 16 w 42"/>
                <a:gd name="T9" fmla="*/ 32 h 109"/>
                <a:gd name="T10" fmla="*/ 7 w 42"/>
                <a:gd name="T11" fmla="*/ 38 h 109"/>
                <a:gd name="T12" fmla="*/ 0 w 42"/>
                <a:gd name="T13" fmla="*/ 42 h 109"/>
                <a:gd name="T14" fmla="*/ 0 w 42"/>
                <a:gd name="T15" fmla="*/ 29 h 109"/>
                <a:gd name="T16" fmla="*/ 13 w 42"/>
                <a:gd name="T17" fmla="*/ 22 h 109"/>
                <a:gd name="T18" fmla="*/ 20 w 42"/>
                <a:gd name="T19" fmla="*/ 13 h 109"/>
                <a:gd name="T20" fmla="*/ 29 w 42"/>
                <a:gd name="T21" fmla="*/ 6 h 109"/>
                <a:gd name="T22" fmla="*/ 32 w 42"/>
                <a:gd name="T23" fmla="*/ 0 h 109"/>
                <a:gd name="T24" fmla="*/ 42 w 42"/>
                <a:gd name="T25" fmla="*/ 0 h 109"/>
                <a:gd name="T26" fmla="*/ 42 w 42"/>
                <a:gd name="T27" fmla="*/ 109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09"/>
                <a:gd name="T44" fmla="*/ 42 w 42"/>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09">
                  <a:moveTo>
                    <a:pt x="42" y="109"/>
                  </a:moveTo>
                  <a:lnTo>
                    <a:pt x="26" y="109"/>
                  </a:lnTo>
                  <a:lnTo>
                    <a:pt x="26" y="26"/>
                  </a:lnTo>
                  <a:lnTo>
                    <a:pt x="23" y="29"/>
                  </a:lnTo>
                  <a:lnTo>
                    <a:pt x="16" y="32"/>
                  </a:lnTo>
                  <a:lnTo>
                    <a:pt x="7" y="38"/>
                  </a:lnTo>
                  <a:lnTo>
                    <a:pt x="0" y="42"/>
                  </a:lnTo>
                  <a:lnTo>
                    <a:pt x="0" y="29"/>
                  </a:lnTo>
                  <a:lnTo>
                    <a:pt x="13" y="22"/>
                  </a:lnTo>
                  <a:lnTo>
                    <a:pt x="20" y="13"/>
                  </a:lnTo>
                  <a:lnTo>
                    <a:pt x="29" y="6"/>
                  </a:lnTo>
                  <a:lnTo>
                    <a:pt x="32" y="0"/>
                  </a:lnTo>
                  <a:lnTo>
                    <a:pt x="42" y="0"/>
                  </a:lnTo>
                  <a:lnTo>
                    <a:pt x="42" y="10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16" name="Freeform 1053"/>
            <p:cNvSpPr>
              <a:spLocks noEditPoints="1"/>
            </p:cNvSpPr>
            <p:nvPr/>
          </p:nvSpPr>
          <p:spPr bwMode="auto">
            <a:xfrm>
              <a:off x="477" y="2834"/>
              <a:ext cx="75" cy="84"/>
            </a:xfrm>
            <a:custGeom>
              <a:avLst/>
              <a:gdLst>
                <a:gd name="T0" fmla="*/ 62 w 75"/>
                <a:gd name="T1" fmla="*/ 58 h 84"/>
                <a:gd name="T2" fmla="*/ 75 w 75"/>
                <a:gd name="T3" fmla="*/ 58 h 84"/>
                <a:gd name="T4" fmla="*/ 71 w 75"/>
                <a:gd name="T5" fmla="*/ 71 h 84"/>
                <a:gd name="T6" fmla="*/ 62 w 75"/>
                <a:gd name="T7" fmla="*/ 77 h 84"/>
                <a:gd name="T8" fmla="*/ 52 w 75"/>
                <a:gd name="T9" fmla="*/ 80 h 84"/>
                <a:gd name="T10" fmla="*/ 39 w 75"/>
                <a:gd name="T11" fmla="*/ 84 h 84"/>
                <a:gd name="T12" fmla="*/ 29 w 75"/>
                <a:gd name="T13" fmla="*/ 84 h 84"/>
                <a:gd name="T14" fmla="*/ 20 w 75"/>
                <a:gd name="T15" fmla="*/ 77 h 84"/>
                <a:gd name="T16" fmla="*/ 13 w 75"/>
                <a:gd name="T17" fmla="*/ 74 h 84"/>
                <a:gd name="T18" fmla="*/ 7 w 75"/>
                <a:gd name="T19" fmla="*/ 64 h 84"/>
                <a:gd name="T20" fmla="*/ 4 w 75"/>
                <a:gd name="T21" fmla="*/ 55 h 84"/>
                <a:gd name="T22" fmla="*/ 0 w 75"/>
                <a:gd name="T23" fmla="*/ 42 h 84"/>
                <a:gd name="T24" fmla="*/ 4 w 75"/>
                <a:gd name="T25" fmla="*/ 29 h 84"/>
                <a:gd name="T26" fmla="*/ 7 w 75"/>
                <a:gd name="T27" fmla="*/ 19 h 84"/>
                <a:gd name="T28" fmla="*/ 13 w 75"/>
                <a:gd name="T29" fmla="*/ 9 h 84"/>
                <a:gd name="T30" fmla="*/ 20 w 75"/>
                <a:gd name="T31" fmla="*/ 3 h 84"/>
                <a:gd name="T32" fmla="*/ 29 w 75"/>
                <a:gd name="T33" fmla="*/ 0 h 84"/>
                <a:gd name="T34" fmla="*/ 39 w 75"/>
                <a:gd name="T35" fmla="*/ 0 h 84"/>
                <a:gd name="T36" fmla="*/ 49 w 75"/>
                <a:gd name="T37" fmla="*/ 0 h 84"/>
                <a:gd name="T38" fmla="*/ 58 w 75"/>
                <a:gd name="T39" fmla="*/ 3 h 84"/>
                <a:gd name="T40" fmla="*/ 65 w 75"/>
                <a:gd name="T41" fmla="*/ 9 h 84"/>
                <a:gd name="T42" fmla="*/ 71 w 75"/>
                <a:gd name="T43" fmla="*/ 19 h 84"/>
                <a:gd name="T44" fmla="*/ 75 w 75"/>
                <a:gd name="T45" fmla="*/ 29 h 84"/>
                <a:gd name="T46" fmla="*/ 75 w 75"/>
                <a:gd name="T47" fmla="*/ 42 h 84"/>
                <a:gd name="T48" fmla="*/ 75 w 75"/>
                <a:gd name="T49" fmla="*/ 42 h 84"/>
                <a:gd name="T50" fmla="*/ 75 w 75"/>
                <a:gd name="T51" fmla="*/ 45 h 84"/>
                <a:gd name="T52" fmla="*/ 17 w 75"/>
                <a:gd name="T53" fmla="*/ 45 h 84"/>
                <a:gd name="T54" fmla="*/ 20 w 75"/>
                <a:gd name="T55" fmla="*/ 55 h 84"/>
                <a:gd name="T56" fmla="*/ 23 w 75"/>
                <a:gd name="T57" fmla="*/ 64 h 84"/>
                <a:gd name="T58" fmla="*/ 33 w 75"/>
                <a:gd name="T59" fmla="*/ 67 h 84"/>
                <a:gd name="T60" fmla="*/ 39 w 75"/>
                <a:gd name="T61" fmla="*/ 71 h 84"/>
                <a:gd name="T62" fmla="*/ 46 w 75"/>
                <a:gd name="T63" fmla="*/ 71 h 84"/>
                <a:gd name="T64" fmla="*/ 52 w 75"/>
                <a:gd name="T65" fmla="*/ 67 h 84"/>
                <a:gd name="T66" fmla="*/ 58 w 75"/>
                <a:gd name="T67" fmla="*/ 64 h 84"/>
                <a:gd name="T68" fmla="*/ 62 w 75"/>
                <a:gd name="T69" fmla="*/ 58 h 84"/>
                <a:gd name="T70" fmla="*/ 17 w 75"/>
                <a:gd name="T71" fmla="*/ 32 h 84"/>
                <a:gd name="T72" fmla="*/ 62 w 75"/>
                <a:gd name="T73" fmla="*/ 32 h 84"/>
                <a:gd name="T74" fmla="*/ 58 w 75"/>
                <a:gd name="T75" fmla="*/ 26 h 84"/>
                <a:gd name="T76" fmla="*/ 55 w 75"/>
                <a:gd name="T77" fmla="*/ 19 h 84"/>
                <a:gd name="T78" fmla="*/ 49 w 75"/>
                <a:gd name="T79" fmla="*/ 13 h 84"/>
                <a:gd name="T80" fmla="*/ 39 w 75"/>
                <a:gd name="T81" fmla="*/ 13 h 84"/>
                <a:gd name="T82" fmla="*/ 29 w 75"/>
                <a:gd name="T83" fmla="*/ 13 h 84"/>
                <a:gd name="T84" fmla="*/ 23 w 75"/>
                <a:gd name="T85" fmla="*/ 19 h 84"/>
                <a:gd name="T86" fmla="*/ 20 w 75"/>
                <a:gd name="T87" fmla="*/ 22 h 84"/>
                <a:gd name="T88" fmla="*/ 17 w 75"/>
                <a:gd name="T89" fmla="*/ 3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84"/>
                <a:gd name="T137" fmla="*/ 75 w 75"/>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84">
                  <a:moveTo>
                    <a:pt x="62" y="58"/>
                  </a:moveTo>
                  <a:lnTo>
                    <a:pt x="75" y="58"/>
                  </a:lnTo>
                  <a:lnTo>
                    <a:pt x="71" y="71"/>
                  </a:lnTo>
                  <a:lnTo>
                    <a:pt x="62" y="77"/>
                  </a:lnTo>
                  <a:lnTo>
                    <a:pt x="52" y="80"/>
                  </a:lnTo>
                  <a:lnTo>
                    <a:pt x="39" y="84"/>
                  </a:lnTo>
                  <a:lnTo>
                    <a:pt x="29" y="84"/>
                  </a:lnTo>
                  <a:lnTo>
                    <a:pt x="20" y="77"/>
                  </a:lnTo>
                  <a:lnTo>
                    <a:pt x="13" y="74"/>
                  </a:lnTo>
                  <a:lnTo>
                    <a:pt x="7" y="64"/>
                  </a:lnTo>
                  <a:lnTo>
                    <a:pt x="4" y="55"/>
                  </a:lnTo>
                  <a:lnTo>
                    <a:pt x="0" y="42"/>
                  </a:lnTo>
                  <a:lnTo>
                    <a:pt x="4" y="29"/>
                  </a:lnTo>
                  <a:lnTo>
                    <a:pt x="7" y="19"/>
                  </a:lnTo>
                  <a:lnTo>
                    <a:pt x="13" y="9"/>
                  </a:lnTo>
                  <a:lnTo>
                    <a:pt x="20" y="3"/>
                  </a:lnTo>
                  <a:lnTo>
                    <a:pt x="29" y="0"/>
                  </a:lnTo>
                  <a:lnTo>
                    <a:pt x="39" y="0"/>
                  </a:lnTo>
                  <a:lnTo>
                    <a:pt x="49" y="0"/>
                  </a:lnTo>
                  <a:lnTo>
                    <a:pt x="58" y="3"/>
                  </a:lnTo>
                  <a:lnTo>
                    <a:pt x="65" y="9"/>
                  </a:lnTo>
                  <a:lnTo>
                    <a:pt x="71" y="19"/>
                  </a:lnTo>
                  <a:lnTo>
                    <a:pt x="75" y="29"/>
                  </a:lnTo>
                  <a:lnTo>
                    <a:pt x="75" y="42"/>
                  </a:lnTo>
                  <a:lnTo>
                    <a:pt x="75" y="45"/>
                  </a:lnTo>
                  <a:lnTo>
                    <a:pt x="17" y="45"/>
                  </a:lnTo>
                  <a:lnTo>
                    <a:pt x="20" y="55"/>
                  </a:lnTo>
                  <a:lnTo>
                    <a:pt x="23" y="64"/>
                  </a:lnTo>
                  <a:lnTo>
                    <a:pt x="33" y="67"/>
                  </a:lnTo>
                  <a:lnTo>
                    <a:pt x="39" y="71"/>
                  </a:lnTo>
                  <a:lnTo>
                    <a:pt x="46" y="71"/>
                  </a:lnTo>
                  <a:lnTo>
                    <a:pt x="52" y="67"/>
                  </a:lnTo>
                  <a:lnTo>
                    <a:pt x="58" y="64"/>
                  </a:lnTo>
                  <a:lnTo>
                    <a:pt x="62" y="58"/>
                  </a:lnTo>
                  <a:close/>
                  <a:moveTo>
                    <a:pt x="17" y="32"/>
                  </a:moveTo>
                  <a:lnTo>
                    <a:pt x="62" y="32"/>
                  </a:lnTo>
                  <a:lnTo>
                    <a:pt x="58" y="26"/>
                  </a:lnTo>
                  <a:lnTo>
                    <a:pt x="55" y="19"/>
                  </a:lnTo>
                  <a:lnTo>
                    <a:pt x="49" y="13"/>
                  </a:lnTo>
                  <a:lnTo>
                    <a:pt x="39" y="13"/>
                  </a:lnTo>
                  <a:lnTo>
                    <a:pt x="29" y="13"/>
                  </a:lnTo>
                  <a:lnTo>
                    <a:pt x="23" y="19"/>
                  </a:lnTo>
                  <a:lnTo>
                    <a:pt x="20" y="22"/>
                  </a:lnTo>
                  <a:lnTo>
                    <a:pt x="17" y="3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17" name="Freeform 1054"/>
            <p:cNvSpPr>
              <a:spLocks/>
            </p:cNvSpPr>
            <p:nvPr/>
          </p:nvSpPr>
          <p:spPr bwMode="auto">
            <a:xfrm>
              <a:off x="568" y="2824"/>
              <a:ext cx="74" cy="74"/>
            </a:xfrm>
            <a:custGeom>
              <a:avLst/>
              <a:gdLst>
                <a:gd name="T0" fmla="*/ 29 w 74"/>
                <a:gd name="T1" fmla="*/ 74 h 74"/>
                <a:gd name="T2" fmla="*/ 29 w 74"/>
                <a:gd name="T3" fmla="*/ 42 h 74"/>
                <a:gd name="T4" fmla="*/ 0 w 74"/>
                <a:gd name="T5" fmla="*/ 42 h 74"/>
                <a:gd name="T6" fmla="*/ 0 w 74"/>
                <a:gd name="T7" fmla="*/ 29 h 74"/>
                <a:gd name="T8" fmla="*/ 29 w 74"/>
                <a:gd name="T9" fmla="*/ 29 h 74"/>
                <a:gd name="T10" fmla="*/ 29 w 74"/>
                <a:gd name="T11" fmla="*/ 0 h 74"/>
                <a:gd name="T12" fmla="*/ 42 w 74"/>
                <a:gd name="T13" fmla="*/ 0 h 74"/>
                <a:gd name="T14" fmla="*/ 42 w 74"/>
                <a:gd name="T15" fmla="*/ 29 h 74"/>
                <a:gd name="T16" fmla="*/ 74 w 74"/>
                <a:gd name="T17" fmla="*/ 29 h 74"/>
                <a:gd name="T18" fmla="*/ 74 w 74"/>
                <a:gd name="T19" fmla="*/ 42 h 74"/>
                <a:gd name="T20" fmla="*/ 42 w 74"/>
                <a:gd name="T21" fmla="*/ 42 h 74"/>
                <a:gd name="T22" fmla="*/ 42 w 74"/>
                <a:gd name="T23" fmla="*/ 74 h 74"/>
                <a:gd name="T24" fmla="*/ 29 w 74"/>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29" y="74"/>
                  </a:moveTo>
                  <a:lnTo>
                    <a:pt x="29" y="42"/>
                  </a:lnTo>
                  <a:lnTo>
                    <a:pt x="0" y="42"/>
                  </a:lnTo>
                  <a:lnTo>
                    <a:pt x="0" y="29"/>
                  </a:lnTo>
                  <a:lnTo>
                    <a:pt x="29" y="29"/>
                  </a:lnTo>
                  <a:lnTo>
                    <a:pt x="29" y="0"/>
                  </a:lnTo>
                  <a:lnTo>
                    <a:pt x="42" y="0"/>
                  </a:lnTo>
                  <a:lnTo>
                    <a:pt x="42" y="29"/>
                  </a:lnTo>
                  <a:lnTo>
                    <a:pt x="74" y="29"/>
                  </a:lnTo>
                  <a:lnTo>
                    <a:pt x="74" y="42"/>
                  </a:lnTo>
                  <a:lnTo>
                    <a:pt x="42" y="42"/>
                  </a:lnTo>
                  <a:lnTo>
                    <a:pt x="42" y="74"/>
                  </a:lnTo>
                  <a:lnTo>
                    <a:pt x="29"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18" name="Freeform 1055"/>
            <p:cNvSpPr>
              <a:spLocks noEditPoints="1"/>
            </p:cNvSpPr>
            <p:nvPr/>
          </p:nvSpPr>
          <p:spPr bwMode="auto">
            <a:xfrm>
              <a:off x="655" y="2805"/>
              <a:ext cx="74" cy="113"/>
            </a:xfrm>
            <a:custGeom>
              <a:avLst/>
              <a:gdLst>
                <a:gd name="T0" fmla="*/ 0 w 74"/>
                <a:gd name="T1" fmla="*/ 55 h 113"/>
                <a:gd name="T2" fmla="*/ 3 w 74"/>
                <a:gd name="T3" fmla="*/ 38 h 113"/>
                <a:gd name="T4" fmla="*/ 6 w 74"/>
                <a:gd name="T5" fmla="*/ 26 h 113"/>
                <a:gd name="T6" fmla="*/ 9 w 74"/>
                <a:gd name="T7" fmla="*/ 13 h 113"/>
                <a:gd name="T8" fmla="*/ 16 w 74"/>
                <a:gd name="T9" fmla="*/ 6 h 113"/>
                <a:gd name="T10" fmla="*/ 26 w 74"/>
                <a:gd name="T11" fmla="*/ 0 h 113"/>
                <a:gd name="T12" fmla="*/ 39 w 74"/>
                <a:gd name="T13" fmla="*/ 0 h 113"/>
                <a:gd name="T14" fmla="*/ 45 w 74"/>
                <a:gd name="T15" fmla="*/ 0 h 113"/>
                <a:gd name="T16" fmla="*/ 55 w 74"/>
                <a:gd name="T17" fmla="*/ 3 h 113"/>
                <a:gd name="T18" fmla="*/ 61 w 74"/>
                <a:gd name="T19" fmla="*/ 6 h 113"/>
                <a:gd name="T20" fmla="*/ 64 w 74"/>
                <a:gd name="T21" fmla="*/ 13 h 113"/>
                <a:gd name="T22" fmla="*/ 68 w 74"/>
                <a:gd name="T23" fmla="*/ 22 h 113"/>
                <a:gd name="T24" fmla="*/ 71 w 74"/>
                <a:gd name="T25" fmla="*/ 29 h 113"/>
                <a:gd name="T26" fmla="*/ 74 w 74"/>
                <a:gd name="T27" fmla="*/ 42 h 113"/>
                <a:gd name="T28" fmla="*/ 74 w 74"/>
                <a:gd name="T29" fmla="*/ 55 h 113"/>
                <a:gd name="T30" fmla="*/ 74 w 74"/>
                <a:gd name="T31" fmla="*/ 74 h 113"/>
                <a:gd name="T32" fmla="*/ 71 w 74"/>
                <a:gd name="T33" fmla="*/ 87 h 113"/>
                <a:gd name="T34" fmla="*/ 64 w 74"/>
                <a:gd name="T35" fmla="*/ 100 h 113"/>
                <a:gd name="T36" fmla="*/ 58 w 74"/>
                <a:gd name="T37" fmla="*/ 106 h 113"/>
                <a:gd name="T38" fmla="*/ 48 w 74"/>
                <a:gd name="T39" fmla="*/ 109 h 113"/>
                <a:gd name="T40" fmla="*/ 39 w 74"/>
                <a:gd name="T41" fmla="*/ 113 h 113"/>
                <a:gd name="T42" fmla="*/ 29 w 74"/>
                <a:gd name="T43" fmla="*/ 113 h 113"/>
                <a:gd name="T44" fmla="*/ 19 w 74"/>
                <a:gd name="T45" fmla="*/ 106 h 113"/>
                <a:gd name="T46" fmla="*/ 13 w 74"/>
                <a:gd name="T47" fmla="*/ 103 h 113"/>
                <a:gd name="T48" fmla="*/ 6 w 74"/>
                <a:gd name="T49" fmla="*/ 90 h 113"/>
                <a:gd name="T50" fmla="*/ 3 w 74"/>
                <a:gd name="T51" fmla="*/ 74 h 113"/>
                <a:gd name="T52" fmla="*/ 0 w 74"/>
                <a:gd name="T53" fmla="*/ 55 h 113"/>
                <a:gd name="T54" fmla="*/ 16 w 74"/>
                <a:gd name="T55" fmla="*/ 55 h 113"/>
                <a:gd name="T56" fmla="*/ 16 w 74"/>
                <a:gd name="T57" fmla="*/ 71 h 113"/>
                <a:gd name="T58" fmla="*/ 19 w 74"/>
                <a:gd name="T59" fmla="*/ 84 h 113"/>
                <a:gd name="T60" fmla="*/ 22 w 74"/>
                <a:gd name="T61" fmla="*/ 90 h 113"/>
                <a:gd name="T62" fmla="*/ 29 w 74"/>
                <a:gd name="T63" fmla="*/ 96 h 113"/>
                <a:gd name="T64" fmla="*/ 39 w 74"/>
                <a:gd name="T65" fmla="*/ 100 h 113"/>
                <a:gd name="T66" fmla="*/ 45 w 74"/>
                <a:gd name="T67" fmla="*/ 96 h 113"/>
                <a:gd name="T68" fmla="*/ 51 w 74"/>
                <a:gd name="T69" fmla="*/ 90 h 113"/>
                <a:gd name="T70" fmla="*/ 58 w 74"/>
                <a:gd name="T71" fmla="*/ 84 h 113"/>
                <a:gd name="T72" fmla="*/ 58 w 74"/>
                <a:gd name="T73" fmla="*/ 71 h 113"/>
                <a:gd name="T74" fmla="*/ 58 w 74"/>
                <a:gd name="T75" fmla="*/ 55 h 113"/>
                <a:gd name="T76" fmla="*/ 58 w 74"/>
                <a:gd name="T77" fmla="*/ 42 h 113"/>
                <a:gd name="T78" fmla="*/ 58 w 74"/>
                <a:gd name="T79" fmla="*/ 29 h 113"/>
                <a:gd name="T80" fmla="*/ 55 w 74"/>
                <a:gd name="T81" fmla="*/ 22 h 113"/>
                <a:gd name="T82" fmla="*/ 45 w 74"/>
                <a:gd name="T83" fmla="*/ 16 h 113"/>
                <a:gd name="T84" fmla="*/ 39 w 74"/>
                <a:gd name="T85" fmla="*/ 13 h 113"/>
                <a:gd name="T86" fmla="*/ 29 w 74"/>
                <a:gd name="T87" fmla="*/ 13 h 113"/>
                <a:gd name="T88" fmla="*/ 22 w 74"/>
                <a:gd name="T89" fmla="*/ 19 h 113"/>
                <a:gd name="T90" fmla="*/ 19 w 74"/>
                <a:gd name="T91" fmla="*/ 29 h 113"/>
                <a:gd name="T92" fmla="*/ 16 w 74"/>
                <a:gd name="T93" fmla="*/ 42 h 113"/>
                <a:gd name="T94" fmla="*/ 16 w 74"/>
                <a:gd name="T95" fmla="*/ 55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5"/>
                  </a:moveTo>
                  <a:lnTo>
                    <a:pt x="3" y="38"/>
                  </a:lnTo>
                  <a:lnTo>
                    <a:pt x="6" y="26"/>
                  </a:lnTo>
                  <a:lnTo>
                    <a:pt x="9" y="13"/>
                  </a:lnTo>
                  <a:lnTo>
                    <a:pt x="16" y="6"/>
                  </a:lnTo>
                  <a:lnTo>
                    <a:pt x="26" y="0"/>
                  </a:lnTo>
                  <a:lnTo>
                    <a:pt x="39" y="0"/>
                  </a:lnTo>
                  <a:lnTo>
                    <a:pt x="45" y="0"/>
                  </a:lnTo>
                  <a:lnTo>
                    <a:pt x="55" y="3"/>
                  </a:lnTo>
                  <a:lnTo>
                    <a:pt x="61" y="6"/>
                  </a:lnTo>
                  <a:lnTo>
                    <a:pt x="64" y="13"/>
                  </a:lnTo>
                  <a:lnTo>
                    <a:pt x="68" y="22"/>
                  </a:lnTo>
                  <a:lnTo>
                    <a:pt x="71" y="29"/>
                  </a:lnTo>
                  <a:lnTo>
                    <a:pt x="74" y="42"/>
                  </a:lnTo>
                  <a:lnTo>
                    <a:pt x="74" y="55"/>
                  </a:lnTo>
                  <a:lnTo>
                    <a:pt x="74" y="74"/>
                  </a:lnTo>
                  <a:lnTo>
                    <a:pt x="71" y="87"/>
                  </a:lnTo>
                  <a:lnTo>
                    <a:pt x="64" y="100"/>
                  </a:lnTo>
                  <a:lnTo>
                    <a:pt x="58" y="106"/>
                  </a:lnTo>
                  <a:lnTo>
                    <a:pt x="48" y="109"/>
                  </a:lnTo>
                  <a:lnTo>
                    <a:pt x="39" y="113"/>
                  </a:lnTo>
                  <a:lnTo>
                    <a:pt x="29" y="113"/>
                  </a:lnTo>
                  <a:lnTo>
                    <a:pt x="19" y="106"/>
                  </a:lnTo>
                  <a:lnTo>
                    <a:pt x="13" y="103"/>
                  </a:lnTo>
                  <a:lnTo>
                    <a:pt x="6" y="90"/>
                  </a:lnTo>
                  <a:lnTo>
                    <a:pt x="3" y="74"/>
                  </a:lnTo>
                  <a:lnTo>
                    <a:pt x="0" y="55"/>
                  </a:lnTo>
                  <a:close/>
                  <a:moveTo>
                    <a:pt x="16" y="55"/>
                  </a:moveTo>
                  <a:lnTo>
                    <a:pt x="16" y="71"/>
                  </a:lnTo>
                  <a:lnTo>
                    <a:pt x="19" y="84"/>
                  </a:lnTo>
                  <a:lnTo>
                    <a:pt x="22" y="90"/>
                  </a:lnTo>
                  <a:lnTo>
                    <a:pt x="29" y="96"/>
                  </a:lnTo>
                  <a:lnTo>
                    <a:pt x="39" y="100"/>
                  </a:lnTo>
                  <a:lnTo>
                    <a:pt x="45" y="96"/>
                  </a:lnTo>
                  <a:lnTo>
                    <a:pt x="51" y="90"/>
                  </a:lnTo>
                  <a:lnTo>
                    <a:pt x="58" y="84"/>
                  </a:lnTo>
                  <a:lnTo>
                    <a:pt x="58" y="71"/>
                  </a:lnTo>
                  <a:lnTo>
                    <a:pt x="58" y="55"/>
                  </a:lnTo>
                  <a:lnTo>
                    <a:pt x="58" y="42"/>
                  </a:lnTo>
                  <a:lnTo>
                    <a:pt x="58" y="29"/>
                  </a:lnTo>
                  <a:lnTo>
                    <a:pt x="55" y="22"/>
                  </a:lnTo>
                  <a:lnTo>
                    <a:pt x="45" y="16"/>
                  </a:lnTo>
                  <a:lnTo>
                    <a:pt x="39" y="13"/>
                  </a:lnTo>
                  <a:lnTo>
                    <a:pt x="29" y="13"/>
                  </a:lnTo>
                  <a:lnTo>
                    <a:pt x="22" y="19"/>
                  </a:lnTo>
                  <a:lnTo>
                    <a:pt x="19" y="29"/>
                  </a:lnTo>
                  <a:lnTo>
                    <a:pt x="16" y="42"/>
                  </a:lnTo>
                  <a:lnTo>
                    <a:pt x="16" y="5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19" name="Line 1058"/>
            <p:cNvSpPr>
              <a:spLocks noChangeShapeType="1"/>
            </p:cNvSpPr>
            <p:nvPr/>
          </p:nvSpPr>
          <p:spPr bwMode="auto">
            <a:xfrm flipH="1">
              <a:off x="4342" y="2863"/>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20" name="Line 1060"/>
            <p:cNvSpPr>
              <a:spLocks noChangeShapeType="1"/>
            </p:cNvSpPr>
            <p:nvPr/>
          </p:nvSpPr>
          <p:spPr bwMode="auto">
            <a:xfrm flipH="1">
              <a:off x="4342" y="2602"/>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21" name="Freeform 1061"/>
            <p:cNvSpPr>
              <a:spLocks/>
            </p:cNvSpPr>
            <p:nvPr/>
          </p:nvSpPr>
          <p:spPr bwMode="auto">
            <a:xfrm>
              <a:off x="274" y="2543"/>
              <a:ext cx="42" cy="110"/>
            </a:xfrm>
            <a:custGeom>
              <a:avLst/>
              <a:gdLst>
                <a:gd name="T0" fmla="*/ 42 w 42"/>
                <a:gd name="T1" fmla="*/ 110 h 110"/>
                <a:gd name="T2" fmla="*/ 26 w 42"/>
                <a:gd name="T3" fmla="*/ 110 h 110"/>
                <a:gd name="T4" fmla="*/ 26 w 42"/>
                <a:gd name="T5" fmla="*/ 23 h 110"/>
                <a:gd name="T6" fmla="*/ 23 w 42"/>
                <a:gd name="T7" fmla="*/ 29 h 110"/>
                <a:gd name="T8" fmla="*/ 16 w 42"/>
                <a:gd name="T9" fmla="*/ 33 h 110"/>
                <a:gd name="T10" fmla="*/ 7 w 42"/>
                <a:gd name="T11" fmla="*/ 36 h 110"/>
                <a:gd name="T12" fmla="*/ 0 w 42"/>
                <a:gd name="T13" fmla="*/ 39 h 110"/>
                <a:gd name="T14" fmla="*/ 0 w 42"/>
                <a:gd name="T15" fmla="*/ 26 h 110"/>
                <a:gd name="T16" fmla="*/ 13 w 42"/>
                <a:gd name="T17" fmla="*/ 20 h 110"/>
                <a:gd name="T18" fmla="*/ 20 w 42"/>
                <a:gd name="T19" fmla="*/ 13 h 110"/>
                <a:gd name="T20" fmla="*/ 29 w 42"/>
                <a:gd name="T21" fmla="*/ 7 h 110"/>
                <a:gd name="T22" fmla="*/ 32 w 42"/>
                <a:gd name="T23" fmla="*/ 0 h 110"/>
                <a:gd name="T24" fmla="*/ 42 w 42"/>
                <a:gd name="T25" fmla="*/ 0 h 110"/>
                <a:gd name="T26" fmla="*/ 42 w 42"/>
                <a:gd name="T27" fmla="*/ 11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10"/>
                <a:gd name="T44" fmla="*/ 42 w 42"/>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10">
                  <a:moveTo>
                    <a:pt x="42" y="110"/>
                  </a:moveTo>
                  <a:lnTo>
                    <a:pt x="26" y="110"/>
                  </a:lnTo>
                  <a:lnTo>
                    <a:pt x="26" y="23"/>
                  </a:lnTo>
                  <a:lnTo>
                    <a:pt x="23" y="29"/>
                  </a:lnTo>
                  <a:lnTo>
                    <a:pt x="16" y="33"/>
                  </a:lnTo>
                  <a:lnTo>
                    <a:pt x="7" y="36"/>
                  </a:lnTo>
                  <a:lnTo>
                    <a:pt x="0" y="39"/>
                  </a:lnTo>
                  <a:lnTo>
                    <a:pt x="0" y="26"/>
                  </a:lnTo>
                  <a:lnTo>
                    <a:pt x="13" y="20"/>
                  </a:lnTo>
                  <a:lnTo>
                    <a:pt x="20" y="13"/>
                  </a:lnTo>
                  <a:lnTo>
                    <a:pt x="29" y="7"/>
                  </a:lnTo>
                  <a:lnTo>
                    <a:pt x="32" y="0"/>
                  </a:lnTo>
                  <a:lnTo>
                    <a:pt x="42" y="0"/>
                  </a:lnTo>
                  <a:lnTo>
                    <a:pt x="42" y="11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22" name="Rectangle 1062"/>
            <p:cNvSpPr>
              <a:spLocks noChangeArrowheads="1"/>
            </p:cNvSpPr>
            <p:nvPr/>
          </p:nvSpPr>
          <p:spPr bwMode="auto">
            <a:xfrm>
              <a:off x="358" y="2640"/>
              <a:ext cx="16" cy="13"/>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0623" name="Freeform 1063"/>
            <p:cNvSpPr>
              <a:spLocks/>
            </p:cNvSpPr>
            <p:nvPr/>
          </p:nvSpPr>
          <p:spPr bwMode="auto">
            <a:xfrm>
              <a:off x="394" y="2543"/>
              <a:ext cx="74" cy="113"/>
            </a:xfrm>
            <a:custGeom>
              <a:avLst/>
              <a:gdLst>
                <a:gd name="T0" fmla="*/ 0 w 74"/>
                <a:gd name="T1" fmla="*/ 81 h 113"/>
                <a:gd name="T2" fmla="*/ 16 w 74"/>
                <a:gd name="T3" fmla="*/ 81 h 113"/>
                <a:gd name="T4" fmla="*/ 19 w 74"/>
                <a:gd name="T5" fmla="*/ 88 h 113"/>
                <a:gd name="T6" fmla="*/ 22 w 74"/>
                <a:gd name="T7" fmla="*/ 94 h 113"/>
                <a:gd name="T8" fmla="*/ 29 w 74"/>
                <a:gd name="T9" fmla="*/ 97 h 113"/>
                <a:gd name="T10" fmla="*/ 35 w 74"/>
                <a:gd name="T11" fmla="*/ 100 h 113"/>
                <a:gd name="T12" fmla="*/ 45 w 74"/>
                <a:gd name="T13" fmla="*/ 97 h 113"/>
                <a:gd name="T14" fmla="*/ 54 w 74"/>
                <a:gd name="T15" fmla="*/ 91 h 113"/>
                <a:gd name="T16" fmla="*/ 58 w 74"/>
                <a:gd name="T17" fmla="*/ 84 h 113"/>
                <a:gd name="T18" fmla="*/ 58 w 74"/>
                <a:gd name="T19" fmla="*/ 75 h 113"/>
                <a:gd name="T20" fmla="*/ 58 w 74"/>
                <a:gd name="T21" fmla="*/ 65 h 113"/>
                <a:gd name="T22" fmla="*/ 54 w 74"/>
                <a:gd name="T23" fmla="*/ 55 h 113"/>
                <a:gd name="T24" fmla="*/ 45 w 74"/>
                <a:gd name="T25" fmla="*/ 52 h 113"/>
                <a:gd name="T26" fmla="*/ 35 w 74"/>
                <a:gd name="T27" fmla="*/ 49 h 113"/>
                <a:gd name="T28" fmla="*/ 29 w 74"/>
                <a:gd name="T29" fmla="*/ 49 h 113"/>
                <a:gd name="T30" fmla="*/ 25 w 74"/>
                <a:gd name="T31" fmla="*/ 52 h 113"/>
                <a:gd name="T32" fmla="*/ 19 w 74"/>
                <a:gd name="T33" fmla="*/ 55 h 113"/>
                <a:gd name="T34" fmla="*/ 16 w 74"/>
                <a:gd name="T35" fmla="*/ 59 h 113"/>
                <a:gd name="T36" fmla="*/ 3 w 74"/>
                <a:gd name="T37" fmla="*/ 59 h 113"/>
                <a:gd name="T38" fmla="*/ 12 w 74"/>
                <a:gd name="T39" fmla="*/ 0 h 113"/>
                <a:gd name="T40" fmla="*/ 67 w 74"/>
                <a:gd name="T41" fmla="*/ 0 h 113"/>
                <a:gd name="T42" fmla="*/ 67 w 74"/>
                <a:gd name="T43" fmla="*/ 17 h 113"/>
                <a:gd name="T44" fmla="*/ 25 w 74"/>
                <a:gd name="T45" fmla="*/ 17 h 113"/>
                <a:gd name="T46" fmla="*/ 19 w 74"/>
                <a:gd name="T47" fmla="*/ 46 h 113"/>
                <a:gd name="T48" fmla="*/ 29 w 74"/>
                <a:gd name="T49" fmla="*/ 39 h 113"/>
                <a:gd name="T50" fmla="*/ 41 w 74"/>
                <a:gd name="T51" fmla="*/ 36 h 113"/>
                <a:gd name="T52" fmla="*/ 48 w 74"/>
                <a:gd name="T53" fmla="*/ 39 h 113"/>
                <a:gd name="T54" fmla="*/ 58 w 74"/>
                <a:gd name="T55" fmla="*/ 42 h 113"/>
                <a:gd name="T56" fmla="*/ 64 w 74"/>
                <a:gd name="T57" fmla="*/ 46 h 113"/>
                <a:gd name="T58" fmla="*/ 71 w 74"/>
                <a:gd name="T59" fmla="*/ 55 h 113"/>
                <a:gd name="T60" fmla="*/ 74 w 74"/>
                <a:gd name="T61" fmla="*/ 62 h 113"/>
                <a:gd name="T62" fmla="*/ 74 w 74"/>
                <a:gd name="T63" fmla="*/ 71 h 113"/>
                <a:gd name="T64" fmla="*/ 71 w 74"/>
                <a:gd name="T65" fmla="*/ 88 h 113"/>
                <a:gd name="T66" fmla="*/ 64 w 74"/>
                <a:gd name="T67" fmla="*/ 100 h 113"/>
                <a:gd name="T68" fmla="*/ 58 w 74"/>
                <a:gd name="T69" fmla="*/ 107 h 113"/>
                <a:gd name="T70" fmla="*/ 48 w 74"/>
                <a:gd name="T71" fmla="*/ 110 h 113"/>
                <a:gd name="T72" fmla="*/ 35 w 74"/>
                <a:gd name="T73" fmla="*/ 113 h 113"/>
                <a:gd name="T74" fmla="*/ 25 w 74"/>
                <a:gd name="T75" fmla="*/ 110 h 113"/>
                <a:gd name="T76" fmla="*/ 19 w 74"/>
                <a:gd name="T77" fmla="*/ 110 h 113"/>
                <a:gd name="T78" fmla="*/ 12 w 74"/>
                <a:gd name="T79" fmla="*/ 104 h 113"/>
                <a:gd name="T80" fmla="*/ 6 w 74"/>
                <a:gd name="T81" fmla="*/ 97 h 113"/>
                <a:gd name="T82" fmla="*/ 3 w 74"/>
                <a:gd name="T83" fmla="*/ 91 h 113"/>
                <a:gd name="T84" fmla="*/ 0 w 74"/>
                <a:gd name="T85" fmla="*/ 81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3"/>
                <a:gd name="T131" fmla="*/ 74 w 74"/>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3">
                  <a:moveTo>
                    <a:pt x="0" y="81"/>
                  </a:moveTo>
                  <a:lnTo>
                    <a:pt x="16" y="81"/>
                  </a:lnTo>
                  <a:lnTo>
                    <a:pt x="19" y="88"/>
                  </a:lnTo>
                  <a:lnTo>
                    <a:pt x="22" y="94"/>
                  </a:lnTo>
                  <a:lnTo>
                    <a:pt x="29" y="97"/>
                  </a:lnTo>
                  <a:lnTo>
                    <a:pt x="35" y="100"/>
                  </a:lnTo>
                  <a:lnTo>
                    <a:pt x="45" y="97"/>
                  </a:lnTo>
                  <a:lnTo>
                    <a:pt x="54" y="91"/>
                  </a:lnTo>
                  <a:lnTo>
                    <a:pt x="58" y="84"/>
                  </a:lnTo>
                  <a:lnTo>
                    <a:pt x="58" y="75"/>
                  </a:lnTo>
                  <a:lnTo>
                    <a:pt x="58" y="65"/>
                  </a:lnTo>
                  <a:lnTo>
                    <a:pt x="54" y="55"/>
                  </a:lnTo>
                  <a:lnTo>
                    <a:pt x="45" y="52"/>
                  </a:lnTo>
                  <a:lnTo>
                    <a:pt x="35" y="49"/>
                  </a:lnTo>
                  <a:lnTo>
                    <a:pt x="29" y="49"/>
                  </a:lnTo>
                  <a:lnTo>
                    <a:pt x="25" y="52"/>
                  </a:lnTo>
                  <a:lnTo>
                    <a:pt x="19" y="55"/>
                  </a:lnTo>
                  <a:lnTo>
                    <a:pt x="16" y="59"/>
                  </a:lnTo>
                  <a:lnTo>
                    <a:pt x="3" y="59"/>
                  </a:lnTo>
                  <a:lnTo>
                    <a:pt x="12" y="0"/>
                  </a:lnTo>
                  <a:lnTo>
                    <a:pt x="67" y="0"/>
                  </a:lnTo>
                  <a:lnTo>
                    <a:pt x="67" y="17"/>
                  </a:lnTo>
                  <a:lnTo>
                    <a:pt x="25" y="17"/>
                  </a:lnTo>
                  <a:lnTo>
                    <a:pt x="19" y="46"/>
                  </a:lnTo>
                  <a:lnTo>
                    <a:pt x="29" y="39"/>
                  </a:lnTo>
                  <a:lnTo>
                    <a:pt x="41" y="36"/>
                  </a:lnTo>
                  <a:lnTo>
                    <a:pt x="48" y="39"/>
                  </a:lnTo>
                  <a:lnTo>
                    <a:pt x="58" y="42"/>
                  </a:lnTo>
                  <a:lnTo>
                    <a:pt x="64" y="46"/>
                  </a:lnTo>
                  <a:lnTo>
                    <a:pt x="71" y="55"/>
                  </a:lnTo>
                  <a:lnTo>
                    <a:pt x="74" y="62"/>
                  </a:lnTo>
                  <a:lnTo>
                    <a:pt x="74" y="71"/>
                  </a:lnTo>
                  <a:lnTo>
                    <a:pt x="71" y="88"/>
                  </a:lnTo>
                  <a:lnTo>
                    <a:pt x="64" y="100"/>
                  </a:lnTo>
                  <a:lnTo>
                    <a:pt x="58" y="107"/>
                  </a:lnTo>
                  <a:lnTo>
                    <a:pt x="48" y="110"/>
                  </a:lnTo>
                  <a:lnTo>
                    <a:pt x="35" y="113"/>
                  </a:lnTo>
                  <a:lnTo>
                    <a:pt x="25" y="110"/>
                  </a:lnTo>
                  <a:lnTo>
                    <a:pt x="19" y="110"/>
                  </a:lnTo>
                  <a:lnTo>
                    <a:pt x="12" y="104"/>
                  </a:lnTo>
                  <a:lnTo>
                    <a:pt x="6" y="97"/>
                  </a:lnTo>
                  <a:lnTo>
                    <a:pt x="3" y="91"/>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24" name="Freeform 1064"/>
            <p:cNvSpPr>
              <a:spLocks noEditPoints="1"/>
            </p:cNvSpPr>
            <p:nvPr/>
          </p:nvSpPr>
          <p:spPr bwMode="auto">
            <a:xfrm>
              <a:off x="477" y="2572"/>
              <a:ext cx="75" cy="84"/>
            </a:xfrm>
            <a:custGeom>
              <a:avLst/>
              <a:gdLst>
                <a:gd name="T0" fmla="*/ 62 w 75"/>
                <a:gd name="T1" fmla="*/ 59 h 84"/>
                <a:gd name="T2" fmla="*/ 75 w 75"/>
                <a:gd name="T3" fmla="*/ 59 h 84"/>
                <a:gd name="T4" fmla="*/ 71 w 75"/>
                <a:gd name="T5" fmla="*/ 68 h 84"/>
                <a:gd name="T6" fmla="*/ 62 w 75"/>
                <a:gd name="T7" fmla="*/ 78 h 84"/>
                <a:gd name="T8" fmla="*/ 52 w 75"/>
                <a:gd name="T9" fmla="*/ 81 h 84"/>
                <a:gd name="T10" fmla="*/ 39 w 75"/>
                <a:gd name="T11" fmla="*/ 84 h 84"/>
                <a:gd name="T12" fmla="*/ 29 w 75"/>
                <a:gd name="T13" fmla="*/ 81 h 84"/>
                <a:gd name="T14" fmla="*/ 20 w 75"/>
                <a:gd name="T15" fmla="*/ 78 h 84"/>
                <a:gd name="T16" fmla="*/ 13 w 75"/>
                <a:gd name="T17" fmla="*/ 71 h 84"/>
                <a:gd name="T18" fmla="*/ 7 w 75"/>
                <a:gd name="T19" fmla="*/ 65 h 84"/>
                <a:gd name="T20" fmla="*/ 4 w 75"/>
                <a:gd name="T21" fmla="*/ 55 h 84"/>
                <a:gd name="T22" fmla="*/ 0 w 75"/>
                <a:gd name="T23" fmla="*/ 42 h 84"/>
                <a:gd name="T24" fmla="*/ 4 w 75"/>
                <a:gd name="T25" fmla="*/ 30 h 84"/>
                <a:gd name="T26" fmla="*/ 7 w 75"/>
                <a:gd name="T27" fmla="*/ 20 h 84"/>
                <a:gd name="T28" fmla="*/ 13 w 75"/>
                <a:gd name="T29" fmla="*/ 10 h 84"/>
                <a:gd name="T30" fmla="*/ 20 w 75"/>
                <a:gd name="T31" fmla="*/ 4 h 84"/>
                <a:gd name="T32" fmla="*/ 29 w 75"/>
                <a:gd name="T33" fmla="*/ 0 h 84"/>
                <a:gd name="T34" fmla="*/ 39 w 75"/>
                <a:gd name="T35" fmla="*/ 0 h 84"/>
                <a:gd name="T36" fmla="*/ 49 w 75"/>
                <a:gd name="T37" fmla="*/ 0 h 84"/>
                <a:gd name="T38" fmla="*/ 58 w 75"/>
                <a:gd name="T39" fmla="*/ 4 h 84"/>
                <a:gd name="T40" fmla="*/ 65 w 75"/>
                <a:gd name="T41" fmla="*/ 10 h 84"/>
                <a:gd name="T42" fmla="*/ 71 w 75"/>
                <a:gd name="T43" fmla="*/ 20 h 84"/>
                <a:gd name="T44" fmla="*/ 75 w 75"/>
                <a:gd name="T45" fmla="*/ 30 h 84"/>
                <a:gd name="T46" fmla="*/ 75 w 75"/>
                <a:gd name="T47" fmla="*/ 42 h 84"/>
                <a:gd name="T48" fmla="*/ 75 w 75"/>
                <a:gd name="T49" fmla="*/ 42 h 84"/>
                <a:gd name="T50" fmla="*/ 75 w 75"/>
                <a:gd name="T51" fmla="*/ 46 h 84"/>
                <a:gd name="T52" fmla="*/ 17 w 75"/>
                <a:gd name="T53" fmla="*/ 46 h 84"/>
                <a:gd name="T54" fmla="*/ 20 w 75"/>
                <a:gd name="T55" fmla="*/ 55 h 84"/>
                <a:gd name="T56" fmla="*/ 23 w 75"/>
                <a:gd name="T57" fmla="*/ 65 h 84"/>
                <a:gd name="T58" fmla="*/ 33 w 75"/>
                <a:gd name="T59" fmla="*/ 68 h 84"/>
                <a:gd name="T60" fmla="*/ 39 w 75"/>
                <a:gd name="T61" fmla="*/ 71 h 84"/>
                <a:gd name="T62" fmla="*/ 46 w 75"/>
                <a:gd name="T63" fmla="*/ 68 h 84"/>
                <a:gd name="T64" fmla="*/ 52 w 75"/>
                <a:gd name="T65" fmla="*/ 68 h 84"/>
                <a:gd name="T66" fmla="*/ 58 w 75"/>
                <a:gd name="T67" fmla="*/ 65 h 84"/>
                <a:gd name="T68" fmla="*/ 62 w 75"/>
                <a:gd name="T69" fmla="*/ 59 h 84"/>
                <a:gd name="T70" fmla="*/ 17 w 75"/>
                <a:gd name="T71" fmla="*/ 33 h 84"/>
                <a:gd name="T72" fmla="*/ 62 w 75"/>
                <a:gd name="T73" fmla="*/ 33 h 84"/>
                <a:gd name="T74" fmla="*/ 58 w 75"/>
                <a:gd name="T75" fmla="*/ 23 h 84"/>
                <a:gd name="T76" fmla="*/ 55 w 75"/>
                <a:gd name="T77" fmla="*/ 20 h 84"/>
                <a:gd name="T78" fmla="*/ 49 w 75"/>
                <a:gd name="T79" fmla="*/ 13 h 84"/>
                <a:gd name="T80" fmla="*/ 39 w 75"/>
                <a:gd name="T81" fmla="*/ 13 h 84"/>
                <a:gd name="T82" fmla="*/ 29 w 75"/>
                <a:gd name="T83" fmla="*/ 13 h 84"/>
                <a:gd name="T84" fmla="*/ 23 w 75"/>
                <a:gd name="T85" fmla="*/ 17 h 84"/>
                <a:gd name="T86" fmla="*/ 20 w 75"/>
                <a:gd name="T87" fmla="*/ 23 h 84"/>
                <a:gd name="T88" fmla="*/ 17 w 75"/>
                <a:gd name="T89" fmla="*/ 33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84"/>
                <a:gd name="T137" fmla="*/ 75 w 75"/>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84">
                  <a:moveTo>
                    <a:pt x="62" y="59"/>
                  </a:moveTo>
                  <a:lnTo>
                    <a:pt x="75" y="59"/>
                  </a:lnTo>
                  <a:lnTo>
                    <a:pt x="71" y="68"/>
                  </a:lnTo>
                  <a:lnTo>
                    <a:pt x="62" y="78"/>
                  </a:lnTo>
                  <a:lnTo>
                    <a:pt x="52" y="81"/>
                  </a:lnTo>
                  <a:lnTo>
                    <a:pt x="39" y="84"/>
                  </a:lnTo>
                  <a:lnTo>
                    <a:pt x="29" y="81"/>
                  </a:lnTo>
                  <a:lnTo>
                    <a:pt x="20" y="78"/>
                  </a:lnTo>
                  <a:lnTo>
                    <a:pt x="13" y="71"/>
                  </a:lnTo>
                  <a:lnTo>
                    <a:pt x="7" y="65"/>
                  </a:lnTo>
                  <a:lnTo>
                    <a:pt x="4" y="55"/>
                  </a:lnTo>
                  <a:lnTo>
                    <a:pt x="0" y="42"/>
                  </a:lnTo>
                  <a:lnTo>
                    <a:pt x="4" y="30"/>
                  </a:lnTo>
                  <a:lnTo>
                    <a:pt x="7" y="20"/>
                  </a:lnTo>
                  <a:lnTo>
                    <a:pt x="13" y="10"/>
                  </a:lnTo>
                  <a:lnTo>
                    <a:pt x="20" y="4"/>
                  </a:lnTo>
                  <a:lnTo>
                    <a:pt x="29" y="0"/>
                  </a:lnTo>
                  <a:lnTo>
                    <a:pt x="39" y="0"/>
                  </a:lnTo>
                  <a:lnTo>
                    <a:pt x="49" y="0"/>
                  </a:lnTo>
                  <a:lnTo>
                    <a:pt x="58" y="4"/>
                  </a:lnTo>
                  <a:lnTo>
                    <a:pt x="65" y="10"/>
                  </a:lnTo>
                  <a:lnTo>
                    <a:pt x="71" y="20"/>
                  </a:lnTo>
                  <a:lnTo>
                    <a:pt x="75" y="30"/>
                  </a:lnTo>
                  <a:lnTo>
                    <a:pt x="75" y="42"/>
                  </a:lnTo>
                  <a:lnTo>
                    <a:pt x="75" y="46"/>
                  </a:lnTo>
                  <a:lnTo>
                    <a:pt x="17" y="46"/>
                  </a:lnTo>
                  <a:lnTo>
                    <a:pt x="20" y="55"/>
                  </a:lnTo>
                  <a:lnTo>
                    <a:pt x="23" y="65"/>
                  </a:lnTo>
                  <a:lnTo>
                    <a:pt x="33" y="68"/>
                  </a:lnTo>
                  <a:lnTo>
                    <a:pt x="39" y="71"/>
                  </a:lnTo>
                  <a:lnTo>
                    <a:pt x="46" y="68"/>
                  </a:lnTo>
                  <a:lnTo>
                    <a:pt x="52" y="68"/>
                  </a:lnTo>
                  <a:lnTo>
                    <a:pt x="58" y="65"/>
                  </a:lnTo>
                  <a:lnTo>
                    <a:pt x="62" y="59"/>
                  </a:lnTo>
                  <a:close/>
                  <a:moveTo>
                    <a:pt x="17" y="33"/>
                  </a:moveTo>
                  <a:lnTo>
                    <a:pt x="62" y="33"/>
                  </a:lnTo>
                  <a:lnTo>
                    <a:pt x="58" y="23"/>
                  </a:lnTo>
                  <a:lnTo>
                    <a:pt x="55" y="20"/>
                  </a:lnTo>
                  <a:lnTo>
                    <a:pt x="49" y="13"/>
                  </a:lnTo>
                  <a:lnTo>
                    <a:pt x="39" y="13"/>
                  </a:lnTo>
                  <a:lnTo>
                    <a:pt x="29" y="13"/>
                  </a:lnTo>
                  <a:lnTo>
                    <a:pt x="23" y="17"/>
                  </a:lnTo>
                  <a:lnTo>
                    <a:pt x="20" y="23"/>
                  </a:lnTo>
                  <a:lnTo>
                    <a:pt x="17" y="3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25" name="Freeform 1065"/>
            <p:cNvSpPr>
              <a:spLocks/>
            </p:cNvSpPr>
            <p:nvPr/>
          </p:nvSpPr>
          <p:spPr bwMode="auto">
            <a:xfrm>
              <a:off x="568" y="2563"/>
              <a:ext cx="74" cy="74"/>
            </a:xfrm>
            <a:custGeom>
              <a:avLst/>
              <a:gdLst>
                <a:gd name="T0" fmla="*/ 29 w 74"/>
                <a:gd name="T1" fmla="*/ 74 h 74"/>
                <a:gd name="T2" fmla="*/ 29 w 74"/>
                <a:gd name="T3" fmla="*/ 42 h 74"/>
                <a:gd name="T4" fmla="*/ 0 w 74"/>
                <a:gd name="T5" fmla="*/ 42 h 74"/>
                <a:gd name="T6" fmla="*/ 0 w 74"/>
                <a:gd name="T7" fmla="*/ 29 h 74"/>
                <a:gd name="T8" fmla="*/ 29 w 74"/>
                <a:gd name="T9" fmla="*/ 29 h 74"/>
                <a:gd name="T10" fmla="*/ 29 w 74"/>
                <a:gd name="T11" fmla="*/ 0 h 74"/>
                <a:gd name="T12" fmla="*/ 42 w 74"/>
                <a:gd name="T13" fmla="*/ 0 h 74"/>
                <a:gd name="T14" fmla="*/ 42 w 74"/>
                <a:gd name="T15" fmla="*/ 29 h 74"/>
                <a:gd name="T16" fmla="*/ 74 w 74"/>
                <a:gd name="T17" fmla="*/ 29 h 74"/>
                <a:gd name="T18" fmla="*/ 74 w 74"/>
                <a:gd name="T19" fmla="*/ 42 h 74"/>
                <a:gd name="T20" fmla="*/ 42 w 74"/>
                <a:gd name="T21" fmla="*/ 42 h 74"/>
                <a:gd name="T22" fmla="*/ 42 w 74"/>
                <a:gd name="T23" fmla="*/ 74 h 74"/>
                <a:gd name="T24" fmla="*/ 29 w 74"/>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29" y="74"/>
                  </a:moveTo>
                  <a:lnTo>
                    <a:pt x="29" y="42"/>
                  </a:lnTo>
                  <a:lnTo>
                    <a:pt x="0" y="42"/>
                  </a:lnTo>
                  <a:lnTo>
                    <a:pt x="0" y="29"/>
                  </a:lnTo>
                  <a:lnTo>
                    <a:pt x="29" y="29"/>
                  </a:lnTo>
                  <a:lnTo>
                    <a:pt x="29" y="0"/>
                  </a:lnTo>
                  <a:lnTo>
                    <a:pt x="42" y="0"/>
                  </a:lnTo>
                  <a:lnTo>
                    <a:pt x="42" y="29"/>
                  </a:lnTo>
                  <a:lnTo>
                    <a:pt x="74" y="29"/>
                  </a:lnTo>
                  <a:lnTo>
                    <a:pt x="74" y="42"/>
                  </a:lnTo>
                  <a:lnTo>
                    <a:pt x="42" y="42"/>
                  </a:lnTo>
                  <a:lnTo>
                    <a:pt x="42" y="74"/>
                  </a:lnTo>
                  <a:lnTo>
                    <a:pt x="29"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26" name="Freeform 1066"/>
            <p:cNvSpPr>
              <a:spLocks noEditPoints="1"/>
            </p:cNvSpPr>
            <p:nvPr/>
          </p:nvSpPr>
          <p:spPr bwMode="auto">
            <a:xfrm>
              <a:off x="655" y="2543"/>
              <a:ext cx="74" cy="113"/>
            </a:xfrm>
            <a:custGeom>
              <a:avLst/>
              <a:gdLst>
                <a:gd name="T0" fmla="*/ 0 w 74"/>
                <a:gd name="T1" fmla="*/ 55 h 113"/>
                <a:gd name="T2" fmla="*/ 3 w 74"/>
                <a:gd name="T3" fmla="*/ 39 h 113"/>
                <a:gd name="T4" fmla="*/ 6 w 74"/>
                <a:gd name="T5" fmla="*/ 23 h 113"/>
                <a:gd name="T6" fmla="*/ 9 w 74"/>
                <a:gd name="T7" fmla="*/ 13 h 113"/>
                <a:gd name="T8" fmla="*/ 16 w 74"/>
                <a:gd name="T9" fmla="*/ 7 h 113"/>
                <a:gd name="T10" fmla="*/ 26 w 74"/>
                <a:gd name="T11" fmla="*/ 0 h 113"/>
                <a:gd name="T12" fmla="*/ 39 w 74"/>
                <a:gd name="T13" fmla="*/ 0 h 113"/>
                <a:gd name="T14" fmla="*/ 45 w 74"/>
                <a:gd name="T15" fmla="*/ 0 h 113"/>
                <a:gd name="T16" fmla="*/ 55 w 74"/>
                <a:gd name="T17" fmla="*/ 4 h 113"/>
                <a:gd name="T18" fmla="*/ 61 w 74"/>
                <a:gd name="T19" fmla="*/ 7 h 113"/>
                <a:gd name="T20" fmla="*/ 64 w 74"/>
                <a:gd name="T21" fmla="*/ 13 h 113"/>
                <a:gd name="T22" fmla="*/ 68 w 74"/>
                <a:gd name="T23" fmla="*/ 20 h 113"/>
                <a:gd name="T24" fmla="*/ 71 w 74"/>
                <a:gd name="T25" fmla="*/ 29 h 113"/>
                <a:gd name="T26" fmla="*/ 74 w 74"/>
                <a:gd name="T27" fmla="*/ 42 h 113"/>
                <a:gd name="T28" fmla="*/ 74 w 74"/>
                <a:gd name="T29" fmla="*/ 55 h 113"/>
                <a:gd name="T30" fmla="*/ 74 w 74"/>
                <a:gd name="T31" fmla="*/ 75 h 113"/>
                <a:gd name="T32" fmla="*/ 71 w 74"/>
                <a:gd name="T33" fmla="*/ 88 h 113"/>
                <a:gd name="T34" fmla="*/ 64 w 74"/>
                <a:gd name="T35" fmla="*/ 97 h 113"/>
                <a:gd name="T36" fmla="*/ 58 w 74"/>
                <a:gd name="T37" fmla="*/ 107 h 113"/>
                <a:gd name="T38" fmla="*/ 48 w 74"/>
                <a:gd name="T39" fmla="*/ 110 h 113"/>
                <a:gd name="T40" fmla="*/ 39 w 74"/>
                <a:gd name="T41" fmla="*/ 113 h 113"/>
                <a:gd name="T42" fmla="*/ 29 w 74"/>
                <a:gd name="T43" fmla="*/ 110 h 113"/>
                <a:gd name="T44" fmla="*/ 19 w 74"/>
                <a:gd name="T45" fmla="*/ 107 h 113"/>
                <a:gd name="T46" fmla="*/ 13 w 74"/>
                <a:gd name="T47" fmla="*/ 100 h 113"/>
                <a:gd name="T48" fmla="*/ 6 w 74"/>
                <a:gd name="T49" fmla="*/ 91 h 113"/>
                <a:gd name="T50" fmla="*/ 3 w 74"/>
                <a:gd name="T51" fmla="*/ 75 h 113"/>
                <a:gd name="T52" fmla="*/ 0 w 74"/>
                <a:gd name="T53" fmla="*/ 55 h 113"/>
                <a:gd name="T54" fmla="*/ 16 w 74"/>
                <a:gd name="T55" fmla="*/ 55 h 113"/>
                <a:gd name="T56" fmla="*/ 16 w 74"/>
                <a:gd name="T57" fmla="*/ 71 h 113"/>
                <a:gd name="T58" fmla="*/ 19 w 74"/>
                <a:gd name="T59" fmla="*/ 84 h 113"/>
                <a:gd name="T60" fmla="*/ 22 w 74"/>
                <a:gd name="T61" fmla="*/ 91 h 113"/>
                <a:gd name="T62" fmla="*/ 29 w 74"/>
                <a:gd name="T63" fmla="*/ 97 h 113"/>
                <a:gd name="T64" fmla="*/ 39 w 74"/>
                <a:gd name="T65" fmla="*/ 100 h 113"/>
                <a:gd name="T66" fmla="*/ 45 w 74"/>
                <a:gd name="T67" fmla="*/ 97 h 113"/>
                <a:gd name="T68" fmla="*/ 51 w 74"/>
                <a:gd name="T69" fmla="*/ 91 h 113"/>
                <a:gd name="T70" fmla="*/ 58 w 74"/>
                <a:gd name="T71" fmla="*/ 84 h 113"/>
                <a:gd name="T72" fmla="*/ 58 w 74"/>
                <a:gd name="T73" fmla="*/ 71 h 113"/>
                <a:gd name="T74" fmla="*/ 58 w 74"/>
                <a:gd name="T75" fmla="*/ 55 h 113"/>
                <a:gd name="T76" fmla="*/ 58 w 74"/>
                <a:gd name="T77" fmla="*/ 39 h 113"/>
                <a:gd name="T78" fmla="*/ 58 w 74"/>
                <a:gd name="T79" fmla="*/ 29 h 113"/>
                <a:gd name="T80" fmla="*/ 55 w 74"/>
                <a:gd name="T81" fmla="*/ 20 h 113"/>
                <a:gd name="T82" fmla="*/ 45 w 74"/>
                <a:gd name="T83" fmla="*/ 13 h 113"/>
                <a:gd name="T84" fmla="*/ 39 w 74"/>
                <a:gd name="T85" fmla="*/ 13 h 113"/>
                <a:gd name="T86" fmla="*/ 29 w 74"/>
                <a:gd name="T87" fmla="*/ 13 h 113"/>
                <a:gd name="T88" fmla="*/ 22 w 74"/>
                <a:gd name="T89" fmla="*/ 20 h 113"/>
                <a:gd name="T90" fmla="*/ 19 w 74"/>
                <a:gd name="T91" fmla="*/ 29 h 113"/>
                <a:gd name="T92" fmla="*/ 16 w 74"/>
                <a:gd name="T93" fmla="*/ 39 h 113"/>
                <a:gd name="T94" fmla="*/ 16 w 74"/>
                <a:gd name="T95" fmla="*/ 55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5"/>
                  </a:moveTo>
                  <a:lnTo>
                    <a:pt x="3" y="39"/>
                  </a:lnTo>
                  <a:lnTo>
                    <a:pt x="6" y="23"/>
                  </a:lnTo>
                  <a:lnTo>
                    <a:pt x="9" y="13"/>
                  </a:lnTo>
                  <a:lnTo>
                    <a:pt x="16" y="7"/>
                  </a:lnTo>
                  <a:lnTo>
                    <a:pt x="26" y="0"/>
                  </a:lnTo>
                  <a:lnTo>
                    <a:pt x="39" y="0"/>
                  </a:lnTo>
                  <a:lnTo>
                    <a:pt x="45" y="0"/>
                  </a:lnTo>
                  <a:lnTo>
                    <a:pt x="55" y="4"/>
                  </a:lnTo>
                  <a:lnTo>
                    <a:pt x="61" y="7"/>
                  </a:lnTo>
                  <a:lnTo>
                    <a:pt x="64" y="13"/>
                  </a:lnTo>
                  <a:lnTo>
                    <a:pt x="68" y="20"/>
                  </a:lnTo>
                  <a:lnTo>
                    <a:pt x="71" y="29"/>
                  </a:lnTo>
                  <a:lnTo>
                    <a:pt x="74" y="42"/>
                  </a:lnTo>
                  <a:lnTo>
                    <a:pt x="74" y="55"/>
                  </a:lnTo>
                  <a:lnTo>
                    <a:pt x="74" y="75"/>
                  </a:lnTo>
                  <a:lnTo>
                    <a:pt x="71" y="88"/>
                  </a:lnTo>
                  <a:lnTo>
                    <a:pt x="64" y="97"/>
                  </a:lnTo>
                  <a:lnTo>
                    <a:pt x="58" y="107"/>
                  </a:lnTo>
                  <a:lnTo>
                    <a:pt x="48" y="110"/>
                  </a:lnTo>
                  <a:lnTo>
                    <a:pt x="39" y="113"/>
                  </a:lnTo>
                  <a:lnTo>
                    <a:pt x="29" y="110"/>
                  </a:lnTo>
                  <a:lnTo>
                    <a:pt x="19" y="107"/>
                  </a:lnTo>
                  <a:lnTo>
                    <a:pt x="13" y="100"/>
                  </a:lnTo>
                  <a:lnTo>
                    <a:pt x="6" y="91"/>
                  </a:lnTo>
                  <a:lnTo>
                    <a:pt x="3" y="75"/>
                  </a:lnTo>
                  <a:lnTo>
                    <a:pt x="0" y="55"/>
                  </a:lnTo>
                  <a:close/>
                  <a:moveTo>
                    <a:pt x="16" y="55"/>
                  </a:moveTo>
                  <a:lnTo>
                    <a:pt x="16" y="71"/>
                  </a:lnTo>
                  <a:lnTo>
                    <a:pt x="19" y="84"/>
                  </a:lnTo>
                  <a:lnTo>
                    <a:pt x="22" y="91"/>
                  </a:lnTo>
                  <a:lnTo>
                    <a:pt x="29" y="97"/>
                  </a:lnTo>
                  <a:lnTo>
                    <a:pt x="39" y="100"/>
                  </a:lnTo>
                  <a:lnTo>
                    <a:pt x="45" y="97"/>
                  </a:lnTo>
                  <a:lnTo>
                    <a:pt x="51" y="91"/>
                  </a:lnTo>
                  <a:lnTo>
                    <a:pt x="58" y="84"/>
                  </a:lnTo>
                  <a:lnTo>
                    <a:pt x="58" y="71"/>
                  </a:lnTo>
                  <a:lnTo>
                    <a:pt x="58" y="55"/>
                  </a:lnTo>
                  <a:lnTo>
                    <a:pt x="58" y="39"/>
                  </a:lnTo>
                  <a:lnTo>
                    <a:pt x="58" y="29"/>
                  </a:lnTo>
                  <a:lnTo>
                    <a:pt x="55" y="20"/>
                  </a:lnTo>
                  <a:lnTo>
                    <a:pt x="45" y="13"/>
                  </a:lnTo>
                  <a:lnTo>
                    <a:pt x="39" y="13"/>
                  </a:lnTo>
                  <a:lnTo>
                    <a:pt x="29" y="13"/>
                  </a:lnTo>
                  <a:lnTo>
                    <a:pt x="22" y="20"/>
                  </a:lnTo>
                  <a:lnTo>
                    <a:pt x="19" y="29"/>
                  </a:lnTo>
                  <a:lnTo>
                    <a:pt x="16" y="39"/>
                  </a:lnTo>
                  <a:lnTo>
                    <a:pt x="16" y="5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27" name="Line 1069"/>
            <p:cNvSpPr>
              <a:spLocks noChangeShapeType="1"/>
            </p:cNvSpPr>
            <p:nvPr/>
          </p:nvSpPr>
          <p:spPr bwMode="auto">
            <a:xfrm flipH="1">
              <a:off x="4342" y="2602"/>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28" name="Line 1071"/>
            <p:cNvSpPr>
              <a:spLocks noChangeShapeType="1"/>
            </p:cNvSpPr>
            <p:nvPr/>
          </p:nvSpPr>
          <p:spPr bwMode="auto">
            <a:xfrm flipH="1">
              <a:off x="4342" y="2340"/>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29" name="Freeform 1072"/>
            <p:cNvSpPr>
              <a:spLocks/>
            </p:cNvSpPr>
            <p:nvPr/>
          </p:nvSpPr>
          <p:spPr bwMode="auto">
            <a:xfrm>
              <a:off x="394" y="2279"/>
              <a:ext cx="71" cy="113"/>
            </a:xfrm>
            <a:custGeom>
              <a:avLst/>
              <a:gdLst>
                <a:gd name="T0" fmla="*/ 71 w 71"/>
                <a:gd name="T1" fmla="*/ 97 h 113"/>
                <a:gd name="T2" fmla="*/ 71 w 71"/>
                <a:gd name="T3" fmla="*/ 113 h 113"/>
                <a:gd name="T4" fmla="*/ 0 w 71"/>
                <a:gd name="T5" fmla="*/ 113 h 113"/>
                <a:gd name="T6" fmla="*/ 0 w 71"/>
                <a:gd name="T7" fmla="*/ 106 h 113"/>
                <a:gd name="T8" fmla="*/ 0 w 71"/>
                <a:gd name="T9" fmla="*/ 103 h 113"/>
                <a:gd name="T10" fmla="*/ 3 w 71"/>
                <a:gd name="T11" fmla="*/ 97 h 113"/>
                <a:gd name="T12" fmla="*/ 9 w 71"/>
                <a:gd name="T13" fmla="*/ 87 h 113"/>
                <a:gd name="T14" fmla="*/ 16 w 71"/>
                <a:gd name="T15" fmla="*/ 81 h 113"/>
                <a:gd name="T16" fmla="*/ 25 w 71"/>
                <a:gd name="T17" fmla="*/ 71 h 113"/>
                <a:gd name="T18" fmla="*/ 35 w 71"/>
                <a:gd name="T19" fmla="*/ 61 h 113"/>
                <a:gd name="T20" fmla="*/ 45 w 71"/>
                <a:gd name="T21" fmla="*/ 55 h 113"/>
                <a:gd name="T22" fmla="*/ 51 w 71"/>
                <a:gd name="T23" fmla="*/ 48 h 113"/>
                <a:gd name="T24" fmla="*/ 54 w 71"/>
                <a:gd name="T25" fmla="*/ 39 h 113"/>
                <a:gd name="T26" fmla="*/ 54 w 71"/>
                <a:gd name="T27" fmla="*/ 32 h 113"/>
                <a:gd name="T28" fmla="*/ 54 w 71"/>
                <a:gd name="T29" fmla="*/ 26 h 113"/>
                <a:gd name="T30" fmla="*/ 51 w 71"/>
                <a:gd name="T31" fmla="*/ 19 h 113"/>
                <a:gd name="T32" fmla="*/ 45 w 71"/>
                <a:gd name="T33" fmla="*/ 16 h 113"/>
                <a:gd name="T34" fmla="*/ 35 w 71"/>
                <a:gd name="T35" fmla="*/ 13 h 113"/>
                <a:gd name="T36" fmla="*/ 29 w 71"/>
                <a:gd name="T37" fmla="*/ 16 h 113"/>
                <a:gd name="T38" fmla="*/ 22 w 71"/>
                <a:gd name="T39" fmla="*/ 19 h 113"/>
                <a:gd name="T40" fmla="*/ 16 w 71"/>
                <a:gd name="T41" fmla="*/ 26 h 113"/>
                <a:gd name="T42" fmla="*/ 16 w 71"/>
                <a:gd name="T43" fmla="*/ 32 h 113"/>
                <a:gd name="T44" fmla="*/ 0 w 71"/>
                <a:gd name="T45" fmla="*/ 32 h 113"/>
                <a:gd name="T46" fmla="*/ 3 w 71"/>
                <a:gd name="T47" fmla="*/ 23 h 113"/>
                <a:gd name="T48" fmla="*/ 6 w 71"/>
                <a:gd name="T49" fmla="*/ 16 h 113"/>
                <a:gd name="T50" fmla="*/ 12 w 71"/>
                <a:gd name="T51" fmla="*/ 10 h 113"/>
                <a:gd name="T52" fmla="*/ 19 w 71"/>
                <a:gd name="T53" fmla="*/ 6 h 113"/>
                <a:gd name="T54" fmla="*/ 25 w 71"/>
                <a:gd name="T55" fmla="*/ 3 h 113"/>
                <a:gd name="T56" fmla="*/ 35 w 71"/>
                <a:gd name="T57" fmla="*/ 0 h 113"/>
                <a:gd name="T58" fmla="*/ 45 w 71"/>
                <a:gd name="T59" fmla="*/ 3 h 113"/>
                <a:gd name="T60" fmla="*/ 54 w 71"/>
                <a:gd name="T61" fmla="*/ 6 h 113"/>
                <a:gd name="T62" fmla="*/ 61 w 71"/>
                <a:gd name="T63" fmla="*/ 10 h 113"/>
                <a:gd name="T64" fmla="*/ 67 w 71"/>
                <a:gd name="T65" fmla="*/ 16 h 113"/>
                <a:gd name="T66" fmla="*/ 71 w 71"/>
                <a:gd name="T67" fmla="*/ 23 h 113"/>
                <a:gd name="T68" fmla="*/ 71 w 71"/>
                <a:gd name="T69" fmla="*/ 32 h 113"/>
                <a:gd name="T70" fmla="*/ 71 w 71"/>
                <a:gd name="T71" fmla="*/ 39 h 113"/>
                <a:gd name="T72" fmla="*/ 67 w 71"/>
                <a:gd name="T73" fmla="*/ 45 h 113"/>
                <a:gd name="T74" fmla="*/ 64 w 71"/>
                <a:gd name="T75" fmla="*/ 52 h 113"/>
                <a:gd name="T76" fmla="*/ 61 w 71"/>
                <a:gd name="T77" fmla="*/ 58 h 113"/>
                <a:gd name="T78" fmla="*/ 54 w 71"/>
                <a:gd name="T79" fmla="*/ 64 h 113"/>
                <a:gd name="T80" fmla="*/ 48 w 71"/>
                <a:gd name="T81" fmla="*/ 71 h 113"/>
                <a:gd name="T82" fmla="*/ 38 w 71"/>
                <a:gd name="T83" fmla="*/ 77 h 113"/>
                <a:gd name="T84" fmla="*/ 32 w 71"/>
                <a:gd name="T85" fmla="*/ 84 h 113"/>
                <a:gd name="T86" fmla="*/ 29 w 71"/>
                <a:gd name="T87" fmla="*/ 87 h 113"/>
                <a:gd name="T88" fmla="*/ 25 w 71"/>
                <a:gd name="T89" fmla="*/ 90 h 113"/>
                <a:gd name="T90" fmla="*/ 22 w 71"/>
                <a:gd name="T91" fmla="*/ 94 h 113"/>
                <a:gd name="T92" fmla="*/ 19 w 71"/>
                <a:gd name="T93" fmla="*/ 97 h 113"/>
                <a:gd name="T94" fmla="*/ 71 w 71"/>
                <a:gd name="T95" fmla="*/ 97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13"/>
                <a:gd name="T146" fmla="*/ 71 w 71"/>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13">
                  <a:moveTo>
                    <a:pt x="71" y="97"/>
                  </a:moveTo>
                  <a:lnTo>
                    <a:pt x="71" y="113"/>
                  </a:lnTo>
                  <a:lnTo>
                    <a:pt x="0" y="113"/>
                  </a:lnTo>
                  <a:lnTo>
                    <a:pt x="0" y="106"/>
                  </a:lnTo>
                  <a:lnTo>
                    <a:pt x="0" y="103"/>
                  </a:lnTo>
                  <a:lnTo>
                    <a:pt x="3" y="97"/>
                  </a:lnTo>
                  <a:lnTo>
                    <a:pt x="9" y="87"/>
                  </a:lnTo>
                  <a:lnTo>
                    <a:pt x="16" y="81"/>
                  </a:lnTo>
                  <a:lnTo>
                    <a:pt x="25" y="71"/>
                  </a:lnTo>
                  <a:lnTo>
                    <a:pt x="35" y="61"/>
                  </a:lnTo>
                  <a:lnTo>
                    <a:pt x="45" y="55"/>
                  </a:lnTo>
                  <a:lnTo>
                    <a:pt x="51" y="48"/>
                  </a:lnTo>
                  <a:lnTo>
                    <a:pt x="54" y="39"/>
                  </a:lnTo>
                  <a:lnTo>
                    <a:pt x="54" y="32"/>
                  </a:lnTo>
                  <a:lnTo>
                    <a:pt x="54" y="26"/>
                  </a:lnTo>
                  <a:lnTo>
                    <a:pt x="51" y="19"/>
                  </a:lnTo>
                  <a:lnTo>
                    <a:pt x="45" y="16"/>
                  </a:lnTo>
                  <a:lnTo>
                    <a:pt x="35" y="13"/>
                  </a:lnTo>
                  <a:lnTo>
                    <a:pt x="29" y="16"/>
                  </a:lnTo>
                  <a:lnTo>
                    <a:pt x="22" y="19"/>
                  </a:lnTo>
                  <a:lnTo>
                    <a:pt x="16" y="26"/>
                  </a:lnTo>
                  <a:lnTo>
                    <a:pt x="16" y="32"/>
                  </a:lnTo>
                  <a:lnTo>
                    <a:pt x="0" y="32"/>
                  </a:lnTo>
                  <a:lnTo>
                    <a:pt x="3" y="23"/>
                  </a:lnTo>
                  <a:lnTo>
                    <a:pt x="6" y="16"/>
                  </a:lnTo>
                  <a:lnTo>
                    <a:pt x="12" y="10"/>
                  </a:lnTo>
                  <a:lnTo>
                    <a:pt x="19" y="6"/>
                  </a:lnTo>
                  <a:lnTo>
                    <a:pt x="25" y="3"/>
                  </a:lnTo>
                  <a:lnTo>
                    <a:pt x="35" y="0"/>
                  </a:lnTo>
                  <a:lnTo>
                    <a:pt x="45" y="3"/>
                  </a:lnTo>
                  <a:lnTo>
                    <a:pt x="54" y="6"/>
                  </a:lnTo>
                  <a:lnTo>
                    <a:pt x="61" y="10"/>
                  </a:lnTo>
                  <a:lnTo>
                    <a:pt x="67" y="16"/>
                  </a:lnTo>
                  <a:lnTo>
                    <a:pt x="71" y="23"/>
                  </a:lnTo>
                  <a:lnTo>
                    <a:pt x="71" y="32"/>
                  </a:lnTo>
                  <a:lnTo>
                    <a:pt x="71" y="39"/>
                  </a:lnTo>
                  <a:lnTo>
                    <a:pt x="67" y="45"/>
                  </a:lnTo>
                  <a:lnTo>
                    <a:pt x="64" y="52"/>
                  </a:lnTo>
                  <a:lnTo>
                    <a:pt x="61" y="58"/>
                  </a:lnTo>
                  <a:lnTo>
                    <a:pt x="54" y="64"/>
                  </a:lnTo>
                  <a:lnTo>
                    <a:pt x="48" y="71"/>
                  </a:lnTo>
                  <a:lnTo>
                    <a:pt x="38" y="77"/>
                  </a:lnTo>
                  <a:lnTo>
                    <a:pt x="32" y="84"/>
                  </a:lnTo>
                  <a:lnTo>
                    <a:pt x="29" y="87"/>
                  </a:lnTo>
                  <a:lnTo>
                    <a:pt x="25" y="90"/>
                  </a:lnTo>
                  <a:lnTo>
                    <a:pt x="22" y="94"/>
                  </a:lnTo>
                  <a:lnTo>
                    <a:pt x="19" y="97"/>
                  </a:lnTo>
                  <a:lnTo>
                    <a:pt x="71" y="9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30" name="Freeform 1073"/>
            <p:cNvSpPr>
              <a:spLocks noEditPoints="1"/>
            </p:cNvSpPr>
            <p:nvPr/>
          </p:nvSpPr>
          <p:spPr bwMode="auto">
            <a:xfrm>
              <a:off x="477" y="2308"/>
              <a:ext cx="75" cy="84"/>
            </a:xfrm>
            <a:custGeom>
              <a:avLst/>
              <a:gdLst>
                <a:gd name="T0" fmla="*/ 62 w 75"/>
                <a:gd name="T1" fmla="*/ 58 h 84"/>
                <a:gd name="T2" fmla="*/ 75 w 75"/>
                <a:gd name="T3" fmla="*/ 61 h 84"/>
                <a:gd name="T4" fmla="*/ 71 w 75"/>
                <a:gd name="T5" fmla="*/ 71 h 84"/>
                <a:gd name="T6" fmla="*/ 62 w 75"/>
                <a:gd name="T7" fmla="*/ 81 h 84"/>
                <a:gd name="T8" fmla="*/ 52 w 75"/>
                <a:gd name="T9" fmla="*/ 84 h 84"/>
                <a:gd name="T10" fmla="*/ 39 w 75"/>
                <a:gd name="T11" fmla="*/ 84 h 84"/>
                <a:gd name="T12" fmla="*/ 29 w 75"/>
                <a:gd name="T13" fmla="*/ 84 h 84"/>
                <a:gd name="T14" fmla="*/ 20 w 75"/>
                <a:gd name="T15" fmla="*/ 81 h 84"/>
                <a:gd name="T16" fmla="*/ 13 w 75"/>
                <a:gd name="T17" fmla="*/ 74 h 84"/>
                <a:gd name="T18" fmla="*/ 7 w 75"/>
                <a:gd name="T19" fmla="*/ 68 h 84"/>
                <a:gd name="T20" fmla="*/ 4 w 75"/>
                <a:gd name="T21" fmla="*/ 55 h 84"/>
                <a:gd name="T22" fmla="*/ 0 w 75"/>
                <a:gd name="T23" fmla="*/ 45 h 84"/>
                <a:gd name="T24" fmla="*/ 4 w 75"/>
                <a:gd name="T25" fmla="*/ 32 h 84"/>
                <a:gd name="T26" fmla="*/ 7 w 75"/>
                <a:gd name="T27" fmla="*/ 23 h 84"/>
                <a:gd name="T28" fmla="*/ 13 w 75"/>
                <a:gd name="T29" fmla="*/ 13 h 84"/>
                <a:gd name="T30" fmla="*/ 20 w 75"/>
                <a:gd name="T31" fmla="*/ 6 h 84"/>
                <a:gd name="T32" fmla="*/ 29 w 75"/>
                <a:gd name="T33" fmla="*/ 3 h 84"/>
                <a:gd name="T34" fmla="*/ 39 w 75"/>
                <a:gd name="T35" fmla="*/ 0 h 84"/>
                <a:gd name="T36" fmla="*/ 49 w 75"/>
                <a:gd name="T37" fmla="*/ 3 h 84"/>
                <a:gd name="T38" fmla="*/ 58 w 75"/>
                <a:gd name="T39" fmla="*/ 6 h 84"/>
                <a:gd name="T40" fmla="*/ 65 w 75"/>
                <a:gd name="T41" fmla="*/ 13 h 84"/>
                <a:gd name="T42" fmla="*/ 71 w 75"/>
                <a:gd name="T43" fmla="*/ 19 h 84"/>
                <a:gd name="T44" fmla="*/ 75 w 75"/>
                <a:gd name="T45" fmla="*/ 32 h 84"/>
                <a:gd name="T46" fmla="*/ 75 w 75"/>
                <a:gd name="T47" fmla="*/ 42 h 84"/>
                <a:gd name="T48" fmla="*/ 75 w 75"/>
                <a:gd name="T49" fmla="*/ 45 h 84"/>
                <a:gd name="T50" fmla="*/ 75 w 75"/>
                <a:gd name="T51" fmla="*/ 45 h 84"/>
                <a:gd name="T52" fmla="*/ 17 w 75"/>
                <a:gd name="T53" fmla="*/ 45 h 84"/>
                <a:gd name="T54" fmla="*/ 20 w 75"/>
                <a:gd name="T55" fmla="*/ 58 h 84"/>
                <a:gd name="T56" fmla="*/ 23 w 75"/>
                <a:gd name="T57" fmla="*/ 65 h 84"/>
                <a:gd name="T58" fmla="*/ 33 w 75"/>
                <a:gd name="T59" fmla="*/ 71 h 84"/>
                <a:gd name="T60" fmla="*/ 39 w 75"/>
                <a:gd name="T61" fmla="*/ 71 h 84"/>
                <a:gd name="T62" fmla="*/ 46 w 75"/>
                <a:gd name="T63" fmla="*/ 71 h 84"/>
                <a:gd name="T64" fmla="*/ 52 w 75"/>
                <a:gd name="T65" fmla="*/ 71 h 84"/>
                <a:gd name="T66" fmla="*/ 58 w 75"/>
                <a:gd name="T67" fmla="*/ 65 h 84"/>
                <a:gd name="T68" fmla="*/ 62 w 75"/>
                <a:gd name="T69" fmla="*/ 58 h 84"/>
                <a:gd name="T70" fmla="*/ 17 w 75"/>
                <a:gd name="T71" fmla="*/ 32 h 84"/>
                <a:gd name="T72" fmla="*/ 62 w 75"/>
                <a:gd name="T73" fmla="*/ 32 h 84"/>
                <a:gd name="T74" fmla="*/ 58 w 75"/>
                <a:gd name="T75" fmla="*/ 26 h 84"/>
                <a:gd name="T76" fmla="*/ 55 w 75"/>
                <a:gd name="T77" fmla="*/ 23 h 84"/>
                <a:gd name="T78" fmla="*/ 49 w 75"/>
                <a:gd name="T79" fmla="*/ 16 h 84"/>
                <a:gd name="T80" fmla="*/ 39 w 75"/>
                <a:gd name="T81" fmla="*/ 13 h 84"/>
                <a:gd name="T82" fmla="*/ 29 w 75"/>
                <a:gd name="T83" fmla="*/ 16 h 84"/>
                <a:gd name="T84" fmla="*/ 23 w 75"/>
                <a:gd name="T85" fmla="*/ 19 h 84"/>
                <a:gd name="T86" fmla="*/ 20 w 75"/>
                <a:gd name="T87" fmla="*/ 26 h 84"/>
                <a:gd name="T88" fmla="*/ 17 w 75"/>
                <a:gd name="T89" fmla="*/ 3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84"/>
                <a:gd name="T137" fmla="*/ 75 w 75"/>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84">
                  <a:moveTo>
                    <a:pt x="62" y="58"/>
                  </a:moveTo>
                  <a:lnTo>
                    <a:pt x="75" y="61"/>
                  </a:lnTo>
                  <a:lnTo>
                    <a:pt x="71" y="71"/>
                  </a:lnTo>
                  <a:lnTo>
                    <a:pt x="62" y="81"/>
                  </a:lnTo>
                  <a:lnTo>
                    <a:pt x="52" y="84"/>
                  </a:lnTo>
                  <a:lnTo>
                    <a:pt x="39" y="84"/>
                  </a:lnTo>
                  <a:lnTo>
                    <a:pt x="29" y="84"/>
                  </a:lnTo>
                  <a:lnTo>
                    <a:pt x="20" y="81"/>
                  </a:lnTo>
                  <a:lnTo>
                    <a:pt x="13" y="74"/>
                  </a:lnTo>
                  <a:lnTo>
                    <a:pt x="7" y="68"/>
                  </a:lnTo>
                  <a:lnTo>
                    <a:pt x="4" y="55"/>
                  </a:lnTo>
                  <a:lnTo>
                    <a:pt x="0" y="45"/>
                  </a:lnTo>
                  <a:lnTo>
                    <a:pt x="4" y="32"/>
                  </a:lnTo>
                  <a:lnTo>
                    <a:pt x="7" y="23"/>
                  </a:lnTo>
                  <a:lnTo>
                    <a:pt x="13" y="13"/>
                  </a:lnTo>
                  <a:lnTo>
                    <a:pt x="20" y="6"/>
                  </a:lnTo>
                  <a:lnTo>
                    <a:pt x="29" y="3"/>
                  </a:lnTo>
                  <a:lnTo>
                    <a:pt x="39" y="0"/>
                  </a:lnTo>
                  <a:lnTo>
                    <a:pt x="49" y="3"/>
                  </a:lnTo>
                  <a:lnTo>
                    <a:pt x="58" y="6"/>
                  </a:lnTo>
                  <a:lnTo>
                    <a:pt x="65" y="13"/>
                  </a:lnTo>
                  <a:lnTo>
                    <a:pt x="71" y="19"/>
                  </a:lnTo>
                  <a:lnTo>
                    <a:pt x="75" y="32"/>
                  </a:lnTo>
                  <a:lnTo>
                    <a:pt x="75" y="42"/>
                  </a:lnTo>
                  <a:lnTo>
                    <a:pt x="75" y="45"/>
                  </a:lnTo>
                  <a:lnTo>
                    <a:pt x="17" y="45"/>
                  </a:lnTo>
                  <a:lnTo>
                    <a:pt x="20" y="58"/>
                  </a:lnTo>
                  <a:lnTo>
                    <a:pt x="23" y="65"/>
                  </a:lnTo>
                  <a:lnTo>
                    <a:pt x="33" y="71"/>
                  </a:lnTo>
                  <a:lnTo>
                    <a:pt x="39" y="71"/>
                  </a:lnTo>
                  <a:lnTo>
                    <a:pt x="46" y="71"/>
                  </a:lnTo>
                  <a:lnTo>
                    <a:pt x="52" y="71"/>
                  </a:lnTo>
                  <a:lnTo>
                    <a:pt x="58" y="65"/>
                  </a:lnTo>
                  <a:lnTo>
                    <a:pt x="62" y="58"/>
                  </a:lnTo>
                  <a:close/>
                  <a:moveTo>
                    <a:pt x="17" y="32"/>
                  </a:moveTo>
                  <a:lnTo>
                    <a:pt x="62" y="32"/>
                  </a:lnTo>
                  <a:lnTo>
                    <a:pt x="58" y="26"/>
                  </a:lnTo>
                  <a:lnTo>
                    <a:pt x="55" y="23"/>
                  </a:lnTo>
                  <a:lnTo>
                    <a:pt x="49" y="16"/>
                  </a:lnTo>
                  <a:lnTo>
                    <a:pt x="39" y="13"/>
                  </a:lnTo>
                  <a:lnTo>
                    <a:pt x="29" y="16"/>
                  </a:lnTo>
                  <a:lnTo>
                    <a:pt x="23" y="19"/>
                  </a:lnTo>
                  <a:lnTo>
                    <a:pt x="20" y="26"/>
                  </a:lnTo>
                  <a:lnTo>
                    <a:pt x="17" y="3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31" name="Freeform 1074"/>
            <p:cNvSpPr>
              <a:spLocks/>
            </p:cNvSpPr>
            <p:nvPr/>
          </p:nvSpPr>
          <p:spPr bwMode="auto">
            <a:xfrm>
              <a:off x="568" y="2298"/>
              <a:ext cx="74" cy="75"/>
            </a:xfrm>
            <a:custGeom>
              <a:avLst/>
              <a:gdLst>
                <a:gd name="T0" fmla="*/ 29 w 74"/>
                <a:gd name="T1" fmla="*/ 75 h 75"/>
                <a:gd name="T2" fmla="*/ 29 w 74"/>
                <a:gd name="T3" fmla="*/ 45 h 75"/>
                <a:gd name="T4" fmla="*/ 0 w 74"/>
                <a:gd name="T5" fmla="*/ 45 h 75"/>
                <a:gd name="T6" fmla="*/ 0 w 74"/>
                <a:gd name="T7" fmla="*/ 33 h 75"/>
                <a:gd name="T8" fmla="*/ 29 w 74"/>
                <a:gd name="T9" fmla="*/ 33 h 75"/>
                <a:gd name="T10" fmla="*/ 29 w 74"/>
                <a:gd name="T11" fmla="*/ 0 h 75"/>
                <a:gd name="T12" fmla="*/ 42 w 74"/>
                <a:gd name="T13" fmla="*/ 0 h 75"/>
                <a:gd name="T14" fmla="*/ 42 w 74"/>
                <a:gd name="T15" fmla="*/ 33 h 75"/>
                <a:gd name="T16" fmla="*/ 74 w 74"/>
                <a:gd name="T17" fmla="*/ 33 h 75"/>
                <a:gd name="T18" fmla="*/ 74 w 74"/>
                <a:gd name="T19" fmla="*/ 45 h 75"/>
                <a:gd name="T20" fmla="*/ 42 w 74"/>
                <a:gd name="T21" fmla="*/ 45 h 75"/>
                <a:gd name="T22" fmla="*/ 42 w 74"/>
                <a:gd name="T23" fmla="*/ 75 h 75"/>
                <a:gd name="T24" fmla="*/ 29 w 74"/>
                <a:gd name="T25" fmla="*/ 75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5"/>
                <a:gd name="T41" fmla="*/ 74 w 74"/>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5">
                  <a:moveTo>
                    <a:pt x="29" y="75"/>
                  </a:moveTo>
                  <a:lnTo>
                    <a:pt x="29" y="45"/>
                  </a:lnTo>
                  <a:lnTo>
                    <a:pt x="0" y="45"/>
                  </a:lnTo>
                  <a:lnTo>
                    <a:pt x="0" y="33"/>
                  </a:lnTo>
                  <a:lnTo>
                    <a:pt x="29" y="33"/>
                  </a:lnTo>
                  <a:lnTo>
                    <a:pt x="29" y="0"/>
                  </a:lnTo>
                  <a:lnTo>
                    <a:pt x="42" y="0"/>
                  </a:lnTo>
                  <a:lnTo>
                    <a:pt x="42" y="33"/>
                  </a:lnTo>
                  <a:lnTo>
                    <a:pt x="74" y="33"/>
                  </a:lnTo>
                  <a:lnTo>
                    <a:pt x="74" y="45"/>
                  </a:lnTo>
                  <a:lnTo>
                    <a:pt x="42" y="45"/>
                  </a:lnTo>
                  <a:lnTo>
                    <a:pt x="42" y="75"/>
                  </a:lnTo>
                  <a:lnTo>
                    <a:pt x="29" y="7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32" name="Freeform 1075"/>
            <p:cNvSpPr>
              <a:spLocks noEditPoints="1"/>
            </p:cNvSpPr>
            <p:nvPr/>
          </p:nvSpPr>
          <p:spPr bwMode="auto">
            <a:xfrm>
              <a:off x="655" y="2279"/>
              <a:ext cx="74" cy="113"/>
            </a:xfrm>
            <a:custGeom>
              <a:avLst/>
              <a:gdLst>
                <a:gd name="T0" fmla="*/ 0 w 74"/>
                <a:gd name="T1" fmla="*/ 58 h 113"/>
                <a:gd name="T2" fmla="*/ 3 w 74"/>
                <a:gd name="T3" fmla="*/ 39 h 113"/>
                <a:gd name="T4" fmla="*/ 6 w 74"/>
                <a:gd name="T5" fmla="*/ 26 h 113"/>
                <a:gd name="T6" fmla="*/ 9 w 74"/>
                <a:gd name="T7" fmla="*/ 16 h 113"/>
                <a:gd name="T8" fmla="*/ 16 w 74"/>
                <a:gd name="T9" fmla="*/ 6 h 113"/>
                <a:gd name="T10" fmla="*/ 26 w 74"/>
                <a:gd name="T11" fmla="*/ 3 h 113"/>
                <a:gd name="T12" fmla="*/ 39 w 74"/>
                <a:gd name="T13" fmla="*/ 0 h 113"/>
                <a:gd name="T14" fmla="*/ 45 w 74"/>
                <a:gd name="T15" fmla="*/ 3 h 113"/>
                <a:gd name="T16" fmla="*/ 55 w 74"/>
                <a:gd name="T17" fmla="*/ 6 h 113"/>
                <a:gd name="T18" fmla="*/ 61 w 74"/>
                <a:gd name="T19" fmla="*/ 10 h 113"/>
                <a:gd name="T20" fmla="*/ 64 w 74"/>
                <a:gd name="T21" fmla="*/ 16 h 113"/>
                <a:gd name="T22" fmla="*/ 68 w 74"/>
                <a:gd name="T23" fmla="*/ 23 h 113"/>
                <a:gd name="T24" fmla="*/ 71 w 74"/>
                <a:gd name="T25" fmla="*/ 32 h 113"/>
                <a:gd name="T26" fmla="*/ 74 w 74"/>
                <a:gd name="T27" fmla="*/ 42 h 113"/>
                <a:gd name="T28" fmla="*/ 74 w 74"/>
                <a:gd name="T29" fmla="*/ 58 h 113"/>
                <a:gd name="T30" fmla="*/ 74 w 74"/>
                <a:gd name="T31" fmla="*/ 74 h 113"/>
                <a:gd name="T32" fmla="*/ 71 w 74"/>
                <a:gd name="T33" fmla="*/ 90 h 113"/>
                <a:gd name="T34" fmla="*/ 64 w 74"/>
                <a:gd name="T35" fmla="*/ 100 h 113"/>
                <a:gd name="T36" fmla="*/ 58 w 74"/>
                <a:gd name="T37" fmla="*/ 110 h 113"/>
                <a:gd name="T38" fmla="*/ 48 w 74"/>
                <a:gd name="T39" fmla="*/ 113 h 113"/>
                <a:gd name="T40" fmla="*/ 39 w 74"/>
                <a:gd name="T41" fmla="*/ 113 h 113"/>
                <a:gd name="T42" fmla="*/ 29 w 74"/>
                <a:gd name="T43" fmla="*/ 113 h 113"/>
                <a:gd name="T44" fmla="*/ 19 w 74"/>
                <a:gd name="T45" fmla="*/ 110 h 113"/>
                <a:gd name="T46" fmla="*/ 13 w 74"/>
                <a:gd name="T47" fmla="*/ 103 h 113"/>
                <a:gd name="T48" fmla="*/ 6 w 74"/>
                <a:gd name="T49" fmla="*/ 94 h 113"/>
                <a:gd name="T50" fmla="*/ 3 w 74"/>
                <a:gd name="T51" fmla="*/ 77 h 113"/>
                <a:gd name="T52" fmla="*/ 0 w 74"/>
                <a:gd name="T53" fmla="*/ 58 h 113"/>
                <a:gd name="T54" fmla="*/ 16 w 74"/>
                <a:gd name="T55" fmla="*/ 58 h 113"/>
                <a:gd name="T56" fmla="*/ 16 w 74"/>
                <a:gd name="T57" fmla="*/ 74 h 113"/>
                <a:gd name="T58" fmla="*/ 19 w 74"/>
                <a:gd name="T59" fmla="*/ 87 h 113"/>
                <a:gd name="T60" fmla="*/ 22 w 74"/>
                <a:gd name="T61" fmla="*/ 94 h 113"/>
                <a:gd name="T62" fmla="*/ 29 w 74"/>
                <a:gd name="T63" fmla="*/ 100 h 113"/>
                <a:gd name="T64" fmla="*/ 39 w 74"/>
                <a:gd name="T65" fmla="*/ 100 h 113"/>
                <a:gd name="T66" fmla="*/ 45 w 74"/>
                <a:gd name="T67" fmla="*/ 100 h 113"/>
                <a:gd name="T68" fmla="*/ 51 w 74"/>
                <a:gd name="T69" fmla="*/ 94 h 113"/>
                <a:gd name="T70" fmla="*/ 58 w 74"/>
                <a:gd name="T71" fmla="*/ 87 h 113"/>
                <a:gd name="T72" fmla="*/ 58 w 74"/>
                <a:gd name="T73" fmla="*/ 74 h 113"/>
                <a:gd name="T74" fmla="*/ 58 w 74"/>
                <a:gd name="T75" fmla="*/ 58 h 113"/>
                <a:gd name="T76" fmla="*/ 58 w 74"/>
                <a:gd name="T77" fmla="*/ 42 h 113"/>
                <a:gd name="T78" fmla="*/ 58 w 74"/>
                <a:gd name="T79" fmla="*/ 32 h 113"/>
                <a:gd name="T80" fmla="*/ 55 w 74"/>
                <a:gd name="T81" fmla="*/ 23 h 113"/>
                <a:gd name="T82" fmla="*/ 45 w 74"/>
                <a:gd name="T83" fmla="*/ 16 h 113"/>
                <a:gd name="T84" fmla="*/ 39 w 74"/>
                <a:gd name="T85" fmla="*/ 13 h 113"/>
                <a:gd name="T86" fmla="*/ 29 w 74"/>
                <a:gd name="T87" fmla="*/ 16 h 113"/>
                <a:gd name="T88" fmla="*/ 22 w 74"/>
                <a:gd name="T89" fmla="*/ 23 h 113"/>
                <a:gd name="T90" fmla="*/ 19 w 74"/>
                <a:gd name="T91" fmla="*/ 29 h 113"/>
                <a:gd name="T92" fmla="*/ 16 w 74"/>
                <a:gd name="T93" fmla="*/ 42 h 113"/>
                <a:gd name="T94" fmla="*/ 16 w 74"/>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8"/>
                  </a:moveTo>
                  <a:lnTo>
                    <a:pt x="3" y="39"/>
                  </a:lnTo>
                  <a:lnTo>
                    <a:pt x="6" y="26"/>
                  </a:lnTo>
                  <a:lnTo>
                    <a:pt x="9" y="16"/>
                  </a:lnTo>
                  <a:lnTo>
                    <a:pt x="16" y="6"/>
                  </a:lnTo>
                  <a:lnTo>
                    <a:pt x="26" y="3"/>
                  </a:lnTo>
                  <a:lnTo>
                    <a:pt x="39" y="0"/>
                  </a:lnTo>
                  <a:lnTo>
                    <a:pt x="45" y="3"/>
                  </a:lnTo>
                  <a:lnTo>
                    <a:pt x="55" y="6"/>
                  </a:lnTo>
                  <a:lnTo>
                    <a:pt x="61" y="10"/>
                  </a:lnTo>
                  <a:lnTo>
                    <a:pt x="64" y="16"/>
                  </a:lnTo>
                  <a:lnTo>
                    <a:pt x="68" y="23"/>
                  </a:lnTo>
                  <a:lnTo>
                    <a:pt x="71" y="32"/>
                  </a:lnTo>
                  <a:lnTo>
                    <a:pt x="74" y="42"/>
                  </a:lnTo>
                  <a:lnTo>
                    <a:pt x="74" y="58"/>
                  </a:lnTo>
                  <a:lnTo>
                    <a:pt x="74" y="74"/>
                  </a:lnTo>
                  <a:lnTo>
                    <a:pt x="71" y="90"/>
                  </a:lnTo>
                  <a:lnTo>
                    <a:pt x="64" y="100"/>
                  </a:lnTo>
                  <a:lnTo>
                    <a:pt x="58" y="110"/>
                  </a:lnTo>
                  <a:lnTo>
                    <a:pt x="48" y="113"/>
                  </a:lnTo>
                  <a:lnTo>
                    <a:pt x="39" y="113"/>
                  </a:lnTo>
                  <a:lnTo>
                    <a:pt x="29" y="113"/>
                  </a:lnTo>
                  <a:lnTo>
                    <a:pt x="19" y="110"/>
                  </a:lnTo>
                  <a:lnTo>
                    <a:pt x="13" y="103"/>
                  </a:lnTo>
                  <a:lnTo>
                    <a:pt x="6" y="94"/>
                  </a:lnTo>
                  <a:lnTo>
                    <a:pt x="3" y="77"/>
                  </a:lnTo>
                  <a:lnTo>
                    <a:pt x="0" y="58"/>
                  </a:lnTo>
                  <a:close/>
                  <a:moveTo>
                    <a:pt x="16" y="58"/>
                  </a:moveTo>
                  <a:lnTo>
                    <a:pt x="16" y="74"/>
                  </a:lnTo>
                  <a:lnTo>
                    <a:pt x="19" y="87"/>
                  </a:lnTo>
                  <a:lnTo>
                    <a:pt x="22" y="94"/>
                  </a:lnTo>
                  <a:lnTo>
                    <a:pt x="29" y="100"/>
                  </a:lnTo>
                  <a:lnTo>
                    <a:pt x="39" y="100"/>
                  </a:lnTo>
                  <a:lnTo>
                    <a:pt x="45" y="100"/>
                  </a:lnTo>
                  <a:lnTo>
                    <a:pt x="51" y="94"/>
                  </a:lnTo>
                  <a:lnTo>
                    <a:pt x="58" y="87"/>
                  </a:lnTo>
                  <a:lnTo>
                    <a:pt x="58" y="74"/>
                  </a:lnTo>
                  <a:lnTo>
                    <a:pt x="58" y="58"/>
                  </a:lnTo>
                  <a:lnTo>
                    <a:pt x="58" y="42"/>
                  </a:lnTo>
                  <a:lnTo>
                    <a:pt x="58" y="32"/>
                  </a:lnTo>
                  <a:lnTo>
                    <a:pt x="55" y="23"/>
                  </a:lnTo>
                  <a:lnTo>
                    <a:pt x="45" y="16"/>
                  </a:lnTo>
                  <a:lnTo>
                    <a:pt x="39" y="13"/>
                  </a:lnTo>
                  <a:lnTo>
                    <a:pt x="29" y="16"/>
                  </a:lnTo>
                  <a:lnTo>
                    <a:pt x="22" y="23"/>
                  </a:lnTo>
                  <a:lnTo>
                    <a:pt x="19" y="29"/>
                  </a:lnTo>
                  <a:lnTo>
                    <a:pt x="16" y="42"/>
                  </a:lnTo>
                  <a:lnTo>
                    <a:pt x="16"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33" name="Line 1078"/>
            <p:cNvSpPr>
              <a:spLocks noChangeShapeType="1"/>
            </p:cNvSpPr>
            <p:nvPr/>
          </p:nvSpPr>
          <p:spPr bwMode="auto">
            <a:xfrm flipH="1">
              <a:off x="4342" y="2340"/>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34" name="Line 1080"/>
            <p:cNvSpPr>
              <a:spLocks noChangeShapeType="1"/>
            </p:cNvSpPr>
            <p:nvPr/>
          </p:nvSpPr>
          <p:spPr bwMode="auto">
            <a:xfrm flipH="1">
              <a:off x="4342" y="2079"/>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35" name="Freeform 1081"/>
            <p:cNvSpPr>
              <a:spLocks/>
            </p:cNvSpPr>
            <p:nvPr/>
          </p:nvSpPr>
          <p:spPr bwMode="auto">
            <a:xfrm>
              <a:off x="265" y="2018"/>
              <a:ext cx="70" cy="113"/>
            </a:xfrm>
            <a:custGeom>
              <a:avLst/>
              <a:gdLst>
                <a:gd name="T0" fmla="*/ 70 w 70"/>
                <a:gd name="T1" fmla="*/ 96 h 113"/>
                <a:gd name="T2" fmla="*/ 70 w 70"/>
                <a:gd name="T3" fmla="*/ 113 h 113"/>
                <a:gd name="T4" fmla="*/ 0 w 70"/>
                <a:gd name="T5" fmla="*/ 113 h 113"/>
                <a:gd name="T6" fmla="*/ 0 w 70"/>
                <a:gd name="T7" fmla="*/ 106 h 113"/>
                <a:gd name="T8" fmla="*/ 0 w 70"/>
                <a:gd name="T9" fmla="*/ 103 h 113"/>
                <a:gd name="T10" fmla="*/ 3 w 70"/>
                <a:gd name="T11" fmla="*/ 93 h 113"/>
                <a:gd name="T12" fmla="*/ 9 w 70"/>
                <a:gd name="T13" fmla="*/ 87 h 113"/>
                <a:gd name="T14" fmla="*/ 16 w 70"/>
                <a:gd name="T15" fmla="*/ 80 h 113"/>
                <a:gd name="T16" fmla="*/ 25 w 70"/>
                <a:gd name="T17" fmla="*/ 71 h 113"/>
                <a:gd name="T18" fmla="*/ 35 w 70"/>
                <a:gd name="T19" fmla="*/ 61 h 113"/>
                <a:gd name="T20" fmla="*/ 45 w 70"/>
                <a:gd name="T21" fmla="*/ 55 h 113"/>
                <a:gd name="T22" fmla="*/ 51 w 70"/>
                <a:gd name="T23" fmla="*/ 48 h 113"/>
                <a:gd name="T24" fmla="*/ 54 w 70"/>
                <a:gd name="T25" fmla="*/ 38 h 113"/>
                <a:gd name="T26" fmla="*/ 54 w 70"/>
                <a:gd name="T27" fmla="*/ 32 h 113"/>
                <a:gd name="T28" fmla="*/ 54 w 70"/>
                <a:gd name="T29" fmla="*/ 26 h 113"/>
                <a:gd name="T30" fmla="*/ 51 w 70"/>
                <a:gd name="T31" fmla="*/ 19 h 113"/>
                <a:gd name="T32" fmla="*/ 45 w 70"/>
                <a:gd name="T33" fmla="*/ 16 h 113"/>
                <a:gd name="T34" fmla="*/ 35 w 70"/>
                <a:gd name="T35" fmla="*/ 13 h 113"/>
                <a:gd name="T36" fmla="*/ 29 w 70"/>
                <a:gd name="T37" fmla="*/ 16 h 113"/>
                <a:gd name="T38" fmla="*/ 22 w 70"/>
                <a:gd name="T39" fmla="*/ 19 h 113"/>
                <a:gd name="T40" fmla="*/ 16 w 70"/>
                <a:gd name="T41" fmla="*/ 26 h 113"/>
                <a:gd name="T42" fmla="*/ 16 w 70"/>
                <a:gd name="T43" fmla="*/ 32 h 113"/>
                <a:gd name="T44" fmla="*/ 0 w 70"/>
                <a:gd name="T45" fmla="*/ 32 h 113"/>
                <a:gd name="T46" fmla="*/ 3 w 70"/>
                <a:gd name="T47" fmla="*/ 22 h 113"/>
                <a:gd name="T48" fmla="*/ 6 w 70"/>
                <a:gd name="T49" fmla="*/ 16 h 113"/>
                <a:gd name="T50" fmla="*/ 12 w 70"/>
                <a:gd name="T51" fmla="*/ 9 h 113"/>
                <a:gd name="T52" fmla="*/ 19 w 70"/>
                <a:gd name="T53" fmla="*/ 3 h 113"/>
                <a:gd name="T54" fmla="*/ 25 w 70"/>
                <a:gd name="T55" fmla="*/ 3 h 113"/>
                <a:gd name="T56" fmla="*/ 35 w 70"/>
                <a:gd name="T57" fmla="*/ 0 h 113"/>
                <a:gd name="T58" fmla="*/ 45 w 70"/>
                <a:gd name="T59" fmla="*/ 3 h 113"/>
                <a:gd name="T60" fmla="*/ 54 w 70"/>
                <a:gd name="T61" fmla="*/ 6 h 113"/>
                <a:gd name="T62" fmla="*/ 61 w 70"/>
                <a:gd name="T63" fmla="*/ 9 h 113"/>
                <a:gd name="T64" fmla="*/ 67 w 70"/>
                <a:gd name="T65" fmla="*/ 16 h 113"/>
                <a:gd name="T66" fmla="*/ 70 w 70"/>
                <a:gd name="T67" fmla="*/ 22 h 113"/>
                <a:gd name="T68" fmla="*/ 70 w 70"/>
                <a:gd name="T69" fmla="*/ 32 h 113"/>
                <a:gd name="T70" fmla="*/ 70 w 70"/>
                <a:gd name="T71" fmla="*/ 38 h 113"/>
                <a:gd name="T72" fmla="*/ 67 w 70"/>
                <a:gd name="T73" fmla="*/ 45 h 113"/>
                <a:gd name="T74" fmla="*/ 64 w 70"/>
                <a:gd name="T75" fmla="*/ 51 h 113"/>
                <a:gd name="T76" fmla="*/ 61 w 70"/>
                <a:gd name="T77" fmla="*/ 58 h 113"/>
                <a:gd name="T78" fmla="*/ 54 w 70"/>
                <a:gd name="T79" fmla="*/ 64 h 113"/>
                <a:gd name="T80" fmla="*/ 48 w 70"/>
                <a:gd name="T81" fmla="*/ 71 h 113"/>
                <a:gd name="T82" fmla="*/ 38 w 70"/>
                <a:gd name="T83" fmla="*/ 77 h 113"/>
                <a:gd name="T84" fmla="*/ 32 w 70"/>
                <a:gd name="T85" fmla="*/ 84 h 113"/>
                <a:gd name="T86" fmla="*/ 29 w 70"/>
                <a:gd name="T87" fmla="*/ 87 h 113"/>
                <a:gd name="T88" fmla="*/ 25 w 70"/>
                <a:gd name="T89" fmla="*/ 90 h 113"/>
                <a:gd name="T90" fmla="*/ 22 w 70"/>
                <a:gd name="T91" fmla="*/ 93 h 113"/>
                <a:gd name="T92" fmla="*/ 19 w 70"/>
                <a:gd name="T93" fmla="*/ 96 h 113"/>
                <a:gd name="T94" fmla="*/ 70 w 70"/>
                <a:gd name="T95" fmla="*/ 96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113"/>
                <a:gd name="T146" fmla="*/ 70 w 70"/>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113">
                  <a:moveTo>
                    <a:pt x="70" y="96"/>
                  </a:moveTo>
                  <a:lnTo>
                    <a:pt x="70" y="113"/>
                  </a:lnTo>
                  <a:lnTo>
                    <a:pt x="0" y="113"/>
                  </a:lnTo>
                  <a:lnTo>
                    <a:pt x="0" y="106"/>
                  </a:lnTo>
                  <a:lnTo>
                    <a:pt x="0" y="103"/>
                  </a:lnTo>
                  <a:lnTo>
                    <a:pt x="3" y="93"/>
                  </a:lnTo>
                  <a:lnTo>
                    <a:pt x="9" y="87"/>
                  </a:lnTo>
                  <a:lnTo>
                    <a:pt x="16" y="80"/>
                  </a:lnTo>
                  <a:lnTo>
                    <a:pt x="25" y="71"/>
                  </a:lnTo>
                  <a:lnTo>
                    <a:pt x="35" y="61"/>
                  </a:lnTo>
                  <a:lnTo>
                    <a:pt x="45" y="55"/>
                  </a:lnTo>
                  <a:lnTo>
                    <a:pt x="51" y="48"/>
                  </a:lnTo>
                  <a:lnTo>
                    <a:pt x="54" y="38"/>
                  </a:lnTo>
                  <a:lnTo>
                    <a:pt x="54" y="32"/>
                  </a:lnTo>
                  <a:lnTo>
                    <a:pt x="54" y="26"/>
                  </a:lnTo>
                  <a:lnTo>
                    <a:pt x="51" y="19"/>
                  </a:lnTo>
                  <a:lnTo>
                    <a:pt x="45" y="16"/>
                  </a:lnTo>
                  <a:lnTo>
                    <a:pt x="35" y="13"/>
                  </a:lnTo>
                  <a:lnTo>
                    <a:pt x="29" y="16"/>
                  </a:lnTo>
                  <a:lnTo>
                    <a:pt x="22" y="19"/>
                  </a:lnTo>
                  <a:lnTo>
                    <a:pt x="16" y="26"/>
                  </a:lnTo>
                  <a:lnTo>
                    <a:pt x="16" y="32"/>
                  </a:lnTo>
                  <a:lnTo>
                    <a:pt x="0" y="32"/>
                  </a:lnTo>
                  <a:lnTo>
                    <a:pt x="3" y="22"/>
                  </a:lnTo>
                  <a:lnTo>
                    <a:pt x="6" y="16"/>
                  </a:lnTo>
                  <a:lnTo>
                    <a:pt x="12" y="9"/>
                  </a:lnTo>
                  <a:lnTo>
                    <a:pt x="19" y="3"/>
                  </a:lnTo>
                  <a:lnTo>
                    <a:pt x="25" y="3"/>
                  </a:lnTo>
                  <a:lnTo>
                    <a:pt x="35" y="0"/>
                  </a:lnTo>
                  <a:lnTo>
                    <a:pt x="45" y="3"/>
                  </a:lnTo>
                  <a:lnTo>
                    <a:pt x="54" y="6"/>
                  </a:lnTo>
                  <a:lnTo>
                    <a:pt x="61" y="9"/>
                  </a:lnTo>
                  <a:lnTo>
                    <a:pt x="67" y="16"/>
                  </a:lnTo>
                  <a:lnTo>
                    <a:pt x="70" y="22"/>
                  </a:lnTo>
                  <a:lnTo>
                    <a:pt x="70" y="32"/>
                  </a:lnTo>
                  <a:lnTo>
                    <a:pt x="70" y="38"/>
                  </a:lnTo>
                  <a:lnTo>
                    <a:pt x="67" y="45"/>
                  </a:lnTo>
                  <a:lnTo>
                    <a:pt x="64" y="51"/>
                  </a:lnTo>
                  <a:lnTo>
                    <a:pt x="61" y="58"/>
                  </a:lnTo>
                  <a:lnTo>
                    <a:pt x="54" y="64"/>
                  </a:lnTo>
                  <a:lnTo>
                    <a:pt x="48" y="71"/>
                  </a:lnTo>
                  <a:lnTo>
                    <a:pt x="38" y="77"/>
                  </a:lnTo>
                  <a:lnTo>
                    <a:pt x="32" y="84"/>
                  </a:lnTo>
                  <a:lnTo>
                    <a:pt x="29" y="87"/>
                  </a:lnTo>
                  <a:lnTo>
                    <a:pt x="25" y="90"/>
                  </a:lnTo>
                  <a:lnTo>
                    <a:pt x="22" y="93"/>
                  </a:lnTo>
                  <a:lnTo>
                    <a:pt x="19" y="96"/>
                  </a:lnTo>
                  <a:lnTo>
                    <a:pt x="70" y="96"/>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36" name="Rectangle 1082"/>
            <p:cNvSpPr>
              <a:spLocks noChangeArrowheads="1"/>
            </p:cNvSpPr>
            <p:nvPr/>
          </p:nvSpPr>
          <p:spPr bwMode="auto">
            <a:xfrm>
              <a:off x="358" y="2114"/>
              <a:ext cx="16" cy="17"/>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0637" name="Freeform 1083"/>
            <p:cNvSpPr>
              <a:spLocks/>
            </p:cNvSpPr>
            <p:nvPr/>
          </p:nvSpPr>
          <p:spPr bwMode="auto">
            <a:xfrm>
              <a:off x="394" y="2021"/>
              <a:ext cx="74" cy="110"/>
            </a:xfrm>
            <a:custGeom>
              <a:avLst/>
              <a:gdLst>
                <a:gd name="T0" fmla="*/ 0 w 74"/>
                <a:gd name="T1" fmla="*/ 81 h 110"/>
                <a:gd name="T2" fmla="*/ 16 w 74"/>
                <a:gd name="T3" fmla="*/ 77 h 110"/>
                <a:gd name="T4" fmla="*/ 19 w 74"/>
                <a:gd name="T5" fmla="*/ 87 h 110"/>
                <a:gd name="T6" fmla="*/ 22 w 74"/>
                <a:gd name="T7" fmla="*/ 93 h 110"/>
                <a:gd name="T8" fmla="*/ 29 w 74"/>
                <a:gd name="T9" fmla="*/ 97 h 110"/>
                <a:gd name="T10" fmla="*/ 35 w 74"/>
                <a:gd name="T11" fmla="*/ 97 h 110"/>
                <a:gd name="T12" fmla="*/ 45 w 74"/>
                <a:gd name="T13" fmla="*/ 97 h 110"/>
                <a:gd name="T14" fmla="*/ 54 w 74"/>
                <a:gd name="T15" fmla="*/ 90 h 110"/>
                <a:gd name="T16" fmla="*/ 58 w 74"/>
                <a:gd name="T17" fmla="*/ 84 h 110"/>
                <a:gd name="T18" fmla="*/ 58 w 74"/>
                <a:gd name="T19" fmla="*/ 71 h 110"/>
                <a:gd name="T20" fmla="*/ 58 w 74"/>
                <a:gd name="T21" fmla="*/ 61 h 110"/>
                <a:gd name="T22" fmla="*/ 54 w 74"/>
                <a:gd name="T23" fmla="*/ 55 h 110"/>
                <a:gd name="T24" fmla="*/ 45 w 74"/>
                <a:gd name="T25" fmla="*/ 48 h 110"/>
                <a:gd name="T26" fmla="*/ 35 w 74"/>
                <a:gd name="T27" fmla="*/ 48 h 110"/>
                <a:gd name="T28" fmla="*/ 29 w 74"/>
                <a:gd name="T29" fmla="*/ 48 h 110"/>
                <a:gd name="T30" fmla="*/ 25 w 74"/>
                <a:gd name="T31" fmla="*/ 52 h 110"/>
                <a:gd name="T32" fmla="*/ 19 w 74"/>
                <a:gd name="T33" fmla="*/ 55 h 110"/>
                <a:gd name="T34" fmla="*/ 16 w 74"/>
                <a:gd name="T35" fmla="*/ 58 h 110"/>
                <a:gd name="T36" fmla="*/ 3 w 74"/>
                <a:gd name="T37" fmla="*/ 55 h 110"/>
                <a:gd name="T38" fmla="*/ 12 w 74"/>
                <a:gd name="T39" fmla="*/ 0 h 110"/>
                <a:gd name="T40" fmla="*/ 67 w 74"/>
                <a:gd name="T41" fmla="*/ 0 h 110"/>
                <a:gd name="T42" fmla="*/ 67 w 74"/>
                <a:gd name="T43" fmla="*/ 13 h 110"/>
                <a:gd name="T44" fmla="*/ 25 w 74"/>
                <a:gd name="T45" fmla="*/ 13 h 110"/>
                <a:gd name="T46" fmla="*/ 19 w 74"/>
                <a:gd name="T47" fmla="*/ 42 h 110"/>
                <a:gd name="T48" fmla="*/ 29 w 74"/>
                <a:gd name="T49" fmla="*/ 35 h 110"/>
                <a:gd name="T50" fmla="*/ 41 w 74"/>
                <a:gd name="T51" fmla="*/ 35 h 110"/>
                <a:gd name="T52" fmla="*/ 48 w 74"/>
                <a:gd name="T53" fmla="*/ 35 h 110"/>
                <a:gd name="T54" fmla="*/ 58 w 74"/>
                <a:gd name="T55" fmla="*/ 39 h 110"/>
                <a:gd name="T56" fmla="*/ 64 w 74"/>
                <a:gd name="T57" fmla="*/ 45 h 110"/>
                <a:gd name="T58" fmla="*/ 71 w 74"/>
                <a:gd name="T59" fmla="*/ 52 h 110"/>
                <a:gd name="T60" fmla="*/ 74 w 74"/>
                <a:gd name="T61" fmla="*/ 61 h 110"/>
                <a:gd name="T62" fmla="*/ 74 w 74"/>
                <a:gd name="T63" fmla="*/ 71 h 110"/>
                <a:gd name="T64" fmla="*/ 71 w 74"/>
                <a:gd name="T65" fmla="*/ 84 h 110"/>
                <a:gd name="T66" fmla="*/ 64 w 74"/>
                <a:gd name="T67" fmla="*/ 97 h 110"/>
                <a:gd name="T68" fmla="*/ 58 w 74"/>
                <a:gd name="T69" fmla="*/ 103 h 110"/>
                <a:gd name="T70" fmla="*/ 48 w 74"/>
                <a:gd name="T71" fmla="*/ 110 h 110"/>
                <a:gd name="T72" fmla="*/ 35 w 74"/>
                <a:gd name="T73" fmla="*/ 110 h 110"/>
                <a:gd name="T74" fmla="*/ 25 w 74"/>
                <a:gd name="T75" fmla="*/ 110 h 110"/>
                <a:gd name="T76" fmla="*/ 19 w 74"/>
                <a:gd name="T77" fmla="*/ 106 h 110"/>
                <a:gd name="T78" fmla="*/ 12 w 74"/>
                <a:gd name="T79" fmla="*/ 103 h 110"/>
                <a:gd name="T80" fmla="*/ 6 w 74"/>
                <a:gd name="T81" fmla="*/ 97 h 110"/>
                <a:gd name="T82" fmla="*/ 3 w 74"/>
                <a:gd name="T83" fmla="*/ 87 h 110"/>
                <a:gd name="T84" fmla="*/ 0 w 74"/>
                <a:gd name="T85" fmla="*/ 81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0"/>
                <a:gd name="T131" fmla="*/ 74 w 74"/>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0">
                  <a:moveTo>
                    <a:pt x="0" y="81"/>
                  </a:moveTo>
                  <a:lnTo>
                    <a:pt x="16" y="77"/>
                  </a:lnTo>
                  <a:lnTo>
                    <a:pt x="19" y="87"/>
                  </a:lnTo>
                  <a:lnTo>
                    <a:pt x="22" y="93"/>
                  </a:lnTo>
                  <a:lnTo>
                    <a:pt x="29" y="97"/>
                  </a:lnTo>
                  <a:lnTo>
                    <a:pt x="35" y="97"/>
                  </a:lnTo>
                  <a:lnTo>
                    <a:pt x="45" y="97"/>
                  </a:lnTo>
                  <a:lnTo>
                    <a:pt x="54" y="90"/>
                  </a:lnTo>
                  <a:lnTo>
                    <a:pt x="58" y="84"/>
                  </a:lnTo>
                  <a:lnTo>
                    <a:pt x="58" y="71"/>
                  </a:lnTo>
                  <a:lnTo>
                    <a:pt x="58" y="61"/>
                  </a:lnTo>
                  <a:lnTo>
                    <a:pt x="54" y="55"/>
                  </a:lnTo>
                  <a:lnTo>
                    <a:pt x="45" y="48"/>
                  </a:lnTo>
                  <a:lnTo>
                    <a:pt x="35" y="48"/>
                  </a:lnTo>
                  <a:lnTo>
                    <a:pt x="29" y="48"/>
                  </a:lnTo>
                  <a:lnTo>
                    <a:pt x="25" y="52"/>
                  </a:lnTo>
                  <a:lnTo>
                    <a:pt x="19" y="55"/>
                  </a:lnTo>
                  <a:lnTo>
                    <a:pt x="16" y="58"/>
                  </a:lnTo>
                  <a:lnTo>
                    <a:pt x="3" y="55"/>
                  </a:lnTo>
                  <a:lnTo>
                    <a:pt x="12" y="0"/>
                  </a:lnTo>
                  <a:lnTo>
                    <a:pt x="67" y="0"/>
                  </a:lnTo>
                  <a:lnTo>
                    <a:pt x="67" y="13"/>
                  </a:lnTo>
                  <a:lnTo>
                    <a:pt x="25" y="13"/>
                  </a:lnTo>
                  <a:lnTo>
                    <a:pt x="19" y="42"/>
                  </a:lnTo>
                  <a:lnTo>
                    <a:pt x="29" y="35"/>
                  </a:lnTo>
                  <a:lnTo>
                    <a:pt x="41" y="35"/>
                  </a:lnTo>
                  <a:lnTo>
                    <a:pt x="48" y="35"/>
                  </a:lnTo>
                  <a:lnTo>
                    <a:pt x="58" y="39"/>
                  </a:lnTo>
                  <a:lnTo>
                    <a:pt x="64" y="45"/>
                  </a:lnTo>
                  <a:lnTo>
                    <a:pt x="71" y="52"/>
                  </a:lnTo>
                  <a:lnTo>
                    <a:pt x="74" y="61"/>
                  </a:lnTo>
                  <a:lnTo>
                    <a:pt x="74" y="71"/>
                  </a:lnTo>
                  <a:lnTo>
                    <a:pt x="71" y="84"/>
                  </a:lnTo>
                  <a:lnTo>
                    <a:pt x="64" y="97"/>
                  </a:lnTo>
                  <a:lnTo>
                    <a:pt x="58" y="103"/>
                  </a:lnTo>
                  <a:lnTo>
                    <a:pt x="48" y="110"/>
                  </a:lnTo>
                  <a:lnTo>
                    <a:pt x="35" y="110"/>
                  </a:lnTo>
                  <a:lnTo>
                    <a:pt x="25" y="110"/>
                  </a:lnTo>
                  <a:lnTo>
                    <a:pt x="19" y="106"/>
                  </a:lnTo>
                  <a:lnTo>
                    <a:pt x="12" y="103"/>
                  </a:lnTo>
                  <a:lnTo>
                    <a:pt x="6" y="97"/>
                  </a:lnTo>
                  <a:lnTo>
                    <a:pt x="3" y="87"/>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38" name="Freeform 1084"/>
            <p:cNvSpPr>
              <a:spLocks noEditPoints="1"/>
            </p:cNvSpPr>
            <p:nvPr/>
          </p:nvSpPr>
          <p:spPr bwMode="auto">
            <a:xfrm>
              <a:off x="477" y="2047"/>
              <a:ext cx="75" cy="84"/>
            </a:xfrm>
            <a:custGeom>
              <a:avLst/>
              <a:gdLst>
                <a:gd name="T0" fmla="*/ 62 w 75"/>
                <a:gd name="T1" fmla="*/ 58 h 84"/>
                <a:gd name="T2" fmla="*/ 75 w 75"/>
                <a:gd name="T3" fmla="*/ 61 h 84"/>
                <a:gd name="T4" fmla="*/ 71 w 75"/>
                <a:gd name="T5" fmla="*/ 71 h 84"/>
                <a:gd name="T6" fmla="*/ 62 w 75"/>
                <a:gd name="T7" fmla="*/ 77 h 84"/>
                <a:gd name="T8" fmla="*/ 52 w 75"/>
                <a:gd name="T9" fmla="*/ 84 h 84"/>
                <a:gd name="T10" fmla="*/ 39 w 75"/>
                <a:gd name="T11" fmla="*/ 84 h 84"/>
                <a:gd name="T12" fmla="*/ 29 w 75"/>
                <a:gd name="T13" fmla="*/ 84 h 84"/>
                <a:gd name="T14" fmla="*/ 20 w 75"/>
                <a:gd name="T15" fmla="*/ 80 h 84"/>
                <a:gd name="T16" fmla="*/ 13 w 75"/>
                <a:gd name="T17" fmla="*/ 74 h 84"/>
                <a:gd name="T18" fmla="*/ 7 w 75"/>
                <a:gd name="T19" fmla="*/ 64 h 84"/>
                <a:gd name="T20" fmla="*/ 4 w 75"/>
                <a:gd name="T21" fmla="*/ 55 h 84"/>
                <a:gd name="T22" fmla="*/ 0 w 75"/>
                <a:gd name="T23" fmla="*/ 45 h 84"/>
                <a:gd name="T24" fmla="*/ 4 w 75"/>
                <a:gd name="T25" fmla="*/ 32 h 84"/>
                <a:gd name="T26" fmla="*/ 7 w 75"/>
                <a:gd name="T27" fmla="*/ 19 h 84"/>
                <a:gd name="T28" fmla="*/ 13 w 75"/>
                <a:gd name="T29" fmla="*/ 13 h 84"/>
                <a:gd name="T30" fmla="*/ 20 w 75"/>
                <a:gd name="T31" fmla="*/ 6 h 84"/>
                <a:gd name="T32" fmla="*/ 29 w 75"/>
                <a:gd name="T33" fmla="*/ 3 h 84"/>
                <a:gd name="T34" fmla="*/ 39 w 75"/>
                <a:gd name="T35" fmla="*/ 0 h 84"/>
                <a:gd name="T36" fmla="*/ 49 w 75"/>
                <a:gd name="T37" fmla="*/ 3 h 84"/>
                <a:gd name="T38" fmla="*/ 58 w 75"/>
                <a:gd name="T39" fmla="*/ 6 h 84"/>
                <a:gd name="T40" fmla="*/ 65 w 75"/>
                <a:gd name="T41" fmla="*/ 13 h 84"/>
                <a:gd name="T42" fmla="*/ 71 w 75"/>
                <a:gd name="T43" fmla="*/ 19 h 84"/>
                <a:gd name="T44" fmla="*/ 75 w 75"/>
                <a:gd name="T45" fmla="*/ 29 h 84"/>
                <a:gd name="T46" fmla="*/ 75 w 75"/>
                <a:gd name="T47" fmla="*/ 42 h 84"/>
                <a:gd name="T48" fmla="*/ 75 w 75"/>
                <a:gd name="T49" fmla="*/ 45 h 84"/>
                <a:gd name="T50" fmla="*/ 75 w 75"/>
                <a:gd name="T51" fmla="*/ 45 h 84"/>
                <a:gd name="T52" fmla="*/ 17 w 75"/>
                <a:gd name="T53" fmla="*/ 45 h 84"/>
                <a:gd name="T54" fmla="*/ 20 w 75"/>
                <a:gd name="T55" fmla="*/ 58 h 84"/>
                <a:gd name="T56" fmla="*/ 23 w 75"/>
                <a:gd name="T57" fmla="*/ 64 h 84"/>
                <a:gd name="T58" fmla="*/ 33 w 75"/>
                <a:gd name="T59" fmla="*/ 71 h 84"/>
                <a:gd name="T60" fmla="*/ 39 w 75"/>
                <a:gd name="T61" fmla="*/ 71 h 84"/>
                <a:gd name="T62" fmla="*/ 46 w 75"/>
                <a:gd name="T63" fmla="*/ 71 h 84"/>
                <a:gd name="T64" fmla="*/ 52 w 75"/>
                <a:gd name="T65" fmla="*/ 67 h 84"/>
                <a:gd name="T66" fmla="*/ 58 w 75"/>
                <a:gd name="T67" fmla="*/ 64 h 84"/>
                <a:gd name="T68" fmla="*/ 62 w 75"/>
                <a:gd name="T69" fmla="*/ 58 h 84"/>
                <a:gd name="T70" fmla="*/ 17 w 75"/>
                <a:gd name="T71" fmla="*/ 32 h 84"/>
                <a:gd name="T72" fmla="*/ 62 w 75"/>
                <a:gd name="T73" fmla="*/ 32 h 84"/>
                <a:gd name="T74" fmla="*/ 58 w 75"/>
                <a:gd name="T75" fmla="*/ 26 h 84"/>
                <a:gd name="T76" fmla="*/ 55 w 75"/>
                <a:gd name="T77" fmla="*/ 19 h 84"/>
                <a:gd name="T78" fmla="*/ 49 w 75"/>
                <a:gd name="T79" fmla="*/ 16 h 84"/>
                <a:gd name="T80" fmla="*/ 39 w 75"/>
                <a:gd name="T81" fmla="*/ 13 h 84"/>
                <a:gd name="T82" fmla="*/ 29 w 75"/>
                <a:gd name="T83" fmla="*/ 16 h 84"/>
                <a:gd name="T84" fmla="*/ 23 w 75"/>
                <a:gd name="T85" fmla="*/ 19 h 84"/>
                <a:gd name="T86" fmla="*/ 20 w 75"/>
                <a:gd name="T87" fmla="*/ 26 h 84"/>
                <a:gd name="T88" fmla="*/ 17 w 75"/>
                <a:gd name="T89" fmla="*/ 3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84"/>
                <a:gd name="T137" fmla="*/ 75 w 75"/>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84">
                  <a:moveTo>
                    <a:pt x="62" y="58"/>
                  </a:moveTo>
                  <a:lnTo>
                    <a:pt x="75" y="61"/>
                  </a:lnTo>
                  <a:lnTo>
                    <a:pt x="71" y="71"/>
                  </a:lnTo>
                  <a:lnTo>
                    <a:pt x="62" y="77"/>
                  </a:lnTo>
                  <a:lnTo>
                    <a:pt x="52" y="84"/>
                  </a:lnTo>
                  <a:lnTo>
                    <a:pt x="39" y="84"/>
                  </a:lnTo>
                  <a:lnTo>
                    <a:pt x="29" y="84"/>
                  </a:lnTo>
                  <a:lnTo>
                    <a:pt x="20" y="80"/>
                  </a:lnTo>
                  <a:lnTo>
                    <a:pt x="13" y="74"/>
                  </a:lnTo>
                  <a:lnTo>
                    <a:pt x="7" y="64"/>
                  </a:lnTo>
                  <a:lnTo>
                    <a:pt x="4" y="55"/>
                  </a:lnTo>
                  <a:lnTo>
                    <a:pt x="0" y="45"/>
                  </a:lnTo>
                  <a:lnTo>
                    <a:pt x="4" y="32"/>
                  </a:lnTo>
                  <a:lnTo>
                    <a:pt x="7" y="19"/>
                  </a:lnTo>
                  <a:lnTo>
                    <a:pt x="13" y="13"/>
                  </a:lnTo>
                  <a:lnTo>
                    <a:pt x="20" y="6"/>
                  </a:lnTo>
                  <a:lnTo>
                    <a:pt x="29" y="3"/>
                  </a:lnTo>
                  <a:lnTo>
                    <a:pt x="39" y="0"/>
                  </a:lnTo>
                  <a:lnTo>
                    <a:pt x="49" y="3"/>
                  </a:lnTo>
                  <a:lnTo>
                    <a:pt x="58" y="6"/>
                  </a:lnTo>
                  <a:lnTo>
                    <a:pt x="65" y="13"/>
                  </a:lnTo>
                  <a:lnTo>
                    <a:pt x="71" y="19"/>
                  </a:lnTo>
                  <a:lnTo>
                    <a:pt x="75" y="29"/>
                  </a:lnTo>
                  <a:lnTo>
                    <a:pt x="75" y="42"/>
                  </a:lnTo>
                  <a:lnTo>
                    <a:pt x="75" y="45"/>
                  </a:lnTo>
                  <a:lnTo>
                    <a:pt x="17" y="45"/>
                  </a:lnTo>
                  <a:lnTo>
                    <a:pt x="20" y="58"/>
                  </a:lnTo>
                  <a:lnTo>
                    <a:pt x="23" y="64"/>
                  </a:lnTo>
                  <a:lnTo>
                    <a:pt x="33" y="71"/>
                  </a:lnTo>
                  <a:lnTo>
                    <a:pt x="39" y="71"/>
                  </a:lnTo>
                  <a:lnTo>
                    <a:pt x="46" y="71"/>
                  </a:lnTo>
                  <a:lnTo>
                    <a:pt x="52" y="67"/>
                  </a:lnTo>
                  <a:lnTo>
                    <a:pt x="58" y="64"/>
                  </a:lnTo>
                  <a:lnTo>
                    <a:pt x="62" y="58"/>
                  </a:lnTo>
                  <a:close/>
                  <a:moveTo>
                    <a:pt x="17" y="32"/>
                  </a:moveTo>
                  <a:lnTo>
                    <a:pt x="62" y="32"/>
                  </a:lnTo>
                  <a:lnTo>
                    <a:pt x="58" y="26"/>
                  </a:lnTo>
                  <a:lnTo>
                    <a:pt x="55" y="19"/>
                  </a:lnTo>
                  <a:lnTo>
                    <a:pt x="49" y="16"/>
                  </a:lnTo>
                  <a:lnTo>
                    <a:pt x="39" y="13"/>
                  </a:lnTo>
                  <a:lnTo>
                    <a:pt x="29" y="16"/>
                  </a:lnTo>
                  <a:lnTo>
                    <a:pt x="23" y="19"/>
                  </a:lnTo>
                  <a:lnTo>
                    <a:pt x="20" y="26"/>
                  </a:lnTo>
                  <a:lnTo>
                    <a:pt x="17" y="3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39" name="Freeform 1085"/>
            <p:cNvSpPr>
              <a:spLocks/>
            </p:cNvSpPr>
            <p:nvPr/>
          </p:nvSpPr>
          <p:spPr bwMode="auto">
            <a:xfrm>
              <a:off x="568" y="2037"/>
              <a:ext cx="74" cy="74"/>
            </a:xfrm>
            <a:custGeom>
              <a:avLst/>
              <a:gdLst>
                <a:gd name="T0" fmla="*/ 29 w 74"/>
                <a:gd name="T1" fmla="*/ 74 h 74"/>
                <a:gd name="T2" fmla="*/ 29 w 74"/>
                <a:gd name="T3" fmla="*/ 45 h 74"/>
                <a:gd name="T4" fmla="*/ 0 w 74"/>
                <a:gd name="T5" fmla="*/ 45 h 74"/>
                <a:gd name="T6" fmla="*/ 0 w 74"/>
                <a:gd name="T7" fmla="*/ 32 h 74"/>
                <a:gd name="T8" fmla="*/ 29 w 74"/>
                <a:gd name="T9" fmla="*/ 32 h 74"/>
                <a:gd name="T10" fmla="*/ 29 w 74"/>
                <a:gd name="T11" fmla="*/ 0 h 74"/>
                <a:gd name="T12" fmla="*/ 42 w 74"/>
                <a:gd name="T13" fmla="*/ 0 h 74"/>
                <a:gd name="T14" fmla="*/ 42 w 74"/>
                <a:gd name="T15" fmla="*/ 32 h 74"/>
                <a:gd name="T16" fmla="*/ 74 w 74"/>
                <a:gd name="T17" fmla="*/ 32 h 74"/>
                <a:gd name="T18" fmla="*/ 74 w 74"/>
                <a:gd name="T19" fmla="*/ 45 h 74"/>
                <a:gd name="T20" fmla="*/ 42 w 74"/>
                <a:gd name="T21" fmla="*/ 45 h 74"/>
                <a:gd name="T22" fmla="*/ 42 w 74"/>
                <a:gd name="T23" fmla="*/ 74 h 74"/>
                <a:gd name="T24" fmla="*/ 29 w 74"/>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29" y="74"/>
                  </a:moveTo>
                  <a:lnTo>
                    <a:pt x="29" y="45"/>
                  </a:lnTo>
                  <a:lnTo>
                    <a:pt x="0" y="45"/>
                  </a:lnTo>
                  <a:lnTo>
                    <a:pt x="0" y="32"/>
                  </a:lnTo>
                  <a:lnTo>
                    <a:pt x="29" y="32"/>
                  </a:lnTo>
                  <a:lnTo>
                    <a:pt x="29" y="0"/>
                  </a:lnTo>
                  <a:lnTo>
                    <a:pt x="42" y="0"/>
                  </a:lnTo>
                  <a:lnTo>
                    <a:pt x="42" y="32"/>
                  </a:lnTo>
                  <a:lnTo>
                    <a:pt x="74" y="32"/>
                  </a:lnTo>
                  <a:lnTo>
                    <a:pt x="74" y="45"/>
                  </a:lnTo>
                  <a:lnTo>
                    <a:pt x="42" y="45"/>
                  </a:lnTo>
                  <a:lnTo>
                    <a:pt x="42" y="74"/>
                  </a:lnTo>
                  <a:lnTo>
                    <a:pt x="29"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40" name="Freeform 1086"/>
            <p:cNvSpPr>
              <a:spLocks noEditPoints="1"/>
            </p:cNvSpPr>
            <p:nvPr/>
          </p:nvSpPr>
          <p:spPr bwMode="auto">
            <a:xfrm>
              <a:off x="655" y="2018"/>
              <a:ext cx="74" cy="113"/>
            </a:xfrm>
            <a:custGeom>
              <a:avLst/>
              <a:gdLst>
                <a:gd name="T0" fmla="*/ 0 w 74"/>
                <a:gd name="T1" fmla="*/ 58 h 113"/>
                <a:gd name="T2" fmla="*/ 3 w 74"/>
                <a:gd name="T3" fmla="*/ 38 h 113"/>
                <a:gd name="T4" fmla="*/ 6 w 74"/>
                <a:gd name="T5" fmla="*/ 26 h 113"/>
                <a:gd name="T6" fmla="*/ 9 w 74"/>
                <a:gd name="T7" fmla="*/ 16 h 113"/>
                <a:gd name="T8" fmla="*/ 16 w 74"/>
                <a:gd name="T9" fmla="*/ 6 h 113"/>
                <a:gd name="T10" fmla="*/ 26 w 74"/>
                <a:gd name="T11" fmla="*/ 3 h 113"/>
                <a:gd name="T12" fmla="*/ 39 w 74"/>
                <a:gd name="T13" fmla="*/ 0 h 113"/>
                <a:gd name="T14" fmla="*/ 45 w 74"/>
                <a:gd name="T15" fmla="*/ 3 h 113"/>
                <a:gd name="T16" fmla="*/ 55 w 74"/>
                <a:gd name="T17" fmla="*/ 3 h 113"/>
                <a:gd name="T18" fmla="*/ 61 w 74"/>
                <a:gd name="T19" fmla="*/ 9 h 113"/>
                <a:gd name="T20" fmla="*/ 64 w 74"/>
                <a:gd name="T21" fmla="*/ 16 h 113"/>
                <a:gd name="T22" fmla="*/ 68 w 74"/>
                <a:gd name="T23" fmla="*/ 22 h 113"/>
                <a:gd name="T24" fmla="*/ 71 w 74"/>
                <a:gd name="T25" fmla="*/ 32 h 113"/>
                <a:gd name="T26" fmla="*/ 74 w 74"/>
                <a:gd name="T27" fmla="*/ 42 h 113"/>
                <a:gd name="T28" fmla="*/ 74 w 74"/>
                <a:gd name="T29" fmla="*/ 58 h 113"/>
                <a:gd name="T30" fmla="*/ 74 w 74"/>
                <a:gd name="T31" fmla="*/ 74 h 113"/>
                <a:gd name="T32" fmla="*/ 71 w 74"/>
                <a:gd name="T33" fmla="*/ 90 h 113"/>
                <a:gd name="T34" fmla="*/ 64 w 74"/>
                <a:gd name="T35" fmla="*/ 100 h 113"/>
                <a:gd name="T36" fmla="*/ 58 w 74"/>
                <a:gd name="T37" fmla="*/ 106 h 113"/>
                <a:gd name="T38" fmla="*/ 48 w 74"/>
                <a:gd name="T39" fmla="*/ 113 h 113"/>
                <a:gd name="T40" fmla="*/ 39 w 74"/>
                <a:gd name="T41" fmla="*/ 113 h 113"/>
                <a:gd name="T42" fmla="*/ 29 w 74"/>
                <a:gd name="T43" fmla="*/ 113 h 113"/>
                <a:gd name="T44" fmla="*/ 19 w 74"/>
                <a:gd name="T45" fmla="*/ 109 h 113"/>
                <a:gd name="T46" fmla="*/ 13 w 74"/>
                <a:gd name="T47" fmla="*/ 103 h 113"/>
                <a:gd name="T48" fmla="*/ 6 w 74"/>
                <a:gd name="T49" fmla="*/ 90 h 113"/>
                <a:gd name="T50" fmla="*/ 3 w 74"/>
                <a:gd name="T51" fmla="*/ 77 h 113"/>
                <a:gd name="T52" fmla="*/ 0 w 74"/>
                <a:gd name="T53" fmla="*/ 58 h 113"/>
                <a:gd name="T54" fmla="*/ 16 w 74"/>
                <a:gd name="T55" fmla="*/ 58 h 113"/>
                <a:gd name="T56" fmla="*/ 16 w 74"/>
                <a:gd name="T57" fmla="*/ 74 h 113"/>
                <a:gd name="T58" fmla="*/ 19 w 74"/>
                <a:gd name="T59" fmla="*/ 84 h 113"/>
                <a:gd name="T60" fmla="*/ 22 w 74"/>
                <a:gd name="T61" fmla="*/ 93 h 113"/>
                <a:gd name="T62" fmla="*/ 29 w 74"/>
                <a:gd name="T63" fmla="*/ 100 h 113"/>
                <a:gd name="T64" fmla="*/ 39 w 74"/>
                <a:gd name="T65" fmla="*/ 100 h 113"/>
                <a:gd name="T66" fmla="*/ 45 w 74"/>
                <a:gd name="T67" fmla="*/ 100 h 113"/>
                <a:gd name="T68" fmla="*/ 51 w 74"/>
                <a:gd name="T69" fmla="*/ 93 h 113"/>
                <a:gd name="T70" fmla="*/ 58 w 74"/>
                <a:gd name="T71" fmla="*/ 84 h 113"/>
                <a:gd name="T72" fmla="*/ 58 w 74"/>
                <a:gd name="T73" fmla="*/ 74 h 113"/>
                <a:gd name="T74" fmla="*/ 58 w 74"/>
                <a:gd name="T75" fmla="*/ 58 h 113"/>
                <a:gd name="T76" fmla="*/ 58 w 74"/>
                <a:gd name="T77" fmla="*/ 42 h 113"/>
                <a:gd name="T78" fmla="*/ 58 w 74"/>
                <a:gd name="T79" fmla="*/ 29 h 113"/>
                <a:gd name="T80" fmla="*/ 55 w 74"/>
                <a:gd name="T81" fmla="*/ 22 h 113"/>
                <a:gd name="T82" fmla="*/ 45 w 74"/>
                <a:gd name="T83" fmla="*/ 16 h 113"/>
                <a:gd name="T84" fmla="*/ 39 w 74"/>
                <a:gd name="T85" fmla="*/ 13 h 113"/>
                <a:gd name="T86" fmla="*/ 29 w 74"/>
                <a:gd name="T87" fmla="*/ 16 h 113"/>
                <a:gd name="T88" fmla="*/ 22 w 74"/>
                <a:gd name="T89" fmla="*/ 22 h 113"/>
                <a:gd name="T90" fmla="*/ 19 w 74"/>
                <a:gd name="T91" fmla="*/ 29 h 113"/>
                <a:gd name="T92" fmla="*/ 16 w 74"/>
                <a:gd name="T93" fmla="*/ 42 h 113"/>
                <a:gd name="T94" fmla="*/ 16 w 74"/>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8"/>
                  </a:moveTo>
                  <a:lnTo>
                    <a:pt x="3" y="38"/>
                  </a:lnTo>
                  <a:lnTo>
                    <a:pt x="6" y="26"/>
                  </a:lnTo>
                  <a:lnTo>
                    <a:pt x="9" y="16"/>
                  </a:lnTo>
                  <a:lnTo>
                    <a:pt x="16" y="6"/>
                  </a:lnTo>
                  <a:lnTo>
                    <a:pt x="26" y="3"/>
                  </a:lnTo>
                  <a:lnTo>
                    <a:pt x="39" y="0"/>
                  </a:lnTo>
                  <a:lnTo>
                    <a:pt x="45" y="3"/>
                  </a:lnTo>
                  <a:lnTo>
                    <a:pt x="55" y="3"/>
                  </a:lnTo>
                  <a:lnTo>
                    <a:pt x="61" y="9"/>
                  </a:lnTo>
                  <a:lnTo>
                    <a:pt x="64" y="16"/>
                  </a:lnTo>
                  <a:lnTo>
                    <a:pt x="68" y="22"/>
                  </a:lnTo>
                  <a:lnTo>
                    <a:pt x="71" y="32"/>
                  </a:lnTo>
                  <a:lnTo>
                    <a:pt x="74" y="42"/>
                  </a:lnTo>
                  <a:lnTo>
                    <a:pt x="74" y="58"/>
                  </a:lnTo>
                  <a:lnTo>
                    <a:pt x="74" y="74"/>
                  </a:lnTo>
                  <a:lnTo>
                    <a:pt x="71" y="90"/>
                  </a:lnTo>
                  <a:lnTo>
                    <a:pt x="64" y="100"/>
                  </a:lnTo>
                  <a:lnTo>
                    <a:pt x="58" y="106"/>
                  </a:lnTo>
                  <a:lnTo>
                    <a:pt x="48" y="113"/>
                  </a:lnTo>
                  <a:lnTo>
                    <a:pt x="39" y="113"/>
                  </a:lnTo>
                  <a:lnTo>
                    <a:pt x="29" y="113"/>
                  </a:lnTo>
                  <a:lnTo>
                    <a:pt x="19" y="109"/>
                  </a:lnTo>
                  <a:lnTo>
                    <a:pt x="13" y="103"/>
                  </a:lnTo>
                  <a:lnTo>
                    <a:pt x="6" y="90"/>
                  </a:lnTo>
                  <a:lnTo>
                    <a:pt x="3" y="77"/>
                  </a:lnTo>
                  <a:lnTo>
                    <a:pt x="0" y="58"/>
                  </a:lnTo>
                  <a:close/>
                  <a:moveTo>
                    <a:pt x="16" y="58"/>
                  </a:moveTo>
                  <a:lnTo>
                    <a:pt x="16" y="74"/>
                  </a:lnTo>
                  <a:lnTo>
                    <a:pt x="19" y="84"/>
                  </a:lnTo>
                  <a:lnTo>
                    <a:pt x="22" y="93"/>
                  </a:lnTo>
                  <a:lnTo>
                    <a:pt x="29" y="100"/>
                  </a:lnTo>
                  <a:lnTo>
                    <a:pt x="39" y="100"/>
                  </a:lnTo>
                  <a:lnTo>
                    <a:pt x="45" y="100"/>
                  </a:lnTo>
                  <a:lnTo>
                    <a:pt x="51" y="93"/>
                  </a:lnTo>
                  <a:lnTo>
                    <a:pt x="58" y="84"/>
                  </a:lnTo>
                  <a:lnTo>
                    <a:pt x="58" y="74"/>
                  </a:lnTo>
                  <a:lnTo>
                    <a:pt x="58" y="58"/>
                  </a:lnTo>
                  <a:lnTo>
                    <a:pt x="58" y="42"/>
                  </a:lnTo>
                  <a:lnTo>
                    <a:pt x="58" y="29"/>
                  </a:lnTo>
                  <a:lnTo>
                    <a:pt x="55" y="22"/>
                  </a:lnTo>
                  <a:lnTo>
                    <a:pt x="45" y="16"/>
                  </a:lnTo>
                  <a:lnTo>
                    <a:pt x="39" y="13"/>
                  </a:lnTo>
                  <a:lnTo>
                    <a:pt x="29" y="16"/>
                  </a:lnTo>
                  <a:lnTo>
                    <a:pt x="22" y="22"/>
                  </a:lnTo>
                  <a:lnTo>
                    <a:pt x="19" y="29"/>
                  </a:lnTo>
                  <a:lnTo>
                    <a:pt x="16" y="42"/>
                  </a:lnTo>
                  <a:lnTo>
                    <a:pt x="16"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41" name="Line 1089"/>
            <p:cNvSpPr>
              <a:spLocks noChangeShapeType="1"/>
            </p:cNvSpPr>
            <p:nvPr/>
          </p:nvSpPr>
          <p:spPr bwMode="auto">
            <a:xfrm flipH="1">
              <a:off x="4342" y="2079"/>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42" name="Line 1091"/>
            <p:cNvSpPr>
              <a:spLocks noChangeShapeType="1"/>
            </p:cNvSpPr>
            <p:nvPr/>
          </p:nvSpPr>
          <p:spPr bwMode="auto">
            <a:xfrm flipH="1">
              <a:off x="4342" y="1815"/>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43" name="Freeform 1092"/>
            <p:cNvSpPr>
              <a:spLocks/>
            </p:cNvSpPr>
            <p:nvPr/>
          </p:nvSpPr>
          <p:spPr bwMode="auto">
            <a:xfrm>
              <a:off x="394" y="1756"/>
              <a:ext cx="74" cy="113"/>
            </a:xfrm>
            <a:custGeom>
              <a:avLst/>
              <a:gdLst>
                <a:gd name="T0" fmla="*/ 0 w 74"/>
                <a:gd name="T1" fmla="*/ 81 h 113"/>
                <a:gd name="T2" fmla="*/ 16 w 74"/>
                <a:gd name="T3" fmla="*/ 81 h 113"/>
                <a:gd name="T4" fmla="*/ 19 w 74"/>
                <a:gd name="T5" fmla="*/ 91 h 113"/>
                <a:gd name="T6" fmla="*/ 22 w 74"/>
                <a:gd name="T7" fmla="*/ 94 h 113"/>
                <a:gd name="T8" fmla="*/ 29 w 74"/>
                <a:gd name="T9" fmla="*/ 100 h 113"/>
                <a:gd name="T10" fmla="*/ 35 w 74"/>
                <a:gd name="T11" fmla="*/ 100 h 113"/>
                <a:gd name="T12" fmla="*/ 45 w 74"/>
                <a:gd name="T13" fmla="*/ 97 h 113"/>
                <a:gd name="T14" fmla="*/ 54 w 74"/>
                <a:gd name="T15" fmla="*/ 94 h 113"/>
                <a:gd name="T16" fmla="*/ 58 w 74"/>
                <a:gd name="T17" fmla="*/ 88 h 113"/>
                <a:gd name="T18" fmla="*/ 58 w 74"/>
                <a:gd name="T19" fmla="*/ 78 h 113"/>
                <a:gd name="T20" fmla="*/ 58 w 74"/>
                <a:gd name="T21" fmla="*/ 68 h 113"/>
                <a:gd name="T22" fmla="*/ 54 w 74"/>
                <a:gd name="T23" fmla="*/ 62 h 113"/>
                <a:gd name="T24" fmla="*/ 45 w 74"/>
                <a:gd name="T25" fmla="*/ 59 h 113"/>
                <a:gd name="T26" fmla="*/ 38 w 74"/>
                <a:gd name="T27" fmla="*/ 55 h 113"/>
                <a:gd name="T28" fmla="*/ 35 w 74"/>
                <a:gd name="T29" fmla="*/ 59 h 113"/>
                <a:gd name="T30" fmla="*/ 29 w 74"/>
                <a:gd name="T31" fmla="*/ 59 h 113"/>
                <a:gd name="T32" fmla="*/ 29 w 74"/>
                <a:gd name="T33" fmla="*/ 46 h 113"/>
                <a:gd name="T34" fmla="*/ 32 w 74"/>
                <a:gd name="T35" fmla="*/ 46 h 113"/>
                <a:gd name="T36" fmla="*/ 32 w 74"/>
                <a:gd name="T37" fmla="*/ 46 h 113"/>
                <a:gd name="T38" fmla="*/ 38 w 74"/>
                <a:gd name="T39" fmla="*/ 46 h 113"/>
                <a:gd name="T40" fmla="*/ 45 w 74"/>
                <a:gd name="T41" fmla="*/ 42 h 113"/>
                <a:gd name="T42" fmla="*/ 51 w 74"/>
                <a:gd name="T43" fmla="*/ 36 h 113"/>
                <a:gd name="T44" fmla="*/ 51 w 74"/>
                <a:gd name="T45" fmla="*/ 29 h 113"/>
                <a:gd name="T46" fmla="*/ 51 w 74"/>
                <a:gd name="T47" fmla="*/ 23 h 113"/>
                <a:gd name="T48" fmla="*/ 48 w 74"/>
                <a:gd name="T49" fmla="*/ 17 h 113"/>
                <a:gd name="T50" fmla="*/ 41 w 74"/>
                <a:gd name="T51" fmla="*/ 13 h 113"/>
                <a:gd name="T52" fmla="*/ 35 w 74"/>
                <a:gd name="T53" fmla="*/ 13 h 113"/>
                <a:gd name="T54" fmla="*/ 29 w 74"/>
                <a:gd name="T55" fmla="*/ 13 h 113"/>
                <a:gd name="T56" fmla="*/ 22 w 74"/>
                <a:gd name="T57" fmla="*/ 17 h 113"/>
                <a:gd name="T58" fmla="*/ 19 w 74"/>
                <a:gd name="T59" fmla="*/ 23 h 113"/>
                <a:gd name="T60" fmla="*/ 16 w 74"/>
                <a:gd name="T61" fmla="*/ 29 h 113"/>
                <a:gd name="T62" fmla="*/ 3 w 74"/>
                <a:gd name="T63" fmla="*/ 29 h 113"/>
                <a:gd name="T64" fmla="*/ 6 w 74"/>
                <a:gd name="T65" fmla="*/ 17 h 113"/>
                <a:gd name="T66" fmla="*/ 12 w 74"/>
                <a:gd name="T67" fmla="*/ 7 h 113"/>
                <a:gd name="T68" fmla="*/ 22 w 74"/>
                <a:gd name="T69" fmla="*/ 0 h 113"/>
                <a:gd name="T70" fmla="*/ 35 w 74"/>
                <a:gd name="T71" fmla="*/ 0 h 113"/>
                <a:gd name="T72" fmla="*/ 45 w 74"/>
                <a:gd name="T73" fmla="*/ 0 h 113"/>
                <a:gd name="T74" fmla="*/ 51 w 74"/>
                <a:gd name="T75" fmla="*/ 4 h 113"/>
                <a:gd name="T76" fmla="*/ 58 w 74"/>
                <a:gd name="T77" fmla="*/ 7 h 113"/>
                <a:gd name="T78" fmla="*/ 64 w 74"/>
                <a:gd name="T79" fmla="*/ 13 h 113"/>
                <a:gd name="T80" fmla="*/ 67 w 74"/>
                <a:gd name="T81" fmla="*/ 20 h 113"/>
                <a:gd name="T82" fmla="*/ 67 w 74"/>
                <a:gd name="T83" fmla="*/ 29 h 113"/>
                <a:gd name="T84" fmla="*/ 67 w 74"/>
                <a:gd name="T85" fmla="*/ 36 h 113"/>
                <a:gd name="T86" fmla="*/ 64 w 74"/>
                <a:gd name="T87" fmla="*/ 42 h 113"/>
                <a:gd name="T88" fmla="*/ 58 w 74"/>
                <a:gd name="T89" fmla="*/ 46 h 113"/>
                <a:gd name="T90" fmla="*/ 51 w 74"/>
                <a:gd name="T91" fmla="*/ 49 h 113"/>
                <a:gd name="T92" fmla="*/ 61 w 74"/>
                <a:gd name="T93" fmla="*/ 52 h 113"/>
                <a:gd name="T94" fmla="*/ 67 w 74"/>
                <a:gd name="T95" fmla="*/ 59 h 113"/>
                <a:gd name="T96" fmla="*/ 71 w 74"/>
                <a:gd name="T97" fmla="*/ 68 h 113"/>
                <a:gd name="T98" fmla="*/ 74 w 74"/>
                <a:gd name="T99" fmla="*/ 78 h 113"/>
                <a:gd name="T100" fmla="*/ 74 w 74"/>
                <a:gd name="T101" fmla="*/ 88 h 113"/>
                <a:gd name="T102" fmla="*/ 67 w 74"/>
                <a:gd name="T103" fmla="*/ 94 h 113"/>
                <a:gd name="T104" fmla="*/ 64 w 74"/>
                <a:gd name="T105" fmla="*/ 104 h 113"/>
                <a:gd name="T106" fmla="*/ 54 w 74"/>
                <a:gd name="T107" fmla="*/ 107 h 113"/>
                <a:gd name="T108" fmla="*/ 45 w 74"/>
                <a:gd name="T109" fmla="*/ 113 h 113"/>
                <a:gd name="T110" fmla="*/ 35 w 74"/>
                <a:gd name="T111" fmla="*/ 113 h 113"/>
                <a:gd name="T112" fmla="*/ 25 w 74"/>
                <a:gd name="T113" fmla="*/ 113 h 113"/>
                <a:gd name="T114" fmla="*/ 19 w 74"/>
                <a:gd name="T115" fmla="*/ 110 h 113"/>
                <a:gd name="T116" fmla="*/ 12 w 74"/>
                <a:gd name="T117" fmla="*/ 104 h 113"/>
                <a:gd name="T118" fmla="*/ 6 w 74"/>
                <a:gd name="T119" fmla="*/ 97 h 113"/>
                <a:gd name="T120" fmla="*/ 3 w 74"/>
                <a:gd name="T121" fmla="*/ 91 h 113"/>
                <a:gd name="T122" fmla="*/ 0 w 74"/>
                <a:gd name="T123" fmla="*/ 81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113"/>
                <a:gd name="T188" fmla="*/ 74 w 74"/>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113">
                  <a:moveTo>
                    <a:pt x="0" y="81"/>
                  </a:moveTo>
                  <a:lnTo>
                    <a:pt x="16" y="81"/>
                  </a:lnTo>
                  <a:lnTo>
                    <a:pt x="19" y="91"/>
                  </a:lnTo>
                  <a:lnTo>
                    <a:pt x="22" y="94"/>
                  </a:lnTo>
                  <a:lnTo>
                    <a:pt x="29" y="100"/>
                  </a:lnTo>
                  <a:lnTo>
                    <a:pt x="35" y="100"/>
                  </a:lnTo>
                  <a:lnTo>
                    <a:pt x="45" y="97"/>
                  </a:lnTo>
                  <a:lnTo>
                    <a:pt x="54" y="94"/>
                  </a:lnTo>
                  <a:lnTo>
                    <a:pt x="58" y="88"/>
                  </a:lnTo>
                  <a:lnTo>
                    <a:pt x="58" y="78"/>
                  </a:lnTo>
                  <a:lnTo>
                    <a:pt x="58" y="68"/>
                  </a:lnTo>
                  <a:lnTo>
                    <a:pt x="54" y="62"/>
                  </a:lnTo>
                  <a:lnTo>
                    <a:pt x="45" y="59"/>
                  </a:lnTo>
                  <a:lnTo>
                    <a:pt x="38" y="55"/>
                  </a:lnTo>
                  <a:lnTo>
                    <a:pt x="35" y="59"/>
                  </a:lnTo>
                  <a:lnTo>
                    <a:pt x="29" y="59"/>
                  </a:lnTo>
                  <a:lnTo>
                    <a:pt x="29" y="46"/>
                  </a:lnTo>
                  <a:lnTo>
                    <a:pt x="32" y="46"/>
                  </a:lnTo>
                  <a:lnTo>
                    <a:pt x="38" y="46"/>
                  </a:lnTo>
                  <a:lnTo>
                    <a:pt x="45" y="42"/>
                  </a:lnTo>
                  <a:lnTo>
                    <a:pt x="51" y="36"/>
                  </a:lnTo>
                  <a:lnTo>
                    <a:pt x="51" y="29"/>
                  </a:lnTo>
                  <a:lnTo>
                    <a:pt x="51" y="23"/>
                  </a:lnTo>
                  <a:lnTo>
                    <a:pt x="48" y="17"/>
                  </a:lnTo>
                  <a:lnTo>
                    <a:pt x="41" y="13"/>
                  </a:lnTo>
                  <a:lnTo>
                    <a:pt x="35" y="13"/>
                  </a:lnTo>
                  <a:lnTo>
                    <a:pt x="29" y="13"/>
                  </a:lnTo>
                  <a:lnTo>
                    <a:pt x="22" y="17"/>
                  </a:lnTo>
                  <a:lnTo>
                    <a:pt x="19" y="23"/>
                  </a:lnTo>
                  <a:lnTo>
                    <a:pt x="16" y="29"/>
                  </a:lnTo>
                  <a:lnTo>
                    <a:pt x="3" y="29"/>
                  </a:lnTo>
                  <a:lnTo>
                    <a:pt x="6" y="17"/>
                  </a:lnTo>
                  <a:lnTo>
                    <a:pt x="12" y="7"/>
                  </a:lnTo>
                  <a:lnTo>
                    <a:pt x="22" y="0"/>
                  </a:lnTo>
                  <a:lnTo>
                    <a:pt x="35" y="0"/>
                  </a:lnTo>
                  <a:lnTo>
                    <a:pt x="45" y="0"/>
                  </a:lnTo>
                  <a:lnTo>
                    <a:pt x="51" y="4"/>
                  </a:lnTo>
                  <a:lnTo>
                    <a:pt x="58" y="7"/>
                  </a:lnTo>
                  <a:lnTo>
                    <a:pt x="64" y="13"/>
                  </a:lnTo>
                  <a:lnTo>
                    <a:pt x="67" y="20"/>
                  </a:lnTo>
                  <a:lnTo>
                    <a:pt x="67" y="29"/>
                  </a:lnTo>
                  <a:lnTo>
                    <a:pt x="67" y="36"/>
                  </a:lnTo>
                  <a:lnTo>
                    <a:pt x="64" y="42"/>
                  </a:lnTo>
                  <a:lnTo>
                    <a:pt x="58" y="46"/>
                  </a:lnTo>
                  <a:lnTo>
                    <a:pt x="51" y="49"/>
                  </a:lnTo>
                  <a:lnTo>
                    <a:pt x="61" y="52"/>
                  </a:lnTo>
                  <a:lnTo>
                    <a:pt x="67" y="59"/>
                  </a:lnTo>
                  <a:lnTo>
                    <a:pt x="71" y="68"/>
                  </a:lnTo>
                  <a:lnTo>
                    <a:pt x="74" y="78"/>
                  </a:lnTo>
                  <a:lnTo>
                    <a:pt x="74" y="88"/>
                  </a:lnTo>
                  <a:lnTo>
                    <a:pt x="67" y="94"/>
                  </a:lnTo>
                  <a:lnTo>
                    <a:pt x="64" y="104"/>
                  </a:lnTo>
                  <a:lnTo>
                    <a:pt x="54" y="107"/>
                  </a:lnTo>
                  <a:lnTo>
                    <a:pt x="45" y="113"/>
                  </a:lnTo>
                  <a:lnTo>
                    <a:pt x="35" y="113"/>
                  </a:lnTo>
                  <a:lnTo>
                    <a:pt x="25" y="113"/>
                  </a:lnTo>
                  <a:lnTo>
                    <a:pt x="19" y="110"/>
                  </a:lnTo>
                  <a:lnTo>
                    <a:pt x="12" y="104"/>
                  </a:lnTo>
                  <a:lnTo>
                    <a:pt x="6" y="97"/>
                  </a:lnTo>
                  <a:lnTo>
                    <a:pt x="3" y="91"/>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44" name="Freeform 1093"/>
            <p:cNvSpPr>
              <a:spLocks noEditPoints="1"/>
            </p:cNvSpPr>
            <p:nvPr/>
          </p:nvSpPr>
          <p:spPr bwMode="auto">
            <a:xfrm>
              <a:off x="477" y="1785"/>
              <a:ext cx="75" cy="84"/>
            </a:xfrm>
            <a:custGeom>
              <a:avLst/>
              <a:gdLst>
                <a:gd name="T0" fmla="*/ 62 w 75"/>
                <a:gd name="T1" fmla="*/ 59 h 84"/>
                <a:gd name="T2" fmla="*/ 75 w 75"/>
                <a:gd name="T3" fmla="*/ 59 h 84"/>
                <a:gd name="T4" fmla="*/ 71 w 75"/>
                <a:gd name="T5" fmla="*/ 71 h 84"/>
                <a:gd name="T6" fmla="*/ 62 w 75"/>
                <a:gd name="T7" fmla="*/ 78 h 84"/>
                <a:gd name="T8" fmla="*/ 52 w 75"/>
                <a:gd name="T9" fmla="*/ 81 h 84"/>
                <a:gd name="T10" fmla="*/ 39 w 75"/>
                <a:gd name="T11" fmla="*/ 84 h 84"/>
                <a:gd name="T12" fmla="*/ 29 w 75"/>
                <a:gd name="T13" fmla="*/ 84 h 84"/>
                <a:gd name="T14" fmla="*/ 20 w 75"/>
                <a:gd name="T15" fmla="*/ 78 h 84"/>
                <a:gd name="T16" fmla="*/ 13 w 75"/>
                <a:gd name="T17" fmla="*/ 75 h 84"/>
                <a:gd name="T18" fmla="*/ 7 w 75"/>
                <a:gd name="T19" fmla="*/ 65 h 84"/>
                <a:gd name="T20" fmla="*/ 4 w 75"/>
                <a:gd name="T21" fmla="*/ 55 h 84"/>
                <a:gd name="T22" fmla="*/ 0 w 75"/>
                <a:gd name="T23" fmla="*/ 42 h 84"/>
                <a:gd name="T24" fmla="*/ 4 w 75"/>
                <a:gd name="T25" fmla="*/ 30 h 84"/>
                <a:gd name="T26" fmla="*/ 7 w 75"/>
                <a:gd name="T27" fmla="*/ 20 h 84"/>
                <a:gd name="T28" fmla="*/ 13 w 75"/>
                <a:gd name="T29" fmla="*/ 10 h 84"/>
                <a:gd name="T30" fmla="*/ 20 w 75"/>
                <a:gd name="T31" fmla="*/ 4 h 84"/>
                <a:gd name="T32" fmla="*/ 29 w 75"/>
                <a:gd name="T33" fmla="*/ 0 h 84"/>
                <a:gd name="T34" fmla="*/ 39 w 75"/>
                <a:gd name="T35" fmla="*/ 0 h 84"/>
                <a:gd name="T36" fmla="*/ 49 w 75"/>
                <a:gd name="T37" fmla="*/ 0 h 84"/>
                <a:gd name="T38" fmla="*/ 58 w 75"/>
                <a:gd name="T39" fmla="*/ 4 h 84"/>
                <a:gd name="T40" fmla="*/ 65 w 75"/>
                <a:gd name="T41" fmla="*/ 10 h 84"/>
                <a:gd name="T42" fmla="*/ 71 w 75"/>
                <a:gd name="T43" fmla="*/ 20 h 84"/>
                <a:gd name="T44" fmla="*/ 75 w 75"/>
                <a:gd name="T45" fmla="*/ 30 h 84"/>
                <a:gd name="T46" fmla="*/ 75 w 75"/>
                <a:gd name="T47" fmla="*/ 42 h 84"/>
                <a:gd name="T48" fmla="*/ 75 w 75"/>
                <a:gd name="T49" fmla="*/ 42 h 84"/>
                <a:gd name="T50" fmla="*/ 75 w 75"/>
                <a:gd name="T51" fmla="*/ 46 h 84"/>
                <a:gd name="T52" fmla="*/ 17 w 75"/>
                <a:gd name="T53" fmla="*/ 46 h 84"/>
                <a:gd name="T54" fmla="*/ 20 w 75"/>
                <a:gd name="T55" fmla="*/ 55 h 84"/>
                <a:gd name="T56" fmla="*/ 23 w 75"/>
                <a:gd name="T57" fmla="*/ 65 h 84"/>
                <a:gd name="T58" fmla="*/ 33 w 75"/>
                <a:gd name="T59" fmla="*/ 68 h 84"/>
                <a:gd name="T60" fmla="*/ 39 w 75"/>
                <a:gd name="T61" fmla="*/ 71 h 84"/>
                <a:gd name="T62" fmla="*/ 46 w 75"/>
                <a:gd name="T63" fmla="*/ 71 h 84"/>
                <a:gd name="T64" fmla="*/ 52 w 75"/>
                <a:gd name="T65" fmla="*/ 68 h 84"/>
                <a:gd name="T66" fmla="*/ 58 w 75"/>
                <a:gd name="T67" fmla="*/ 65 h 84"/>
                <a:gd name="T68" fmla="*/ 62 w 75"/>
                <a:gd name="T69" fmla="*/ 59 h 84"/>
                <a:gd name="T70" fmla="*/ 17 w 75"/>
                <a:gd name="T71" fmla="*/ 33 h 84"/>
                <a:gd name="T72" fmla="*/ 62 w 75"/>
                <a:gd name="T73" fmla="*/ 33 h 84"/>
                <a:gd name="T74" fmla="*/ 58 w 75"/>
                <a:gd name="T75" fmla="*/ 26 h 84"/>
                <a:gd name="T76" fmla="*/ 55 w 75"/>
                <a:gd name="T77" fmla="*/ 20 h 84"/>
                <a:gd name="T78" fmla="*/ 49 w 75"/>
                <a:gd name="T79" fmla="*/ 13 h 84"/>
                <a:gd name="T80" fmla="*/ 39 w 75"/>
                <a:gd name="T81" fmla="*/ 13 h 84"/>
                <a:gd name="T82" fmla="*/ 29 w 75"/>
                <a:gd name="T83" fmla="*/ 13 h 84"/>
                <a:gd name="T84" fmla="*/ 23 w 75"/>
                <a:gd name="T85" fmla="*/ 20 h 84"/>
                <a:gd name="T86" fmla="*/ 20 w 75"/>
                <a:gd name="T87" fmla="*/ 23 h 84"/>
                <a:gd name="T88" fmla="*/ 17 w 75"/>
                <a:gd name="T89" fmla="*/ 33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84"/>
                <a:gd name="T137" fmla="*/ 75 w 75"/>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84">
                  <a:moveTo>
                    <a:pt x="62" y="59"/>
                  </a:moveTo>
                  <a:lnTo>
                    <a:pt x="75" y="59"/>
                  </a:lnTo>
                  <a:lnTo>
                    <a:pt x="71" y="71"/>
                  </a:lnTo>
                  <a:lnTo>
                    <a:pt x="62" y="78"/>
                  </a:lnTo>
                  <a:lnTo>
                    <a:pt x="52" y="81"/>
                  </a:lnTo>
                  <a:lnTo>
                    <a:pt x="39" y="84"/>
                  </a:lnTo>
                  <a:lnTo>
                    <a:pt x="29" y="84"/>
                  </a:lnTo>
                  <a:lnTo>
                    <a:pt x="20" y="78"/>
                  </a:lnTo>
                  <a:lnTo>
                    <a:pt x="13" y="75"/>
                  </a:lnTo>
                  <a:lnTo>
                    <a:pt x="7" y="65"/>
                  </a:lnTo>
                  <a:lnTo>
                    <a:pt x="4" y="55"/>
                  </a:lnTo>
                  <a:lnTo>
                    <a:pt x="0" y="42"/>
                  </a:lnTo>
                  <a:lnTo>
                    <a:pt x="4" y="30"/>
                  </a:lnTo>
                  <a:lnTo>
                    <a:pt x="7" y="20"/>
                  </a:lnTo>
                  <a:lnTo>
                    <a:pt x="13" y="10"/>
                  </a:lnTo>
                  <a:lnTo>
                    <a:pt x="20" y="4"/>
                  </a:lnTo>
                  <a:lnTo>
                    <a:pt x="29" y="0"/>
                  </a:lnTo>
                  <a:lnTo>
                    <a:pt x="39" y="0"/>
                  </a:lnTo>
                  <a:lnTo>
                    <a:pt x="49" y="0"/>
                  </a:lnTo>
                  <a:lnTo>
                    <a:pt x="58" y="4"/>
                  </a:lnTo>
                  <a:lnTo>
                    <a:pt x="65" y="10"/>
                  </a:lnTo>
                  <a:lnTo>
                    <a:pt x="71" y="20"/>
                  </a:lnTo>
                  <a:lnTo>
                    <a:pt x="75" y="30"/>
                  </a:lnTo>
                  <a:lnTo>
                    <a:pt x="75" y="42"/>
                  </a:lnTo>
                  <a:lnTo>
                    <a:pt x="75" y="46"/>
                  </a:lnTo>
                  <a:lnTo>
                    <a:pt x="17" y="46"/>
                  </a:lnTo>
                  <a:lnTo>
                    <a:pt x="20" y="55"/>
                  </a:lnTo>
                  <a:lnTo>
                    <a:pt x="23" y="65"/>
                  </a:lnTo>
                  <a:lnTo>
                    <a:pt x="33" y="68"/>
                  </a:lnTo>
                  <a:lnTo>
                    <a:pt x="39" y="71"/>
                  </a:lnTo>
                  <a:lnTo>
                    <a:pt x="46" y="71"/>
                  </a:lnTo>
                  <a:lnTo>
                    <a:pt x="52" y="68"/>
                  </a:lnTo>
                  <a:lnTo>
                    <a:pt x="58" y="65"/>
                  </a:lnTo>
                  <a:lnTo>
                    <a:pt x="62" y="59"/>
                  </a:lnTo>
                  <a:close/>
                  <a:moveTo>
                    <a:pt x="17" y="33"/>
                  </a:moveTo>
                  <a:lnTo>
                    <a:pt x="62" y="33"/>
                  </a:lnTo>
                  <a:lnTo>
                    <a:pt x="58" y="26"/>
                  </a:lnTo>
                  <a:lnTo>
                    <a:pt x="55" y="20"/>
                  </a:lnTo>
                  <a:lnTo>
                    <a:pt x="49" y="13"/>
                  </a:lnTo>
                  <a:lnTo>
                    <a:pt x="39" y="13"/>
                  </a:lnTo>
                  <a:lnTo>
                    <a:pt x="29" y="13"/>
                  </a:lnTo>
                  <a:lnTo>
                    <a:pt x="23" y="20"/>
                  </a:lnTo>
                  <a:lnTo>
                    <a:pt x="20" y="23"/>
                  </a:lnTo>
                  <a:lnTo>
                    <a:pt x="17" y="3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45" name="Freeform 1094"/>
            <p:cNvSpPr>
              <a:spLocks/>
            </p:cNvSpPr>
            <p:nvPr/>
          </p:nvSpPr>
          <p:spPr bwMode="auto">
            <a:xfrm>
              <a:off x="568" y="1776"/>
              <a:ext cx="74" cy="74"/>
            </a:xfrm>
            <a:custGeom>
              <a:avLst/>
              <a:gdLst>
                <a:gd name="T0" fmla="*/ 29 w 74"/>
                <a:gd name="T1" fmla="*/ 74 h 74"/>
                <a:gd name="T2" fmla="*/ 29 w 74"/>
                <a:gd name="T3" fmla="*/ 42 h 74"/>
                <a:gd name="T4" fmla="*/ 0 w 74"/>
                <a:gd name="T5" fmla="*/ 42 h 74"/>
                <a:gd name="T6" fmla="*/ 0 w 74"/>
                <a:gd name="T7" fmla="*/ 29 h 74"/>
                <a:gd name="T8" fmla="*/ 29 w 74"/>
                <a:gd name="T9" fmla="*/ 29 h 74"/>
                <a:gd name="T10" fmla="*/ 29 w 74"/>
                <a:gd name="T11" fmla="*/ 0 h 74"/>
                <a:gd name="T12" fmla="*/ 42 w 74"/>
                <a:gd name="T13" fmla="*/ 0 h 74"/>
                <a:gd name="T14" fmla="*/ 42 w 74"/>
                <a:gd name="T15" fmla="*/ 29 h 74"/>
                <a:gd name="T16" fmla="*/ 74 w 74"/>
                <a:gd name="T17" fmla="*/ 29 h 74"/>
                <a:gd name="T18" fmla="*/ 74 w 74"/>
                <a:gd name="T19" fmla="*/ 42 h 74"/>
                <a:gd name="T20" fmla="*/ 42 w 74"/>
                <a:gd name="T21" fmla="*/ 42 h 74"/>
                <a:gd name="T22" fmla="*/ 42 w 74"/>
                <a:gd name="T23" fmla="*/ 74 h 74"/>
                <a:gd name="T24" fmla="*/ 29 w 74"/>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29" y="74"/>
                  </a:moveTo>
                  <a:lnTo>
                    <a:pt x="29" y="42"/>
                  </a:lnTo>
                  <a:lnTo>
                    <a:pt x="0" y="42"/>
                  </a:lnTo>
                  <a:lnTo>
                    <a:pt x="0" y="29"/>
                  </a:lnTo>
                  <a:lnTo>
                    <a:pt x="29" y="29"/>
                  </a:lnTo>
                  <a:lnTo>
                    <a:pt x="29" y="0"/>
                  </a:lnTo>
                  <a:lnTo>
                    <a:pt x="42" y="0"/>
                  </a:lnTo>
                  <a:lnTo>
                    <a:pt x="42" y="29"/>
                  </a:lnTo>
                  <a:lnTo>
                    <a:pt x="74" y="29"/>
                  </a:lnTo>
                  <a:lnTo>
                    <a:pt x="74" y="42"/>
                  </a:lnTo>
                  <a:lnTo>
                    <a:pt x="42" y="42"/>
                  </a:lnTo>
                  <a:lnTo>
                    <a:pt x="42" y="74"/>
                  </a:lnTo>
                  <a:lnTo>
                    <a:pt x="29"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46" name="Freeform 1095"/>
            <p:cNvSpPr>
              <a:spLocks noEditPoints="1"/>
            </p:cNvSpPr>
            <p:nvPr/>
          </p:nvSpPr>
          <p:spPr bwMode="auto">
            <a:xfrm>
              <a:off x="655" y="1756"/>
              <a:ext cx="74" cy="113"/>
            </a:xfrm>
            <a:custGeom>
              <a:avLst/>
              <a:gdLst>
                <a:gd name="T0" fmla="*/ 0 w 74"/>
                <a:gd name="T1" fmla="*/ 55 h 113"/>
                <a:gd name="T2" fmla="*/ 3 w 74"/>
                <a:gd name="T3" fmla="*/ 39 h 113"/>
                <a:gd name="T4" fmla="*/ 6 w 74"/>
                <a:gd name="T5" fmla="*/ 26 h 113"/>
                <a:gd name="T6" fmla="*/ 9 w 74"/>
                <a:gd name="T7" fmla="*/ 13 h 113"/>
                <a:gd name="T8" fmla="*/ 16 w 74"/>
                <a:gd name="T9" fmla="*/ 7 h 113"/>
                <a:gd name="T10" fmla="*/ 26 w 74"/>
                <a:gd name="T11" fmla="*/ 0 h 113"/>
                <a:gd name="T12" fmla="*/ 39 w 74"/>
                <a:gd name="T13" fmla="*/ 0 h 113"/>
                <a:gd name="T14" fmla="*/ 45 w 74"/>
                <a:gd name="T15" fmla="*/ 0 h 113"/>
                <a:gd name="T16" fmla="*/ 55 w 74"/>
                <a:gd name="T17" fmla="*/ 4 h 113"/>
                <a:gd name="T18" fmla="*/ 61 w 74"/>
                <a:gd name="T19" fmla="*/ 7 h 113"/>
                <a:gd name="T20" fmla="*/ 64 w 74"/>
                <a:gd name="T21" fmla="*/ 13 h 113"/>
                <a:gd name="T22" fmla="*/ 68 w 74"/>
                <a:gd name="T23" fmla="*/ 23 h 113"/>
                <a:gd name="T24" fmla="*/ 71 w 74"/>
                <a:gd name="T25" fmla="*/ 29 h 113"/>
                <a:gd name="T26" fmla="*/ 74 w 74"/>
                <a:gd name="T27" fmla="*/ 42 h 113"/>
                <a:gd name="T28" fmla="*/ 74 w 74"/>
                <a:gd name="T29" fmla="*/ 55 h 113"/>
                <a:gd name="T30" fmla="*/ 74 w 74"/>
                <a:gd name="T31" fmla="*/ 75 h 113"/>
                <a:gd name="T32" fmla="*/ 71 w 74"/>
                <a:gd name="T33" fmla="*/ 88 h 113"/>
                <a:gd name="T34" fmla="*/ 64 w 74"/>
                <a:gd name="T35" fmla="*/ 100 h 113"/>
                <a:gd name="T36" fmla="*/ 58 w 74"/>
                <a:gd name="T37" fmla="*/ 107 h 113"/>
                <a:gd name="T38" fmla="*/ 48 w 74"/>
                <a:gd name="T39" fmla="*/ 110 h 113"/>
                <a:gd name="T40" fmla="*/ 39 w 74"/>
                <a:gd name="T41" fmla="*/ 113 h 113"/>
                <a:gd name="T42" fmla="*/ 29 w 74"/>
                <a:gd name="T43" fmla="*/ 113 h 113"/>
                <a:gd name="T44" fmla="*/ 19 w 74"/>
                <a:gd name="T45" fmla="*/ 107 h 113"/>
                <a:gd name="T46" fmla="*/ 13 w 74"/>
                <a:gd name="T47" fmla="*/ 104 h 113"/>
                <a:gd name="T48" fmla="*/ 6 w 74"/>
                <a:gd name="T49" fmla="*/ 91 h 113"/>
                <a:gd name="T50" fmla="*/ 3 w 74"/>
                <a:gd name="T51" fmla="*/ 75 h 113"/>
                <a:gd name="T52" fmla="*/ 0 w 74"/>
                <a:gd name="T53" fmla="*/ 55 h 113"/>
                <a:gd name="T54" fmla="*/ 16 w 74"/>
                <a:gd name="T55" fmla="*/ 55 h 113"/>
                <a:gd name="T56" fmla="*/ 16 w 74"/>
                <a:gd name="T57" fmla="*/ 71 h 113"/>
                <a:gd name="T58" fmla="*/ 19 w 74"/>
                <a:gd name="T59" fmla="*/ 84 h 113"/>
                <a:gd name="T60" fmla="*/ 22 w 74"/>
                <a:gd name="T61" fmla="*/ 91 h 113"/>
                <a:gd name="T62" fmla="*/ 29 w 74"/>
                <a:gd name="T63" fmla="*/ 97 h 113"/>
                <a:gd name="T64" fmla="*/ 39 w 74"/>
                <a:gd name="T65" fmla="*/ 100 h 113"/>
                <a:gd name="T66" fmla="*/ 45 w 74"/>
                <a:gd name="T67" fmla="*/ 97 h 113"/>
                <a:gd name="T68" fmla="*/ 51 w 74"/>
                <a:gd name="T69" fmla="*/ 91 h 113"/>
                <a:gd name="T70" fmla="*/ 58 w 74"/>
                <a:gd name="T71" fmla="*/ 84 h 113"/>
                <a:gd name="T72" fmla="*/ 58 w 74"/>
                <a:gd name="T73" fmla="*/ 71 h 113"/>
                <a:gd name="T74" fmla="*/ 58 w 74"/>
                <a:gd name="T75" fmla="*/ 55 h 113"/>
                <a:gd name="T76" fmla="*/ 58 w 74"/>
                <a:gd name="T77" fmla="*/ 42 h 113"/>
                <a:gd name="T78" fmla="*/ 58 w 74"/>
                <a:gd name="T79" fmla="*/ 29 h 113"/>
                <a:gd name="T80" fmla="*/ 55 w 74"/>
                <a:gd name="T81" fmla="*/ 23 h 113"/>
                <a:gd name="T82" fmla="*/ 45 w 74"/>
                <a:gd name="T83" fmla="*/ 17 h 113"/>
                <a:gd name="T84" fmla="*/ 39 w 74"/>
                <a:gd name="T85" fmla="*/ 13 h 113"/>
                <a:gd name="T86" fmla="*/ 29 w 74"/>
                <a:gd name="T87" fmla="*/ 13 h 113"/>
                <a:gd name="T88" fmla="*/ 22 w 74"/>
                <a:gd name="T89" fmla="*/ 20 h 113"/>
                <a:gd name="T90" fmla="*/ 19 w 74"/>
                <a:gd name="T91" fmla="*/ 29 h 113"/>
                <a:gd name="T92" fmla="*/ 16 w 74"/>
                <a:gd name="T93" fmla="*/ 42 h 113"/>
                <a:gd name="T94" fmla="*/ 16 w 74"/>
                <a:gd name="T95" fmla="*/ 55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5"/>
                  </a:moveTo>
                  <a:lnTo>
                    <a:pt x="3" y="39"/>
                  </a:lnTo>
                  <a:lnTo>
                    <a:pt x="6" y="26"/>
                  </a:lnTo>
                  <a:lnTo>
                    <a:pt x="9" y="13"/>
                  </a:lnTo>
                  <a:lnTo>
                    <a:pt x="16" y="7"/>
                  </a:lnTo>
                  <a:lnTo>
                    <a:pt x="26" y="0"/>
                  </a:lnTo>
                  <a:lnTo>
                    <a:pt x="39" y="0"/>
                  </a:lnTo>
                  <a:lnTo>
                    <a:pt x="45" y="0"/>
                  </a:lnTo>
                  <a:lnTo>
                    <a:pt x="55" y="4"/>
                  </a:lnTo>
                  <a:lnTo>
                    <a:pt x="61" y="7"/>
                  </a:lnTo>
                  <a:lnTo>
                    <a:pt x="64" y="13"/>
                  </a:lnTo>
                  <a:lnTo>
                    <a:pt x="68" y="23"/>
                  </a:lnTo>
                  <a:lnTo>
                    <a:pt x="71" y="29"/>
                  </a:lnTo>
                  <a:lnTo>
                    <a:pt x="74" y="42"/>
                  </a:lnTo>
                  <a:lnTo>
                    <a:pt x="74" y="55"/>
                  </a:lnTo>
                  <a:lnTo>
                    <a:pt x="74" y="75"/>
                  </a:lnTo>
                  <a:lnTo>
                    <a:pt x="71" y="88"/>
                  </a:lnTo>
                  <a:lnTo>
                    <a:pt x="64" y="100"/>
                  </a:lnTo>
                  <a:lnTo>
                    <a:pt x="58" y="107"/>
                  </a:lnTo>
                  <a:lnTo>
                    <a:pt x="48" y="110"/>
                  </a:lnTo>
                  <a:lnTo>
                    <a:pt x="39" y="113"/>
                  </a:lnTo>
                  <a:lnTo>
                    <a:pt x="29" y="113"/>
                  </a:lnTo>
                  <a:lnTo>
                    <a:pt x="19" y="107"/>
                  </a:lnTo>
                  <a:lnTo>
                    <a:pt x="13" y="104"/>
                  </a:lnTo>
                  <a:lnTo>
                    <a:pt x="6" y="91"/>
                  </a:lnTo>
                  <a:lnTo>
                    <a:pt x="3" y="75"/>
                  </a:lnTo>
                  <a:lnTo>
                    <a:pt x="0" y="55"/>
                  </a:lnTo>
                  <a:close/>
                  <a:moveTo>
                    <a:pt x="16" y="55"/>
                  </a:moveTo>
                  <a:lnTo>
                    <a:pt x="16" y="71"/>
                  </a:lnTo>
                  <a:lnTo>
                    <a:pt x="19" y="84"/>
                  </a:lnTo>
                  <a:lnTo>
                    <a:pt x="22" y="91"/>
                  </a:lnTo>
                  <a:lnTo>
                    <a:pt x="29" y="97"/>
                  </a:lnTo>
                  <a:lnTo>
                    <a:pt x="39" y="100"/>
                  </a:lnTo>
                  <a:lnTo>
                    <a:pt x="45" y="97"/>
                  </a:lnTo>
                  <a:lnTo>
                    <a:pt x="51" y="91"/>
                  </a:lnTo>
                  <a:lnTo>
                    <a:pt x="58" y="84"/>
                  </a:lnTo>
                  <a:lnTo>
                    <a:pt x="58" y="71"/>
                  </a:lnTo>
                  <a:lnTo>
                    <a:pt x="58" y="55"/>
                  </a:lnTo>
                  <a:lnTo>
                    <a:pt x="58" y="42"/>
                  </a:lnTo>
                  <a:lnTo>
                    <a:pt x="58" y="29"/>
                  </a:lnTo>
                  <a:lnTo>
                    <a:pt x="55" y="23"/>
                  </a:lnTo>
                  <a:lnTo>
                    <a:pt x="45" y="17"/>
                  </a:lnTo>
                  <a:lnTo>
                    <a:pt x="39" y="13"/>
                  </a:lnTo>
                  <a:lnTo>
                    <a:pt x="29" y="13"/>
                  </a:lnTo>
                  <a:lnTo>
                    <a:pt x="22" y="20"/>
                  </a:lnTo>
                  <a:lnTo>
                    <a:pt x="19" y="29"/>
                  </a:lnTo>
                  <a:lnTo>
                    <a:pt x="16" y="42"/>
                  </a:lnTo>
                  <a:lnTo>
                    <a:pt x="16" y="5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47" name="Line 1098"/>
            <p:cNvSpPr>
              <a:spLocks noChangeShapeType="1"/>
            </p:cNvSpPr>
            <p:nvPr/>
          </p:nvSpPr>
          <p:spPr bwMode="auto">
            <a:xfrm flipH="1">
              <a:off x="4342" y="1815"/>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48" name="Line 1100"/>
            <p:cNvSpPr>
              <a:spLocks noChangeShapeType="1"/>
            </p:cNvSpPr>
            <p:nvPr/>
          </p:nvSpPr>
          <p:spPr bwMode="auto">
            <a:xfrm flipH="1">
              <a:off x="4342" y="1553"/>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49" name="Freeform 1101"/>
            <p:cNvSpPr>
              <a:spLocks/>
            </p:cNvSpPr>
            <p:nvPr/>
          </p:nvSpPr>
          <p:spPr bwMode="auto">
            <a:xfrm>
              <a:off x="265" y="1495"/>
              <a:ext cx="74" cy="113"/>
            </a:xfrm>
            <a:custGeom>
              <a:avLst/>
              <a:gdLst>
                <a:gd name="T0" fmla="*/ 0 w 74"/>
                <a:gd name="T1" fmla="*/ 81 h 113"/>
                <a:gd name="T2" fmla="*/ 16 w 74"/>
                <a:gd name="T3" fmla="*/ 81 h 113"/>
                <a:gd name="T4" fmla="*/ 19 w 74"/>
                <a:gd name="T5" fmla="*/ 87 h 113"/>
                <a:gd name="T6" fmla="*/ 22 w 74"/>
                <a:gd name="T7" fmla="*/ 94 h 113"/>
                <a:gd name="T8" fmla="*/ 29 w 74"/>
                <a:gd name="T9" fmla="*/ 97 h 113"/>
                <a:gd name="T10" fmla="*/ 35 w 74"/>
                <a:gd name="T11" fmla="*/ 100 h 113"/>
                <a:gd name="T12" fmla="*/ 45 w 74"/>
                <a:gd name="T13" fmla="*/ 97 h 113"/>
                <a:gd name="T14" fmla="*/ 54 w 74"/>
                <a:gd name="T15" fmla="*/ 94 h 113"/>
                <a:gd name="T16" fmla="*/ 58 w 74"/>
                <a:gd name="T17" fmla="*/ 84 h 113"/>
                <a:gd name="T18" fmla="*/ 58 w 74"/>
                <a:gd name="T19" fmla="*/ 78 h 113"/>
                <a:gd name="T20" fmla="*/ 58 w 74"/>
                <a:gd name="T21" fmla="*/ 68 h 113"/>
                <a:gd name="T22" fmla="*/ 54 w 74"/>
                <a:gd name="T23" fmla="*/ 61 h 113"/>
                <a:gd name="T24" fmla="*/ 45 w 74"/>
                <a:gd name="T25" fmla="*/ 58 h 113"/>
                <a:gd name="T26" fmla="*/ 38 w 74"/>
                <a:gd name="T27" fmla="*/ 55 h 113"/>
                <a:gd name="T28" fmla="*/ 35 w 74"/>
                <a:gd name="T29" fmla="*/ 55 h 113"/>
                <a:gd name="T30" fmla="*/ 29 w 74"/>
                <a:gd name="T31" fmla="*/ 58 h 113"/>
                <a:gd name="T32" fmla="*/ 29 w 74"/>
                <a:gd name="T33" fmla="*/ 45 h 113"/>
                <a:gd name="T34" fmla="*/ 32 w 74"/>
                <a:gd name="T35" fmla="*/ 45 h 113"/>
                <a:gd name="T36" fmla="*/ 32 w 74"/>
                <a:gd name="T37" fmla="*/ 45 h 113"/>
                <a:gd name="T38" fmla="*/ 38 w 74"/>
                <a:gd name="T39" fmla="*/ 42 h 113"/>
                <a:gd name="T40" fmla="*/ 45 w 74"/>
                <a:gd name="T41" fmla="*/ 39 h 113"/>
                <a:gd name="T42" fmla="*/ 51 w 74"/>
                <a:gd name="T43" fmla="*/ 36 h 113"/>
                <a:gd name="T44" fmla="*/ 51 w 74"/>
                <a:gd name="T45" fmla="*/ 29 h 113"/>
                <a:gd name="T46" fmla="*/ 51 w 74"/>
                <a:gd name="T47" fmla="*/ 23 h 113"/>
                <a:gd name="T48" fmla="*/ 48 w 74"/>
                <a:gd name="T49" fmla="*/ 16 h 113"/>
                <a:gd name="T50" fmla="*/ 41 w 74"/>
                <a:gd name="T51" fmla="*/ 13 h 113"/>
                <a:gd name="T52" fmla="*/ 35 w 74"/>
                <a:gd name="T53" fmla="*/ 13 h 113"/>
                <a:gd name="T54" fmla="*/ 29 w 74"/>
                <a:gd name="T55" fmla="*/ 13 h 113"/>
                <a:gd name="T56" fmla="*/ 22 w 74"/>
                <a:gd name="T57" fmla="*/ 16 h 113"/>
                <a:gd name="T58" fmla="*/ 19 w 74"/>
                <a:gd name="T59" fmla="*/ 23 h 113"/>
                <a:gd name="T60" fmla="*/ 16 w 74"/>
                <a:gd name="T61" fmla="*/ 29 h 113"/>
                <a:gd name="T62" fmla="*/ 3 w 74"/>
                <a:gd name="T63" fmla="*/ 29 h 113"/>
                <a:gd name="T64" fmla="*/ 6 w 74"/>
                <a:gd name="T65" fmla="*/ 16 h 113"/>
                <a:gd name="T66" fmla="*/ 12 w 74"/>
                <a:gd name="T67" fmla="*/ 7 h 113"/>
                <a:gd name="T68" fmla="*/ 22 w 74"/>
                <a:gd name="T69" fmla="*/ 0 h 113"/>
                <a:gd name="T70" fmla="*/ 35 w 74"/>
                <a:gd name="T71" fmla="*/ 0 h 113"/>
                <a:gd name="T72" fmla="*/ 45 w 74"/>
                <a:gd name="T73" fmla="*/ 0 h 113"/>
                <a:gd name="T74" fmla="*/ 51 w 74"/>
                <a:gd name="T75" fmla="*/ 3 h 113"/>
                <a:gd name="T76" fmla="*/ 58 w 74"/>
                <a:gd name="T77" fmla="*/ 7 h 113"/>
                <a:gd name="T78" fmla="*/ 64 w 74"/>
                <a:gd name="T79" fmla="*/ 13 h 113"/>
                <a:gd name="T80" fmla="*/ 67 w 74"/>
                <a:gd name="T81" fmla="*/ 20 h 113"/>
                <a:gd name="T82" fmla="*/ 67 w 74"/>
                <a:gd name="T83" fmla="*/ 26 h 113"/>
                <a:gd name="T84" fmla="*/ 67 w 74"/>
                <a:gd name="T85" fmla="*/ 32 h 113"/>
                <a:gd name="T86" fmla="*/ 64 w 74"/>
                <a:gd name="T87" fmla="*/ 39 h 113"/>
                <a:gd name="T88" fmla="*/ 58 w 74"/>
                <a:gd name="T89" fmla="*/ 45 h 113"/>
                <a:gd name="T90" fmla="*/ 51 w 74"/>
                <a:gd name="T91" fmla="*/ 49 h 113"/>
                <a:gd name="T92" fmla="*/ 61 w 74"/>
                <a:gd name="T93" fmla="*/ 52 h 113"/>
                <a:gd name="T94" fmla="*/ 67 w 74"/>
                <a:gd name="T95" fmla="*/ 58 h 113"/>
                <a:gd name="T96" fmla="*/ 70 w 74"/>
                <a:gd name="T97" fmla="*/ 68 h 113"/>
                <a:gd name="T98" fmla="*/ 74 w 74"/>
                <a:gd name="T99" fmla="*/ 78 h 113"/>
                <a:gd name="T100" fmla="*/ 74 w 74"/>
                <a:gd name="T101" fmla="*/ 87 h 113"/>
                <a:gd name="T102" fmla="*/ 67 w 74"/>
                <a:gd name="T103" fmla="*/ 94 h 113"/>
                <a:gd name="T104" fmla="*/ 64 w 74"/>
                <a:gd name="T105" fmla="*/ 103 h 113"/>
                <a:gd name="T106" fmla="*/ 54 w 74"/>
                <a:gd name="T107" fmla="*/ 107 h 113"/>
                <a:gd name="T108" fmla="*/ 45 w 74"/>
                <a:gd name="T109" fmla="*/ 110 h 113"/>
                <a:gd name="T110" fmla="*/ 35 w 74"/>
                <a:gd name="T111" fmla="*/ 113 h 113"/>
                <a:gd name="T112" fmla="*/ 25 w 74"/>
                <a:gd name="T113" fmla="*/ 110 h 113"/>
                <a:gd name="T114" fmla="*/ 19 w 74"/>
                <a:gd name="T115" fmla="*/ 110 h 113"/>
                <a:gd name="T116" fmla="*/ 12 w 74"/>
                <a:gd name="T117" fmla="*/ 103 h 113"/>
                <a:gd name="T118" fmla="*/ 6 w 74"/>
                <a:gd name="T119" fmla="*/ 97 h 113"/>
                <a:gd name="T120" fmla="*/ 3 w 74"/>
                <a:gd name="T121" fmla="*/ 90 h 113"/>
                <a:gd name="T122" fmla="*/ 0 w 74"/>
                <a:gd name="T123" fmla="*/ 81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113"/>
                <a:gd name="T188" fmla="*/ 74 w 74"/>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113">
                  <a:moveTo>
                    <a:pt x="0" y="81"/>
                  </a:moveTo>
                  <a:lnTo>
                    <a:pt x="16" y="81"/>
                  </a:lnTo>
                  <a:lnTo>
                    <a:pt x="19" y="87"/>
                  </a:lnTo>
                  <a:lnTo>
                    <a:pt x="22" y="94"/>
                  </a:lnTo>
                  <a:lnTo>
                    <a:pt x="29" y="97"/>
                  </a:lnTo>
                  <a:lnTo>
                    <a:pt x="35" y="100"/>
                  </a:lnTo>
                  <a:lnTo>
                    <a:pt x="45" y="97"/>
                  </a:lnTo>
                  <a:lnTo>
                    <a:pt x="54" y="94"/>
                  </a:lnTo>
                  <a:lnTo>
                    <a:pt x="58" y="84"/>
                  </a:lnTo>
                  <a:lnTo>
                    <a:pt x="58" y="78"/>
                  </a:lnTo>
                  <a:lnTo>
                    <a:pt x="58" y="68"/>
                  </a:lnTo>
                  <a:lnTo>
                    <a:pt x="54" y="61"/>
                  </a:lnTo>
                  <a:lnTo>
                    <a:pt x="45" y="58"/>
                  </a:lnTo>
                  <a:lnTo>
                    <a:pt x="38" y="55"/>
                  </a:lnTo>
                  <a:lnTo>
                    <a:pt x="35" y="55"/>
                  </a:lnTo>
                  <a:lnTo>
                    <a:pt x="29" y="58"/>
                  </a:lnTo>
                  <a:lnTo>
                    <a:pt x="29" y="45"/>
                  </a:lnTo>
                  <a:lnTo>
                    <a:pt x="32" y="45"/>
                  </a:lnTo>
                  <a:lnTo>
                    <a:pt x="38" y="42"/>
                  </a:lnTo>
                  <a:lnTo>
                    <a:pt x="45" y="39"/>
                  </a:lnTo>
                  <a:lnTo>
                    <a:pt x="51" y="36"/>
                  </a:lnTo>
                  <a:lnTo>
                    <a:pt x="51" y="29"/>
                  </a:lnTo>
                  <a:lnTo>
                    <a:pt x="51" y="23"/>
                  </a:lnTo>
                  <a:lnTo>
                    <a:pt x="48" y="16"/>
                  </a:lnTo>
                  <a:lnTo>
                    <a:pt x="41" y="13"/>
                  </a:lnTo>
                  <a:lnTo>
                    <a:pt x="35" y="13"/>
                  </a:lnTo>
                  <a:lnTo>
                    <a:pt x="29" y="13"/>
                  </a:lnTo>
                  <a:lnTo>
                    <a:pt x="22" y="16"/>
                  </a:lnTo>
                  <a:lnTo>
                    <a:pt x="19" y="23"/>
                  </a:lnTo>
                  <a:lnTo>
                    <a:pt x="16" y="29"/>
                  </a:lnTo>
                  <a:lnTo>
                    <a:pt x="3" y="29"/>
                  </a:lnTo>
                  <a:lnTo>
                    <a:pt x="6" y="16"/>
                  </a:lnTo>
                  <a:lnTo>
                    <a:pt x="12" y="7"/>
                  </a:lnTo>
                  <a:lnTo>
                    <a:pt x="22" y="0"/>
                  </a:lnTo>
                  <a:lnTo>
                    <a:pt x="35" y="0"/>
                  </a:lnTo>
                  <a:lnTo>
                    <a:pt x="45" y="0"/>
                  </a:lnTo>
                  <a:lnTo>
                    <a:pt x="51" y="3"/>
                  </a:lnTo>
                  <a:lnTo>
                    <a:pt x="58" y="7"/>
                  </a:lnTo>
                  <a:lnTo>
                    <a:pt x="64" y="13"/>
                  </a:lnTo>
                  <a:lnTo>
                    <a:pt x="67" y="20"/>
                  </a:lnTo>
                  <a:lnTo>
                    <a:pt x="67" y="26"/>
                  </a:lnTo>
                  <a:lnTo>
                    <a:pt x="67" y="32"/>
                  </a:lnTo>
                  <a:lnTo>
                    <a:pt x="64" y="39"/>
                  </a:lnTo>
                  <a:lnTo>
                    <a:pt x="58" y="45"/>
                  </a:lnTo>
                  <a:lnTo>
                    <a:pt x="51" y="49"/>
                  </a:lnTo>
                  <a:lnTo>
                    <a:pt x="61" y="52"/>
                  </a:lnTo>
                  <a:lnTo>
                    <a:pt x="67" y="58"/>
                  </a:lnTo>
                  <a:lnTo>
                    <a:pt x="70" y="68"/>
                  </a:lnTo>
                  <a:lnTo>
                    <a:pt x="74" y="78"/>
                  </a:lnTo>
                  <a:lnTo>
                    <a:pt x="74" y="87"/>
                  </a:lnTo>
                  <a:lnTo>
                    <a:pt x="67" y="94"/>
                  </a:lnTo>
                  <a:lnTo>
                    <a:pt x="64" y="103"/>
                  </a:lnTo>
                  <a:lnTo>
                    <a:pt x="54" y="107"/>
                  </a:lnTo>
                  <a:lnTo>
                    <a:pt x="45" y="110"/>
                  </a:lnTo>
                  <a:lnTo>
                    <a:pt x="35" y="113"/>
                  </a:lnTo>
                  <a:lnTo>
                    <a:pt x="25" y="110"/>
                  </a:lnTo>
                  <a:lnTo>
                    <a:pt x="19" y="110"/>
                  </a:lnTo>
                  <a:lnTo>
                    <a:pt x="12" y="103"/>
                  </a:lnTo>
                  <a:lnTo>
                    <a:pt x="6" y="97"/>
                  </a:lnTo>
                  <a:lnTo>
                    <a:pt x="3" y="90"/>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50" name="Rectangle 1102"/>
            <p:cNvSpPr>
              <a:spLocks noChangeArrowheads="1"/>
            </p:cNvSpPr>
            <p:nvPr/>
          </p:nvSpPr>
          <p:spPr bwMode="auto">
            <a:xfrm>
              <a:off x="358" y="1592"/>
              <a:ext cx="16" cy="13"/>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0651" name="Freeform 1103"/>
            <p:cNvSpPr>
              <a:spLocks/>
            </p:cNvSpPr>
            <p:nvPr/>
          </p:nvSpPr>
          <p:spPr bwMode="auto">
            <a:xfrm>
              <a:off x="394" y="1495"/>
              <a:ext cx="74" cy="113"/>
            </a:xfrm>
            <a:custGeom>
              <a:avLst/>
              <a:gdLst>
                <a:gd name="T0" fmla="*/ 0 w 74"/>
                <a:gd name="T1" fmla="*/ 81 h 113"/>
                <a:gd name="T2" fmla="*/ 16 w 74"/>
                <a:gd name="T3" fmla="*/ 81 h 113"/>
                <a:gd name="T4" fmla="*/ 19 w 74"/>
                <a:gd name="T5" fmla="*/ 87 h 113"/>
                <a:gd name="T6" fmla="*/ 22 w 74"/>
                <a:gd name="T7" fmla="*/ 94 h 113"/>
                <a:gd name="T8" fmla="*/ 29 w 74"/>
                <a:gd name="T9" fmla="*/ 97 h 113"/>
                <a:gd name="T10" fmla="*/ 35 w 74"/>
                <a:gd name="T11" fmla="*/ 100 h 113"/>
                <a:gd name="T12" fmla="*/ 45 w 74"/>
                <a:gd name="T13" fmla="*/ 97 h 113"/>
                <a:gd name="T14" fmla="*/ 54 w 74"/>
                <a:gd name="T15" fmla="*/ 90 h 113"/>
                <a:gd name="T16" fmla="*/ 58 w 74"/>
                <a:gd name="T17" fmla="*/ 84 h 113"/>
                <a:gd name="T18" fmla="*/ 58 w 74"/>
                <a:gd name="T19" fmla="*/ 74 h 113"/>
                <a:gd name="T20" fmla="*/ 58 w 74"/>
                <a:gd name="T21" fmla="*/ 65 h 113"/>
                <a:gd name="T22" fmla="*/ 54 w 74"/>
                <a:gd name="T23" fmla="*/ 55 h 113"/>
                <a:gd name="T24" fmla="*/ 45 w 74"/>
                <a:gd name="T25" fmla="*/ 52 h 113"/>
                <a:gd name="T26" fmla="*/ 35 w 74"/>
                <a:gd name="T27" fmla="*/ 49 h 113"/>
                <a:gd name="T28" fmla="*/ 29 w 74"/>
                <a:gd name="T29" fmla="*/ 49 h 113"/>
                <a:gd name="T30" fmla="*/ 25 w 74"/>
                <a:gd name="T31" fmla="*/ 52 h 113"/>
                <a:gd name="T32" fmla="*/ 19 w 74"/>
                <a:gd name="T33" fmla="*/ 55 h 113"/>
                <a:gd name="T34" fmla="*/ 16 w 74"/>
                <a:gd name="T35" fmla="*/ 58 h 113"/>
                <a:gd name="T36" fmla="*/ 3 w 74"/>
                <a:gd name="T37" fmla="*/ 58 h 113"/>
                <a:gd name="T38" fmla="*/ 12 w 74"/>
                <a:gd name="T39" fmla="*/ 0 h 113"/>
                <a:gd name="T40" fmla="*/ 67 w 74"/>
                <a:gd name="T41" fmla="*/ 0 h 113"/>
                <a:gd name="T42" fmla="*/ 67 w 74"/>
                <a:gd name="T43" fmla="*/ 16 h 113"/>
                <a:gd name="T44" fmla="*/ 25 w 74"/>
                <a:gd name="T45" fmla="*/ 16 h 113"/>
                <a:gd name="T46" fmla="*/ 19 w 74"/>
                <a:gd name="T47" fmla="*/ 45 h 113"/>
                <a:gd name="T48" fmla="*/ 29 w 74"/>
                <a:gd name="T49" fmla="*/ 39 h 113"/>
                <a:gd name="T50" fmla="*/ 41 w 74"/>
                <a:gd name="T51" fmla="*/ 36 h 113"/>
                <a:gd name="T52" fmla="*/ 48 w 74"/>
                <a:gd name="T53" fmla="*/ 39 h 113"/>
                <a:gd name="T54" fmla="*/ 58 w 74"/>
                <a:gd name="T55" fmla="*/ 42 h 113"/>
                <a:gd name="T56" fmla="*/ 64 w 74"/>
                <a:gd name="T57" fmla="*/ 45 h 113"/>
                <a:gd name="T58" fmla="*/ 71 w 74"/>
                <a:gd name="T59" fmla="*/ 55 h 113"/>
                <a:gd name="T60" fmla="*/ 74 w 74"/>
                <a:gd name="T61" fmla="*/ 61 h 113"/>
                <a:gd name="T62" fmla="*/ 74 w 74"/>
                <a:gd name="T63" fmla="*/ 71 h 113"/>
                <a:gd name="T64" fmla="*/ 71 w 74"/>
                <a:gd name="T65" fmla="*/ 87 h 113"/>
                <a:gd name="T66" fmla="*/ 64 w 74"/>
                <a:gd name="T67" fmla="*/ 100 h 113"/>
                <a:gd name="T68" fmla="*/ 58 w 74"/>
                <a:gd name="T69" fmla="*/ 107 h 113"/>
                <a:gd name="T70" fmla="*/ 48 w 74"/>
                <a:gd name="T71" fmla="*/ 110 h 113"/>
                <a:gd name="T72" fmla="*/ 35 w 74"/>
                <a:gd name="T73" fmla="*/ 113 h 113"/>
                <a:gd name="T74" fmla="*/ 25 w 74"/>
                <a:gd name="T75" fmla="*/ 110 h 113"/>
                <a:gd name="T76" fmla="*/ 19 w 74"/>
                <a:gd name="T77" fmla="*/ 110 h 113"/>
                <a:gd name="T78" fmla="*/ 12 w 74"/>
                <a:gd name="T79" fmla="*/ 103 h 113"/>
                <a:gd name="T80" fmla="*/ 6 w 74"/>
                <a:gd name="T81" fmla="*/ 97 h 113"/>
                <a:gd name="T82" fmla="*/ 3 w 74"/>
                <a:gd name="T83" fmla="*/ 90 h 113"/>
                <a:gd name="T84" fmla="*/ 0 w 74"/>
                <a:gd name="T85" fmla="*/ 81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3"/>
                <a:gd name="T131" fmla="*/ 74 w 74"/>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3">
                  <a:moveTo>
                    <a:pt x="0" y="81"/>
                  </a:moveTo>
                  <a:lnTo>
                    <a:pt x="16" y="81"/>
                  </a:lnTo>
                  <a:lnTo>
                    <a:pt x="19" y="87"/>
                  </a:lnTo>
                  <a:lnTo>
                    <a:pt x="22" y="94"/>
                  </a:lnTo>
                  <a:lnTo>
                    <a:pt x="29" y="97"/>
                  </a:lnTo>
                  <a:lnTo>
                    <a:pt x="35" y="100"/>
                  </a:lnTo>
                  <a:lnTo>
                    <a:pt x="45" y="97"/>
                  </a:lnTo>
                  <a:lnTo>
                    <a:pt x="54" y="90"/>
                  </a:lnTo>
                  <a:lnTo>
                    <a:pt x="58" y="84"/>
                  </a:lnTo>
                  <a:lnTo>
                    <a:pt x="58" y="74"/>
                  </a:lnTo>
                  <a:lnTo>
                    <a:pt x="58" y="65"/>
                  </a:lnTo>
                  <a:lnTo>
                    <a:pt x="54" y="55"/>
                  </a:lnTo>
                  <a:lnTo>
                    <a:pt x="45" y="52"/>
                  </a:lnTo>
                  <a:lnTo>
                    <a:pt x="35" y="49"/>
                  </a:lnTo>
                  <a:lnTo>
                    <a:pt x="29" y="49"/>
                  </a:lnTo>
                  <a:lnTo>
                    <a:pt x="25" y="52"/>
                  </a:lnTo>
                  <a:lnTo>
                    <a:pt x="19" y="55"/>
                  </a:lnTo>
                  <a:lnTo>
                    <a:pt x="16" y="58"/>
                  </a:lnTo>
                  <a:lnTo>
                    <a:pt x="3" y="58"/>
                  </a:lnTo>
                  <a:lnTo>
                    <a:pt x="12" y="0"/>
                  </a:lnTo>
                  <a:lnTo>
                    <a:pt x="67" y="0"/>
                  </a:lnTo>
                  <a:lnTo>
                    <a:pt x="67" y="16"/>
                  </a:lnTo>
                  <a:lnTo>
                    <a:pt x="25" y="16"/>
                  </a:lnTo>
                  <a:lnTo>
                    <a:pt x="19" y="45"/>
                  </a:lnTo>
                  <a:lnTo>
                    <a:pt x="29" y="39"/>
                  </a:lnTo>
                  <a:lnTo>
                    <a:pt x="41" y="36"/>
                  </a:lnTo>
                  <a:lnTo>
                    <a:pt x="48" y="39"/>
                  </a:lnTo>
                  <a:lnTo>
                    <a:pt x="58" y="42"/>
                  </a:lnTo>
                  <a:lnTo>
                    <a:pt x="64" y="45"/>
                  </a:lnTo>
                  <a:lnTo>
                    <a:pt x="71" y="55"/>
                  </a:lnTo>
                  <a:lnTo>
                    <a:pt x="74" y="61"/>
                  </a:lnTo>
                  <a:lnTo>
                    <a:pt x="74" y="71"/>
                  </a:lnTo>
                  <a:lnTo>
                    <a:pt x="71" y="87"/>
                  </a:lnTo>
                  <a:lnTo>
                    <a:pt x="64" y="100"/>
                  </a:lnTo>
                  <a:lnTo>
                    <a:pt x="58" y="107"/>
                  </a:lnTo>
                  <a:lnTo>
                    <a:pt x="48" y="110"/>
                  </a:lnTo>
                  <a:lnTo>
                    <a:pt x="35" y="113"/>
                  </a:lnTo>
                  <a:lnTo>
                    <a:pt x="25" y="110"/>
                  </a:lnTo>
                  <a:lnTo>
                    <a:pt x="19" y="110"/>
                  </a:lnTo>
                  <a:lnTo>
                    <a:pt x="12" y="103"/>
                  </a:lnTo>
                  <a:lnTo>
                    <a:pt x="6" y="97"/>
                  </a:lnTo>
                  <a:lnTo>
                    <a:pt x="3" y="90"/>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52" name="Freeform 1104"/>
            <p:cNvSpPr>
              <a:spLocks noEditPoints="1"/>
            </p:cNvSpPr>
            <p:nvPr/>
          </p:nvSpPr>
          <p:spPr bwMode="auto">
            <a:xfrm>
              <a:off x="477" y="1524"/>
              <a:ext cx="75" cy="84"/>
            </a:xfrm>
            <a:custGeom>
              <a:avLst/>
              <a:gdLst>
                <a:gd name="T0" fmla="*/ 62 w 75"/>
                <a:gd name="T1" fmla="*/ 58 h 84"/>
                <a:gd name="T2" fmla="*/ 75 w 75"/>
                <a:gd name="T3" fmla="*/ 58 h 84"/>
                <a:gd name="T4" fmla="*/ 71 w 75"/>
                <a:gd name="T5" fmla="*/ 68 h 84"/>
                <a:gd name="T6" fmla="*/ 62 w 75"/>
                <a:gd name="T7" fmla="*/ 78 h 84"/>
                <a:gd name="T8" fmla="*/ 52 w 75"/>
                <a:gd name="T9" fmla="*/ 81 h 84"/>
                <a:gd name="T10" fmla="*/ 39 w 75"/>
                <a:gd name="T11" fmla="*/ 84 h 84"/>
                <a:gd name="T12" fmla="*/ 29 w 75"/>
                <a:gd name="T13" fmla="*/ 81 h 84"/>
                <a:gd name="T14" fmla="*/ 20 w 75"/>
                <a:gd name="T15" fmla="*/ 78 h 84"/>
                <a:gd name="T16" fmla="*/ 13 w 75"/>
                <a:gd name="T17" fmla="*/ 71 h 84"/>
                <a:gd name="T18" fmla="*/ 7 w 75"/>
                <a:gd name="T19" fmla="*/ 65 h 84"/>
                <a:gd name="T20" fmla="*/ 4 w 75"/>
                <a:gd name="T21" fmla="*/ 55 h 84"/>
                <a:gd name="T22" fmla="*/ 0 w 75"/>
                <a:gd name="T23" fmla="*/ 42 h 84"/>
                <a:gd name="T24" fmla="*/ 4 w 75"/>
                <a:gd name="T25" fmla="*/ 29 h 84"/>
                <a:gd name="T26" fmla="*/ 7 w 75"/>
                <a:gd name="T27" fmla="*/ 20 h 84"/>
                <a:gd name="T28" fmla="*/ 13 w 75"/>
                <a:gd name="T29" fmla="*/ 10 h 84"/>
                <a:gd name="T30" fmla="*/ 20 w 75"/>
                <a:gd name="T31" fmla="*/ 3 h 84"/>
                <a:gd name="T32" fmla="*/ 29 w 75"/>
                <a:gd name="T33" fmla="*/ 0 h 84"/>
                <a:gd name="T34" fmla="*/ 39 w 75"/>
                <a:gd name="T35" fmla="*/ 0 h 84"/>
                <a:gd name="T36" fmla="*/ 49 w 75"/>
                <a:gd name="T37" fmla="*/ 0 h 84"/>
                <a:gd name="T38" fmla="*/ 58 w 75"/>
                <a:gd name="T39" fmla="*/ 3 h 84"/>
                <a:gd name="T40" fmla="*/ 65 w 75"/>
                <a:gd name="T41" fmla="*/ 10 h 84"/>
                <a:gd name="T42" fmla="*/ 71 w 75"/>
                <a:gd name="T43" fmla="*/ 20 h 84"/>
                <a:gd name="T44" fmla="*/ 75 w 75"/>
                <a:gd name="T45" fmla="*/ 29 h 84"/>
                <a:gd name="T46" fmla="*/ 75 w 75"/>
                <a:gd name="T47" fmla="*/ 42 h 84"/>
                <a:gd name="T48" fmla="*/ 75 w 75"/>
                <a:gd name="T49" fmla="*/ 42 h 84"/>
                <a:gd name="T50" fmla="*/ 75 w 75"/>
                <a:gd name="T51" fmla="*/ 45 h 84"/>
                <a:gd name="T52" fmla="*/ 17 w 75"/>
                <a:gd name="T53" fmla="*/ 45 h 84"/>
                <a:gd name="T54" fmla="*/ 20 w 75"/>
                <a:gd name="T55" fmla="*/ 55 h 84"/>
                <a:gd name="T56" fmla="*/ 23 w 75"/>
                <a:gd name="T57" fmla="*/ 65 h 84"/>
                <a:gd name="T58" fmla="*/ 33 w 75"/>
                <a:gd name="T59" fmla="*/ 68 h 84"/>
                <a:gd name="T60" fmla="*/ 39 w 75"/>
                <a:gd name="T61" fmla="*/ 71 h 84"/>
                <a:gd name="T62" fmla="*/ 46 w 75"/>
                <a:gd name="T63" fmla="*/ 68 h 84"/>
                <a:gd name="T64" fmla="*/ 52 w 75"/>
                <a:gd name="T65" fmla="*/ 68 h 84"/>
                <a:gd name="T66" fmla="*/ 58 w 75"/>
                <a:gd name="T67" fmla="*/ 65 h 84"/>
                <a:gd name="T68" fmla="*/ 62 w 75"/>
                <a:gd name="T69" fmla="*/ 58 h 84"/>
                <a:gd name="T70" fmla="*/ 17 w 75"/>
                <a:gd name="T71" fmla="*/ 32 h 84"/>
                <a:gd name="T72" fmla="*/ 62 w 75"/>
                <a:gd name="T73" fmla="*/ 32 h 84"/>
                <a:gd name="T74" fmla="*/ 58 w 75"/>
                <a:gd name="T75" fmla="*/ 23 h 84"/>
                <a:gd name="T76" fmla="*/ 55 w 75"/>
                <a:gd name="T77" fmla="*/ 20 h 84"/>
                <a:gd name="T78" fmla="*/ 49 w 75"/>
                <a:gd name="T79" fmla="*/ 13 h 84"/>
                <a:gd name="T80" fmla="*/ 39 w 75"/>
                <a:gd name="T81" fmla="*/ 13 h 84"/>
                <a:gd name="T82" fmla="*/ 29 w 75"/>
                <a:gd name="T83" fmla="*/ 13 h 84"/>
                <a:gd name="T84" fmla="*/ 23 w 75"/>
                <a:gd name="T85" fmla="*/ 16 h 84"/>
                <a:gd name="T86" fmla="*/ 20 w 75"/>
                <a:gd name="T87" fmla="*/ 23 h 84"/>
                <a:gd name="T88" fmla="*/ 17 w 75"/>
                <a:gd name="T89" fmla="*/ 3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84"/>
                <a:gd name="T137" fmla="*/ 75 w 75"/>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84">
                  <a:moveTo>
                    <a:pt x="62" y="58"/>
                  </a:moveTo>
                  <a:lnTo>
                    <a:pt x="75" y="58"/>
                  </a:lnTo>
                  <a:lnTo>
                    <a:pt x="71" y="68"/>
                  </a:lnTo>
                  <a:lnTo>
                    <a:pt x="62" y="78"/>
                  </a:lnTo>
                  <a:lnTo>
                    <a:pt x="52" y="81"/>
                  </a:lnTo>
                  <a:lnTo>
                    <a:pt x="39" y="84"/>
                  </a:lnTo>
                  <a:lnTo>
                    <a:pt x="29" y="81"/>
                  </a:lnTo>
                  <a:lnTo>
                    <a:pt x="20" y="78"/>
                  </a:lnTo>
                  <a:lnTo>
                    <a:pt x="13" y="71"/>
                  </a:lnTo>
                  <a:lnTo>
                    <a:pt x="7" y="65"/>
                  </a:lnTo>
                  <a:lnTo>
                    <a:pt x="4" y="55"/>
                  </a:lnTo>
                  <a:lnTo>
                    <a:pt x="0" y="42"/>
                  </a:lnTo>
                  <a:lnTo>
                    <a:pt x="4" y="29"/>
                  </a:lnTo>
                  <a:lnTo>
                    <a:pt x="7" y="20"/>
                  </a:lnTo>
                  <a:lnTo>
                    <a:pt x="13" y="10"/>
                  </a:lnTo>
                  <a:lnTo>
                    <a:pt x="20" y="3"/>
                  </a:lnTo>
                  <a:lnTo>
                    <a:pt x="29" y="0"/>
                  </a:lnTo>
                  <a:lnTo>
                    <a:pt x="39" y="0"/>
                  </a:lnTo>
                  <a:lnTo>
                    <a:pt x="49" y="0"/>
                  </a:lnTo>
                  <a:lnTo>
                    <a:pt x="58" y="3"/>
                  </a:lnTo>
                  <a:lnTo>
                    <a:pt x="65" y="10"/>
                  </a:lnTo>
                  <a:lnTo>
                    <a:pt x="71" y="20"/>
                  </a:lnTo>
                  <a:lnTo>
                    <a:pt x="75" y="29"/>
                  </a:lnTo>
                  <a:lnTo>
                    <a:pt x="75" y="42"/>
                  </a:lnTo>
                  <a:lnTo>
                    <a:pt x="75" y="45"/>
                  </a:lnTo>
                  <a:lnTo>
                    <a:pt x="17" y="45"/>
                  </a:lnTo>
                  <a:lnTo>
                    <a:pt x="20" y="55"/>
                  </a:lnTo>
                  <a:lnTo>
                    <a:pt x="23" y="65"/>
                  </a:lnTo>
                  <a:lnTo>
                    <a:pt x="33" y="68"/>
                  </a:lnTo>
                  <a:lnTo>
                    <a:pt x="39" y="71"/>
                  </a:lnTo>
                  <a:lnTo>
                    <a:pt x="46" y="68"/>
                  </a:lnTo>
                  <a:lnTo>
                    <a:pt x="52" y="68"/>
                  </a:lnTo>
                  <a:lnTo>
                    <a:pt x="58" y="65"/>
                  </a:lnTo>
                  <a:lnTo>
                    <a:pt x="62" y="58"/>
                  </a:lnTo>
                  <a:close/>
                  <a:moveTo>
                    <a:pt x="17" y="32"/>
                  </a:moveTo>
                  <a:lnTo>
                    <a:pt x="62" y="32"/>
                  </a:lnTo>
                  <a:lnTo>
                    <a:pt x="58" y="23"/>
                  </a:lnTo>
                  <a:lnTo>
                    <a:pt x="55" y="20"/>
                  </a:lnTo>
                  <a:lnTo>
                    <a:pt x="49" y="13"/>
                  </a:lnTo>
                  <a:lnTo>
                    <a:pt x="39" y="13"/>
                  </a:lnTo>
                  <a:lnTo>
                    <a:pt x="29" y="13"/>
                  </a:lnTo>
                  <a:lnTo>
                    <a:pt x="23" y="16"/>
                  </a:lnTo>
                  <a:lnTo>
                    <a:pt x="20" y="23"/>
                  </a:lnTo>
                  <a:lnTo>
                    <a:pt x="17" y="3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53" name="Freeform 1105"/>
            <p:cNvSpPr>
              <a:spLocks/>
            </p:cNvSpPr>
            <p:nvPr/>
          </p:nvSpPr>
          <p:spPr bwMode="auto">
            <a:xfrm>
              <a:off x="568" y="1515"/>
              <a:ext cx="74" cy="74"/>
            </a:xfrm>
            <a:custGeom>
              <a:avLst/>
              <a:gdLst>
                <a:gd name="T0" fmla="*/ 29 w 74"/>
                <a:gd name="T1" fmla="*/ 74 h 74"/>
                <a:gd name="T2" fmla="*/ 29 w 74"/>
                <a:gd name="T3" fmla="*/ 41 h 74"/>
                <a:gd name="T4" fmla="*/ 0 w 74"/>
                <a:gd name="T5" fmla="*/ 41 h 74"/>
                <a:gd name="T6" fmla="*/ 0 w 74"/>
                <a:gd name="T7" fmla="*/ 29 h 74"/>
                <a:gd name="T8" fmla="*/ 29 w 74"/>
                <a:gd name="T9" fmla="*/ 29 h 74"/>
                <a:gd name="T10" fmla="*/ 29 w 74"/>
                <a:gd name="T11" fmla="*/ 0 h 74"/>
                <a:gd name="T12" fmla="*/ 42 w 74"/>
                <a:gd name="T13" fmla="*/ 0 h 74"/>
                <a:gd name="T14" fmla="*/ 42 w 74"/>
                <a:gd name="T15" fmla="*/ 29 h 74"/>
                <a:gd name="T16" fmla="*/ 74 w 74"/>
                <a:gd name="T17" fmla="*/ 29 h 74"/>
                <a:gd name="T18" fmla="*/ 74 w 74"/>
                <a:gd name="T19" fmla="*/ 41 h 74"/>
                <a:gd name="T20" fmla="*/ 42 w 74"/>
                <a:gd name="T21" fmla="*/ 41 h 74"/>
                <a:gd name="T22" fmla="*/ 42 w 74"/>
                <a:gd name="T23" fmla="*/ 74 h 74"/>
                <a:gd name="T24" fmla="*/ 29 w 74"/>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29" y="74"/>
                  </a:moveTo>
                  <a:lnTo>
                    <a:pt x="29" y="41"/>
                  </a:lnTo>
                  <a:lnTo>
                    <a:pt x="0" y="41"/>
                  </a:lnTo>
                  <a:lnTo>
                    <a:pt x="0" y="29"/>
                  </a:lnTo>
                  <a:lnTo>
                    <a:pt x="29" y="29"/>
                  </a:lnTo>
                  <a:lnTo>
                    <a:pt x="29" y="0"/>
                  </a:lnTo>
                  <a:lnTo>
                    <a:pt x="42" y="0"/>
                  </a:lnTo>
                  <a:lnTo>
                    <a:pt x="42" y="29"/>
                  </a:lnTo>
                  <a:lnTo>
                    <a:pt x="74" y="29"/>
                  </a:lnTo>
                  <a:lnTo>
                    <a:pt x="74" y="41"/>
                  </a:lnTo>
                  <a:lnTo>
                    <a:pt x="42" y="41"/>
                  </a:lnTo>
                  <a:lnTo>
                    <a:pt x="42" y="74"/>
                  </a:lnTo>
                  <a:lnTo>
                    <a:pt x="29"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54" name="Freeform 1106"/>
            <p:cNvSpPr>
              <a:spLocks noEditPoints="1"/>
            </p:cNvSpPr>
            <p:nvPr/>
          </p:nvSpPr>
          <p:spPr bwMode="auto">
            <a:xfrm>
              <a:off x="655" y="1495"/>
              <a:ext cx="74" cy="113"/>
            </a:xfrm>
            <a:custGeom>
              <a:avLst/>
              <a:gdLst>
                <a:gd name="T0" fmla="*/ 0 w 74"/>
                <a:gd name="T1" fmla="*/ 55 h 113"/>
                <a:gd name="T2" fmla="*/ 3 w 74"/>
                <a:gd name="T3" fmla="*/ 39 h 113"/>
                <a:gd name="T4" fmla="*/ 6 w 74"/>
                <a:gd name="T5" fmla="*/ 23 h 113"/>
                <a:gd name="T6" fmla="*/ 9 w 74"/>
                <a:gd name="T7" fmla="*/ 13 h 113"/>
                <a:gd name="T8" fmla="*/ 16 w 74"/>
                <a:gd name="T9" fmla="*/ 7 h 113"/>
                <a:gd name="T10" fmla="*/ 26 w 74"/>
                <a:gd name="T11" fmla="*/ 0 h 113"/>
                <a:gd name="T12" fmla="*/ 39 w 74"/>
                <a:gd name="T13" fmla="*/ 0 h 113"/>
                <a:gd name="T14" fmla="*/ 45 w 74"/>
                <a:gd name="T15" fmla="*/ 0 h 113"/>
                <a:gd name="T16" fmla="*/ 55 w 74"/>
                <a:gd name="T17" fmla="*/ 3 h 113"/>
                <a:gd name="T18" fmla="*/ 61 w 74"/>
                <a:gd name="T19" fmla="*/ 7 h 113"/>
                <a:gd name="T20" fmla="*/ 64 w 74"/>
                <a:gd name="T21" fmla="*/ 13 h 113"/>
                <a:gd name="T22" fmla="*/ 68 w 74"/>
                <a:gd name="T23" fmla="*/ 20 h 113"/>
                <a:gd name="T24" fmla="*/ 71 w 74"/>
                <a:gd name="T25" fmla="*/ 29 h 113"/>
                <a:gd name="T26" fmla="*/ 74 w 74"/>
                <a:gd name="T27" fmla="*/ 42 h 113"/>
                <a:gd name="T28" fmla="*/ 74 w 74"/>
                <a:gd name="T29" fmla="*/ 55 h 113"/>
                <a:gd name="T30" fmla="*/ 74 w 74"/>
                <a:gd name="T31" fmla="*/ 74 h 113"/>
                <a:gd name="T32" fmla="*/ 71 w 74"/>
                <a:gd name="T33" fmla="*/ 87 h 113"/>
                <a:gd name="T34" fmla="*/ 64 w 74"/>
                <a:gd name="T35" fmla="*/ 97 h 113"/>
                <a:gd name="T36" fmla="*/ 58 w 74"/>
                <a:gd name="T37" fmla="*/ 107 h 113"/>
                <a:gd name="T38" fmla="*/ 48 w 74"/>
                <a:gd name="T39" fmla="*/ 110 h 113"/>
                <a:gd name="T40" fmla="*/ 39 w 74"/>
                <a:gd name="T41" fmla="*/ 113 h 113"/>
                <a:gd name="T42" fmla="*/ 29 w 74"/>
                <a:gd name="T43" fmla="*/ 110 h 113"/>
                <a:gd name="T44" fmla="*/ 19 w 74"/>
                <a:gd name="T45" fmla="*/ 107 h 113"/>
                <a:gd name="T46" fmla="*/ 13 w 74"/>
                <a:gd name="T47" fmla="*/ 100 h 113"/>
                <a:gd name="T48" fmla="*/ 6 w 74"/>
                <a:gd name="T49" fmla="*/ 90 h 113"/>
                <a:gd name="T50" fmla="*/ 3 w 74"/>
                <a:gd name="T51" fmla="*/ 74 h 113"/>
                <a:gd name="T52" fmla="*/ 0 w 74"/>
                <a:gd name="T53" fmla="*/ 55 h 113"/>
                <a:gd name="T54" fmla="*/ 16 w 74"/>
                <a:gd name="T55" fmla="*/ 55 h 113"/>
                <a:gd name="T56" fmla="*/ 16 w 74"/>
                <a:gd name="T57" fmla="*/ 71 h 113"/>
                <a:gd name="T58" fmla="*/ 19 w 74"/>
                <a:gd name="T59" fmla="*/ 84 h 113"/>
                <a:gd name="T60" fmla="*/ 22 w 74"/>
                <a:gd name="T61" fmla="*/ 90 h 113"/>
                <a:gd name="T62" fmla="*/ 29 w 74"/>
                <a:gd name="T63" fmla="*/ 97 h 113"/>
                <a:gd name="T64" fmla="*/ 39 w 74"/>
                <a:gd name="T65" fmla="*/ 100 h 113"/>
                <a:gd name="T66" fmla="*/ 45 w 74"/>
                <a:gd name="T67" fmla="*/ 97 h 113"/>
                <a:gd name="T68" fmla="*/ 51 w 74"/>
                <a:gd name="T69" fmla="*/ 90 h 113"/>
                <a:gd name="T70" fmla="*/ 58 w 74"/>
                <a:gd name="T71" fmla="*/ 84 h 113"/>
                <a:gd name="T72" fmla="*/ 58 w 74"/>
                <a:gd name="T73" fmla="*/ 71 h 113"/>
                <a:gd name="T74" fmla="*/ 58 w 74"/>
                <a:gd name="T75" fmla="*/ 55 h 113"/>
                <a:gd name="T76" fmla="*/ 58 w 74"/>
                <a:gd name="T77" fmla="*/ 39 h 113"/>
                <a:gd name="T78" fmla="*/ 58 w 74"/>
                <a:gd name="T79" fmla="*/ 29 h 113"/>
                <a:gd name="T80" fmla="*/ 55 w 74"/>
                <a:gd name="T81" fmla="*/ 20 h 113"/>
                <a:gd name="T82" fmla="*/ 45 w 74"/>
                <a:gd name="T83" fmla="*/ 13 h 113"/>
                <a:gd name="T84" fmla="*/ 39 w 74"/>
                <a:gd name="T85" fmla="*/ 13 h 113"/>
                <a:gd name="T86" fmla="*/ 29 w 74"/>
                <a:gd name="T87" fmla="*/ 13 h 113"/>
                <a:gd name="T88" fmla="*/ 22 w 74"/>
                <a:gd name="T89" fmla="*/ 20 h 113"/>
                <a:gd name="T90" fmla="*/ 19 w 74"/>
                <a:gd name="T91" fmla="*/ 29 h 113"/>
                <a:gd name="T92" fmla="*/ 16 w 74"/>
                <a:gd name="T93" fmla="*/ 39 h 113"/>
                <a:gd name="T94" fmla="*/ 16 w 74"/>
                <a:gd name="T95" fmla="*/ 55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5"/>
                  </a:moveTo>
                  <a:lnTo>
                    <a:pt x="3" y="39"/>
                  </a:lnTo>
                  <a:lnTo>
                    <a:pt x="6" y="23"/>
                  </a:lnTo>
                  <a:lnTo>
                    <a:pt x="9" y="13"/>
                  </a:lnTo>
                  <a:lnTo>
                    <a:pt x="16" y="7"/>
                  </a:lnTo>
                  <a:lnTo>
                    <a:pt x="26" y="0"/>
                  </a:lnTo>
                  <a:lnTo>
                    <a:pt x="39" y="0"/>
                  </a:lnTo>
                  <a:lnTo>
                    <a:pt x="45" y="0"/>
                  </a:lnTo>
                  <a:lnTo>
                    <a:pt x="55" y="3"/>
                  </a:lnTo>
                  <a:lnTo>
                    <a:pt x="61" y="7"/>
                  </a:lnTo>
                  <a:lnTo>
                    <a:pt x="64" y="13"/>
                  </a:lnTo>
                  <a:lnTo>
                    <a:pt x="68" y="20"/>
                  </a:lnTo>
                  <a:lnTo>
                    <a:pt x="71" y="29"/>
                  </a:lnTo>
                  <a:lnTo>
                    <a:pt x="74" y="42"/>
                  </a:lnTo>
                  <a:lnTo>
                    <a:pt x="74" y="55"/>
                  </a:lnTo>
                  <a:lnTo>
                    <a:pt x="74" y="74"/>
                  </a:lnTo>
                  <a:lnTo>
                    <a:pt x="71" y="87"/>
                  </a:lnTo>
                  <a:lnTo>
                    <a:pt x="64" y="97"/>
                  </a:lnTo>
                  <a:lnTo>
                    <a:pt x="58" y="107"/>
                  </a:lnTo>
                  <a:lnTo>
                    <a:pt x="48" y="110"/>
                  </a:lnTo>
                  <a:lnTo>
                    <a:pt x="39" y="113"/>
                  </a:lnTo>
                  <a:lnTo>
                    <a:pt x="29" y="110"/>
                  </a:lnTo>
                  <a:lnTo>
                    <a:pt x="19" y="107"/>
                  </a:lnTo>
                  <a:lnTo>
                    <a:pt x="13" y="100"/>
                  </a:lnTo>
                  <a:lnTo>
                    <a:pt x="6" y="90"/>
                  </a:lnTo>
                  <a:lnTo>
                    <a:pt x="3" y="74"/>
                  </a:lnTo>
                  <a:lnTo>
                    <a:pt x="0" y="55"/>
                  </a:lnTo>
                  <a:close/>
                  <a:moveTo>
                    <a:pt x="16" y="55"/>
                  </a:moveTo>
                  <a:lnTo>
                    <a:pt x="16" y="71"/>
                  </a:lnTo>
                  <a:lnTo>
                    <a:pt x="19" y="84"/>
                  </a:lnTo>
                  <a:lnTo>
                    <a:pt x="22" y="90"/>
                  </a:lnTo>
                  <a:lnTo>
                    <a:pt x="29" y="97"/>
                  </a:lnTo>
                  <a:lnTo>
                    <a:pt x="39" y="100"/>
                  </a:lnTo>
                  <a:lnTo>
                    <a:pt x="45" y="97"/>
                  </a:lnTo>
                  <a:lnTo>
                    <a:pt x="51" y="90"/>
                  </a:lnTo>
                  <a:lnTo>
                    <a:pt x="58" y="84"/>
                  </a:lnTo>
                  <a:lnTo>
                    <a:pt x="58" y="71"/>
                  </a:lnTo>
                  <a:lnTo>
                    <a:pt x="58" y="55"/>
                  </a:lnTo>
                  <a:lnTo>
                    <a:pt x="58" y="39"/>
                  </a:lnTo>
                  <a:lnTo>
                    <a:pt x="58" y="29"/>
                  </a:lnTo>
                  <a:lnTo>
                    <a:pt x="55" y="20"/>
                  </a:lnTo>
                  <a:lnTo>
                    <a:pt x="45" y="13"/>
                  </a:lnTo>
                  <a:lnTo>
                    <a:pt x="39" y="13"/>
                  </a:lnTo>
                  <a:lnTo>
                    <a:pt x="29" y="13"/>
                  </a:lnTo>
                  <a:lnTo>
                    <a:pt x="22" y="20"/>
                  </a:lnTo>
                  <a:lnTo>
                    <a:pt x="19" y="29"/>
                  </a:lnTo>
                  <a:lnTo>
                    <a:pt x="16" y="39"/>
                  </a:lnTo>
                  <a:lnTo>
                    <a:pt x="16" y="5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55" name="Line 1109"/>
            <p:cNvSpPr>
              <a:spLocks noChangeShapeType="1"/>
            </p:cNvSpPr>
            <p:nvPr/>
          </p:nvSpPr>
          <p:spPr bwMode="auto">
            <a:xfrm flipH="1">
              <a:off x="4342" y="1553"/>
              <a:ext cx="38"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56" name="Line 1110"/>
            <p:cNvSpPr>
              <a:spLocks noChangeShapeType="1"/>
            </p:cNvSpPr>
            <p:nvPr/>
          </p:nvSpPr>
          <p:spPr bwMode="auto">
            <a:xfrm flipV="1">
              <a:off x="1361"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57" name="Freeform 1112"/>
            <p:cNvSpPr>
              <a:spLocks/>
            </p:cNvSpPr>
            <p:nvPr/>
          </p:nvSpPr>
          <p:spPr bwMode="auto">
            <a:xfrm>
              <a:off x="1326" y="3485"/>
              <a:ext cx="71" cy="110"/>
            </a:xfrm>
            <a:custGeom>
              <a:avLst/>
              <a:gdLst>
                <a:gd name="T0" fmla="*/ 0 w 71"/>
                <a:gd name="T1" fmla="*/ 81 h 110"/>
                <a:gd name="T2" fmla="*/ 13 w 71"/>
                <a:gd name="T3" fmla="*/ 78 h 110"/>
                <a:gd name="T4" fmla="*/ 16 w 71"/>
                <a:gd name="T5" fmla="*/ 87 h 110"/>
                <a:gd name="T6" fmla="*/ 19 w 71"/>
                <a:gd name="T7" fmla="*/ 94 h 110"/>
                <a:gd name="T8" fmla="*/ 26 w 71"/>
                <a:gd name="T9" fmla="*/ 97 h 110"/>
                <a:gd name="T10" fmla="*/ 35 w 71"/>
                <a:gd name="T11" fmla="*/ 97 h 110"/>
                <a:gd name="T12" fmla="*/ 45 w 71"/>
                <a:gd name="T13" fmla="*/ 97 h 110"/>
                <a:gd name="T14" fmla="*/ 51 w 71"/>
                <a:gd name="T15" fmla="*/ 91 h 110"/>
                <a:gd name="T16" fmla="*/ 55 w 71"/>
                <a:gd name="T17" fmla="*/ 84 h 110"/>
                <a:gd name="T18" fmla="*/ 58 w 71"/>
                <a:gd name="T19" fmla="*/ 71 h 110"/>
                <a:gd name="T20" fmla="*/ 55 w 71"/>
                <a:gd name="T21" fmla="*/ 62 h 110"/>
                <a:gd name="T22" fmla="*/ 51 w 71"/>
                <a:gd name="T23" fmla="*/ 55 h 110"/>
                <a:gd name="T24" fmla="*/ 45 w 71"/>
                <a:gd name="T25" fmla="*/ 49 h 110"/>
                <a:gd name="T26" fmla="*/ 35 w 71"/>
                <a:gd name="T27" fmla="*/ 49 h 110"/>
                <a:gd name="T28" fmla="*/ 29 w 71"/>
                <a:gd name="T29" fmla="*/ 49 h 110"/>
                <a:gd name="T30" fmla="*/ 22 w 71"/>
                <a:gd name="T31" fmla="*/ 52 h 110"/>
                <a:gd name="T32" fmla="*/ 19 w 71"/>
                <a:gd name="T33" fmla="*/ 55 h 110"/>
                <a:gd name="T34" fmla="*/ 16 w 71"/>
                <a:gd name="T35" fmla="*/ 58 h 110"/>
                <a:gd name="T36" fmla="*/ 0 w 71"/>
                <a:gd name="T37" fmla="*/ 55 h 110"/>
                <a:gd name="T38" fmla="*/ 13 w 71"/>
                <a:gd name="T39" fmla="*/ 0 h 110"/>
                <a:gd name="T40" fmla="*/ 64 w 71"/>
                <a:gd name="T41" fmla="*/ 0 h 110"/>
                <a:gd name="T42" fmla="*/ 64 w 71"/>
                <a:gd name="T43" fmla="*/ 13 h 110"/>
                <a:gd name="T44" fmla="*/ 22 w 71"/>
                <a:gd name="T45" fmla="*/ 13 h 110"/>
                <a:gd name="T46" fmla="*/ 19 w 71"/>
                <a:gd name="T47" fmla="*/ 42 h 110"/>
                <a:gd name="T48" fmla="*/ 29 w 71"/>
                <a:gd name="T49" fmla="*/ 39 h 110"/>
                <a:gd name="T50" fmla="*/ 38 w 71"/>
                <a:gd name="T51" fmla="*/ 36 h 110"/>
                <a:gd name="T52" fmla="*/ 48 w 71"/>
                <a:gd name="T53" fmla="*/ 36 h 110"/>
                <a:gd name="T54" fmla="*/ 55 w 71"/>
                <a:gd name="T55" fmla="*/ 39 h 110"/>
                <a:gd name="T56" fmla="*/ 61 w 71"/>
                <a:gd name="T57" fmla="*/ 45 h 110"/>
                <a:gd name="T58" fmla="*/ 68 w 71"/>
                <a:gd name="T59" fmla="*/ 52 h 110"/>
                <a:gd name="T60" fmla="*/ 71 w 71"/>
                <a:gd name="T61" fmla="*/ 62 h 110"/>
                <a:gd name="T62" fmla="*/ 71 w 71"/>
                <a:gd name="T63" fmla="*/ 71 h 110"/>
                <a:gd name="T64" fmla="*/ 71 w 71"/>
                <a:gd name="T65" fmla="*/ 87 h 110"/>
                <a:gd name="T66" fmla="*/ 64 w 71"/>
                <a:gd name="T67" fmla="*/ 97 h 110"/>
                <a:gd name="T68" fmla="*/ 55 w 71"/>
                <a:gd name="T69" fmla="*/ 107 h 110"/>
                <a:gd name="T70" fmla="*/ 45 w 71"/>
                <a:gd name="T71" fmla="*/ 110 h 110"/>
                <a:gd name="T72" fmla="*/ 35 w 71"/>
                <a:gd name="T73" fmla="*/ 110 h 110"/>
                <a:gd name="T74" fmla="*/ 26 w 71"/>
                <a:gd name="T75" fmla="*/ 110 h 110"/>
                <a:gd name="T76" fmla="*/ 16 w 71"/>
                <a:gd name="T77" fmla="*/ 107 h 110"/>
                <a:gd name="T78" fmla="*/ 9 w 71"/>
                <a:gd name="T79" fmla="*/ 104 h 110"/>
                <a:gd name="T80" fmla="*/ 3 w 71"/>
                <a:gd name="T81" fmla="*/ 97 h 110"/>
                <a:gd name="T82" fmla="*/ 0 w 71"/>
                <a:gd name="T83" fmla="*/ 91 h 110"/>
                <a:gd name="T84" fmla="*/ 0 w 71"/>
                <a:gd name="T85" fmla="*/ 81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110"/>
                <a:gd name="T131" fmla="*/ 71 w 71"/>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110">
                  <a:moveTo>
                    <a:pt x="0" y="81"/>
                  </a:moveTo>
                  <a:lnTo>
                    <a:pt x="13" y="78"/>
                  </a:lnTo>
                  <a:lnTo>
                    <a:pt x="16" y="87"/>
                  </a:lnTo>
                  <a:lnTo>
                    <a:pt x="19" y="94"/>
                  </a:lnTo>
                  <a:lnTo>
                    <a:pt x="26" y="97"/>
                  </a:lnTo>
                  <a:lnTo>
                    <a:pt x="35" y="97"/>
                  </a:lnTo>
                  <a:lnTo>
                    <a:pt x="45" y="97"/>
                  </a:lnTo>
                  <a:lnTo>
                    <a:pt x="51" y="91"/>
                  </a:lnTo>
                  <a:lnTo>
                    <a:pt x="55" y="84"/>
                  </a:lnTo>
                  <a:lnTo>
                    <a:pt x="58" y="71"/>
                  </a:lnTo>
                  <a:lnTo>
                    <a:pt x="55" y="62"/>
                  </a:lnTo>
                  <a:lnTo>
                    <a:pt x="51" y="55"/>
                  </a:lnTo>
                  <a:lnTo>
                    <a:pt x="45" y="49"/>
                  </a:lnTo>
                  <a:lnTo>
                    <a:pt x="35" y="49"/>
                  </a:lnTo>
                  <a:lnTo>
                    <a:pt x="29" y="49"/>
                  </a:lnTo>
                  <a:lnTo>
                    <a:pt x="22" y="52"/>
                  </a:lnTo>
                  <a:lnTo>
                    <a:pt x="19" y="55"/>
                  </a:lnTo>
                  <a:lnTo>
                    <a:pt x="16" y="58"/>
                  </a:lnTo>
                  <a:lnTo>
                    <a:pt x="0" y="55"/>
                  </a:lnTo>
                  <a:lnTo>
                    <a:pt x="13" y="0"/>
                  </a:lnTo>
                  <a:lnTo>
                    <a:pt x="64" y="0"/>
                  </a:lnTo>
                  <a:lnTo>
                    <a:pt x="64" y="13"/>
                  </a:lnTo>
                  <a:lnTo>
                    <a:pt x="22" y="13"/>
                  </a:lnTo>
                  <a:lnTo>
                    <a:pt x="19" y="42"/>
                  </a:lnTo>
                  <a:lnTo>
                    <a:pt x="29" y="39"/>
                  </a:lnTo>
                  <a:lnTo>
                    <a:pt x="38" y="36"/>
                  </a:lnTo>
                  <a:lnTo>
                    <a:pt x="48" y="36"/>
                  </a:lnTo>
                  <a:lnTo>
                    <a:pt x="55" y="39"/>
                  </a:lnTo>
                  <a:lnTo>
                    <a:pt x="61" y="45"/>
                  </a:lnTo>
                  <a:lnTo>
                    <a:pt x="68" y="52"/>
                  </a:lnTo>
                  <a:lnTo>
                    <a:pt x="71" y="62"/>
                  </a:lnTo>
                  <a:lnTo>
                    <a:pt x="71" y="71"/>
                  </a:lnTo>
                  <a:lnTo>
                    <a:pt x="71" y="87"/>
                  </a:lnTo>
                  <a:lnTo>
                    <a:pt x="64" y="97"/>
                  </a:lnTo>
                  <a:lnTo>
                    <a:pt x="55" y="107"/>
                  </a:lnTo>
                  <a:lnTo>
                    <a:pt x="45" y="110"/>
                  </a:lnTo>
                  <a:lnTo>
                    <a:pt x="35" y="110"/>
                  </a:lnTo>
                  <a:lnTo>
                    <a:pt x="26" y="110"/>
                  </a:lnTo>
                  <a:lnTo>
                    <a:pt x="16" y="107"/>
                  </a:lnTo>
                  <a:lnTo>
                    <a:pt x="9" y="104"/>
                  </a:lnTo>
                  <a:lnTo>
                    <a:pt x="3" y="97"/>
                  </a:lnTo>
                  <a:lnTo>
                    <a:pt x="0" y="91"/>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58" name="Line 1113"/>
            <p:cNvSpPr>
              <a:spLocks noChangeShapeType="1"/>
            </p:cNvSpPr>
            <p:nvPr/>
          </p:nvSpPr>
          <p:spPr bwMode="auto">
            <a:xfrm flipV="1">
              <a:off x="1361"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59" name="Line 1115"/>
            <p:cNvSpPr>
              <a:spLocks noChangeShapeType="1"/>
            </p:cNvSpPr>
            <p:nvPr/>
          </p:nvSpPr>
          <p:spPr bwMode="auto">
            <a:xfrm flipV="1">
              <a:off x="1919"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60" name="Freeform 1117"/>
            <p:cNvSpPr>
              <a:spLocks/>
            </p:cNvSpPr>
            <p:nvPr/>
          </p:nvSpPr>
          <p:spPr bwMode="auto">
            <a:xfrm>
              <a:off x="1852" y="3482"/>
              <a:ext cx="38" cy="113"/>
            </a:xfrm>
            <a:custGeom>
              <a:avLst/>
              <a:gdLst>
                <a:gd name="T0" fmla="*/ 38 w 38"/>
                <a:gd name="T1" fmla="*/ 113 h 113"/>
                <a:gd name="T2" fmla="*/ 25 w 38"/>
                <a:gd name="T3" fmla="*/ 113 h 113"/>
                <a:gd name="T4" fmla="*/ 25 w 38"/>
                <a:gd name="T5" fmla="*/ 26 h 113"/>
                <a:gd name="T6" fmla="*/ 19 w 38"/>
                <a:gd name="T7" fmla="*/ 32 h 113"/>
                <a:gd name="T8" fmla="*/ 12 w 38"/>
                <a:gd name="T9" fmla="*/ 36 h 113"/>
                <a:gd name="T10" fmla="*/ 6 w 38"/>
                <a:gd name="T11" fmla="*/ 39 h 113"/>
                <a:gd name="T12" fmla="*/ 0 w 38"/>
                <a:gd name="T13" fmla="*/ 42 h 113"/>
                <a:gd name="T14" fmla="*/ 0 w 38"/>
                <a:gd name="T15" fmla="*/ 29 h 113"/>
                <a:gd name="T16" fmla="*/ 9 w 38"/>
                <a:gd name="T17" fmla="*/ 23 h 113"/>
                <a:gd name="T18" fmla="*/ 19 w 38"/>
                <a:gd name="T19" fmla="*/ 16 h 113"/>
                <a:gd name="T20" fmla="*/ 25 w 38"/>
                <a:gd name="T21" fmla="*/ 10 h 113"/>
                <a:gd name="T22" fmla="*/ 32 w 38"/>
                <a:gd name="T23" fmla="*/ 0 h 113"/>
                <a:gd name="T24" fmla="*/ 38 w 38"/>
                <a:gd name="T25" fmla="*/ 0 h 113"/>
                <a:gd name="T26" fmla="*/ 38 w 38"/>
                <a:gd name="T27" fmla="*/ 11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13"/>
                <a:gd name="T44" fmla="*/ 38 w 38"/>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13">
                  <a:moveTo>
                    <a:pt x="38" y="113"/>
                  </a:moveTo>
                  <a:lnTo>
                    <a:pt x="25" y="113"/>
                  </a:lnTo>
                  <a:lnTo>
                    <a:pt x="25" y="26"/>
                  </a:lnTo>
                  <a:lnTo>
                    <a:pt x="19" y="32"/>
                  </a:lnTo>
                  <a:lnTo>
                    <a:pt x="12" y="36"/>
                  </a:lnTo>
                  <a:lnTo>
                    <a:pt x="6" y="39"/>
                  </a:lnTo>
                  <a:lnTo>
                    <a:pt x="0" y="42"/>
                  </a:lnTo>
                  <a:lnTo>
                    <a:pt x="0" y="29"/>
                  </a:lnTo>
                  <a:lnTo>
                    <a:pt x="9" y="23"/>
                  </a:lnTo>
                  <a:lnTo>
                    <a:pt x="19" y="16"/>
                  </a:lnTo>
                  <a:lnTo>
                    <a:pt x="25" y="10"/>
                  </a:lnTo>
                  <a:lnTo>
                    <a:pt x="32" y="0"/>
                  </a:lnTo>
                  <a:lnTo>
                    <a:pt x="38" y="0"/>
                  </a:lnTo>
                  <a:lnTo>
                    <a:pt x="38" y="11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61" name="Freeform 1118"/>
            <p:cNvSpPr>
              <a:spLocks noEditPoints="1"/>
            </p:cNvSpPr>
            <p:nvPr/>
          </p:nvSpPr>
          <p:spPr bwMode="auto">
            <a:xfrm>
              <a:off x="1926" y="3482"/>
              <a:ext cx="74" cy="113"/>
            </a:xfrm>
            <a:custGeom>
              <a:avLst/>
              <a:gdLst>
                <a:gd name="T0" fmla="*/ 0 w 74"/>
                <a:gd name="T1" fmla="*/ 58 h 113"/>
                <a:gd name="T2" fmla="*/ 3 w 74"/>
                <a:gd name="T3" fmla="*/ 39 h 113"/>
                <a:gd name="T4" fmla="*/ 6 w 74"/>
                <a:gd name="T5" fmla="*/ 26 h 113"/>
                <a:gd name="T6" fmla="*/ 9 w 74"/>
                <a:gd name="T7" fmla="*/ 16 h 113"/>
                <a:gd name="T8" fmla="*/ 16 w 74"/>
                <a:gd name="T9" fmla="*/ 7 h 113"/>
                <a:gd name="T10" fmla="*/ 26 w 74"/>
                <a:gd name="T11" fmla="*/ 3 h 113"/>
                <a:gd name="T12" fmla="*/ 38 w 74"/>
                <a:gd name="T13" fmla="*/ 0 h 113"/>
                <a:gd name="T14" fmla="*/ 45 w 74"/>
                <a:gd name="T15" fmla="*/ 3 h 113"/>
                <a:gd name="T16" fmla="*/ 55 w 74"/>
                <a:gd name="T17" fmla="*/ 7 h 113"/>
                <a:gd name="T18" fmla="*/ 61 w 74"/>
                <a:gd name="T19" fmla="*/ 10 h 113"/>
                <a:gd name="T20" fmla="*/ 64 w 74"/>
                <a:gd name="T21" fmla="*/ 16 h 113"/>
                <a:gd name="T22" fmla="*/ 67 w 74"/>
                <a:gd name="T23" fmla="*/ 23 h 113"/>
                <a:gd name="T24" fmla="*/ 71 w 74"/>
                <a:gd name="T25" fmla="*/ 32 h 113"/>
                <a:gd name="T26" fmla="*/ 74 w 74"/>
                <a:gd name="T27" fmla="*/ 42 h 113"/>
                <a:gd name="T28" fmla="*/ 74 w 74"/>
                <a:gd name="T29" fmla="*/ 58 h 113"/>
                <a:gd name="T30" fmla="*/ 74 w 74"/>
                <a:gd name="T31" fmla="*/ 74 h 113"/>
                <a:gd name="T32" fmla="*/ 71 w 74"/>
                <a:gd name="T33" fmla="*/ 90 h 113"/>
                <a:gd name="T34" fmla="*/ 64 w 74"/>
                <a:gd name="T35" fmla="*/ 100 h 113"/>
                <a:gd name="T36" fmla="*/ 58 w 74"/>
                <a:gd name="T37" fmla="*/ 110 h 113"/>
                <a:gd name="T38" fmla="*/ 48 w 74"/>
                <a:gd name="T39" fmla="*/ 113 h 113"/>
                <a:gd name="T40" fmla="*/ 38 w 74"/>
                <a:gd name="T41" fmla="*/ 113 h 113"/>
                <a:gd name="T42" fmla="*/ 29 w 74"/>
                <a:gd name="T43" fmla="*/ 113 h 113"/>
                <a:gd name="T44" fmla="*/ 19 w 74"/>
                <a:gd name="T45" fmla="*/ 110 h 113"/>
                <a:gd name="T46" fmla="*/ 13 w 74"/>
                <a:gd name="T47" fmla="*/ 103 h 113"/>
                <a:gd name="T48" fmla="*/ 6 w 74"/>
                <a:gd name="T49" fmla="*/ 94 h 113"/>
                <a:gd name="T50" fmla="*/ 3 w 74"/>
                <a:gd name="T51" fmla="*/ 77 h 113"/>
                <a:gd name="T52" fmla="*/ 0 w 74"/>
                <a:gd name="T53" fmla="*/ 58 h 113"/>
                <a:gd name="T54" fmla="*/ 16 w 74"/>
                <a:gd name="T55" fmla="*/ 58 h 113"/>
                <a:gd name="T56" fmla="*/ 16 w 74"/>
                <a:gd name="T57" fmla="*/ 74 h 113"/>
                <a:gd name="T58" fmla="*/ 19 w 74"/>
                <a:gd name="T59" fmla="*/ 87 h 113"/>
                <a:gd name="T60" fmla="*/ 22 w 74"/>
                <a:gd name="T61" fmla="*/ 94 h 113"/>
                <a:gd name="T62" fmla="*/ 29 w 74"/>
                <a:gd name="T63" fmla="*/ 100 h 113"/>
                <a:gd name="T64" fmla="*/ 38 w 74"/>
                <a:gd name="T65" fmla="*/ 100 h 113"/>
                <a:gd name="T66" fmla="*/ 45 w 74"/>
                <a:gd name="T67" fmla="*/ 100 h 113"/>
                <a:gd name="T68" fmla="*/ 51 w 74"/>
                <a:gd name="T69" fmla="*/ 94 h 113"/>
                <a:gd name="T70" fmla="*/ 58 w 74"/>
                <a:gd name="T71" fmla="*/ 87 h 113"/>
                <a:gd name="T72" fmla="*/ 58 w 74"/>
                <a:gd name="T73" fmla="*/ 74 h 113"/>
                <a:gd name="T74" fmla="*/ 58 w 74"/>
                <a:gd name="T75" fmla="*/ 58 h 113"/>
                <a:gd name="T76" fmla="*/ 58 w 74"/>
                <a:gd name="T77" fmla="*/ 42 h 113"/>
                <a:gd name="T78" fmla="*/ 58 w 74"/>
                <a:gd name="T79" fmla="*/ 32 h 113"/>
                <a:gd name="T80" fmla="*/ 55 w 74"/>
                <a:gd name="T81" fmla="*/ 23 h 113"/>
                <a:gd name="T82" fmla="*/ 45 w 74"/>
                <a:gd name="T83" fmla="*/ 16 h 113"/>
                <a:gd name="T84" fmla="*/ 38 w 74"/>
                <a:gd name="T85" fmla="*/ 13 h 113"/>
                <a:gd name="T86" fmla="*/ 29 w 74"/>
                <a:gd name="T87" fmla="*/ 16 h 113"/>
                <a:gd name="T88" fmla="*/ 22 w 74"/>
                <a:gd name="T89" fmla="*/ 23 h 113"/>
                <a:gd name="T90" fmla="*/ 19 w 74"/>
                <a:gd name="T91" fmla="*/ 29 h 113"/>
                <a:gd name="T92" fmla="*/ 16 w 74"/>
                <a:gd name="T93" fmla="*/ 42 h 113"/>
                <a:gd name="T94" fmla="*/ 16 w 74"/>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8"/>
                  </a:moveTo>
                  <a:lnTo>
                    <a:pt x="3" y="39"/>
                  </a:lnTo>
                  <a:lnTo>
                    <a:pt x="6" y="26"/>
                  </a:lnTo>
                  <a:lnTo>
                    <a:pt x="9" y="16"/>
                  </a:lnTo>
                  <a:lnTo>
                    <a:pt x="16" y="7"/>
                  </a:lnTo>
                  <a:lnTo>
                    <a:pt x="26" y="3"/>
                  </a:lnTo>
                  <a:lnTo>
                    <a:pt x="38" y="0"/>
                  </a:lnTo>
                  <a:lnTo>
                    <a:pt x="45" y="3"/>
                  </a:lnTo>
                  <a:lnTo>
                    <a:pt x="55" y="7"/>
                  </a:lnTo>
                  <a:lnTo>
                    <a:pt x="61" y="10"/>
                  </a:lnTo>
                  <a:lnTo>
                    <a:pt x="64" y="16"/>
                  </a:lnTo>
                  <a:lnTo>
                    <a:pt x="67" y="23"/>
                  </a:lnTo>
                  <a:lnTo>
                    <a:pt x="71" y="32"/>
                  </a:lnTo>
                  <a:lnTo>
                    <a:pt x="74" y="42"/>
                  </a:lnTo>
                  <a:lnTo>
                    <a:pt x="74" y="58"/>
                  </a:lnTo>
                  <a:lnTo>
                    <a:pt x="74" y="74"/>
                  </a:lnTo>
                  <a:lnTo>
                    <a:pt x="71" y="90"/>
                  </a:lnTo>
                  <a:lnTo>
                    <a:pt x="64" y="100"/>
                  </a:lnTo>
                  <a:lnTo>
                    <a:pt x="58" y="110"/>
                  </a:lnTo>
                  <a:lnTo>
                    <a:pt x="48" y="113"/>
                  </a:lnTo>
                  <a:lnTo>
                    <a:pt x="38" y="113"/>
                  </a:lnTo>
                  <a:lnTo>
                    <a:pt x="29" y="113"/>
                  </a:lnTo>
                  <a:lnTo>
                    <a:pt x="19" y="110"/>
                  </a:lnTo>
                  <a:lnTo>
                    <a:pt x="13" y="103"/>
                  </a:lnTo>
                  <a:lnTo>
                    <a:pt x="6" y="94"/>
                  </a:lnTo>
                  <a:lnTo>
                    <a:pt x="3" y="77"/>
                  </a:lnTo>
                  <a:lnTo>
                    <a:pt x="0" y="58"/>
                  </a:lnTo>
                  <a:close/>
                  <a:moveTo>
                    <a:pt x="16" y="58"/>
                  </a:moveTo>
                  <a:lnTo>
                    <a:pt x="16" y="74"/>
                  </a:lnTo>
                  <a:lnTo>
                    <a:pt x="19" y="87"/>
                  </a:lnTo>
                  <a:lnTo>
                    <a:pt x="22" y="94"/>
                  </a:lnTo>
                  <a:lnTo>
                    <a:pt x="29" y="100"/>
                  </a:lnTo>
                  <a:lnTo>
                    <a:pt x="38" y="100"/>
                  </a:lnTo>
                  <a:lnTo>
                    <a:pt x="45" y="100"/>
                  </a:lnTo>
                  <a:lnTo>
                    <a:pt x="51" y="94"/>
                  </a:lnTo>
                  <a:lnTo>
                    <a:pt x="58" y="87"/>
                  </a:lnTo>
                  <a:lnTo>
                    <a:pt x="58" y="74"/>
                  </a:lnTo>
                  <a:lnTo>
                    <a:pt x="58" y="58"/>
                  </a:lnTo>
                  <a:lnTo>
                    <a:pt x="58" y="42"/>
                  </a:lnTo>
                  <a:lnTo>
                    <a:pt x="58" y="32"/>
                  </a:lnTo>
                  <a:lnTo>
                    <a:pt x="55" y="23"/>
                  </a:lnTo>
                  <a:lnTo>
                    <a:pt x="45" y="16"/>
                  </a:lnTo>
                  <a:lnTo>
                    <a:pt x="38" y="13"/>
                  </a:lnTo>
                  <a:lnTo>
                    <a:pt x="29" y="16"/>
                  </a:lnTo>
                  <a:lnTo>
                    <a:pt x="22" y="23"/>
                  </a:lnTo>
                  <a:lnTo>
                    <a:pt x="19" y="29"/>
                  </a:lnTo>
                  <a:lnTo>
                    <a:pt x="16" y="42"/>
                  </a:lnTo>
                  <a:lnTo>
                    <a:pt x="16"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62" name="Line 1119"/>
            <p:cNvSpPr>
              <a:spLocks noChangeShapeType="1"/>
            </p:cNvSpPr>
            <p:nvPr/>
          </p:nvSpPr>
          <p:spPr bwMode="auto">
            <a:xfrm flipV="1">
              <a:off x="1919"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63" name="Line 1121"/>
            <p:cNvSpPr>
              <a:spLocks noChangeShapeType="1"/>
            </p:cNvSpPr>
            <p:nvPr/>
          </p:nvSpPr>
          <p:spPr bwMode="auto">
            <a:xfrm flipV="1">
              <a:off x="2481"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64" name="Line 1122"/>
            <p:cNvSpPr>
              <a:spLocks noChangeShapeType="1"/>
            </p:cNvSpPr>
            <p:nvPr/>
          </p:nvSpPr>
          <p:spPr bwMode="auto">
            <a:xfrm>
              <a:off x="2481"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65" name="Freeform 1123"/>
            <p:cNvSpPr>
              <a:spLocks/>
            </p:cNvSpPr>
            <p:nvPr/>
          </p:nvSpPr>
          <p:spPr bwMode="auto">
            <a:xfrm>
              <a:off x="2410" y="3482"/>
              <a:ext cx="42" cy="113"/>
            </a:xfrm>
            <a:custGeom>
              <a:avLst/>
              <a:gdLst>
                <a:gd name="T0" fmla="*/ 42 w 42"/>
                <a:gd name="T1" fmla="*/ 113 h 113"/>
                <a:gd name="T2" fmla="*/ 25 w 42"/>
                <a:gd name="T3" fmla="*/ 113 h 113"/>
                <a:gd name="T4" fmla="*/ 25 w 42"/>
                <a:gd name="T5" fmla="*/ 26 h 113"/>
                <a:gd name="T6" fmla="*/ 22 w 42"/>
                <a:gd name="T7" fmla="*/ 32 h 113"/>
                <a:gd name="T8" fmla="*/ 16 w 42"/>
                <a:gd name="T9" fmla="*/ 36 h 113"/>
                <a:gd name="T10" fmla="*/ 6 w 42"/>
                <a:gd name="T11" fmla="*/ 39 h 113"/>
                <a:gd name="T12" fmla="*/ 0 w 42"/>
                <a:gd name="T13" fmla="*/ 42 h 113"/>
                <a:gd name="T14" fmla="*/ 0 w 42"/>
                <a:gd name="T15" fmla="*/ 29 h 113"/>
                <a:gd name="T16" fmla="*/ 12 w 42"/>
                <a:gd name="T17" fmla="*/ 23 h 113"/>
                <a:gd name="T18" fmla="*/ 19 w 42"/>
                <a:gd name="T19" fmla="*/ 16 h 113"/>
                <a:gd name="T20" fmla="*/ 25 w 42"/>
                <a:gd name="T21" fmla="*/ 10 h 113"/>
                <a:gd name="T22" fmla="*/ 32 w 42"/>
                <a:gd name="T23" fmla="*/ 0 h 113"/>
                <a:gd name="T24" fmla="*/ 42 w 42"/>
                <a:gd name="T25" fmla="*/ 0 h 113"/>
                <a:gd name="T26" fmla="*/ 42 w 42"/>
                <a:gd name="T27" fmla="*/ 11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13"/>
                <a:gd name="T44" fmla="*/ 42 w 42"/>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13">
                  <a:moveTo>
                    <a:pt x="42" y="113"/>
                  </a:moveTo>
                  <a:lnTo>
                    <a:pt x="25" y="113"/>
                  </a:lnTo>
                  <a:lnTo>
                    <a:pt x="25" y="26"/>
                  </a:lnTo>
                  <a:lnTo>
                    <a:pt x="22" y="32"/>
                  </a:lnTo>
                  <a:lnTo>
                    <a:pt x="16" y="36"/>
                  </a:lnTo>
                  <a:lnTo>
                    <a:pt x="6" y="39"/>
                  </a:lnTo>
                  <a:lnTo>
                    <a:pt x="0" y="42"/>
                  </a:lnTo>
                  <a:lnTo>
                    <a:pt x="0" y="29"/>
                  </a:lnTo>
                  <a:lnTo>
                    <a:pt x="12" y="23"/>
                  </a:lnTo>
                  <a:lnTo>
                    <a:pt x="19" y="16"/>
                  </a:lnTo>
                  <a:lnTo>
                    <a:pt x="25" y="10"/>
                  </a:lnTo>
                  <a:lnTo>
                    <a:pt x="32" y="0"/>
                  </a:lnTo>
                  <a:lnTo>
                    <a:pt x="42" y="0"/>
                  </a:lnTo>
                  <a:lnTo>
                    <a:pt x="42" y="11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66" name="Freeform 1124"/>
            <p:cNvSpPr>
              <a:spLocks/>
            </p:cNvSpPr>
            <p:nvPr/>
          </p:nvSpPr>
          <p:spPr bwMode="auto">
            <a:xfrm>
              <a:off x="2487" y="3485"/>
              <a:ext cx="71" cy="110"/>
            </a:xfrm>
            <a:custGeom>
              <a:avLst/>
              <a:gdLst>
                <a:gd name="T0" fmla="*/ 0 w 71"/>
                <a:gd name="T1" fmla="*/ 81 h 110"/>
                <a:gd name="T2" fmla="*/ 13 w 71"/>
                <a:gd name="T3" fmla="*/ 78 h 110"/>
                <a:gd name="T4" fmla="*/ 16 w 71"/>
                <a:gd name="T5" fmla="*/ 87 h 110"/>
                <a:gd name="T6" fmla="*/ 19 w 71"/>
                <a:gd name="T7" fmla="*/ 94 h 110"/>
                <a:gd name="T8" fmla="*/ 26 w 71"/>
                <a:gd name="T9" fmla="*/ 97 h 110"/>
                <a:gd name="T10" fmla="*/ 35 w 71"/>
                <a:gd name="T11" fmla="*/ 97 h 110"/>
                <a:gd name="T12" fmla="*/ 45 w 71"/>
                <a:gd name="T13" fmla="*/ 97 h 110"/>
                <a:gd name="T14" fmla="*/ 52 w 71"/>
                <a:gd name="T15" fmla="*/ 91 h 110"/>
                <a:gd name="T16" fmla="*/ 55 w 71"/>
                <a:gd name="T17" fmla="*/ 84 h 110"/>
                <a:gd name="T18" fmla="*/ 58 w 71"/>
                <a:gd name="T19" fmla="*/ 71 h 110"/>
                <a:gd name="T20" fmla="*/ 55 w 71"/>
                <a:gd name="T21" fmla="*/ 62 h 110"/>
                <a:gd name="T22" fmla="*/ 52 w 71"/>
                <a:gd name="T23" fmla="*/ 55 h 110"/>
                <a:gd name="T24" fmla="*/ 45 w 71"/>
                <a:gd name="T25" fmla="*/ 49 h 110"/>
                <a:gd name="T26" fmla="*/ 35 w 71"/>
                <a:gd name="T27" fmla="*/ 49 h 110"/>
                <a:gd name="T28" fmla="*/ 29 w 71"/>
                <a:gd name="T29" fmla="*/ 49 h 110"/>
                <a:gd name="T30" fmla="*/ 23 w 71"/>
                <a:gd name="T31" fmla="*/ 52 h 110"/>
                <a:gd name="T32" fmla="*/ 19 w 71"/>
                <a:gd name="T33" fmla="*/ 55 h 110"/>
                <a:gd name="T34" fmla="*/ 16 w 71"/>
                <a:gd name="T35" fmla="*/ 58 h 110"/>
                <a:gd name="T36" fmla="*/ 0 w 71"/>
                <a:gd name="T37" fmla="*/ 55 h 110"/>
                <a:gd name="T38" fmla="*/ 13 w 71"/>
                <a:gd name="T39" fmla="*/ 0 h 110"/>
                <a:gd name="T40" fmla="*/ 65 w 71"/>
                <a:gd name="T41" fmla="*/ 0 h 110"/>
                <a:gd name="T42" fmla="*/ 65 w 71"/>
                <a:gd name="T43" fmla="*/ 13 h 110"/>
                <a:gd name="T44" fmla="*/ 23 w 71"/>
                <a:gd name="T45" fmla="*/ 13 h 110"/>
                <a:gd name="T46" fmla="*/ 19 w 71"/>
                <a:gd name="T47" fmla="*/ 42 h 110"/>
                <a:gd name="T48" fmla="*/ 29 w 71"/>
                <a:gd name="T49" fmla="*/ 39 h 110"/>
                <a:gd name="T50" fmla="*/ 39 w 71"/>
                <a:gd name="T51" fmla="*/ 36 h 110"/>
                <a:gd name="T52" fmla="*/ 48 w 71"/>
                <a:gd name="T53" fmla="*/ 36 h 110"/>
                <a:gd name="T54" fmla="*/ 55 w 71"/>
                <a:gd name="T55" fmla="*/ 39 h 110"/>
                <a:gd name="T56" fmla="*/ 61 w 71"/>
                <a:gd name="T57" fmla="*/ 45 h 110"/>
                <a:gd name="T58" fmla="*/ 68 w 71"/>
                <a:gd name="T59" fmla="*/ 52 h 110"/>
                <a:gd name="T60" fmla="*/ 71 w 71"/>
                <a:gd name="T61" fmla="*/ 62 h 110"/>
                <a:gd name="T62" fmla="*/ 71 w 71"/>
                <a:gd name="T63" fmla="*/ 71 h 110"/>
                <a:gd name="T64" fmla="*/ 71 w 71"/>
                <a:gd name="T65" fmla="*/ 87 h 110"/>
                <a:gd name="T66" fmla="*/ 65 w 71"/>
                <a:gd name="T67" fmla="*/ 97 h 110"/>
                <a:gd name="T68" fmla="*/ 55 w 71"/>
                <a:gd name="T69" fmla="*/ 107 h 110"/>
                <a:gd name="T70" fmla="*/ 45 w 71"/>
                <a:gd name="T71" fmla="*/ 110 h 110"/>
                <a:gd name="T72" fmla="*/ 35 w 71"/>
                <a:gd name="T73" fmla="*/ 110 h 110"/>
                <a:gd name="T74" fmla="*/ 26 w 71"/>
                <a:gd name="T75" fmla="*/ 110 h 110"/>
                <a:gd name="T76" fmla="*/ 16 w 71"/>
                <a:gd name="T77" fmla="*/ 107 h 110"/>
                <a:gd name="T78" fmla="*/ 10 w 71"/>
                <a:gd name="T79" fmla="*/ 104 h 110"/>
                <a:gd name="T80" fmla="*/ 3 w 71"/>
                <a:gd name="T81" fmla="*/ 97 h 110"/>
                <a:gd name="T82" fmla="*/ 0 w 71"/>
                <a:gd name="T83" fmla="*/ 91 h 110"/>
                <a:gd name="T84" fmla="*/ 0 w 71"/>
                <a:gd name="T85" fmla="*/ 81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110"/>
                <a:gd name="T131" fmla="*/ 71 w 71"/>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110">
                  <a:moveTo>
                    <a:pt x="0" y="81"/>
                  </a:moveTo>
                  <a:lnTo>
                    <a:pt x="13" y="78"/>
                  </a:lnTo>
                  <a:lnTo>
                    <a:pt x="16" y="87"/>
                  </a:lnTo>
                  <a:lnTo>
                    <a:pt x="19" y="94"/>
                  </a:lnTo>
                  <a:lnTo>
                    <a:pt x="26" y="97"/>
                  </a:lnTo>
                  <a:lnTo>
                    <a:pt x="35" y="97"/>
                  </a:lnTo>
                  <a:lnTo>
                    <a:pt x="45" y="97"/>
                  </a:lnTo>
                  <a:lnTo>
                    <a:pt x="52" y="91"/>
                  </a:lnTo>
                  <a:lnTo>
                    <a:pt x="55" y="84"/>
                  </a:lnTo>
                  <a:lnTo>
                    <a:pt x="58" y="71"/>
                  </a:lnTo>
                  <a:lnTo>
                    <a:pt x="55" y="62"/>
                  </a:lnTo>
                  <a:lnTo>
                    <a:pt x="52" y="55"/>
                  </a:lnTo>
                  <a:lnTo>
                    <a:pt x="45" y="49"/>
                  </a:lnTo>
                  <a:lnTo>
                    <a:pt x="35" y="49"/>
                  </a:lnTo>
                  <a:lnTo>
                    <a:pt x="29" y="49"/>
                  </a:lnTo>
                  <a:lnTo>
                    <a:pt x="23" y="52"/>
                  </a:lnTo>
                  <a:lnTo>
                    <a:pt x="19" y="55"/>
                  </a:lnTo>
                  <a:lnTo>
                    <a:pt x="16" y="58"/>
                  </a:lnTo>
                  <a:lnTo>
                    <a:pt x="0" y="55"/>
                  </a:lnTo>
                  <a:lnTo>
                    <a:pt x="13" y="0"/>
                  </a:lnTo>
                  <a:lnTo>
                    <a:pt x="65" y="0"/>
                  </a:lnTo>
                  <a:lnTo>
                    <a:pt x="65" y="13"/>
                  </a:lnTo>
                  <a:lnTo>
                    <a:pt x="23" y="13"/>
                  </a:lnTo>
                  <a:lnTo>
                    <a:pt x="19" y="42"/>
                  </a:lnTo>
                  <a:lnTo>
                    <a:pt x="29" y="39"/>
                  </a:lnTo>
                  <a:lnTo>
                    <a:pt x="39" y="36"/>
                  </a:lnTo>
                  <a:lnTo>
                    <a:pt x="48" y="36"/>
                  </a:lnTo>
                  <a:lnTo>
                    <a:pt x="55" y="39"/>
                  </a:lnTo>
                  <a:lnTo>
                    <a:pt x="61" y="45"/>
                  </a:lnTo>
                  <a:lnTo>
                    <a:pt x="68" y="52"/>
                  </a:lnTo>
                  <a:lnTo>
                    <a:pt x="71" y="62"/>
                  </a:lnTo>
                  <a:lnTo>
                    <a:pt x="71" y="71"/>
                  </a:lnTo>
                  <a:lnTo>
                    <a:pt x="71" y="87"/>
                  </a:lnTo>
                  <a:lnTo>
                    <a:pt x="65" y="97"/>
                  </a:lnTo>
                  <a:lnTo>
                    <a:pt x="55" y="107"/>
                  </a:lnTo>
                  <a:lnTo>
                    <a:pt x="45" y="110"/>
                  </a:lnTo>
                  <a:lnTo>
                    <a:pt x="35" y="110"/>
                  </a:lnTo>
                  <a:lnTo>
                    <a:pt x="26" y="110"/>
                  </a:lnTo>
                  <a:lnTo>
                    <a:pt x="16" y="107"/>
                  </a:lnTo>
                  <a:lnTo>
                    <a:pt x="10" y="104"/>
                  </a:lnTo>
                  <a:lnTo>
                    <a:pt x="3" y="97"/>
                  </a:lnTo>
                  <a:lnTo>
                    <a:pt x="0" y="91"/>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67" name="Line 1125"/>
            <p:cNvSpPr>
              <a:spLocks noChangeShapeType="1"/>
            </p:cNvSpPr>
            <p:nvPr/>
          </p:nvSpPr>
          <p:spPr bwMode="auto">
            <a:xfrm flipV="1">
              <a:off x="2481"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68" name="Line 1126"/>
            <p:cNvSpPr>
              <a:spLocks noChangeShapeType="1"/>
            </p:cNvSpPr>
            <p:nvPr/>
          </p:nvSpPr>
          <p:spPr bwMode="auto">
            <a:xfrm>
              <a:off x="2481"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69" name="Line 1127"/>
            <p:cNvSpPr>
              <a:spLocks noChangeShapeType="1"/>
            </p:cNvSpPr>
            <p:nvPr/>
          </p:nvSpPr>
          <p:spPr bwMode="auto">
            <a:xfrm flipV="1">
              <a:off x="3039"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70" name="Line 1128"/>
            <p:cNvSpPr>
              <a:spLocks noChangeShapeType="1"/>
            </p:cNvSpPr>
            <p:nvPr/>
          </p:nvSpPr>
          <p:spPr bwMode="auto">
            <a:xfrm>
              <a:off x="3039"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71" name="Freeform 1129"/>
            <p:cNvSpPr>
              <a:spLocks/>
            </p:cNvSpPr>
            <p:nvPr/>
          </p:nvSpPr>
          <p:spPr bwMode="auto">
            <a:xfrm>
              <a:off x="2958" y="3482"/>
              <a:ext cx="74" cy="113"/>
            </a:xfrm>
            <a:custGeom>
              <a:avLst/>
              <a:gdLst>
                <a:gd name="T0" fmla="*/ 74 w 74"/>
                <a:gd name="T1" fmla="*/ 97 h 113"/>
                <a:gd name="T2" fmla="*/ 74 w 74"/>
                <a:gd name="T3" fmla="*/ 113 h 113"/>
                <a:gd name="T4" fmla="*/ 0 w 74"/>
                <a:gd name="T5" fmla="*/ 113 h 113"/>
                <a:gd name="T6" fmla="*/ 0 w 74"/>
                <a:gd name="T7" fmla="*/ 107 h 113"/>
                <a:gd name="T8" fmla="*/ 3 w 74"/>
                <a:gd name="T9" fmla="*/ 103 h 113"/>
                <a:gd name="T10" fmla="*/ 6 w 74"/>
                <a:gd name="T11" fmla="*/ 97 h 113"/>
                <a:gd name="T12" fmla="*/ 10 w 74"/>
                <a:gd name="T13" fmla="*/ 87 h 113"/>
                <a:gd name="T14" fmla="*/ 16 w 74"/>
                <a:gd name="T15" fmla="*/ 81 h 113"/>
                <a:gd name="T16" fmla="*/ 29 w 74"/>
                <a:gd name="T17" fmla="*/ 71 h 113"/>
                <a:gd name="T18" fmla="*/ 39 w 74"/>
                <a:gd name="T19" fmla="*/ 61 h 113"/>
                <a:gd name="T20" fmla="*/ 45 w 74"/>
                <a:gd name="T21" fmla="*/ 55 h 113"/>
                <a:gd name="T22" fmla="*/ 52 w 74"/>
                <a:gd name="T23" fmla="*/ 48 h 113"/>
                <a:gd name="T24" fmla="*/ 55 w 74"/>
                <a:gd name="T25" fmla="*/ 39 h 113"/>
                <a:gd name="T26" fmla="*/ 58 w 74"/>
                <a:gd name="T27" fmla="*/ 32 h 113"/>
                <a:gd name="T28" fmla="*/ 55 w 74"/>
                <a:gd name="T29" fmla="*/ 26 h 113"/>
                <a:gd name="T30" fmla="*/ 52 w 74"/>
                <a:gd name="T31" fmla="*/ 19 h 113"/>
                <a:gd name="T32" fmla="*/ 45 w 74"/>
                <a:gd name="T33" fmla="*/ 16 h 113"/>
                <a:gd name="T34" fmla="*/ 39 w 74"/>
                <a:gd name="T35" fmla="*/ 13 h 113"/>
                <a:gd name="T36" fmla="*/ 29 w 74"/>
                <a:gd name="T37" fmla="*/ 16 h 113"/>
                <a:gd name="T38" fmla="*/ 23 w 74"/>
                <a:gd name="T39" fmla="*/ 19 h 113"/>
                <a:gd name="T40" fmla="*/ 19 w 74"/>
                <a:gd name="T41" fmla="*/ 26 h 113"/>
                <a:gd name="T42" fmla="*/ 16 w 74"/>
                <a:gd name="T43" fmla="*/ 32 h 113"/>
                <a:gd name="T44" fmla="*/ 3 w 74"/>
                <a:gd name="T45" fmla="*/ 32 h 113"/>
                <a:gd name="T46" fmla="*/ 3 w 74"/>
                <a:gd name="T47" fmla="*/ 23 h 113"/>
                <a:gd name="T48" fmla="*/ 6 w 74"/>
                <a:gd name="T49" fmla="*/ 16 h 113"/>
                <a:gd name="T50" fmla="*/ 13 w 74"/>
                <a:gd name="T51" fmla="*/ 10 h 113"/>
                <a:gd name="T52" fmla="*/ 19 w 74"/>
                <a:gd name="T53" fmla="*/ 7 h 113"/>
                <a:gd name="T54" fmla="*/ 29 w 74"/>
                <a:gd name="T55" fmla="*/ 3 h 113"/>
                <a:gd name="T56" fmla="*/ 39 w 74"/>
                <a:gd name="T57" fmla="*/ 0 h 113"/>
                <a:gd name="T58" fmla="*/ 48 w 74"/>
                <a:gd name="T59" fmla="*/ 3 h 113"/>
                <a:gd name="T60" fmla="*/ 55 w 74"/>
                <a:gd name="T61" fmla="*/ 7 h 113"/>
                <a:gd name="T62" fmla="*/ 61 w 74"/>
                <a:gd name="T63" fmla="*/ 10 h 113"/>
                <a:gd name="T64" fmla="*/ 68 w 74"/>
                <a:gd name="T65" fmla="*/ 16 h 113"/>
                <a:gd name="T66" fmla="*/ 71 w 74"/>
                <a:gd name="T67" fmla="*/ 23 h 113"/>
                <a:gd name="T68" fmla="*/ 71 w 74"/>
                <a:gd name="T69" fmla="*/ 32 h 113"/>
                <a:gd name="T70" fmla="*/ 71 w 74"/>
                <a:gd name="T71" fmla="*/ 39 h 113"/>
                <a:gd name="T72" fmla="*/ 68 w 74"/>
                <a:gd name="T73" fmla="*/ 45 h 113"/>
                <a:gd name="T74" fmla="*/ 64 w 74"/>
                <a:gd name="T75" fmla="*/ 52 h 113"/>
                <a:gd name="T76" fmla="*/ 61 w 74"/>
                <a:gd name="T77" fmla="*/ 58 h 113"/>
                <a:gd name="T78" fmla="*/ 55 w 74"/>
                <a:gd name="T79" fmla="*/ 65 h 113"/>
                <a:gd name="T80" fmla="*/ 48 w 74"/>
                <a:gd name="T81" fmla="*/ 71 h 113"/>
                <a:gd name="T82" fmla="*/ 42 w 74"/>
                <a:gd name="T83" fmla="*/ 77 h 113"/>
                <a:gd name="T84" fmla="*/ 35 w 74"/>
                <a:gd name="T85" fmla="*/ 84 h 113"/>
                <a:gd name="T86" fmla="*/ 29 w 74"/>
                <a:gd name="T87" fmla="*/ 87 h 113"/>
                <a:gd name="T88" fmla="*/ 26 w 74"/>
                <a:gd name="T89" fmla="*/ 90 h 113"/>
                <a:gd name="T90" fmla="*/ 23 w 74"/>
                <a:gd name="T91" fmla="*/ 94 h 113"/>
                <a:gd name="T92" fmla="*/ 19 w 74"/>
                <a:gd name="T93" fmla="*/ 97 h 113"/>
                <a:gd name="T94" fmla="*/ 74 w 74"/>
                <a:gd name="T95" fmla="*/ 97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74" y="97"/>
                  </a:moveTo>
                  <a:lnTo>
                    <a:pt x="74" y="113"/>
                  </a:lnTo>
                  <a:lnTo>
                    <a:pt x="0" y="113"/>
                  </a:lnTo>
                  <a:lnTo>
                    <a:pt x="0" y="107"/>
                  </a:lnTo>
                  <a:lnTo>
                    <a:pt x="3" y="103"/>
                  </a:lnTo>
                  <a:lnTo>
                    <a:pt x="6" y="97"/>
                  </a:lnTo>
                  <a:lnTo>
                    <a:pt x="10" y="87"/>
                  </a:lnTo>
                  <a:lnTo>
                    <a:pt x="16" y="81"/>
                  </a:lnTo>
                  <a:lnTo>
                    <a:pt x="29" y="71"/>
                  </a:lnTo>
                  <a:lnTo>
                    <a:pt x="39" y="61"/>
                  </a:lnTo>
                  <a:lnTo>
                    <a:pt x="45" y="55"/>
                  </a:lnTo>
                  <a:lnTo>
                    <a:pt x="52" y="48"/>
                  </a:lnTo>
                  <a:lnTo>
                    <a:pt x="55" y="39"/>
                  </a:lnTo>
                  <a:lnTo>
                    <a:pt x="58" y="32"/>
                  </a:lnTo>
                  <a:lnTo>
                    <a:pt x="55" y="26"/>
                  </a:lnTo>
                  <a:lnTo>
                    <a:pt x="52" y="19"/>
                  </a:lnTo>
                  <a:lnTo>
                    <a:pt x="45" y="16"/>
                  </a:lnTo>
                  <a:lnTo>
                    <a:pt x="39" y="13"/>
                  </a:lnTo>
                  <a:lnTo>
                    <a:pt x="29" y="16"/>
                  </a:lnTo>
                  <a:lnTo>
                    <a:pt x="23" y="19"/>
                  </a:lnTo>
                  <a:lnTo>
                    <a:pt x="19" y="26"/>
                  </a:lnTo>
                  <a:lnTo>
                    <a:pt x="16" y="32"/>
                  </a:lnTo>
                  <a:lnTo>
                    <a:pt x="3" y="32"/>
                  </a:lnTo>
                  <a:lnTo>
                    <a:pt x="3" y="23"/>
                  </a:lnTo>
                  <a:lnTo>
                    <a:pt x="6" y="16"/>
                  </a:lnTo>
                  <a:lnTo>
                    <a:pt x="13" y="10"/>
                  </a:lnTo>
                  <a:lnTo>
                    <a:pt x="19" y="7"/>
                  </a:lnTo>
                  <a:lnTo>
                    <a:pt x="29" y="3"/>
                  </a:lnTo>
                  <a:lnTo>
                    <a:pt x="39" y="0"/>
                  </a:lnTo>
                  <a:lnTo>
                    <a:pt x="48" y="3"/>
                  </a:lnTo>
                  <a:lnTo>
                    <a:pt x="55" y="7"/>
                  </a:lnTo>
                  <a:lnTo>
                    <a:pt x="61" y="10"/>
                  </a:lnTo>
                  <a:lnTo>
                    <a:pt x="68" y="16"/>
                  </a:lnTo>
                  <a:lnTo>
                    <a:pt x="71" y="23"/>
                  </a:lnTo>
                  <a:lnTo>
                    <a:pt x="71" y="32"/>
                  </a:lnTo>
                  <a:lnTo>
                    <a:pt x="71" y="39"/>
                  </a:lnTo>
                  <a:lnTo>
                    <a:pt x="68" y="45"/>
                  </a:lnTo>
                  <a:lnTo>
                    <a:pt x="64" y="52"/>
                  </a:lnTo>
                  <a:lnTo>
                    <a:pt x="61" y="58"/>
                  </a:lnTo>
                  <a:lnTo>
                    <a:pt x="55" y="65"/>
                  </a:lnTo>
                  <a:lnTo>
                    <a:pt x="48" y="71"/>
                  </a:lnTo>
                  <a:lnTo>
                    <a:pt x="42" y="77"/>
                  </a:lnTo>
                  <a:lnTo>
                    <a:pt x="35" y="84"/>
                  </a:lnTo>
                  <a:lnTo>
                    <a:pt x="29" y="87"/>
                  </a:lnTo>
                  <a:lnTo>
                    <a:pt x="26" y="90"/>
                  </a:lnTo>
                  <a:lnTo>
                    <a:pt x="23" y="94"/>
                  </a:lnTo>
                  <a:lnTo>
                    <a:pt x="19" y="97"/>
                  </a:lnTo>
                  <a:lnTo>
                    <a:pt x="74" y="9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72" name="Freeform 1130"/>
            <p:cNvSpPr>
              <a:spLocks noEditPoints="1"/>
            </p:cNvSpPr>
            <p:nvPr/>
          </p:nvSpPr>
          <p:spPr bwMode="auto">
            <a:xfrm>
              <a:off x="3045" y="3482"/>
              <a:ext cx="74" cy="113"/>
            </a:xfrm>
            <a:custGeom>
              <a:avLst/>
              <a:gdLst>
                <a:gd name="T0" fmla="*/ 0 w 74"/>
                <a:gd name="T1" fmla="*/ 58 h 113"/>
                <a:gd name="T2" fmla="*/ 3 w 74"/>
                <a:gd name="T3" fmla="*/ 39 h 113"/>
                <a:gd name="T4" fmla="*/ 3 w 74"/>
                <a:gd name="T5" fmla="*/ 26 h 113"/>
                <a:gd name="T6" fmla="*/ 10 w 74"/>
                <a:gd name="T7" fmla="*/ 16 h 113"/>
                <a:gd name="T8" fmla="*/ 16 w 74"/>
                <a:gd name="T9" fmla="*/ 7 h 113"/>
                <a:gd name="T10" fmla="*/ 26 w 74"/>
                <a:gd name="T11" fmla="*/ 3 h 113"/>
                <a:gd name="T12" fmla="*/ 36 w 74"/>
                <a:gd name="T13" fmla="*/ 0 h 113"/>
                <a:gd name="T14" fmla="*/ 45 w 74"/>
                <a:gd name="T15" fmla="*/ 3 h 113"/>
                <a:gd name="T16" fmla="*/ 52 w 74"/>
                <a:gd name="T17" fmla="*/ 7 h 113"/>
                <a:gd name="T18" fmla="*/ 58 w 74"/>
                <a:gd name="T19" fmla="*/ 10 h 113"/>
                <a:gd name="T20" fmla="*/ 65 w 74"/>
                <a:gd name="T21" fmla="*/ 16 h 113"/>
                <a:gd name="T22" fmla="*/ 68 w 74"/>
                <a:gd name="T23" fmla="*/ 23 h 113"/>
                <a:gd name="T24" fmla="*/ 71 w 74"/>
                <a:gd name="T25" fmla="*/ 32 h 113"/>
                <a:gd name="T26" fmla="*/ 74 w 74"/>
                <a:gd name="T27" fmla="*/ 42 h 113"/>
                <a:gd name="T28" fmla="*/ 74 w 74"/>
                <a:gd name="T29" fmla="*/ 58 h 113"/>
                <a:gd name="T30" fmla="*/ 71 w 74"/>
                <a:gd name="T31" fmla="*/ 74 h 113"/>
                <a:gd name="T32" fmla="*/ 68 w 74"/>
                <a:gd name="T33" fmla="*/ 90 h 113"/>
                <a:gd name="T34" fmla="*/ 65 w 74"/>
                <a:gd name="T35" fmla="*/ 100 h 113"/>
                <a:gd name="T36" fmla="*/ 58 w 74"/>
                <a:gd name="T37" fmla="*/ 110 h 113"/>
                <a:gd name="T38" fmla="*/ 48 w 74"/>
                <a:gd name="T39" fmla="*/ 113 h 113"/>
                <a:gd name="T40" fmla="*/ 36 w 74"/>
                <a:gd name="T41" fmla="*/ 113 h 113"/>
                <a:gd name="T42" fmla="*/ 26 w 74"/>
                <a:gd name="T43" fmla="*/ 113 h 113"/>
                <a:gd name="T44" fmla="*/ 19 w 74"/>
                <a:gd name="T45" fmla="*/ 110 h 113"/>
                <a:gd name="T46" fmla="*/ 13 w 74"/>
                <a:gd name="T47" fmla="*/ 103 h 113"/>
                <a:gd name="T48" fmla="*/ 7 w 74"/>
                <a:gd name="T49" fmla="*/ 94 h 113"/>
                <a:gd name="T50" fmla="*/ 3 w 74"/>
                <a:gd name="T51" fmla="*/ 77 h 113"/>
                <a:gd name="T52" fmla="*/ 0 w 74"/>
                <a:gd name="T53" fmla="*/ 58 h 113"/>
                <a:gd name="T54" fmla="*/ 16 w 74"/>
                <a:gd name="T55" fmla="*/ 58 h 113"/>
                <a:gd name="T56" fmla="*/ 16 w 74"/>
                <a:gd name="T57" fmla="*/ 74 h 113"/>
                <a:gd name="T58" fmla="*/ 19 w 74"/>
                <a:gd name="T59" fmla="*/ 87 h 113"/>
                <a:gd name="T60" fmla="*/ 23 w 74"/>
                <a:gd name="T61" fmla="*/ 94 h 113"/>
                <a:gd name="T62" fmla="*/ 29 w 74"/>
                <a:gd name="T63" fmla="*/ 100 h 113"/>
                <a:gd name="T64" fmla="*/ 36 w 74"/>
                <a:gd name="T65" fmla="*/ 100 h 113"/>
                <a:gd name="T66" fmla="*/ 45 w 74"/>
                <a:gd name="T67" fmla="*/ 100 h 113"/>
                <a:gd name="T68" fmla="*/ 52 w 74"/>
                <a:gd name="T69" fmla="*/ 94 h 113"/>
                <a:gd name="T70" fmla="*/ 55 w 74"/>
                <a:gd name="T71" fmla="*/ 87 h 113"/>
                <a:gd name="T72" fmla="*/ 58 w 74"/>
                <a:gd name="T73" fmla="*/ 74 h 113"/>
                <a:gd name="T74" fmla="*/ 58 w 74"/>
                <a:gd name="T75" fmla="*/ 58 h 113"/>
                <a:gd name="T76" fmla="*/ 58 w 74"/>
                <a:gd name="T77" fmla="*/ 42 h 113"/>
                <a:gd name="T78" fmla="*/ 55 w 74"/>
                <a:gd name="T79" fmla="*/ 32 h 113"/>
                <a:gd name="T80" fmla="*/ 52 w 74"/>
                <a:gd name="T81" fmla="*/ 23 h 113"/>
                <a:gd name="T82" fmla="*/ 45 w 74"/>
                <a:gd name="T83" fmla="*/ 16 h 113"/>
                <a:gd name="T84" fmla="*/ 36 w 74"/>
                <a:gd name="T85" fmla="*/ 13 h 113"/>
                <a:gd name="T86" fmla="*/ 29 w 74"/>
                <a:gd name="T87" fmla="*/ 16 h 113"/>
                <a:gd name="T88" fmla="*/ 23 w 74"/>
                <a:gd name="T89" fmla="*/ 23 h 113"/>
                <a:gd name="T90" fmla="*/ 19 w 74"/>
                <a:gd name="T91" fmla="*/ 29 h 113"/>
                <a:gd name="T92" fmla="*/ 16 w 74"/>
                <a:gd name="T93" fmla="*/ 42 h 113"/>
                <a:gd name="T94" fmla="*/ 16 w 74"/>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8"/>
                  </a:moveTo>
                  <a:lnTo>
                    <a:pt x="3" y="39"/>
                  </a:lnTo>
                  <a:lnTo>
                    <a:pt x="3" y="26"/>
                  </a:lnTo>
                  <a:lnTo>
                    <a:pt x="10" y="16"/>
                  </a:lnTo>
                  <a:lnTo>
                    <a:pt x="16" y="7"/>
                  </a:lnTo>
                  <a:lnTo>
                    <a:pt x="26" y="3"/>
                  </a:lnTo>
                  <a:lnTo>
                    <a:pt x="36" y="0"/>
                  </a:lnTo>
                  <a:lnTo>
                    <a:pt x="45" y="3"/>
                  </a:lnTo>
                  <a:lnTo>
                    <a:pt x="52" y="7"/>
                  </a:lnTo>
                  <a:lnTo>
                    <a:pt x="58" y="10"/>
                  </a:lnTo>
                  <a:lnTo>
                    <a:pt x="65" y="16"/>
                  </a:lnTo>
                  <a:lnTo>
                    <a:pt x="68" y="23"/>
                  </a:lnTo>
                  <a:lnTo>
                    <a:pt x="71" y="32"/>
                  </a:lnTo>
                  <a:lnTo>
                    <a:pt x="74" y="42"/>
                  </a:lnTo>
                  <a:lnTo>
                    <a:pt x="74" y="58"/>
                  </a:lnTo>
                  <a:lnTo>
                    <a:pt x="71" y="74"/>
                  </a:lnTo>
                  <a:lnTo>
                    <a:pt x="68" y="90"/>
                  </a:lnTo>
                  <a:lnTo>
                    <a:pt x="65" y="100"/>
                  </a:lnTo>
                  <a:lnTo>
                    <a:pt x="58" y="110"/>
                  </a:lnTo>
                  <a:lnTo>
                    <a:pt x="48" y="113"/>
                  </a:lnTo>
                  <a:lnTo>
                    <a:pt x="36" y="113"/>
                  </a:lnTo>
                  <a:lnTo>
                    <a:pt x="26" y="113"/>
                  </a:lnTo>
                  <a:lnTo>
                    <a:pt x="19" y="110"/>
                  </a:lnTo>
                  <a:lnTo>
                    <a:pt x="13" y="103"/>
                  </a:lnTo>
                  <a:lnTo>
                    <a:pt x="7" y="94"/>
                  </a:lnTo>
                  <a:lnTo>
                    <a:pt x="3" y="77"/>
                  </a:lnTo>
                  <a:lnTo>
                    <a:pt x="0" y="58"/>
                  </a:lnTo>
                  <a:close/>
                  <a:moveTo>
                    <a:pt x="16" y="58"/>
                  </a:moveTo>
                  <a:lnTo>
                    <a:pt x="16" y="74"/>
                  </a:lnTo>
                  <a:lnTo>
                    <a:pt x="19" y="87"/>
                  </a:lnTo>
                  <a:lnTo>
                    <a:pt x="23" y="94"/>
                  </a:lnTo>
                  <a:lnTo>
                    <a:pt x="29" y="100"/>
                  </a:lnTo>
                  <a:lnTo>
                    <a:pt x="36" y="100"/>
                  </a:lnTo>
                  <a:lnTo>
                    <a:pt x="45" y="100"/>
                  </a:lnTo>
                  <a:lnTo>
                    <a:pt x="52" y="94"/>
                  </a:lnTo>
                  <a:lnTo>
                    <a:pt x="55" y="87"/>
                  </a:lnTo>
                  <a:lnTo>
                    <a:pt x="58" y="74"/>
                  </a:lnTo>
                  <a:lnTo>
                    <a:pt x="58" y="58"/>
                  </a:lnTo>
                  <a:lnTo>
                    <a:pt x="58" y="42"/>
                  </a:lnTo>
                  <a:lnTo>
                    <a:pt x="55" y="32"/>
                  </a:lnTo>
                  <a:lnTo>
                    <a:pt x="52" y="23"/>
                  </a:lnTo>
                  <a:lnTo>
                    <a:pt x="45" y="16"/>
                  </a:lnTo>
                  <a:lnTo>
                    <a:pt x="36" y="13"/>
                  </a:lnTo>
                  <a:lnTo>
                    <a:pt x="29" y="16"/>
                  </a:lnTo>
                  <a:lnTo>
                    <a:pt x="23" y="23"/>
                  </a:lnTo>
                  <a:lnTo>
                    <a:pt x="19" y="29"/>
                  </a:lnTo>
                  <a:lnTo>
                    <a:pt x="16" y="42"/>
                  </a:lnTo>
                  <a:lnTo>
                    <a:pt x="16"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73" name="Line 1131"/>
            <p:cNvSpPr>
              <a:spLocks noChangeShapeType="1"/>
            </p:cNvSpPr>
            <p:nvPr/>
          </p:nvSpPr>
          <p:spPr bwMode="auto">
            <a:xfrm flipV="1">
              <a:off x="3039"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74" name="Line 1132"/>
            <p:cNvSpPr>
              <a:spLocks noChangeShapeType="1"/>
            </p:cNvSpPr>
            <p:nvPr/>
          </p:nvSpPr>
          <p:spPr bwMode="auto">
            <a:xfrm>
              <a:off x="3039"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75" name="Line 1133"/>
            <p:cNvSpPr>
              <a:spLocks noChangeShapeType="1"/>
            </p:cNvSpPr>
            <p:nvPr/>
          </p:nvSpPr>
          <p:spPr bwMode="auto">
            <a:xfrm flipV="1">
              <a:off x="3600"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76" name="Line 1134"/>
            <p:cNvSpPr>
              <a:spLocks noChangeShapeType="1"/>
            </p:cNvSpPr>
            <p:nvPr/>
          </p:nvSpPr>
          <p:spPr bwMode="auto">
            <a:xfrm>
              <a:off x="3600"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77" name="Freeform 1135"/>
            <p:cNvSpPr>
              <a:spLocks/>
            </p:cNvSpPr>
            <p:nvPr/>
          </p:nvSpPr>
          <p:spPr bwMode="auto">
            <a:xfrm>
              <a:off x="3519" y="3482"/>
              <a:ext cx="71" cy="113"/>
            </a:xfrm>
            <a:custGeom>
              <a:avLst/>
              <a:gdLst>
                <a:gd name="T0" fmla="*/ 71 w 71"/>
                <a:gd name="T1" fmla="*/ 97 h 113"/>
                <a:gd name="T2" fmla="*/ 71 w 71"/>
                <a:gd name="T3" fmla="*/ 113 h 113"/>
                <a:gd name="T4" fmla="*/ 0 w 71"/>
                <a:gd name="T5" fmla="*/ 113 h 113"/>
                <a:gd name="T6" fmla="*/ 0 w 71"/>
                <a:gd name="T7" fmla="*/ 107 h 113"/>
                <a:gd name="T8" fmla="*/ 0 w 71"/>
                <a:gd name="T9" fmla="*/ 103 h 113"/>
                <a:gd name="T10" fmla="*/ 3 w 71"/>
                <a:gd name="T11" fmla="*/ 97 h 113"/>
                <a:gd name="T12" fmla="*/ 10 w 71"/>
                <a:gd name="T13" fmla="*/ 87 h 113"/>
                <a:gd name="T14" fmla="*/ 16 w 71"/>
                <a:gd name="T15" fmla="*/ 81 h 113"/>
                <a:gd name="T16" fmla="*/ 26 w 71"/>
                <a:gd name="T17" fmla="*/ 71 h 113"/>
                <a:gd name="T18" fmla="*/ 36 w 71"/>
                <a:gd name="T19" fmla="*/ 61 h 113"/>
                <a:gd name="T20" fmla="*/ 45 w 71"/>
                <a:gd name="T21" fmla="*/ 55 h 113"/>
                <a:gd name="T22" fmla="*/ 49 w 71"/>
                <a:gd name="T23" fmla="*/ 48 h 113"/>
                <a:gd name="T24" fmla="*/ 55 w 71"/>
                <a:gd name="T25" fmla="*/ 39 h 113"/>
                <a:gd name="T26" fmla="*/ 55 w 71"/>
                <a:gd name="T27" fmla="*/ 32 h 113"/>
                <a:gd name="T28" fmla="*/ 55 w 71"/>
                <a:gd name="T29" fmla="*/ 26 h 113"/>
                <a:gd name="T30" fmla="*/ 49 w 71"/>
                <a:gd name="T31" fmla="*/ 19 h 113"/>
                <a:gd name="T32" fmla="*/ 42 w 71"/>
                <a:gd name="T33" fmla="*/ 16 h 113"/>
                <a:gd name="T34" fmla="*/ 36 w 71"/>
                <a:gd name="T35" fmla="*/ 13 h 113"/>
                <a:gd name="T36" fmla="*/ 26 w 71"/>
                <a:gd name="T37" fmla="*/ 16 h 113"/>
                <a:gd name="T38" fmla="*/ 20 w 71"/>
                <a:gd name="T39" fmla="*/ 19 h 113"/>
                <a:gd name="T40" fmla="*/ 16 w 71"/>
                <a:gd name="T41" fmla="*/ 26 h 113"/>
                <a:gd name="T42" fmla="*/ 16 w 71"/>
                <a:gd name="T43" fmla="*/ 32 h 113"/>
                <a:gd name="T44" fmla="*/ 0 w 71"/>
                <a:gd name="T45" fmla="*/ 32 h 113"/>
                <a:gd name="T46" fmla="*/ 3 w 71"/>
                <a:gd name="T47" fmla="*/ 23 h 113"/>
                <a:gd name="T48" fmla="*/ 7 w 71"/>
                <a:gd name="T49" fmla="*/ 16 h 113"/>
                <a:gd name="T50" fmla="*/ 10 w 71"/>
                <a:gd name="T51" fmla="*/ 10 h 113"/>
                <a:gd name="T52" fmla="*/ 20 w 71"/>
                <a:gd name="T53" fmla="*/ 7 h 113"/>
                <a:gd name="T54" fmla="*/ 26 w 71"/>
                <a:gd name="T55" fmla="*/ 3 h 113"/>
                <a:gd name="T56" fmla="*/ 36 w 71"/>
                <a:gd name="T57" fmla="*/ 0 h 113"/>
                <a:gd name="T58" fmla="*/ 45 w 71"/>
                <a:gd name="T59" fmla="*/ 3 h 113"/>
                <a:gd name="T60" fmla="*/ 55 w 71"/>
                <a:gd name="T61" fmla="*/ 7 h 113"/>
                <a:gd name="T62" fmla="*/ 62 w 71"/>
                <a:gd name="T63" fmla="*/ 10 h 113"/>
                <a:gd name="T64" fmla="*/ 65 w 71"/>
                <a:gd name="T65" fmla="*/ 16 h 113"/>
                <a:gd name="T66" fmla="*/ 68 w 71"/>
                <a:gd name="T67" fmla="*/ 23 h 113"/>
                <a:gd name="T68" fmla="*/ 71 w 71"/>
                <a:gd name="T69" fmla="*/ 32 h 113"/>
                <a:gd name="T70" fmla="*/ 68 w 71"/>
                <a:gd name="T71" fmla="*/ 39 h 113"/>
                <a:gd name="T72" fmla="*/ 68 w 71"/>
                <a:gd name="T73" fmla="*/ 45 h 113"/>
                <a:gd name="T74" fmla="*/ 65 w 71"/>
                <a:gd name="T75" fmla="*/ 52 h 113"/>
                <a:gd name="T76" fmla="*/ 58 w 71"/>
                <a:gd name="T77" fmla="*/ 58 h 113"/>
                <a:gd name="T78" fmla="*/ 55 w 71"/>
                <a:gd name="T79" fmla="*/ 65 h 113"/>
                <a:gd name="T80" fmla="*/ 49 w 71"/>
                <a:gd name="T81" fmla="*/ 71 h 113"/>
                <a:gd name="T82" fmla="*/ 39 w 71"/>
                <a:gd name="T83" fmla="*/ 77 h 113"/>
                <a:gd name="T84" fmla="*/ 32 w 71"/>
                <a:gd name="T85" fmla="*/ 84 h 113"/>
                <a:gd name="T86" fmla="*/ 26 w 71"/>
                <a:gd name="T87" fmla="*/ 87 h 113"/>
                <a:gd name="T88" fmla="*/ 23 w 71"/>
                <a:gd name="T89" fmla="*/ 90 h 113"/>
                <a:gd name="T90" fmla="*/ 20 w 71"/>
                <a:gd name="T91" fmla="*/ 94 h 113"/>
                <a:gd name="T92" fmla="*/ 16 w 71"/>
                <a:gd name="T93" fmla="*/ 97 h 113"/>
                <a:gd name="T94" fmla="*/ 71 w 71"/>
                <a:gd name="T95" fmla="*/ 97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13"/>
                <a:gd name="T146" fmla="*/ 71 w 71"/>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13">
                  <a:moveTo>
                    <a:pt x="71" y="97"/>
                  </a:moveTo>
                  <a:lnTo>
                    <a:pt x="71" y="113"/>
                  </a:lnTo>
                  <a:lnTo>
                    <a:pt x="0" y="113"/>
                  </a:lnTo>
                  <a:lnTo>
                    <a:pt x="0" y="107"/>
                  </a:lnTo>
                  <a:lnTo>
                    <a:pt x="0" y="103"/>
                  </a:lnTo>
                  <a:lnTo>
                    <a:pt x="3" y="97"/>
                  </a:lnTo>
                  <a:lnTo>
                    <a:pt x="10" y="87"/>
                  </a:lnTo>
                  <a:lnTo>
                    <a:pt x="16" y="81"/>
                  </a:lnTo>
                  <a:lnTo>
                    <a:pt x="26" y="71"/>
                  </a:lnTo>
                  <a:lnTo>
                    <a:pt x="36" y="61"/>
                  </a:lnTo>
                  <a:lnTo>
                    <a:pt x="45" y="55"/>
                  </a:lnTo>
                  <a:lnTo>
                    <a:pt x="49" y="48"/>
                  </a:lnTo>
                  <a:lnTo>
                    <a:pt x="55" y="39"/>
                  </a:lnTo>
                  <a:lnTo>
                    <a:pt x="55" y="32"/>
                  </a:lnTo>
                  <a:lnTo>
                    <a:pt x="55" y="26"/>
                  </a:lnTo>
                  <a:lnTo>
                    <a:pt x="49" y="19"/>
                  </a:lnTo>
                  <a:lnTo>
                    <a:pt x="42" y="16"/>
                  </a:lnTo>
                  <a:lnTo>
                    <a:pt x="36" y="13"/>
                  </a:lnTo>
                  <a:lnTo>
                    <a:pt x="26" y="16"/>
                  </a:lnTo>
                  <a:lnTo>
                    <a:pt x="20" y="19"/>
                  </a:lnTo>
                  <a:lnTo>
                    <a:pt x="16" y="26"/>
                  </a:lnTo>
                  <a:lnTo>
                    <a:pt x="16" y="32"/>
                  </a:lnTo>
                  <a:lnTo>
                    <a:pt x="0" y="32"/>
                  </a:lnTo>
                  <a:lnTo>
                    <a:pt x="3" y="23"/>
                  </a:lnTo>
                  <a:lnTo>
                    <a:pt x="7" y="16"/>
                  </a:lnTo>
                  <a:lnTo>
                    <a:pt x="10" y="10"/>
                  </a:lnTo>
                  <a:lnTo>
                    <a:pt x="20" y="7"/>
                  </a:lnTo>
                  <a:lnTo>
                    <a:pt x="26" y="3"/>
                  </a:lnTo>
                  <a:lnTo>
                    <a:pt x="36" y="0"/>
                  </a:lnTo>
                  <a:lnTo>
                    <a:pt x="45" y="3"/>
                  </a:lnTo>
                  <a:lnTo>
                    <a:pt x="55" y="7"/>
                  </a:lnTo>
                  <a:lnTo>
                    <a:pt x="62" y="10"/>
                  </a:lnTo>
                  <a:lnTo>
                    <a:pt x="65" y="16"/>
                  </a:lnTo>
                  <a:lnTo>
                    <a:pt x="68" y="23"/>
                  </a:lnTo>
                  <a:lnTo>
                    <a:pt x="71" y="32"/>
                  </a:lnTo>
                  <a:lnTo>
                    <a:pt x="68" y="39"/>
                  </a:lnTo>
                  <a:lnTo>
                    <a:pt x="68" y="45"/>
                  </a:lnTo>
                  <a:lnTo>
                    <a:pt x="65" y="52"/>
                  </a:lnTo>
                  <a:lnTo>
                    <a:pt x="58" y="58"/>
                  </a:lnTo>
                  <a:lnTo>
                    <a:pt x="55" y="65"/>
                  </a:lnTo>
                  <a:lnTo>
                    <a:pt x="49" y="71"/>
                  </a:lnTo>
                  <a:lnTo>
                    <a:pt x="39" y="77"/>
                  </a:lnTo>
                  <a:lnTo>
                    <a:pt x="32" y="84"/>
                  </a:lnTo>
                  <a:lnTo>
                    <a:pt x="26" y="87"/>
                  </a:lnTo>
                  <a:lnTo>
                    <a:pt x="23" y="90"/>
                  </a:lnTo>
                  <a:lnTo>
                    <a:pt x="20" y="94"/>
                  </a:lnTo>
                  <a:lnTo>
                    <a:pt x="16" y="97"/>
                  </a:lnTo>
                  <a:lnTo>
                    <a:pt x="71" y="9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78" name="Freeform 1136"/>
            <p:cNvSpPr>
              <a:spLocks/>
            </p:cNvSpPr>
            <p:nvPr/>
          </p:nvSpPr>
          <p:spPr bwMode="auto">
            <a:xfrm>
              <a:off x="3606" y="3485"/>
              <a:ext cx="71" cy="110"/>
            </a:xfrm>
            <a:custGeom>
              <a:avLst/>
              <a:gdLst>
                <a:gd name="T0" fmla="*/ 0 w 71"/>
                <a:gd name="T1" fmla="*/ 81 h 110"/>
                <a:gd name="T2" fmla="*/ 13 w 71"/>
                <a:gd name="T3" fmla="*/ 78 h 110"/>
                <a:gd name="T4" fmla="*/ 16 w 71"/>
                <a:gd name="T5" fmla="*/ 87 h 110"/>
                <a:gd name="T6" fmla="*/ 20 w 71"/>
                <a:gd name="T7" fmla="*/ 94 h 110"/>
                <a:gd name="T8" fmla="*/ 26 w 71"/>
                <a:gd name="T9" fmla="*/ 97 h 110"/>
                <a:gd name="T10" fmla="*/ 36 w 71"/>
                <a:gd name="T11" fmla="*/ 97 h 110"/>
                <a:gd name="T12" fmla="*/ 45 w 71"/>
                <a:gd name="T13" fmla="*/ 97 h 110"/>
                <a:gd name="T14" fmla="*/ 52 w 71"/>
                <a:gd name="T15" fmla="*/ 91 h 110"/>
                <a:gd name="T16" fmla="*/ 55 w 71"/>
                <a:gd name="T17" fmla="*/ 84 h 110"/>
                <a:gd name="T18" fmla="*/ 58 w 71"/>
                <a:gd name="T19" fmla="*/ 71 h 110"/>
                <a:gd name="T20" fmla="*/ 55 w 71"/>
                <a:gd name="T21" fmla="*/ 62 h 110"/>
                <a:gd name="T22" fmla="*/ 52 w 71"/>
                <a:gd name="T23" fmla="*/ 55 h 110"/>
                <a:gd name="T24" fmla="*/ 45 w 71"/>
                <a:gd name="T25" fmla="*/ 49 h 110"/>
                <a:gd name="T26" fmla="*/ 36 w 71"/>
                <a:gd name="T27" fmla="*/ 49 h 110"/>
                <a:gd name="T28" fmla="*/ 29 w 71"/>
                <a:gd name="T29" fmla="*/ 49 h 110"/>
                <a:gd name="T30" fmla="*/ 23 w 71"/>
                <a:gd name="T31" fmla="*/ 52 h 110"/>
                <a:gd name="T32" fmla="*/ 20 w 71"/>
                <a:gd name="T33" fmla="*/ 55 h 110"/>
                <a:gd name="T34" fmla="*/ 16 w 71"/>
                <a:gd name="T35" fmla="*/ 58 h 110"/>
                <a:gd name="T36" fmla="*/ 0 w 71"/>
                <a:gd name="T37" fmla="*/ 55 h 110"/>
                <a:gd name="T38" fmla="*/ 13 w 71"/>
                <a:gd name="T39" fmla="*/ 0 h 110"/>
                <a:gd name="T40" fmla="*/ 65 w 71"/>
                <a:gd name="T41" fmla="*/ 0 h 110"/>
                <a:gd name="T42" fmla="*/ 65 w 71"/>
                <a:gd name="T43" fmla="*/ 13 h 110"/>
                <a:gd name="T44" fmla="*/ 23 w 71"/>
                <a:gd name="T45" fmla="*/ 13 h 110"/>
                <a:gd name="T46" fmla="*/ 20 w 71"/>
                <a:gd name="T47" fmla="*/ 42 h 110"/>
                <a:gd name="T48" fmla="*/ 29 w 71"/>
                <a:gd name="T49" fmla="*/ 39 h 110"/>
                <a:gd name="T50" fmla="*/ 39 w 71"/>
                <a:gd name="T51" fmla="*/ 36 h 110"/>
                <a:gd name="T52" fmla="*/ 49 w 71"/>
                <a:gd name="T53" fmla="*/ 36 h 110"/>
                <a:gd name="T54" fmla="*/ 55 w 71"/>
                <a:gd name="T55" fmla="*/ 39 h 110"/>
                <a:gd name="T56" fmla="*/ 62 w 71"/>
                <a:gd name="T57" fmla="*/ 45 h 110"/>
                <a:gd name="T58" fmla="*/ 68 w 71"/>
                <a:gd name="T59" fmla="*/ 52 h 110"/>
                <a:gd name="T60" fmla="*/ 71 w 71"/>
                <a:gd name="T61" fmla="*/ 62 h 110"/>
                <a:gd name="T62" fmla="*/ 71 w 71"/>
                <a:gd name="T63" fmla="*/ 71 h 110"/>
                <a:gd name="T64" fmla="*/ 68 w 71"/>
                <a:gd name="T65" fmla="*/ 87 h 110"/>
                <a:gd name="T66" fmla="*/ 62 w 71"/>
                <a:gd name="T67" fmla="*/ 97 h 110"/>
                <a:gd name="T68" fmla="*/ 55 w 71"/>
                <a:gd name="T69" fmla="*/ 107 h 110"/>
                <a:gd name="T70" fmla="*/ 45 w 71"/>
                <a:gd name="T71" fmla="*/ 110 h 110"/>
                <a:gd name="T72" fmla="*/ 36 w 71"/>
                <a:gd name="T73" fmla="*/ 110 h 110"/>
                <a:gd name="T74" fmla="*/ 26 w 71"/>
                <a:gd name="T75" fmla="*/ 110 h 110"/>
                <a:gd name="T76" fmla="*/ 16 w 71"/>
                <a:gd name="T77" fmla="*/ 107 h 110"/>
                <a:gd name="T78" fmla="*/ 10 w 71"/>
                <a:gd name="T79" fmla="*/ 104 h 110"/>
                <a:gd name="T80" fmla="*/ 4 w 71"/>
                <a:gd name="T81" fmla="*/ 97 h 110"/>
                <a:gd name="T82" fmla="*/ 0 w 71"/>
                <a:gd name="T83" fmla="*/ 91 h 110"/>
                <a:gd name="T84" fmla="*/ 0 w 71"/>
                <a:gd name="T85" fmla="*/ 81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110"/>
                <a:gd name="T131" fmla="*/ 71 w 71"/>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110">
                  <a:moveTo>
                    <a:pt x="0" y="81"/>
                  </a:moveTo>
                  <a:lnTo>
                    <a:pt x="13" y="78"/>
                  </a:lnTo>
                  <a:lnTo>
                    <a:pt x="16" y="87"/>
                  </a:lnTo>
                  <a:lnTo>
                    <a:pt x="20" y="94"/>
                  </a:lnTo>
                  <a:lnTo>
                    <a:pt x="26" y="97"/>
                  </a:lnTo>
                  <a:lnTo>
                    <a:pt x="36" y="97"/>
                  </a:lnTo>
                  <a:lnTo>
                    <a:pt x="45" y="97"/>
                  </a:lnTo>
                  <a:lnTo>
                    <a:pt x="52" y="91"/>
                  </a:lnTo>
                  <a:lnTo>
                    <a:pt x="55" y="84"/>
                  </a:lnTo>
                  <a:lnTo>
                    <a:pt x="58" y="71"/>
                  </a:lnTo>
                  <a:lnTo>
                    <a:pt x="55" y="62"/>
                  </a:lnTo>
                  <a:lnTo>
                    <a:pt x="52" y="55"/>
                  </a:lnTo>
                  <a:lnTo>
                    <a:pt x="45" y="49"/>
                  </a:lnTo>
                  <a:lnTo>
                    <a:pt x="36" y="49"/>
                  </a:lnTo>
                  <a:lnTo>
                    <a:pt x="29" y="49"/>
                  </a:lnTo>
                  <a:lnTo>
                    <a:pt x="23" y="52"/>
                  </a:lnTo>
                  <a:lnTo>
                    <a:pt x="20" y="55"/>
                  </a:lnTo>
                  <a:lnTo>
                    <a:pt x="16" y="58"/>
                  </a:lnTo>
                  <a:lnTo>
                    <a:pt x="0" y="55"/>
                  </a:lnTo>
                  <a:lnTo>
                    <a:pt x="13" y="0"/>
                  </a:lnTo>
                  <a:lnTo>
                    <a:pt x="65" y="0"/>
                  </a:lnTo>
                  <a:lnTo>
                    <a:pt x="65" y="13"/>
                  </a:lnTo>
                  <a:lnTo>
                    <a:pt x="23" y="13"/>
                  </a:lnTo>
                  <a:lnTo>
                    <a:pt x="20" y="42"/>
                  </a:lnTo>
                  <a:lnTo>
                    <a:pt x="29" y="39"/>
                  </a:lnTo>
                  <a:lnTo>
                    <a:pt x="39" y="36"/>
                  </a:lnTo>
                  <a:lnTo>
                    <a:pt x="49" y="36"/>
                  </a:lnTo>
                  <a:lnTo>
                    <a:pt x="55" y="39"/>
                  </a:lnTo>
                  <a:lnTo>
                    <a:pt x="62" y="45"/>
                  </a:lnTo>
                  <a:lnTo>
                    <a:pt x="68" y="52"/>
                  </a:lnTo>
                  <a:lnTo>
                    <a:pt x="71" y="62"/>
                  </a:lnTo>
                  <a:lnTo>
                    <a:pt x="71" y="71"/>
                  </a:lnTo>
                  <a:lnTo>
                    <a:pt x="68" y="87"/>
                  </a:lnTo>
                  <a:lnTo>
                    <a:pt x="62" y="97"/>
                  </a:lnTo>
                  <a:lnTo>
                    <a:pt x="55" y="107"/>
                  </a:lnTo>
                  <a:lnTo>
                    <a:pt x="45" y="110"/>
                  </a:lnTo>
                  <a:lnTo>
                    <a:pt x="36" y="110"/>
                  </a:lnTo>
                  <a:lnTo>
                    <a:pt x="26" y="110"/>
                  </a:lnTo>
                  <a:lnTo>
                    <a:pt x="16" y="107"/>
                  </a:lnTo>
                  <a:lnTo>
                    <a:pt x="10" y="104"/>
                  </a:lnTo>
                  <a:lnTo>
                    <a:pt x="4" y="97"/>
                  </a:lnTo>
                  <a:lnTo>
                    <a:pt x="0" y="91"/>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79" name="Line 1137"/>
            <p:cNvSpPr>
              <a:spLocks noChangeShapeType="1"/>
            </p:cNvSpPr>
            <p:nvPr/>
          </p:nvSpPr>
          <p:spPr bwMode="auto">
            <a:xfrm flipV="1">
              <a:off x="3600"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80" name="Line 1138"/>
            <p:cNvSpPr>
              <a:spLocks noChangeShapeType="1"/>
            </p:cNvSpPr>
            <p:nvPr/>
          </p:nvSpPr>
          <p:spPr bwMode="auto">
            <a:xfrm>
              <a:off x="3600"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81" name="Line 1139"/>
            <p:cNvSpPr>
              <a:spLocks noChangeShapeType="1"/>
            </p:cNvSpPr>
            <p:nvPr/>
          </p:nvSpPr>
          <p:spPr bwMode="auto">
            <a:xfrm flipV="1">
              <a:off x="4158"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82" name="Line 1140"/>
            <p:cNvSpPr>
              <a:spLocks noChangeShapeType="1"/>
            </p:cNvSpPr>
            <p:nvPr/>
          </p:nvSpPr>
          <p:spPr bwMode="auto">
            <a:xfrm>
              <a:off x="4158"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83" name="Freeform 1141"/>
            <p:cNvSpPr>
              <a:spLocks/>
            </p:cNvSpPr>
            <p:nvPr/>
          </p:nvSpPr>
          <p:spPr bwMode="auto">
            <a:xfrm>
              <a:off x="4081" y="3482"/>
              <a:ext cx="70" cy="113"/>
            </a:xfrm>
            <a:custGeom>
              <a:avLst/>
              <a:gdLst>
                <a:gd name="T0" fmla="*/ 0 w 70"/>
                <a:gd name="T1" fmla="*/ 84 h 113"/>
                <a:gd name="T2" fmla="*/ 12 w 70"/>
                <a:gd name="T3" fmla="*/ 81 h 113"/>
                <a:gd name="T4" fmla="*/ 16 w 70"/>
                <a:gd name="T5" fmla="*/ 90 h 113"/>
                <a:gd name="T6" fmla="*/ 19 w 70"/>
                <a:gd name="T7" fmla="*/ 97 h 113"/>
                <a:gd name="T8" fmla="*/ 25 w 70"/>
                <a:gd name="T9" fmla="*/ 100 h 113"/>
                <a:gd name="T10" fmla="*/ 35 w 70"/>
                <a:gd name="T11" fmla="*/ 100 h 113"/>
                <a:gd name="T12" fmla="*/ 41 w 70"/>
                <a:gd name="T13" fmla="*/ 100 h 113"/>
                <a:gd name="T14" fmla="*/ 51 w 70"/>
                <a:gd name="T15" fmla="*/ 94 h 113"/>
                <a:gd name="T16" fmla="*/ 54 w 70"/>
                <a:gd name="T17" fmla="*/ 87 h 113"/>
                <a:gd name="T18" fmla="*/ 58 w 70"/>
                <a:gd name="T19" fmla="*/ 81 h 113"/>
                <a:gd name="T20" fmla="*/ 54 w 70"/>
                <a:gd name="T21" fmla="*/ 71 h 113"/>
                <a:gd name="T22" fmla="*/ 51 w 70"/>
                <a:gd name="T23" fmla="*/ 65 h 113"/>
                <a:gd name="T24" fmla="*/ 45 w 70"/>
                <a:gd name="T25" fmla="*/ 58 h 113"/>
                <a:gd name="T26" fmla="*/ 35 w 70"/>
                <a:gd name="T27" fmla="*/ 58 h 113"/>
                <a:gd name="T28" fmla="*/ 32 w 70"/>
                <a:gd name="T29" fmla="*/ 58 h 113"/>
                <a:gd name="T30" fmla="*/ 25 w 70"/>
                <a:gd name="T31" fmla="*/ 58 h 113"/>
                <a:gd name="T32" fmla="*/ 25 w 70"/>
                <a:gd name="T33" fmla="*/ 45 h 113"/>
                <a:gd name="T34" fmla="*/ 29 w 70"/>
                <a:gd name="T35" fmla="*/ 48 h 113"/>
                <a:gd name="T36" fmla="*/ 29 w 70"/>
                <a:gd name="T37" fmla="*/ 48 h 113"/>
                <a:gd name="T38" fmla="*/ 35 w 70"/>
                <a:gd name="T39" fmla="*/ 45 h 113"/>
                <a:gd name="T40" fmla="*/ 45 w 70"/>
                <a:gd name="T41" fmla="*/ 42 h 113"/>
                <a:gd name="T42" fmla="*/ 48 w 70"/>
                <a:gd name="T43" fmla="*/ 39 h 113"/>
                <a:gd name="T44" fmla="*/ 51 w 70"/>
                <a:gd name="T45" fmla="*/ 29 h 113"/>
                <a:gd name="T46" fmla="*/ 48 w 70"/>
                <a:gd name="T47" fmla="*/ 23 h 113"/>
                <a:gd name="T48" fmla="*/ 45 w 70"/>
                <a:gd name="T49" fmla="*/ 19 h 113"/>
                <a:gd name="T50" fmla="*/ 38 w 70"/>
                <a:gd name="T51" fmla="*/ 16 h 113"/>
                <a:gd name="T52" fmla="*/ 32 w 70"/>
                <a:gd name="T53" fmla="*/ 13 h 113"/>
                <a:gd name="T54" fmla="*/ 25 w 70"/>
                <a:gd name="T55" fmla="*/ 16 h 113"/>
                <a:gd name="T56" fmla="*/ 19 w 70"/>
                <a:gd name="T57" fmla="*/ 19 h 113"/>
                <a:gd name="T58" fmla="*/ 16 w 70"/>
                <a:gd name="T59" fmla="*/ 26 h 113"/>
                <a:gd name="T60" fmla="*/ 16 w 70"/>
                <a:gd name="T61" fmla="*/ 32 h 113"/>
                <a:gd name="T62" fmla="*/ 0 w 70"/>
                <a:gd name="T63" fmla="*/ 29 h 113"/>
                <a:gd name="T64" fmla="*/ 3 w 70"/>
                <a:gd name="T65" fmla="*/ 19 h 113"/>
                <a:gd name="T66" fmla="*/ 9 w 70"/>
                <a:gd name="T67" fmla="*/ 10 h 113"/>
                <a:gd name="T68" fmla="*/ 19 w 70"/>
                <a:gd name="T69" fmla="*/ 3 h 113"/>
                <a:gd name="T70" fmla="*/ 32 w 70"/>
                <a:gd name="T71" fmla="*/ 0 h 113"/>
                <a:gd name="T72" fmla="*/ 41 w 70"/>
                <a:gd name="T73" fmla="*/ 3 h 113"/>
                <a:gd name="T74" fmla="*/ 48 w 70"/>
                <a:gd name="T75" fmla="*/ 7 h 113"/>
                <a:gd name="T76" fmla="*/ 54 w 70"/>
                <a:gd name="T77" fmla="*/ 10 h 113"/>
                <a:gd name="T78" fmla="*/ 61 w 70"/>
                <a:gd name="T79" fmla="*/ 16 h 113"/>
                <a:gd name="T80" fmla="*/ 64 w 70"/>
                <a:gd name="T81" fmla="*/ 23 h 113"/>
                <a:gd name="T82" fmla="*/ 64 w 70"/>
                <a:gd name="T83" fmla="*/ 29 h 113"/>
                <a:gd name="T84" fmla="*/ 64 w 70"/>
                <a:gd name="T85" fmla="*/ 36 h 113"/>
                <a:gd name="T86" fmla="*/ 61 w 70"/>
                <a:gd name="T87" fmla="*/ 42 h 113"/>
                <a:gd name="T88" fmla="*/ 54 w 70"/>
                <a:gd name="T89" fmla="*/ 48 h 113"/>
                <a:gd name="T90" fmla="*/ 48 w 70"/>
                <a:gd name="T91" fmla="*/ 52 h 113"/>
                <a:gd name="T92" fmla="*/ 58 w 70"/>
                <a:gd name="T93" fmla="*/ 55 h 113"/>
                <a:gd name="T94" fmla="*/ 64 w 70"/>
                <a:gd name="T95" fmla="*/ 61 h 113"/>
                <a:gd name="T96" fmla="*/ 70 w 70"/>
                <a:gd name="T97" fmla="*/ 68 h 113"/>
                <a:gd name="T98" fmla="*/ 70 w 70"/>
                <a:gd name="T99" fmla="*/ 81 h 113"/>
                <a:gd name="T100" fmla="*/ 70 w 70"/>
                <a:gd name="T101" fmla="*/ 87 h 113"/>
                <a:gd name="T102" fmla="*/ 67 w 70"/>
                <a:gd name="T103" fmla="*/ 97 h 113"/>
                <a:gd name="T104" fmla="*/ 61 w 70"/>
                <a:gd name="T105" fmla="*/ 103 h 113"/>
                <a:gd name="T106" fmla="*/ 51 w 70"/>
                <a:gd name="T107" fmla="*/ 110 h 113"/>
                <a:gd name="T108" fmla="*/ 45 w 70"/>
                <a:gd name="T109" fmla="*/ 113 h 113"/>
                <a:gd name="T110" fmla="*/ 32 w 70"/>
                <a:gd name="T111" fmla="*/ 113 h 113"/>
                <a:gd name="T112" fmla="*/ 25 w 70"/>
                <a:gd name="T113" fmla="*/ 113 h 113"/>
                <a:gd name="T114" fmla="*/ 16 w 70"/>
                <a:gd name="T115" fmla="*/ 110 h 113"/>
                <a:gd name="T116" fmla="*/ 9 w 70"/>
                <a:gd name="T117" fmla="*/ 107 h 113"/>
                <a:gd name="T118" fmla="*/ 3 w 70"/>
                <a:gd name="T119" fmla="*/ 100 h 113"/>
                <a:gd name="T120" fmla="*/ 0 w 70"/>
                <a:gd name="T121" fmla="*/ 94 h 113"/>
                <a:gd name="T122" fmla="*/ 0 w 70"/>
                <a:gd name="T123" fmla="*/ 84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
                <a:gd name="T187" fmla="*/ 0 h 113"/>
                <a:gd name="T188" fmla="*/ 70 w 70"/>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 h="113">
                  <a:moveTo>
                    <a:pt x="0" y="84"/>
                  </a:moveTo>
                  <a:lnTo>
                    <a:pt x="12" y="81"/>
                  </a:lnTo>
                  <a:lnTo>
                    <a:pt x="16" y="90"/>
                  </a:lnTo>
                  <a:lnTo>
                    <a:pt x="19" y="97"/>
                  </a:lnTo>
                  <a:lnTo>
                    <a:pt x="25" y="100"/>
                  </a:lnTo>
                  <a:lnTo>
                    <a:pt x="35" y="100"/>
                  </a:lnTo>
                  <a:lnTo>
                    <a:pt x="41" y="100"/>
                  </a:lnTo>
                  <a:lnTo>
                    <a:pt x="51" y="94"/>
                  </a:lnTo>
                  <a:lnTo>
                    <a:pt x="54" y="87"/>
                  </a:lnTo>
                  <a:lnTo>
                    <a:pt x="58" y="81"/>
                  </a:lnTo>
                  <a:lnTo>
                    <a:pt x="54" y="71"/>
                  </a:lnTo>
                  <a:lnTo>
                    <a:pt x="51" y="65"/>
                  </a:lnTo>
                  <a:lnTo>
                    <a:pt x="45" y="58"/>
                  </a:lnTo>
                  <a:lnTo>
                    <a:pt x="35" y="58"/>
                  </a:lnTo>
                  <a:lnTo>
                    <a:pt x="32" y="58"/>
                  </a:lnTo>
                  <a:lnTo>
                    <a:pt x="25" y="58"/>
                  </a:lnTo>
                  <a:lnTo>
                    <a:pt x="25" y="45"/>
                  </a:lnTo>
                  <a:lnTo>
                    <a:pt x="29" y="48"/>
                  </a:lnTo>
                  <a:lnTo>
                    <a:pt x="35" y="45"/>
                  </a:lnTo>
                  <a:lnTo>
                    <a:pt x="45" y="42"/>
                  </a:lnTo>
                  <a:lnTo>
                    <a:pt x="48" y="39"/>
                  </a:lnTo>
                  <a:lnTo>
                    <a:pt x="51" y="29"/>
                  </a:lnTo>
                  <a:lnTo>
                    <a:pt x="48" y="23"/>
                  </a:lnTo>
                  <a:lnTo>
                    <a:pt x="45" y="19"/>
                  </a:lnTo>
                  <a:lnTo>
                    <a:pt x="38" y="16"/>
                  </a:lnTo>
                  <a:lnTo>
                    <a:pt x="32" y="13"/>
                  </a:lnTo>
                  <a:lnTo>
                    <a:pt x="25" y="16"/>
                  </a:lnTo>
                  <a:lnTo>
                    <a:pt x="19" y="19"/>
                  </a:lnTo>
                  <a:lnTo>
                    <a:pt x="16" y="26"/>
                  </a:lnTo>
                  <a:lnTo>
                    <a:pt x="16" y="32"/>
                  </a:lnTo>
                  <a:lnTo>
                    <a:pt x="0" y="29"/>
                  </a:lnTo>
                  <a:lnTo>
                    <a:pt x="3" y="19"/>
                  </a:lnTo>
                  <a:lnTo>
                    <a:pt x="9" y="10"/>
                  </a:lnTo>
                  <a:lnTo>
                    <a:pt x="19" y="3"/>
                  </a:lnTo>
                  <a:lnTo>
                    <a:pt x="32" y="0"/>
                  </a:lnTo>
                  <a:lnTo>
                    <a:pt x="41" y="3"/>
                  </a:lnTo>
                  <a:lnTo>
                    <a:pt x="48" y="7"/>
                  </a:lnTo>
                  <a:lnTo>
                    <a:pt x="54" y="10"/>
                  </a:lnTo>
                  <a:lnTo>
                    <a:pt x="61" y="16"/>
                  </a:lnTo>
                  <a:lnTo>
                    <a:pt x="64" y="23"/>
                  </a:lnTo>
                  <a:lnTo>
                    <a:pt x="64" y="29"/>
                  </a:lnTo>
                  <a:lnTo>
                    <a:pt x="64" y="36"/>
                  </a:lnTo>
                  <a:lnTo>
                    <a:pt x="61" y="42"/>
                  </a:lnTo>
                  <a:lnTo>
                    <a:pt x="54" y="48"/>
                  </a:lnTo>
                  <a:lnTo>
                    <a:pt x="48" y="52"/>
                  </a:lnTo>
                  <a:lnTo>
                    <a:pt x="58" y="55"/>
                  </a:lnTo>
                  <a:lnTo>
                    <a:pt x="64" y="61"/>
                  </a:lnTo>
                  <a:lnTo>
                    <a:pt x="70" y="68"/>
                  </a:lnTo>
                  <a:lnTo>
                    <a:pt x="70" y="81"/>
                  </a:lnTo>
                  <a:lnTo>
                    <a:pt x="70" y="87"/>
                  </a:lnTo>
                  <a:lnTo>
                    <a:pt x="67" y="97"/>
                  </a:lnTo>
                  <a:lnTo>
                    <a:pt x="61" y="103"/>
                  </a:lnTo>
                  <a:lnTo>
                    <a:pt x="51" y="110"/>
                  </a:lnTo>
                  <a:lnTo>
                    <a:pt x="45" y="113"/>
                  </a:lnTo>
                  <a:lnTo>
                    <a:pt x="32" y="113"/>
                  </a:lnTo>
                  <a:lnTo>
                    <a:pt x="25" y="113"/>
                  </a:lnTo>
                  <a:lnTo>
                    <a:pt x="16" y="110"/>
                  </a:lnTo>
                  <a:lnTo>
                    <a:pt x="9" y="107"/>
                  </a:lnTo>
                  <a:lnTo>
                    <a:pt x="3" y="100"/>
                  </a:lnTo>
                  <a:lnTo>
                    <a:pt x="0" y="94"/>
                  </a:lnTo>
                  <a:lnTo>
                    <a:pt x="0" y="8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84" name="Freeform 1142"/>
            <p:cNvSpPr>
              <a:spLocks noEditPoints="1"/>
            </p:cNvSpPr>
            <p:nvPr/>
          </p:nvSpPr>
          <p:spPr bwMode="auto">
            <a:xfrm>
              <a:off x="4164" y="3482"/>
              <a:ext cx="75" cy="113"/>
            </a:xfrm>
            <a:custGeom>
              <a:avLst/>
              <a:gdLst>
                <a:gd name="T0" fmla="*/ 0 w 75"/>
                <a:gd name="T1" fmla="*/ 58 h 113"/>
                <a:gd name="T2" fmla="*/ 0 w 75"/>
                <a:gd name="T3" fmla="*/ 39 h 113"/>
                <a:gd name="T4" fmla="*/ 4 w 75"/>
                <a:gd name="T5" fmla="*/ 26 h 113"/>
                <a:gd name="T6" fmla="*/ 10 w 75"/>
                <a:gd name="T7" fmla="*/ 16 h 113"/>
                <a:gd name="T8" fmla="*/ 17 w 75"/>
                <a:gd name="T9" fmla="*/ 7 h 113"/>
                <a:gd name="T10" fmla="*/ 26 w 75"/>
                <a:gd name="T11" fmla="*/ 3 h 113"/>
                <a:gd name="T12" fmla="*/ 36 w 75"/>
                <a:gd name="T13" fmla="*/ 0 h 113"/>
                <a:gd name="T14" fmla="*/ 46 w 75"/>
                <a:gd name="T15" fmla="*/ 3 h 113"/>
                <a:gd name="T16" fmla="*/ 52 w 75"/>
                <a:gd name="T17" fmla="*/ 7 h 113"/>
                <a:gd name="T18" fmla="*/ 58 w 75"/>
                <a:gd name="T19" fmla="*/ 10 h 113"/>
                <a:gd name="T20" fmla="*/ 65 w 75"/>
                <a:gd name="T21" fmla="*/ 16 h 113"/>
                <a:gd name="T22" fmla="*/ 68 w 75"/>
                <a:gd name="T23" fmla="*/ 23 h 113"/>
                <a:gd name="T24" fmla="*/ 71 w 75"/>
                <a:gd name="T25" fmla="*/ 32 h 113"/>
                <a:gd name="T26" fmla="*/ 71 w 75"/>
                <a:gd name="T27" fmla="*/ 42 h 113"/>
                <a:gd name="T28" fmla="*/ 75 w 75"/>
                <a:gd name="T29" fmla="*/ 58 h 113"/>
                <a:gd name="T30" fmla="*/ 71 w 75"/>
                <a:gd name="T31" fmla="*/ 74 h 113"/>
                <a:gd name="T32" fmla="*/ 68 w 75"/>
                <a:gd name="T33" fmla="*/ 90 h 113"/>
                <a:gd name="T34" fmla="*/ 65 w 75"/>
                <a:gd name="T35" fmla="*/ 100 h 113"/>
                <a:gd name="T36" fmla="*/ 58 w 75"/>
                <a:gd name="T37" fmla="*/ 110 h 113"/>
                <a:gd name="T38" fmla="*/ 49 w 75"/>
                <a:gd name="T39" fmla="*/ 113 h 113"/>
                <a:gd name="T40" fmla="*/ 36 w 75"/>
                <a:gd name="T41" fmla="*/ 113 h 113"/>
                <a:gd name="T42" fmla="*/ 26 w 75"/>
                <a:gd name="T43" fmla="*/ 113 h 113"/>
                <a:gd name="T44" fmla="*/ 20 w 75"/>
                <a:gd name="T45" fmla="*/ 110 h 113"/>
                <a:gd name="T46" fmla="*/ 10 w 75"/>
                <a:gd name="T47" fmla="*/ 103 h 113"/>
                <a:gd name="T48" fmla="*/ 7 w 75"/>
                <a:gd name="T49" fmla="*/ 94 h 113"/>
                <a:gd name="T50" fmla="*/ 0 w 75"/>
                <a:gd name="T51" fmla="*/ 77 h 113"/>
                <a:gd name="T52" fmla="*/ 0 w 75"/>
                <a:gd name="T53" fmla="*/ 58 h 113"/>
                <a:gd name="T54" fmla="*/ 17 w 75"/>
                <a:gd name="T55" fmla="*/ 58 h 113"/>
                <a:gd name="T56" fmla="*/ 17 w 75"/>
                <a:gd name="T57" fmla="*/ 74 h 113"/>
                <a:gd name="T58" fmla="*/ 17 w 75"/>
                <a:gd name="T59" fmla="*/ 87 h 113"/>
                <a:gd name="T60" fmla="*/ 20 w 75"/>
                <a:gd name="T61" fmla="*/ 94 h 113"/>
                <a:gd name="T62" fmla="*/ 29 w 75"/>
                <a:gd name="T63" fmla="*/ 100 h 113"/>
                <a:gd name="T64" fmla="*/ 36 w 75"/>
                <a:gd name="T65" fmla="*/ 100 h 113"/>
                <a:gd name="T66" fmla="*/ 46 w 75"/>
                <a:gd name="T67" fmla="*/ 100 h 113"/>
                <a:gd name="T68" fmla="*/ 52 w 75"/>
                <a:gd name="T69" fmla="*/ 94 h 113"/>
                <a:gd name="T70" fmla="*/ 55 w 75"/>
                <a:gd name="T71" fmla="*/ 87 h 113"/>
                <a:gd name="T72" fmla="*/ 58 w 75"/>
                <a:gd name="T73" fmla="*/ 74 h 113"/>
                <a:gd name="T74" fmla="*/ 58 w 75"/>
                <a:gd name="T75" fmla="*/ 58 h 113"/>
                <a:gd name="T76" fmla="*/ 58 w 75"/>
                <a:gd name="T77" fmla="*/ 42 h 113"/>
                <a:gd name="T78" fmla="*/ 55 w 75"/>
                <a:gd name="T79" fmla="*/ 32 h 113"/>
                <a:gd name="T80" fmla="*/ 52 w 75"/>
                <a:gd name="T81" fmla="*/ 23 h 113"/>
                <a:gd name="T82" fmla="*/ 46 w 75"/>
                <a:gd name="T83" fmla="*/ 16 h 113"/>
                <a:gd name="T84" fmla="*/ 36 w 75"/>
                <a:gd name="T85" fmla="*/ 13 h 113"/>
                <a:gd name="T86" fmla="*/ 29 w 75"/>
                <a:gd name="T87" fmla="*/ 16 h 113"/>
                <a:gd name="T88" fmla="*/ 23 w 75"/>
                <a:gd name="T89" fmla="*/ 23 h 113"/>
                <a:gd name="T90" fmla="*/ 17 w 75"/>
                <a:gd name="T91" fmla="*/ 29 h 113"/>
                <a:gd name="T92" fmla="*/ 17 w 75"/>
                <a:gd name="T93" fmla="*/ 42 h 113"/>
                <a:gd name="T94" fmla="*/ 17 w 75"/>
                <a:gd name="T95" fmla="*/ 58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113"/>
                <a:gd name="T146" fmla="*/ 75 w 75"/>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113">
                  <a:moveTo>
                    <a:pt x="0" y="58"/>
                  </a:moveTo>
                  <a:lnTo>
                    <a:pt x="0" y="39"/>
                  </a:lnTo>
                  <a:lnTo>
                    <a:pt x="4" y="26"/>
                  </a:lnTo>
                  <a:lnTo>
                    <a:pt x="10" y="16"/>
                  </a:lnTo>
                  <a:lnTo>
                    <a:pt x="17" y="7"/>
                  </a:lnTo>
                  <a:lnTo>
                    <a:pt x="26" y="3"/>
                  </a:lnTo>
                  <a:lnTo>
                    <a:pt x="36" y="0"/>
                  </a:lnTo>
                  <a:lnTo>
                    <a:pt x="46" y="3"/>
                  </a:lnTo>
                  <a:lnTo>
                    <a:pt x="52" y="7"/>
                  </a:lnTo>
                  <a:lnTo>
                    <a:pt x="58" y="10"/>
                  </a:lnTo>
                  <a:lnTo>
                    <a:pt x="65" y="16"/>
                  </a:lnTo>
                  <a:lnTo>
                    <a:pt x="68" y="23"/>
                  </a:lnTo>
                  <a:lnTo>
                    <a:pt x="71" y="32"/>
                  </a:lnTo>
                  <a:lnTo>
                    <a:pt x="71" y="42"/>
                  </a:lnTo>
                  <a:lnTo>
                    <a:pt x="75" y="58"/>
                  </a:lnTo>
                  <a:lnTo>
                    <a:pt x="71" y="74"/>
                  </a:lnTo>
                  <a:lnTo>
                    <a:pt x="68" y="90"/>
                  </a:lnTo>
                  <a:lnTo>
                    <a:pt x="65" y="100"/>
                  </a:lnTo>
                  <a:lnTo>
                    <a:pt x="58" y="110"/>
                  </a:lnTo>
                  <a:lnTo>
                    <a:pt x="49" y="113"/>
                  </a:lnTo>
                  <a:lnTo>
                    <a:pt x="36" y="113"/>
                  </a:lnTo>
                  <a:lnTo>
                    <a:pt x="26" y="113"/>
                  </a:lnTo>
                  <a:lnTo>
                    <a:pt x="20" y="110"/>
                  </a:lnTo>
                  <a:lnTo>
                    <a:pt x="10" y="103"/>
                  </a:lnTo>
                  <a:lnTo>
                    <a:pt x="7" y="94"/>
                  </a:lnTo>
                  <a:lnTo>
                    <a:pt x="0" y="77"/>
                  </a:lnTo>
                  <a:lnTo>
                    <a:pt x="0" y="58"/>
                  </a:lnTo>
                  <a:close/>
                  <a:moveTo>
                    <a:pt x="17" y="58"/>
                  </a:moveTo>
                  <a:lnTo>
                    <a:pt x="17" y="74"/>
                  </a:lnTo>
                  <a:lnTo>
                    <a:pt x="17" y="87"/>
                  </a:lnTo>
                  <a:lnTo>
                    <a:pt x="20" y="94"/>
                  </a:lnTo>
                  <a:lnTo>
                    <a:pt x="29" y="100"/>
                  </a:lnTo>
                  <a:lnTo>
                    <a:pt x="36" y="100"/>
                  </a:lnTo>
                  <a:lnTo>
                    <a:pt x="46" y="100"/>
                  </a:lnTo>
                  <a:lnTo>
                    <a:pt x="52" y="94"/>
                  </a:lnTo>
                  <a:lnTo>
                    <a:pt x="55" y="87"/>
                  </a:lnTo>
                  <a:lnTo>
                    <a:pt x="58" y="74"/>
                  </a:lnTo>
                  <a:lnTo>
                    <a:pt x="58" y="58"/>
                  </a:lnTo>
                  <a:lnTo>
                    <a:pt x="58" y="42"/>
                  </a:lnTo>
                  <a:lnTo>
                    <a:pt x="55" y="32"/>
                  </a:lnTo>
                  <a:lnTo>
                    <a:pt x="52" y="23"/>
                  </a:lnTo>
                  <a:lnTo>
                    <a:pt x="46" y="16"/>
                  </a:lnTo>
                  <a:lnTo>
                    <a:pt x="36" y="13"/>
                  </a:lnTo>
                  <a:lnTo>
                    <a:pt x="29" y="16"/>
                  </a:lnTo>
                  <a:lnTo>
                    <a:pt x="23" y="23"/>
                  </a:lnTo>
                  <a:lnTo>
                    <a:pt x="17" y="29"/>
                  </a:lnTo>
                  <a:lnTo>
                    <a:pt x="17" y="42"/>
                  </a:lnTo>
                  <a:lnTo>
                    <a:pt x="17"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85" name="Line 1143"/>
            <p:cNvSpPr>
              <a:spLocks noChangeShapeType="1"/>
            </p:cNvSpPr>
            <p:nvPr/>
          </p:nvSpPr>
          <p:spPr bwMode="auto">
            <a:xfrm flipV="1">
              <a:off x="4158" y="3347"/>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86" name="Line 1144"/>
            <p:cNvSpPr>
              <a:spLocks noChangeShapeType="1"/>
            </p:cNvSpPr>
            <p:nvPr/>
          </p:nvSpPr>
          <p:spPr bwMode="auto">
            <a:xfrm>
              <a:off x="4158"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687" name="Rectangle 1145"/>
            <p:cNvSpPr>
              <a:spLocks noChangeArrowheads="1"/>
            </p:cNvSpPr>
            <p:nvPr/>
          </p:nvSpPr>
          <p:spPr bwMode="auto">
            <a:xfrm>
              <a:off x="913" y="1553"/>
              <a:ext cx="3467" cy="1836"/>
            </a:xfrm>
            <a:prstGeom prst="rect">
              <a:avLst/>
            </a:prstGeom>
            <a:noFill/>
            <a:ln w="9525">
              <a:solidFill>
                <a:srgbClr val="000000"/>
              </a:solidFill>
              <a:miter lim="800000"/>
              <a:headEnd/>
              <a:tailEnd/>
            </a:ln>
          </p:spPr>
          <p:txBody>
            <a:bodyPr/>
            <a:lstStyle/>
            <a:p>
              <a:endParaRPr lang="en-US" dirty="0">
                <a:latin typeface="Courier New" pitchFamily="49" charset="0"/>
              </a:endParaRPr>
            </a:p>
          </p:txBody>
        </p:sp>
        <p:sp>
          <p:nvSpPr>
            <p:cNvPr id="280688" name="Freeform 1146"/>
            <p:cNvSpPr>
              <a:spLocks/>
            </p:cNvSpPr>
            <p:nvPr/>
          </p:nvSpPr>
          <p:spPr bwMode="auto">
            <a:xfrm>
              <a:off x="2393" y="3718"/>
              <a:ext cx="39" cy="109"/>
            </a:xfrm>
            <a:custGeom>
              <a:avLst/>
              <a:gdLst>
                <a:gd name="T0" fmla="*/ 39 w 39"/>
                <a:gd name="T1" fmla="*/ 96 h 109"/>
                <a:gd name="T2" fmla="*/ 39 w 39"/>
                <a:gd name="T3" fmla="*/ 109 h 109"/>
                <a:gd name="T4" fmla="*/ 33 w 39"/>
                <a:gd name="T5" fmla="*/ 109 h 109"/>
                <a:gd name="T6" fmla="*/ 29 w 39"/>
                <a:gd name="T7" fmla="*/ 109 h 109"/>
                <a:gd name="T8" fmla="*/ 23 w 39"/>
                <a:gd name="T9" fmla="*/ 109 h 109"/>
                <a:gd name="T10" fmla="*/ 17 w 39"/>
                <a:gd name="T11" fmla="*/ 109 h 109"/>
                <a:gd name="T12" fmla="*/ 13 w 39"/>
                <a:gd name="T13" fmla="*/ 106 h 109"/>
                <a:gd name="T14" fmla="*/ 13 w 39"/>
                <a:gd name="T15" fmla="*/ 103 h 109"/>
                <a:gd name="T16" fmla="*/ 10 w 39"/>
                <a:gd name="T17" fmla="*/ 96 h 109"/>
                <a:gd name="T18" fmla="*/ 10 w 39"/>
                <a:gd name="T19" fmla="*/ 87 h 109"/>
                <a:gd name="T20" fmla="*/ 10 w 39"/>
                <a:gd name="T21" fmla="*/ 41 h 109"/>
                <a:gd name="T22" fmla="*/ 0 w 39"/>
                <a:gd name="T23" fmla="*/ 41 h 109"/>
                <a:gd name="T24" fmla="*/ 0 w 39"/>
                <a:gd name="T25" fmla="*/ 29 h 109"/>
                <a:gd name="T26" fmla="*/ 10 w 39"/>
                <a:gd name="T27" fmla="*/ 29 h 109"/>
                <a:gd name="T28" fmla="*/ 10 w 39"/>
                <a:gd name="T29" fmla="*/ 9 h 109"/>
                <a:gd name="T30" fmla="*/ 26 w 39"/>
                <a:gd name="T31" fmla="*/ 0 h 109"/>
                <a:gd name="T32" fmla="*/ 26 w 39"/>
                <a:gd name="T33" fmla="*/ 29 h 109"/>
                <a:gd name="T34" fmla="*/ 39 w 39"/>
                <a:gd name="T35" fmla="*/ 29 h 109"/>
                <a:gd name="T36" fmla="*/ 39 w 39"/>
                <a:gd name="T37" fmla="*/ 41 h 109"/>
                <a:gd name="T38" fmla="*/ 26 w 39"/>
                <a:gd name="T39" fmla="*/ 41 h 109"/>
                <a:gd name="T40" fmla="*/ 26 w 39"/>
                <a:gd name="T41" fmla="*/ 87 h 109"/>
                <a:gd name="T42" fmla="*/ 26 w 39"/>
                <a:gd name="T43" fmla="*/ 93 h 109"/>
                <a:gd name="T44" fmla="*/ 26 w 39"/>
                <a:gd name="T45" fmla="*/ 93 h 109"/>
                <a:gd name="T46" fmla="*/ 26 w 39"/>
                <a:gd name="T47" fmla="*/ 96 h 109"/>
                <a:gd name="T48" fmla="*/ 26 w 39"/>
                <a:gd name="T49" fmla="*/ 96 h 109"/>
                <a:gd name="T50" fmla="*/ 29 w 39"/>
                <a:gd name="T51" fmla="*/ 96 h 109"/>
                <a:gd name="T52" fmla="*/ 33 w 39"/>
                <a:gd name="T53" fmla="*/ 96 h 109"/>
                <a:gd name="T54" fmla="*/ 36 w 39"/>
                <a:gd name="T55" fmla="*/ 96 h 109"/>
                <a:gd name="T56" fmla="*/ 39 w 39"/>
                <a:gd name="T57" fmla="*/ 96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109"/>
                <a:gd name="T89" fmla="*/ 39 w 39"/>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109">
                  <a:moveTo>
                    <a:pt x="39" y="96"/>
                  </a:moveTo>
                  <a:lnTo>
                    <a:pt x="39" y="109"/>
                  </a:lnTo>
                  <a:lnTo>
                    <a:pt x="33" y="109"/>
                  </a:lnTo>
                  <a:lnTo>
                    <a:pt x="29" y="109"/>
                  </a:lnTo>
                  <a:lnTo>
                    <a:pt x="23" y="109"/>
                  </a:lnTo>
                  <a:lnTo>
                    <a:pt x="17" y="109"/>
                  </a:lnTo>
                  <a:lnTo>
                    <a:pt x="13" y="106"/>
                  </a:lnTo>
                  <a:lnTo>
                    <a:pt x="13" y="103"/>
                  </a:lnTo>
                  <a:lnTo>
                    <a:pt x="10" y="96"/>
                  </a:lnTo>
                  <a:lnTo>
                    <a:pt x="10" y="87"/>
                  </a:lnTo>
                  <a:lnTo>
                    <a:pt x="10" y="41"/>
                  </a:lnTo>
                  <a:lnTo>
                    <a:pt x="0" y="41"/>
                  </a:lnTo>
                  <a:lnTo>
                    <a:pt x="0" y="29"/>
                  </a:lnTo>
                  <a:lnTo>
                    <a:pt x="10" y="29"/>
                  </a:lnTo>
                  <a:lnTo>
                    <a:pt x="10" y="9"/>
                  </a:lnTo>
                  <a:lnTo>
                    <a:pt x="26" y="0"/>
                  </a:lnTo>
                  <a:lnTo>
                    <a:pt x="26" y="29"/>
                  </a:lnTo>
                  <a:lnTo>
                    <a:pt x="39" y="29"/>
                  </a:lnTo>
                  <a:lnTo>
                    <a:pt x="39" y="41"/>
                  </a:lnTo>
                  <a:lnTo>
                    <a:pt x="26" y="41"/>
                  </a:lnTo>
                  <a:lnTo>
                    <a:pt x="26" y="87"/>
                  </a:lnTo>
                  <a:lnTo>
                    <a:pt x="26" y="93"/>
                  </a:lnTo>
                  <a:lnTo>
                    <a:pt x="26" y="96"/>
                  </a:lnTo>
                  <a:lnTo>
                    <a:pt x="29" y="96"/>
                  </a:lnTo>
                  <a:lnTo>
                    <a:pt x="33" y="96"/>
                  </a:lnTo>
                  <a:lnTo>
                    <a:pt x="36" y="96"/>
                  </a:lnTo>
                  <a:lnTo>
                    <a:pt x="39" y="96"/>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89" name="Freeform 1147"/>
            <p:cNvSpPr>
              <a:spLocks/>
            </p:cNvSpPr>
            <p:nvPr/>
          </p:nvSpPr>
          <p:spPr bwMode="auto">
            <a:xfrm>
              <a:off x="2445" y="3714"/>
              <a:ext cx="65" cy="113"/>
            </a:xfrm>
            <a:custGeom>
              <a:avLst/>
              <a:gdLst>
                <a:gd name="T0" fmla="*/ 0 w 65"/>
                <a:gd name="T1" fmla="*/ 113 h 113"/>
                <a:gd name="T2" fmla="*/ 0 w 65"/>
                <a:gd name="T3" fmla="*/ 0 h 113"/>
                <a:gd name="T4" fmla="*/ 16 w 65"/>
                <a:gd name="T5" fmla="*/ 0 h 113"/>
                <a:gd name="T6" fmla="*/ 16 w 65"/>
                <a:gd name="T7" fmla="*/ 42 h 113"/>
                <a:gd name="T8" fmla="*/ 23 w 65"/>
                <a:gd name="T9" fmla="*/ 36 h 113"/>
                <a:gd name="T10" fmla="*/ 29 w 65"/>
                <a:gd name="T11" fmla="*/ 33 h 113"/>
                <a:gd name="T12" fmla="*/ 39 w 65"/>
                <a:gd name="T13" fmla="*/ 29 h 113"/>
                <a:gd name="T14" fmla="*/ 45 w 65"/>
                <a:gd name="T15" fmla="*/ 33 h 113"/>
                <a:gd name="T16" fmla="*/ 52 w 65"/>
                <a:gd name="T17" fmla="*/ 36 h 113"/>
                <a:gd name="T18" fmla="*/ 58 w 65"/>
                <a:gd name="T19" fmla="*/ 39 h 113"/>
                <a:gd name="T20" fmla="*/ 61 w 65"/>
                <a:gd name="T21" fmla="*/ 45 h 113"/>
                <a:gd name="T22" fmla="*/ 61 w 65"/>
                <a:gd name="T23" fmla="*/ 52 h 113"/>
                <a:gd name="T24" fmla="*/ 65 w 65"/>
                <a:gd name="T25" fmla="*/ 62 h 113"/>
                <a:gd name="T26" fmla="*/ 65 w 65"/>
                <a:gd name="T27" fmla="*/ 113 h 113"/>
                <a:gd name="T28" fmla="*/ 48 w 65"/>
                <a:gd name="T29" fmla="*/ 113 h 113"/>
                <a:gd name="T30" fmla="*/ 48 w 65"/>
                <a:gd name="T31" fmla="*/ 62 h 113"/>
                <a:gd name="T32" fmla="*/ 48 w 65"/>
                <a:gd name="T33" fmla="*/ 55 h 113"/>
                <a:gd name="T34" fmla="*/ 45 w 65"/>
                <a:gd name="T35" fmla="*/ 49 h 113"/>
                <a:gd name="T36" fmla="*/ 39 w 65"/>
                <a:gd name="T37" fmla="*/ 45 h 113"/>
                <a:gd name="T38" fmla="*/ 32 w 65"/>
                <a:gd name="T39" fmla="*/ 42 h 113"/>
                <a:gd name="T40" fmla="*/ 29 w 65"/>
                <a:gd name="T41" fmla="*/ 45 h 113"/>
                <a:gd name="T42" fmla="*/ 23 w 65"/>
                <a:gd name="T43" fmla="*/ 45 h 113"/>
                <a:gd name="T44" fmla="*/ 19 w 65"/>
                <a:gd name="T45" fmla="*/ 52 h 113"/>
                <a:gd name="T46" fmla="*/ 16 w 65"/>
                <a:gd name="T47" fmla="*/ 55 h 113"/>
                <a:gd name="T48" fmla="*/ 16 w 65"/>
                <a:gd name="T49" fmla="*/ 62 h 113"/>
                <a:gd name="T50" fmla="*/ 16 w 65"/>
                <a:gd name="T51" fmla="*/ 71 h 113"/>
                <a:gd name="T52" fmla="*/ 16 w 65"/>
                <a:gd name="T53" fmla="*/ 113 h 113"/>
                <a:gd name="T54" fmla="*/ 0 w 65"/>
                <a:gd name="T55" fmla="*/ 113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113"/>
                <a:gd name="T86" fmla="*/ 65 w 65"/>
                <a:gd name="T87" fmla="*/ 113 h 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113">
                  <a:moveTo>
                    <a:pt x="0" y="113"/>
                  </a:moveTo>
                  <a:lnTo>
                    <a:pt x="0" y="0"/>
                  </a:lnTo>
                  <a:lnTo>
                    <a:pt x="16" y="0"/>
                  </a:lnTo>
                  <a:lnTo>
                    <a:pt x="16" y="42"/>
                  </a:lnTo>
                  <a:lnTo>
                    <a:pt x="23" y="36"/>
                  </a:lnTo>
                  <a:lnTo>
                    <a:pt x="29" y="33"/>
                  </a:lnTo>
                  <a:lnTo>
                    <a:pt x="39" y="29"/>
                  </a:lnTo>
                  <a:lnTo>
                    <a:pt x="45" y="33"/>
                  </a:lnTo>
                  <a:lnTo>
                    <a:pt x="52" y="36"/>
                  </a:lnTo>
                  <a:lnTo>
                    <a:pt x="58" y="39"/>
                  </a:lnTo>
                  <a:lnTo>
                    <a:pt x="61" y="45"/>
                  </a:lnTo>
                  <a:lnTo>
                    <a:pt x="61" y="52"/>
                  </a:lnTo>
                  <a:lnTo>
                    <a:pt x="65" y="62"/>
                  </a:lnTo>
                  <a:lnTo>
                    <a:pt x="65" y="113"/>
                  </a:lnTo>
                  <a:lnTo>
                    <a:pt x="48" y="113"/>
                  </a:lnTo>
                  <a:lnTo>
                    <a:pt x="48" y="62"/>
                  </a:lnTo>
                  <a:lnTo>
                    <a:pt x="48" y="55"/>
                  </a:lnTo>
                  <a:lnTo>
                    <a:pt x="45" y="49"/>
                  </a:lnTo>
                  <a:lnTo>
                    <a:pt x="39" y="45"/>
                  </a:lnTo>
                  <a:lnTo>
                    <a:pt x="32" y="42"/>
                  </a:lnTo>
                  <a:lnTo>
                    <a:pt x="29" y="45"/>
                  </a:lnTo>
                  <a:lnTo>
                    <a:pt x="23" y="45"/>
                  </a:lnTo>
                  <a:lnTo>
                    <a:pt x="19" y="52"/>
                  </a:lnTo>
                  <a:lnTo>
                    <a:pt x="16" y="55"/>
                  </a:lnTo>
                  <a:lnTo>
                    <a:pt x="16" y="62"/>
                  </a:lnTo>
                  <a:lnTo>
                    <a:pt x="16" y="71"/>
                  </a:lnTo>
                  <a:lnTo>
                    <a:pt x="16" y="113"/>
                  </a:lnTo>
                  <a:lnTo>
                    <a:pt x="0" y="11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0" name="Freeform 1148"/>
            <p:cNvSpPr>
              <a:spLocks/>
            </p:cNvSpPr>
            <p:nvPr/>
          </p:nvSpPr>
          <p:spPr bwMode="auto">
            <a:xfrm>
              <a:off x="2532" y="3743"/>
              <a:ext cx="42" cy="84"/>
            </a:xfrm>
            <a:custGeom>
              <a:avLst/>
              <a:gdLst>
                <a:gd name="T0" fmla="*/ 0 w 42"/>
                <a:gd name="T1" fmla="*/ 84 h 84"/>
                <a:gd name="T2" fmla="*/ 0 w 42"/>
                <a:gd name="T3" fmla="*/ 4 h 84"/>
                <a:gd name="T4" fmla="*/ 13 w 42"/>
                <a:gd name="T5" fmla="*/ 4 h 84"/>
                <a:gd name="T6" fmla="*/ 13 w 42"/>
                <a:gd name="T7" fmla="*/ 13 h 84"/>
                <a:gd name="T8" fmla="*/ 16 w 42"/>
                <a:gd name="T9" fmla="*/ 7 h 84"/>
                <a:gd name="T10" fmla="*/ 20 w 42"/>
                <a:gd name="T11" fmla="*/ 4 h 84"/>
                <a:gd name="T12" fmla="*/ 23 w 42"/>
                <a:gd name="T13" fmla="*/ 4 h 84"/>
                <a:gd name="T14" fmla="*/ 29 w 42"/>
                <a:gd name="T15" fmla="*/ 0 h 84"/>
                <a:gd name="T16" fmla="*/ 36 w 42"/>
                <a:gd name="T17" fmla="*/ 4 h 84"/>
                <a:gd name="T18" fmla="*/ 42 w 42"/>
                <a:gd name="T19" fmla="*/ 7 h 84"/>
                <a:gd name="T20" fmla="*/ 36 w 42"/>
                <a:gd name="T21" fmla="*/ 20 h 84"/>
                <a:gd name="T22" fmla="*/ 32 w 42"/>
                <a:gd name="T23" fmla="*/ 16 h 84"/>
                <a:gd name="T24" fmla="*/ 26 w 42"/>
                <a:gd name="T25" fmla="*/ 13 h 84"/>
                <a:gd name="T26" fmla="*/ 23 w 42"/>
                <a:gd name="T27" fmla="*/ 16 h 84"/>
                <a:gd name="T28" fmla="*/ 20 w 42"/>
                <a:gd name="T29" fmla="*/ 16 h 84"/>
                <a:gd name="T30" fmla="*/ 16 w 42"/>
                <a:gd name="T31" fmla="*/ 20 h 84"/>
                <a:gd name="T32" fmla="*/ 16 w 42"/>
                <a:gd name="T33" fmla="*/ 26 h 84"/>
                <a:gd name="T34" fmla="*/ 13 w 42"/>
                <a:gd name="T35" fmla="*/ 33 h 84"/>
                <a:gd name="T36" fmla="*/ 13 w 42"/>
                <a:gd name="T37" fmla="*/ 42 h 84"/>
                <a:gd name="T38" fmla="*/ 13 w 42"/>
                <a:gd name="T39" fmla="*/ 84 h 84"/>
                <a:gd name="T40" fmla="*/ 0 w 42"/>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4"/>
                <a:gd name="T65" fmla="*/ 42 w 4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4">
                  <a:moveTo>
                    <a:pt x="0" y="84"/>
                  </a:moveTo>
                  <a:lnTo>
                    <a:pt x="0" y="4"/>
                  </a:lnTo>
                  <a:lnTo>
                    <a:pt x="13" y="4"/>
                  </a:lnTo>
                  <a:lnTo>
                    <a:pt x="13" y="13"/>
                  </a:lnTo>
                  <a:lnTo>
                    <a:pt x="16" y="7"/>
                  </a:lnTo>
                  <a:lnTo>
                    <a:pt x="20" y="4"/>
                  </a:lnTo>
                  <a:lnTo>
                    <a:pt x="23" y="4"/>
                  </a:lnTo>
                  <a:lnTo>
                    <a:pt x="29" y="0"/>
                  </a:lnTo>
                  <a:lnTo>
                    <a:pt x="36" y="4"/>
                  </a:lnTo>
                  <a:lnTo>
                    <a:pt x="42" y="7"/>
                  </a:lnTo>
                  <a:lnTo>
                    <a:pt x="36" y="20"/>
                  </a:lnTo>
                  <a:lnTo>
                    <a:pt x="32" y="16"/>
                  </a:lnTo>
                  <a:lnTo>
                    <a:pt x="26" y="13"/>
                  </a:lnTo>
                  <a:lnTo>
                    <a:pt x="23" y="16"/>
                  </a:lnTo>
                  <a:lnTo>
                    <a:pt x="20" y="16"/>
                  </a:lnTo>
                  <a:lnTo>
                    <a:pt x="16" y="20"/>
                  </a:lnTo>
                  <a:lnTo>
                    <a:pt x="16" y="26"/>
                  </a:lnTo>
                  <a:lnTo>
                    <a:pt x="13" y="33"/>
                  </a:lnTo>
                  <a:lnTo>
                    <a:pt x="13" y="42"/>
                  </a:lnTo>
                  <a:lnTo>
                    <a:pt x="13" y="84"/>
                  </a:lnTo>
                  <a:lnTo>
                    <a:pt x="0" y="8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1" name="Freeform 1149"/>
            <p:cNvSpPr>
              <a:spLocks noEditPoints="1"/>
            </p:cNvSpPr>
            <p:nvPr/>
          </p:nvSpPr>
          <p:spPr bwMode="auto">
            <a:xfrm>
              <a:off x="2577" y="3743"/>
              <a:ext cx="75" cy="84"/>
            </a:xfrm>
            <a:custGeom>
              <a:avLst/>
              <a:gdLst>
                <a:gd name="T0" fmla="*/ 58 w 75"/>
                <a:gd name="T1" fmla="*/ 58 h 84"/>
                <a:gd name="T2" fmla="*/ 71 w 75"/>
                <a:gd name="T3" fmla="*/ 62 h 84"/>
                <a:gd name="T4" fmla="*/ 68 w 75"/>
                <a:gd name="T5" fmla="*/ 71 h 84"/>
                <a:gd name="T6" fmla="*/ 62 w 75"/>
                <a:gd name="T7" fmla="*/ 81 h 84"/>
                <a:gd name="T8" fmla="*/ 49 w 75"/>
                <a:gd name="T9" fmla="*/ 84 h 84"/>
                <a:gd name="T10" fmla="*/ 36 w 75"/>
                <a:gd name="T11" fmla="*/ 84 h 84"/>
                <a:gd name="T12" fmla="*/ 26 w 75"/>
                <a:gd name="T13" fmla="*/ 84 h 84"/>
                <a:gd name="T14" fmla="*/ 16 w 75"/>
                <a:gd name="T15" fmla="*/ 81 h 84"/>
                <a:gd name="T16" fmla="*/ 10 w 75"/>
                <a:gd name="T17" fmla="*/ 75 h 84"/>
                <a:gd name="T18" fmla="*/ 4 w 75"/>
                <a:gd name="T19" fmla="*/ 68 h 84"/>
                <a:gd name="T20" fmla="*/ 0 w 75"/>
                <a:gd name="T21" fmla="*/ 55 h 84"/>
                <a:gd name="T22" fmla="*/ 0 w 75"/>
                <a:gd name="T23" fmla="*/ 45 h 84"/>
                <a:gd name="T24" fmla="*/ 0 w 75"/>
                <a:gd name="T25" fmla="*/ 33 h 84"/>
                <a:gd name="T26" fmla="*/ 4 w 75"/>
                <a:gd name="T27" fmla="*/ 23 h 84"/>
                <a:gd name="T28" fmla="*/ 10 w 75"/>
                <a:gd name="T29" fmla="*/ 13 h 84"/>
                <a:gd name="T30" fmla="*/ 16 w 75"/>
                <a:gd name="T31" fmla="*/ 7 h 84"/>
                <a:gd name="T32" fmla="*/ 26 w 75"/>
                <a:gd name="T33" fmla="*/ 4 h 84"/>
                <a:gd name="T34" fmla="*/ 36 w 75"/>
                <a:gd name="T35" fmla="*/ 0 h 84"/>
                <a:gd name="T36" fmla="*/ 45 w 75"/>
                <a:gd name="T37" fmla="*/ 4 h 84"/>
                <a:gd name="T38" fmla="*/ 55 w 75"/>
                <a:gd name="T39" fmla="*/ 7 h 84"/>
                <a:gd name="T40" fmla="*/ 62 w 75"/>
                <a:gd name="T41" fmla="*/ 13 h 84"/>
                <a:gd name="T42" fmla="*/ 68 w 75"/>
                <a:gd name="T43" fmla="*/ 20 h 84"/>
                <a:gd name="T44" fmla="*/ 71 w 75"/>
                <a:gd name="T45" fmla="*/ 33 h 84"/>
                <a:gd name="T46" fmla="*/ 75 w 75"/>
                <a:gd name="T47" fmla="*/ 42 h 84"/>
                <a:gd name="T48" fmla="*/ 75 w 75"/>
                <a:gd name="T49" fmla="*/ 45 h 84"/>
                <a:gd name="T50" fmla="*/ 75 w 75"/>
                <a:gd name="T51" fmla="*/ 45 h 84"/>
                <a:gd name="T52" fmla="*/ 13 w 75"/>
                <a:gd name="T53" fmla="*/ 45 h 84"/>
                <a:gd name="T54" fmla="*/ 16 w 75"/>
                <a:gd name="T55" fmla="*/ 58 h 84"/>
                <a:gd name="T56" fmla="*/ 20 w 75"/>
                <a:gd name="T57" fmla="*/ 65 h 84"/>
                <a:gd name="T58" fmla="*/ 29 w 75"/>
                <a:gd name="T59" fmla="*/ 71 h 84"/>
                <a:gd name="T60" fmla="*/ 39 w 75"/>
                <a:gd name="T61" fmla="*/ 71 h 84"/>
                <a:gd name="T62" fmla="*/ 45 w 75"/>
                <a:gd name="T63" fmla="*/ 71 h 84"/>
                <a:gd name="T64" fmla="*/ 49 w 75"/>
                <a:gd name="T65" fmla="*/ 71 h 84"/>
                <a:gd name="T66" fmla="*/ 55 w 75"/>
                <a:gd name="T67" fmla="*/ 65 h 84"/>
                <a:gd name="T68" fmla="*/ 58 w 75"/>
                <a:gd name="T69" fmla="*/ 58 h 84"/>
                <a:gd name="T70" fmla="*/ 13 w 75"/>
                <a:gd name="T71" fmla="*/ 33 h 84"/>
                <a:gd name="T72" fmla="*/ 58 w 75"/>
                <a:gd name="T73" fmla="*/ 33 h 84"/>
                <a:gd name="T74" fmla="*/ 58 w 75"/>
                <a:gd name="T75" fmla="*/ 26 h 84"/>
                <a:gd name="T76" fmla="*/ 52 w 75"/>
                <a:gd name="T77" fmla="*/ 23 h 84"/>
                <a:gd name="T78" fmla="*/ 45 w 75"/>
                <a:gd name="T79" fmla="*/ 16 h 84"/>
                <a:gd name="T80" fmla="*/ 36 w 75"/>
                <a:gd name="T81" fmla="*/ 13 h 84"/>
                <a:gd name="T82" fmla="*/ 26 w 75"/>
                <a:gd name="T83" fmla="*/ 16 h 84"/>
                <a:gd name="T84" fmla="*/ 20 w 75"/>
                <a:gd name="T85" fmla="*/ 20 h 84"/>
                <a:gd name="T86" fmla="*/ 16 w 75"/>
                <a:gd name="T87" fmla="*/ 26 h 84"/>
                <a:gd name="T88" fmla="*/ 13 w 75"/>
                <a:gd name="T89" fmla="*/ 33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84"/>
                <a:gd name="T137" fmla="*/ 75 w 75"/>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84">
                  <a:moveTo>
                    <a:pt x="58" y="58"/>
                  </a:moveTo>
                  <a:lnTo>
                    <a:pt x="71" y="62"/>
                  </a:lnTo>
                  <a:lnTo>
                    <a:pt x="68" y="71"/>
                  </a:lnTo>
                  <a:lnTo>
                    <a:pt x="62" y="81"/>
                  </a:lnTo>
                  <a:lnTo>
                    <a:pt x="49" y="84"/>
                  </a:lnTo>
                  <a:lnTo>
                    <a:pt x="36" y="84"/>
                  </a:lnTo>
                  <a:lnTo>
                    <a:pt x="26" y="84"/>
                  </a:lnTo>
                  <a:lnTo>
                    <a:pt x="16" y="81"/>
                  </a:lnTo>
                  <a:lnTo>
                    <a:pt x="10" y="75"/>
                  </a:lnTo>
                  <a:lnTo>
                    <a:pt x="4" y="68"/>
                  </a:lnTo>
                  <a:lnTo>
                    <a:pt x="0" y="55"/>
                  </a:lnTo>
                  <a:lnTo>
                    <a:pt x="0" y="45"/>
                  </a:lnTo>
                  <a:lnTo>
                    <a:pt x="0" y="33"/>
                  </a:lnTo>
                  <a:lnTo>
                    <a:pt x="4" y="23"/>
                  </a:lnTo>
                  <a:lnTo>
                    <a:pt x="10" y="13"/>
                  </a:lnTo>
                  <a:lnTo>
                    <a:pt x="16" y="7"/>
                  </a:lnTo>
                  <a:lnTo>
                    <a:pt x="26" y="4"/>
                  </a:lnTo>
                  <a:lnTo>
                    <a:pt x="36" y="0"/>
                  </a:lnTo>
                  <a:lnTo>
                    <a:pt x="45" y="4"/>
                  </a:lnTo>
                  <a:lnTo>
                    <a:pt x="55" y="7"/>
                  </a:lnTo>
                  <a:lnTo>
                    <a:pt x="62" y="13"/>
                  </a:lnTo>
                  <a:lnTo>
                    <a:pt x="68" y="20"/>
                  </a:lnTo>
                  <a:lnTo>
                    <a:pt x="71" y="33"/>
                  </a:lnTo>
                  <a:lnTo>
                    <a:pt x="75" y="42"/>
                  </a:lnTo>
                  <a:lnTo>
                    <a:pt x="75" y="45"/>
                  </a:lnTo>
                  <a:lnTo>
                    <a:pt x="13" y="45"/>
                  </a:lnTo>
                  <a:lnTo>
                    <a:pt x="16" y="58"/>
                  </a:lnTo>
                  <a:lnTo>
                    <a:pt x="20" y="65"/>
                  </a:lnTo>
                  <a:lnTo>
                    <a:pt x="29" y="71"/>
                  </a:lnTo>
                  <a:lnTo>
                    <a:pt x="39" y="71"/>
                  </a:lnTo>
                  <a:lnTo>
                    <a:pt x="45" y="71"/>
                  </a:lnTo>
                  <a:lnTo>
                    <a:pt x="49" y="71"/>
                  </a:lnTo>
                  <a:lnTo>
                    <a:pt x="55" y="65"/>
                  </a:lnTo>
                  <a:lnTo>
                    <a:pt x="58" y="58"/>
                  </a:lnTo>
                  <a:close/>
                  <a:moveTo>
                    <a:pt x="13" y="33"/>
                  </a:moveTo>
                  <a:lnTo>
                    <a:pt x="58" y="33"/>
                  </a:lnTo>
                  <a:lnTo>
                    <a:pt x="58" y="26"/>
                  </a:lnTo>
                  <a:lnTo>
                    <a:pt x="52" y="23"/>
                  </a:lnTo>
                  <a:lnTo>
                    <a:pt x="45" y="16"/>
                  </a:lnTo>
                  <a:lnTo>
                    <a:pt x="36" y="13"/>
                  </a:lnTo>
                  <a:lnTo>
                    <a:pt x="26" y="16"/>
                  </a:lnTo>
                  <a:lnTo>
                    <a:pt x="20" y="20"/>
                  </a:lnTo>
                  <a:lnTo>
                    <a:pt x="16" y="26"/>
                  </a:lnTo>
                  <a:lnTo>
                    <a:pt x="13" y="3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2" name="Freeform 1150"/>
            <p:cNvSpPr>
              <a:spLocks noEditPoints="1"/>
            </p:cNvSpPr>
            <p:nvPr/>
          </p:nvSpPr>
          <p:spPr bwMode="auto">
            <a:xfrm>
              <a:off x="2664" y="3743"/>
              <a:ext cx="71" cy="84"/>
            </a:xfrm>
            <a:custGeom>
              <a:avLst/>
              <a:gdLst>
                <a:gd name="T0" fmla="*/ 46 w 71"/>
                <a:gd name="T1" fmla="*/ 81 h 84"/>
                <a:gd name="T2" fmla="*/ 33 w 71"/>
                <a:gd name="T3" fmla="*/ 84 h 84"/>
                <a:gd name="T4" fmla="*/ 13 w 71"/>
                <a:gd name="T5" fmla="*/ 84 h 84"/>
                <a:gd name="T6" fmla="*/ 0 w 71"/>
                <a:gd name="T7" fmla="*/ 71 h 84"/>
                <a:gd name="T8" fmla="*/ 0 w 71"/>
                <a:gd name="T9" fmla="*/ 58 h 84"/>
                <a:gd name="T10" fmla="*/ 4 w 71"/>
                <a:gd name="T11" fmla="*/ 49 h 84"/>
                <a:gd name="T12" fmla="*/ 13 w 71"/>
                <a:gd name="T13" fmla="*/ 42 h 84"/>
                <a:gd name="T14" fmla="*/ 23 w 71"/>
                <a:gd name="T15" fmla="*/ 39 h 84"/>
                <a:gd name="T16" fmla="*/ 42 w 71"/>
                <a:gd name="T17" fmla="*/ 36 h 84"/>
                <a:gd name="T18" fmla="*/ 52 w 71"/>
                <a:gd name="T19" fmla="*/ 29 h 84"/>
                <a:gd name="T20" fmla="*/ 49 w 71"/>
                <a:gd name="T21" fmla="*/ 23 h 84"/>
                <a:gd name="T22" fmla="*/ 42 w 71"/>
                <a:gd name="T23" fmla="*/ 16 h 84"/>
                <a:gd name="T24" fmla="*/ 26 w 71"/>
                <a:gd name="T25" fmla="*/ 16 h 84"/>
                <a:gd name="T26" fmla="*/ 17 w 71"/>
                <a:gd name="T27" fmla="*/ 23 h 84"/>
                <a:gd name="T28" fmla="*/ 0 w 71"/>
                <a:gd name="T29" fmla="*/ 26 h 84"/>
                <a:gd name="T30" fmla="*/ 7 w 71"/>
                <a:gd name="T31" fmla="*/ 13 h 84"/>
                <a:gd name="T32" fmla="*/ 20 w 71"/>
                <a:gd name="T33" fmla="*/ 4 h 84"/>
                <a:gd name="T34" fmla="*/ 36 w 71"/>
                <a:gd name="T35" fmla="*/ 0 h 84"/>
                <a:gd name="T36" fmla="*/ 52 w 71"/>
                <a:gd name="T37" fmla="*/ 4 h 84"/>
                <a:gd name="T38" fmla="*/ 62 w 71"/>
                <a:gd name="T39" fmla="*/ 10 h 84"/>
                <a:gd name="T40" fmla="*/ 65 w 71"/>
                <a:gd name="T41" fmla="*/ 20 h 84"/>
                <a:gd name="T42" fmla="*/ 68 w 71"/>
                <a:gd name="T43" fmla="*/ 33 h 84"/>
                <a:gd name="T44" fmla="*/ 68 w 71"/>
                <a:gd name="T45" fmla="*/ 58 h 84"/>
                <a:gd name="T46" fmla="*/ 68 w 71"/>
                <a:gd name="T47" fmla="*/ 75 h 84"/>
                <a:gd name="T48" fmla="*/ 71 w 71"/>
                <a:gd name="T49" fmla="*/ 84 h 84"/>
                <a:gd name="T50" fmla="*/ 55 w 71"/>
                <a:gd name="T51" fmla="*/ 81 h 84"/>
                <a:gd name="T52" fmla="*/ 52 w 71"/>
                <a:gd name="T53" fmla="*/ 45 h 84"/>
                <a:gd name="T54" fmla="*/ 29 w 71"/>
                <a:gd name="T55" fmla="*/ 49 h 84"/>
                <a:gd name="T56" fmla="*/ 20 w 71"/>
                <a:gd name="T57" fmla="*/ 52 h 84"/>
                <a:gd name="T58" fmla="*/ 17 w 71"/>
                <a:gd name="T59" fmla="*/ 55 h 84"/>
                <a:gd name="T60" fmla="*/ 13 w 71"/>
                <a:gd name="T61" fmla="*/ 62 h 84"/>
                <a:gd name="T62" fmla="*/ 17 w 71"/>
                <a:gd name="T63" fmla="*/ 71 h 84"/>
                <a:gd name="T64" fmla="*/ 29 w 71"/>
                <a:gd name="T65" fmla="*/ 71 h 84"/>
                <a:gd name="T66" fmla="*/ 39 w 71"/>
                <a:gd name="T67" fmla="*/ 68 h 84"/>
                <a:gd name="T68" fmla="*/ 49 w 71"/>
                <a:gd name="T69" fmla="*/ 62 h 84"/>
                <a:gd name="T70" fmla="*/ 52 w 71"/>
                <a:gd name="T71" fmla="*/ 49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84"/>
                <a:gd name="T110" fmla="*/ 71 w 7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84">
                  <a:moveTo>
                    <a:pt x="52" y="75"/>
                  </a:moveTo>
                  <a:lnTo>
                    <a:pt x="46" y="81"/>
                  </a:lnTo>
                  <a:lnTo>
                    <a:pt x="39" y="84"/>
                  </a:lnTo>
                  <a:lnTo>
                    <a:pt x="33" y="84"/>
                  </a:lnTo>
                  <a:lnTo>
                    <a:pt x="23" y="84"/>
                  </a:lnTo>
                  <a:lnTo>
                    <a:pt x="13" y="84"/>
                  </a:lnTo>
                  <a:lnTo>
                    <a:pt x="7" y="78"/>
                  </a:lnTo>
                  <a:lnTo>
                    <a:pt x="0" y="71"/>
                  </a:lnTo>
                  <a:lnTo>
                    <a:pt x="0" y="62"/>
                  </a:lnTo>
                  <a:lnTo>
                    <a:pt x="0" y="58"/>
                  </a:lnTo>
                  <a:lnTo>
                    <a:pt x="0" y="52"/>
                  </a:lnTo>
                  <a:lnTo>
                    <a:pt x="4" y="49"/>
                  </a:lnTo>
                  <a:lnTo>
                    <a:pt x="7" y="42"/>
                  </a:lnTo>
                  <a:lnTo>
                    <a:pt x="13" y="42"/>
                  </a:lnTo>
                  <a:lnTo>
                    <a:pt x="17" y="39"/>
                  </a:lnTo>
                  <a:lnTo>
                    <a:pt x="23" y="39"/>
                  </a:lnTo>
                  <a:lnTo>
                    <a:pt x="29" y="36"/>
                  </a:lnTo>
                  <a:lnTo>
                    <a:pt x="42" y="36"/>
                  </a:lnTo>
                  <a:lnTo>
                    <a:pt x="52" y="33"/>
                  </a:lnTo>
                  <a:lnTo>
                    <a:pt x="52" y="29"/>
                  </a:lnTo>
                  <a:lnTo>
                    <a:pt x="49" y="23"/>
                  </a:lnTo>
                  <a:lnTo>
                    <a:pt x="46" y="20"/>
                  </a:lnTo>
                  <a:lnTo>
                    <a:pt x="42" y="16"/>
                  </a:lnTo>
                  <a:lnTo>
                    <a:pt x="33" y="13"/>
                  </a:lnTo>
                  <a:lnTo>
                    <a:pt x="26" y="16"/>
                  </a:lnTo>
                  <a:lnTo>
                    <a:pt x="20" y="16"/>
                  </a:lnTo>
                  <a:lnTo>
                    <a:pt x="17" y="23"/>
                  </a:lnTo>
                  <a:lnTo>
                    <a:pt x="17" y="26"/>
                  </a:lnTo>
                  <a:lnTo>
                    <a:pt x="0" y="26"/>
                  </a:lnTo>
                  <a:lnTo>
                    <a:pt x="4" y="20"/>
                  </a:lnTo>
                  <a:lnTo>
                    <a:pt x="7" y="13"/>
                  </a:lnTo>
                  <a:lnTo>
                    <a:pt x="10" y="7"/>
                  </a:lnTo>
                  <a:lnTo>
                    <a:pt x="20" y="4"/>
                  </a:lnTo>
                  <a:lnTo>
                    <a:pt x="26" y="4"/>
                  </a:lnTo>
                  <a:lnTo>
                    <a:pt x="36" y="0"/>
                  </a:lnTo>
                  <a:lnTo>
                    <a:pt x="46" y="4"/>
                  </a:lnTo>
                  <a:lnTo>
                    <a:pt x="52" y="4"/>
                  </a:lnTo>
                  <a:lnTo>
                    <a:pt x="58" y="7"/>
                  </a:lnTo>
                  <a:lnTo>
                    <a:pt x="62" y="10"/>
                  </a:lnTo>
                  <a:lnTo>
                    <a:pt x="65" y="13"/>
                  </a:lnTo>
                  <a:lnTo>
                    <a:pt x="65" y="20"/>
                  </a:lnTo>
                  <a:lnTo>
                    <a:pt x="65" y="23"/>
                  </a:lnTo>
                  <a:lnTo>
                    <a:pt x="68" y="33"/>
                  </a:lnTo>
                  <a:lnTo>
                    <a:pt x="68" y="49"/>
                  </a:lnTo>
                  <a:lnTo>
                    <a:pt x="68" y="58"/>
                  </a:lnTo>
                  <a:lnTo>
                    <a:pt x="68" y="68"/>
                  </a:lnTo>
                  <a:lnTo>
                    <a:pt x="68" y="75"/>
                  </a:lnTo>
                  <a:lnTo>
                    <a:pt x="68" y="78"/>
                  </a:lnTo>
                  <a:lnTo>
                    <a:pt x="71" y="84"/>
                  </a:lnTo>
                  <a:lnTo>
                    <a:pt x="58" y="84"/>
                  </a:lnTo>
                  <a:lnTo>
                    <a:pt x="55" y="81"/>
                  </a:lnTo>
                  <a:lnTo>
                    <a:pt x="52" y="75"/>
                  </a:lnTo>
                  <a:close/>
                  <a:moveTo>
                    <a:pt x="52" y="45"/>
                  </a:moveTo>
                  <a:lnTo>
                    <a:pt x="42" y="49"/>
                  </a:lnTo>
                  <a:lnTo>
                    <a:pt x="29" y="49"/>
                  </a:lnTo>
                  <a:lnTo>
                    <a:pt x="23" y="52"/>
                  </a:lnTo>
                  <a:lnTo>
                    <a:pt x="20" y="52"/>
                  </a:lnTo>
                  <a:lnTo>
                    <a:pt x="17" y="55"/>
                  </a:lnTo>
                  <a:lnTo>
                    <a:pt x="13" y="58"/>
                  </a:lnTo>
                  <a:lnTo>
                    <a:pt x="13" y="62"/>
                  </a:lnTo>
                  <a:lnTo>
                    <a:pt x="13" y="65"/>
                  </a:lnTo>
                  <a:lnTo>
                    <a:pt x="17" y="71"/>
                  </a:lnTo>
                  <a:lnTo>
                    <a:pt x="23" y="71"/>
                  </a:lnTo>
                  <a:lnTo>
                    <a:pt x="29" y="71"/>
                  </a:lnTo>
                  <a:lnTo>
                    <a:pt x="36" y="71"/>
                  </a:lnTo>
                  <a:lnTo>
                    <a:pt x="39" y="68"/>
                  </a:lnTo>
                  <a:lnTo>
                    <a:pt x="46" y="65"/>
                  </a:lnTo>
                  <a:lnTo>
                    <a:pt x="49" y="62"/>
                  </a:lnTo>
                  <a:lnTo>
                    <a:pt x="49" y="55"/>
                  </a:lnTo>
                  <a:lnTo>
                    <a:pt x="52" y="49"/>
                  </a:lnTo>
                  <a:lnTo>
                    <a:pt x="52" y="4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3" name="Freeform 1151"/>
            <p:cNvSpPr>
              <a:spLocks noEditPoints="1"/>
            </p:cNvSpPr>
            <p:nvPr/>
          </p:nvSpPr>
          <p:spPr bwMode="auto">
            <a:xfrm>
              <a:off x="2748" y="3714"/>
              <a:ext cx="68" cy="113"/>
            </a:xfrm>
            <a:custGeom>
              <a:avLst/>
              <a:gdLst>
                <a:gd name="T0" fmla="*/ 55 w 68"/>
                <a:gd name="T1" fmla="*/ 113 h 113"/>
                <a:gd name="T2" fmla="*/ 55 w 68"/>
                <a:gd name="T3" fmla="*/ 100 h 113"/>
                <a:gd name="T4" fmla="*/ 49 w 68"/>
                <a:gd name="T5" fmla="*/ 110 h 113"/>
                <a:gd name="T6" fmla="*/ 42 w 68"/>
                <a:gd name="T7" fmla="*/ 113 h 113"/>
                <a:gd name="T8" fmla="*/ 33 w 68"/>
                <a:gd name="T9" fmla="*/ 113 h 113"/>
                <a:gd name="T10" fmla="*/ 23 w 68"/>
                <a:gd name="T11" fmla="*/ 113 h 113"/>
                <a:gd name="T12" fmla="*/ 16 w 68"/>
                <a:gd name="T13" fmla="*/ 110 h 113"/>
                <a:gd name="T14" fmla="*/ 7 w 68"/>
                <a:gd name="T15" fmla="*/ 104 h 113"/>
                <a:gd name="T16" fmla="*/ 4 w 68"/>
                <a:gd name="T17" fmla="*/ 94 h 113"/>
                <a:gd name="T18" fmla="*/ 0 w 68"/>
                <a:gd name="T19" fmla="*/ 84 h 113"/>
                <a:gd name="T20" fmla="*/ 0 w 68"/>
                <a:gd name="T21" fmla="*/ 74 h 113"/>
                <a:gd name="T22" fmla="*/ 0 w 68"/>
                <a:gd name="T23" fmla="*/ 62 h 113"/>
                <a:gd name="T24" fmla="*/ 4 w 68"/>
                <a:gd name="T25" fmla="*/ 52 h 113"/>
                <a:gd name="T26" fmla="*/ 7 w 68"/>
                <a:gd name="T27" fmla="*/ 42 h 113"/>
                <a:gd name="T28" fmla="*/ 13 w 68"/>
                <a:gd name="T29" fmla="*/ 36 h 113"/>
                <a:gd name="T30" fmla="*/ 23 w 68"/>
                <a:gd name="T31" fmla="*/ 33 h 113"/>
                <a:gd name="T32" fmla="*/ 33 w 68"/>
                <a:gd name="T33" fmla="*/ 29 h 113"/>
                <a:gd name="T34" fmla="*/ 39 w 68"/>
                <a:gd name="T35" fmla="*/ 33 h 113"/>
                <a:gd name="T36" fmla="*/ 45 w 68"/>
                <a:gd name="T37" fmla="*/ 36 h 113"/>
                <a:gd name="T38" fmla="*/ 49 w 68"/>
                <a:gd name="T39" fmla="*/ 39 h 113"/>
                <a:gd name="T40" fmla="*/ 55 w 68"/>
                <a:gd name="T41" fmla="*/ 42 h 113"/>
                <a:gd name="T42" fmla="*/ 55 w 68"/>
                <a:gd name="T43" fmla="*/ 0 h 113"/>
                <a:gd name="T44" fmla="*/ 68 w 68"/>
                <a:gd name="T45" fmla="*/ 0 h 113"/>
                <a:gd name="T46" fmla="*/ 68 w 68"/>
                <a:gd name="T47" fmla="*/ 113 h 113"/>
                <a:gd name="T48" fmla="*/ 55 w 68"/>
                <a:gd name="T49" fmla="*/ 113 h 113"/>
                <a:gd name="T50" fmla="*/ 13 w 68"/>
                <a:gd name="T51" fmla="*/ 74 h 113"/>
                <a:gd name="T52" fmla="*/ 13 w 68"/>
                <a:gd name="T53" fmla="*/ 81 h 113"/>
                <a:gd name="T54" fmla="*/ 16 w 68"/>
                <a:gd name="T55" fmla="*/ 91 h 113"/>
                <a:gd name="T56" fmla="*/ 20 w 68"/>
                <a:gd name="T57" fmla="*/ 94 h 113"/>
                <a:gd name="T58" fmla="*/ 26 w 68"/>
                <a:gd name="T59" fmla="*/ 100 h 113"/>
                <a:gd name="T60" fmla="*/ 33 w 68"/>
                <a:gd name="T61" fmla="*/ 100 h 113"/>
                <a:gd name="T62" fmla="*/ 42 w 68"/>
                <a:gd name="T63" fmla="*/ 100 h 113"/>
                <a:gd name="T64" fmla="*/ 49 w 68"/>
                <a:gd name="T65" fmla="*/ 94 h 113"/>
                <a:gd name="T66" fmla="*/ 52 w 68"/>
                <a:gd name="T67" fmla="*/ 91 h 113"/>
                <a:gd name="T68" fmla="*/ 52 w 68"/>
                <a:gd name="T69" fmla="*/ 84 h 113"/>
                <a:gd name="T70" fmla="*/ 55 w 68"/>
                <a:gd name="T71" fmla="*/ 74 h 113"/>
                <a:gd name="T72" fmla="*/ 52 w 68"/>
                <a:gd name="T73" fmla="*/ 65 h 113"/>
                <a:gd name="T74" fmla="*/ 52 w 68"/>
                <a:gd name="T75" fmla="*/ 58 h 113"/>
                <a:gd name="T76" fmla="*/ 49 w 68"/>
                <a:gd name="T77" fmla="*/ 52 h 113"/>
                <a:gd name="T78" fmla="*/ 42 w 68"/>
                <a:gd name="T79" fmla="*/ 45 h 113"/>
                <a:gd name="T80" fmla="*/ 33 w 68"/>
                <a:gd name="T81" fmla="*/ 42 h 113"/>
                <a:gd name="T82" fmla="*/ 26 w 68"/>
                <a:gd name="T83" fmla="*/ 45 h 113"/>
                <a:gd name="T84" fmla="*/ 20 w 68"/>
                <a:gd name="T85" fmla="*/ 52 h 113"/>
                <a:gd name="T86" fmla="*/ 16 w 68"/>
                <a:gd name="T87" fmla="*/ 55 h 113"/>
                <a:gd name="T88" fmla="*/ 13 w 68"/>
                <a:gd name="T89" fmla="*/ 65 h 113"/>
                <a:gd name="T90" fmla="*/ 13 w 68"/>
                <a:gd name="T91" fmla="*/ 74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13"/>
                <a:gd name="T140" fmla="*/ 68 w 68"/>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13">
                  <a:moveTo>
                    <a:pt x="55" y="113"/>
                  </a:moveTo>
                  <a:lnTo>
                    <a:pt x="55" y="100"/>
                  </a:lnTo>
                  <a:lnTo>
                    <a:pt x="49" y="110"/>
                  </a:lnTo>
                  <a:lnTo>
                    <a:pt x="42" y="113"/>
                  </a:lnTo>
                  <a:lnTo>
                    <a:pt x="33" y="113"/>
                  </a:lnTo>
                  <a:lnTo>
                    <a:pt x="23" y="113"/>
                  </a:lnTo>
                  <a:lnTo>
                    <a:pt x="16" y="110"/>
                  </a:lnTo>
                  <a:lnTo>
                    <a:pt x="7" y="104"/>
                  </a:lnTo>
                  <a:lnTo>
                    <a:pt x="4" y="94"/>
                  </a:lnTo>
                  <a:lnTo>
                    <a:pt x="0" y="84"/>
                  </a:lnTo>
                  <a:lnTo>
                    <a:pt x="0" y="74"/>
                  </a:lnTo>
                  <a:lnTo>
                    <a:pt x="0" y="62"/>
                  </a:lnTo>
                  <a:lnTo>
                    <a:pt x="4" y="52"/>
                  </a:lnTo>
                  <a:lnTo>
                    <a:pt x="7" y="42"/>
                  </a:lnTo>
                  <a:lnTo>
                    <a:pt x="13" y="36"/>
                  </a:lnTo>
                  <a:lnTo>
                    <a:pt x="23" y="33"/>
                  </a:lnTo>
                  <a:lnTo>
                    <a:pt x="33" y="29"/>
                  </a:lnTo>
                  <a:lnTo>
                    <a:pt x="39" y="33"/>
                  </a:lnTo>
                  <a:lnTo>
                    <a:pt x="45" y="36"/>
                  </a:lnTo>
                  <a:lnTo>
                    <a:pt x="49" y="39"/>
                  </a:lnTo>
                  <a:lnTo>
                    <a:pt x="55" y="42"/>
                  </a:lnTo>
                  <a:lnTo>
                    <a:pt x="55" y="0"/>
                  </a:lnTo>
                  <a:lnTo>
                    <a:pt x="68" y="0"/>
                  </a:lnTo>
                  <a:lnTo>
                    <a:pt x="68" y="113"/>
                  </a:lnTo>
                  <a:lnTo>
                    <a:pt x="55" y="113"/>
                  </a:lnTo>
                  <a:close/>
                  <a:moveTo>
                    <a:pt x="13" y="74"/>
                  </a:moveTo>
                  <a:lnTo>
                    <a:pt x="13" y="81"/>
                  </a:lnTo>
                  <a:lnTo>
                    <a:pt x="16" y="91"/>
                  </a:lnTo>
                  <a:lnTo>
                    <a:pt x="20" y="94"/>
                  </a:lnTo>
                  <a:lnTo>
                    <a:pt x="26" y="100"/>
                  </a:lnTo>
                  <a:lnTo>
                    <a:pt x="33" y="100"/>
                  </a:lnTo>
                  <a:lnTo>
                    <a:pt x="42" y="100"/>
                  </a:lnTo>
                  <a:lnTo>
                    <a:pt x="49" y="94"/>
                  </a:lnTo>
                  <a:lnTo>
                    <a:pt x="52" y="91"/>
                  </a:lnTo>
                  <a:lnTo>
                    <a:pt x="52" y="84"/>
                  </a:lnTo>
                  <a:lnTo>
                    <a:pt x="55" y="74"/>
                  </a:lnTo>
                  <a:lnTo>
                    <a:pt x="52" y="65"/>
                  </a:lnTo>
                  <a:lnTo>
                    <a:pt x="52" y="58"/>
                  </a:lnTo>
                  <a:lnTo>
                    <a:pt x="49" y="52"/>
                  </a:lnTo>
                  <a:lnTo>
                    <a:pt x="42" y="45"/>
                  </a:lnTo>
                  <a:lnTo>
                    <a:pt x="33" y="42"/>
                  </a:lnTo>
                  <a:lnTo>
                    <a:pt x="26" y="45"/>
                  </a:lnTo>
                  <a:lnTo>
                    <a:pt x="20" y="52"/>
                  </a:lnTo>
                  <a:lnTo>
                    <a:pt x="16" y="55"/>
                  </a:lnTo>
                  <a:lnTo>
                    <a:pt x="13" y="65"/>
                  </a:lnTo>
                  <a:lnTo>
                    <a:pt x="13"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4" name="Freeform 1152"/>
            <p:cNvSpPr>
              <a:spLocks/>
            </p:cNvSpPr>
            <p:nvPr/>
          </p:nvSpPr>
          <p:spPr bwMode="auto">
            <a:xfrm>
              <a:off x="2832" y="3743"/>
              <a:ext cx="68" cy="84"/>
            </a:xfrm>
            <a:custGeom>
              <a:avLst/>
              <a:gdLst>
                <a:gd name="T0" fmla="*/ 16 w 68"/>
                <a:gd name="T1" fmla="*/ 58 h 84"/>
                <a:gd name="T2" fmla="*/ 20 w 68"/>
                <a:gd name="T3" fmla="*/ 68 h 84"/>
                <a:gd name="T4" fmla="*/ 36 w 68"/>
                <a:gd name="T5" fmla="*/ 71 h 84"/>
                <a:gd name="T6" fmla="*/ 49 w 68"/>
                <a:gd name="T7" fmla="*/ 68 h 84"/>
                <a:gd name="T8" fmla="*/ 52 w 68"/>
                <a:gd name="T9" fmla="*/ 62 h 84"/>
                <a:gd name="T10" fmla="*/ 45 w 68"/>
                <a:gd name="T11" fmla="*/ 55 h 84"/>
                <a:gd name="T12" fmla="*/ 32 w 68"/>
                <a:gd name="T13" fmla="*/ 52 h 84"/>
                <a:gd name="T14" fmla="*/ 13 w 68"/>
                <a:gd name="T15" fmla="*/ 45 h 84"/>
                <a:gd name="T16" fmla="*/ 7 w 68"/>
                <a:gd name="T17" fmla="*/ 36 h 84"/>
                <a:gd name="T18" fmla="*/ 3 w 68"/>
                <a:gd name="T19" fmla="*/ 26 h 84"/>
                <a:gd name="T20" fmla="*/ 3 w 68"/>
                <a:gd name="T21" fmla="*/ 16 h 84"/>
                <a:gd name="T22" fmla="*/ 10 w 68"/>
                <a:gd name="T23" fmla="*/ 7 h 84"/>
                <a:gd name="T24" fmla="*/ 20 w 68"/>
                <a:gd name="T25" fmla="*/ 4 h 84"/>
                <a:gd name="T26" fmla="*/ 29 w 68"/>
                <a:gd name="T27" fmla="*/ 0 h 84"/>
                <a:gd name="T28" fmla="*/ 45 w 68"/>
                <a:gd name="T29" fmla="*/ 4 h 84"/>
                <a:gd name="T30" fmla="*/ 58 w 68"/>
                <a:gd name="T31" fmla="*/ 13 h 84"/>
                <a:gd name="T32" fmla="*/ 61 w 68"/>
                <a:gd name="T33" fmla="*/ 23 h 84"/>
                <a:gd name="T34" fmla="*/ 45 w 68"/>
                <a:gd name="T35" fmla="*/ 23 h 84"/>
                <a:gd name="T36" fmla="*/ 39 w 68"/>
                <a:gd name="T37" fmla="*/ 16 h 84"/>
                <a:gd name="T38" fmla="*/ 26 w 68"/>
                <a:gd name="T39" fmla="*/ 16 h 84"/>
                <a:gd name="T40" fmla="*/ 16 w 68"/>
                <a:gd name="T41" fmla="*/ 20 h 84"/>
                <a:gd name="T42" fmla="*/ 16 w 68"/>
                <a:gd name="T43" fmla="*/ 26 h 84"/>
                <a:gd name="T44" fmla="*/ 20 w 68"/>
                <a:gd name="T45" fmla="*/ 29 h 84"/>
                <a:gd name="T46" fmla="*/ 26 w 68"/>
                <a:gd name="T47" fmla="*/ 33 h 84"/>
                <a:gd name="T48" fmla="*/ 45 w 68"/>
                <a:gd name="T49" fmla="*/ 39 h 84"/>
                <a:gd name="T50" fmla="*/ 58 w 68"/>
                <a:gd name="T51" fmla="*/ 45 h 84"/>
                <a:gd name="T52" fmla="*/ 65 w 68"/>
                <a:gd name="T53" fmla="*/ 52 h 84"/>
                <a:gd name="T54" fmla="*/ 65 w 68"/>
                <a:gd name="T55" fmla="*/ 68 h 84"/>
                <a:gd name="T56" fmla="*/ 58 w 68"/>
                <a:gd name="T57" fmla="*/ 78 h 84"/>
                <a:gd name="T58" fmla="*/ 42 w 68"/>
                <a:gd name="T59" fmla="*/ 84 h 84"/>
                <a:gd name="T60" fmla="*/ 26 w 68"/>
                <a:gd name="T61" fmla="*/ 84 h 84"/>
                <a:gd name="T62" fmla="*/ 10 w 68"/>
                <a:gd name="T63" fmla="*/ 78 h 84"/>
                <a:gd name="T64" fmla="*/ 0 w 68"/>
                <a:gd name="T65" fmla="*/ 58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84"/>
                <a:gd name="T101" fmla="*/ 68 w 6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84">
                  <a:moveTo>
                    <a:pt x="0" y="58"/>
                  </a:moveTo>
                  <a:lnTo>
                    <a:pt x="16" y="58"/>
                  </a:lnTo>
                  <a:lnTo>
                    <a:pt x="16" y="65"/>
                  </a:lnTo>
                  <a:lnTo>
                    <a:pt x="20" y="68"/>
                  </a:lnTo>
                  <a:lnTo>
                    <a:pt x="26" y="71"/>
                  </a:lnTo>
                  <a:lnTo>
                    <a:pt x="36" y="71"/>
                  </a:lnTo>
                  <a:lnTo>
                    <a:pt x="42" y="71"/>
                  </a:lnTo>
                  <a:lnTo>
                    <a:pt x="49" y="68"/>
                  </a:lnTo>
                  <a:lnTo>
                    <a:pt x="52" y="65"/>
                  </a:lnTo>
                  <a:lnTo>
                    <a:pt x="52" y="62"/>
                  </a:lnTo>
                  <a:lnTo>
                    <a:pt x="52" y="58"/>
                  </a:lnTo>
                  <a:lnTo>
                    <a:pt x="45" y="55"/>
                  </a:lnTo>
                  <a:lnTo>
                    <a:pt x="42" y="52"/>
                  </a:lnTo>
                  <a:lnTo>
                    <a:pt x="32" y="52"/>
                  </a:lnTo>
                  <a:lnTo>
                    <a:pt x="23" y="49"/>
                  </a:lnTo>
                  <a:lnTo>
                    <a:pt x="13" y="45"/>
                  </a:lnTo>
                  <a:lnTo>
                    <a:pt x="10" y="42"/>
                  </a:lnTo>
                  <a:lnTo>
                    <a:pt x="7" y="36"/>
                  </a:lnTo>
                  <a:lnTo>
                    <a:pt x="3" y="33"/>
                  </a:lnTo>
                  <a:lnTo>
                    <a:pt x="3" y="26"/>
                  </a:lnTo>
                  <a:lnTo>
                    <a:pt x="3" y="20"/>
                  </a:lnTo>
                  <a:lnTo>
                    <a:pt x="3" y="16"/>
                  </a:lnTo>
                  <a:lnTo>
                    <a:pt x="7" y="10"/>
                  </a:lnTo>
                  <a:lnTo>
                    <a:pt x="10" y="7"/>
                  </a:lnTo>
                  <a:lnTo>
                    <a:pt x="13" y="7"/>
                  </a:lnTo>
                  <a:lnTo>
                    <a:pt x="20" y="4"/>
                  </a:lnTo>
                  <a:lnTo>
                    <a:pt x="26" y="4"/>
                  </a:lnTo>
                  <a:lnTo>
                    <a:pt x="29" y="0"/>
                  </a:lnTo>
                  <a:lnTo>
                    <a:pt x="39" y="4"/>
                  </a:lnTo>
                  <a:lnTo>
                    <a:pt x="45" y="4"/>
                  </a:lnTo>
                  <a:lnTo>
                    <a:pt x="52" y="7"/>
                  </a:lnTo>
                  <a:lnTo>
                    <a:pt x="58" y="13"/>
                  </a:lnTo>
                  <a:lnTo>
                    <a:pt x="61" y="16"/>
                  </a:lnTo>
                  <a:lnTo>
                    <a:pt x="61" y="23"/>
                  </a:lnTo>
                  <a:lnTo>
                    <a:pt x="49" y="26"/>
                  </a:lnTo>
                  <a:lnTo>
                    <a:pt x="45" y="23"/>
                  </a:lnTo>
                  <a:lnTo>
                    <a:pt x="42" y="16"/>
                  </a:lnTo>
                  <a:lnTo>
                    <a:pt x="39" y="16"/>
                  </a:lnTo>
                  <a:lnTo>
                    <a:pt x="32" y="13"/>
                  </a:lnTo>
                  <a:lnTo>
                    <a:pt x="26" y="16"/>
                  </a:lnTo>
                  <a:lnTo>
                    <a:pt x="20" y="16"/>
                  </a:lnTo>
                  <a:lnTo>
                    <a:pt x="16" y="20"/>
                  </a:lnTo>
                  <a:lnTo>
                    <a:pt x="16" y="23"/>
                  </a:lnTo>
                  <a:lnTo>
                    <a:pt x="16" y="26"/>
                  </a:lnTo>
                  <a:lnTo>
                    <a:pt x="20" y="29"/>
                  </a:lnTo>
                  <a:lnTo>
                    <a:pt x="23" y="33"/>
                  </a:lnTo>
                  <a:lnTo>
                    <a:pt x="26" y="33"/>
                  </a:lnTo>
                  <a:lnTo>
                    <a:pt x="32" y="36"/>
                  </a:lnTo>
                  <a:lnTo>
                    <a:pt x="45" y="39"/>
                  </a:lnTo>
                  <a:lnTo>
                    <a:pt x="52" y="42"/>
                  </a:lnTo>
                  <a:lnTo>
                    <a:pt x="58" y="45"/>
                  </a:lnTo>
                  <a:lnTo>
                    <a:pt x="61" y="49"/>
                  </a:lnTo>
                  <a:lnTo>
                    <a:pt x="65" y="52"/>
                  </a:lnTo>
                  <a:lnTo>
                    <a:pt x="68" y="62"/>
                  </a:lnTo>
                  <a:lnTo>
                    <a:pt x="65" y="68"/>
                  </a:lnTo>
                  <a:lnTo>
                    <a:pt x="61" y="75"/>
                  </a:lnTo>
                  <a:lnTo>
                    <a:pt x="58" y="78"/>
                  </a:lnTo>
                  <a:lnTo>
                    <a:pt x="52" y="81"/>
                  </a:lnTo>
                  <a:lnTo>
                    <a:pt x="42" y="84"/>
                  </a:lnTo>
                  <a:lnTo>
                    <a:pt x="36" y="84"/>
                  </a:lnTo>
                  <a:lnTo>
                    <a:pt x="26" y="84"/>
                  </a:lnTo>
                  <a:lnTo>
                    <a:pt x="16" y="84"/>
                  </a:lnTo>
                  <a:lnTo>
                    <a:pt x="10" y="78"/>
                  </a:lnTo>
                  <a:lnTo>
                    <a:pt x="3" y="71"/>
                  </a:lnTo>
                  <a:lnTo>
                    <a:pt x="0"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5" name="Freeform 1161"/>
            <p:cNvSpPr>
              <a:spLocks/>
            </p:cNvSpPr>
            <p:nvPr/>
          </p:nvSpPr>
          <p:spPr bwMode="auto">
            <a:xfrm>
              <a:off x="2361" y="1263"/>
              <a:ext cx="71" cy="113"/>
            </a:xfrm>
            <a:custGeom>
              <a:avLst/>
              <a:gdLst>
                <a:gd name="T0" fmla="*/ 0 w 71"/>
                <a:gd name="T1" fmla="*/ 81 h 113"/>
                <a:gd name="T2" fmla="*/ 13 w 71"/>
                <a:gd name="T3" fmla="*/ 81 h 113"/>
                <a:gd name="T4" fmla="*/ 16 w 71"/>
                <a:gd name="T5" fmla="*/ 87 h 113"/>
                <a:gd name="T6" fmla="*/ 20 w 71"/>
                <a:gd name="T7" fmla="*/ 93 h 113"/>
                <a:gd name="T8" fmla="*/ 26 w 71"/>
                <a:gd name="T9" fmla="*/ 97 h 113"/>
                <a:gd name="T10" fmla="*/ 32 w 71"/>
                <a:gd name="T11" fmla="*/ 100 h 113"/>
                <a:gd name="T12" fmla="*/ 42 w 71"/>
                <a:gd name="T13" fmla="*/ 97 h 113"/>
                <a:gd name="T14" fmla="*/ 52 w 71"/>
                <a:gd name="T15" fmla="*/ 90 h 113"/>
                <a:gd name="T16" fmla="*/ 55 w 71"/>
                <a:gd name="T17" fmla="*/ 84 h 113"/>
                <a:gd name="T18" fmla="*/ 58 w 71"/>
                <a:gd name="T19" fmla="*/ 74 h 113"/>
                <a:gd name="T20" fmla="*/ 55 w 71"/>
                <a:gd name="T21" fmla="*/ 64 h 113"/>
                <a:gd name="T22" fmla="*/ 52 w 71"/>
                <a:gd name="T23" fmla="*/ 55 h 113"/>
                <a:gd name="T24" fmla="*/ 45 w 71"/>
                <a:gd name="T25" fmla="*/ 52 h 113"/>
                <a:gd name="T26" fmla="*/ 36 w 71"/>
                <a:gd name="T27" fmla="*/ 48 h 113"/>
                <a:gd name="T28" fmla="*/ 29 w 71"/>
                <a:gd name="T29" fmla="*/ 48 h 113"/>
                <a:gd name="T30" fmla="*/ 23 w 71"/>
                <a:gd name="T31" fmla="*/ 52 h 113"/>
                <a:gd name="T32" fmla="*/ 20 w 71"/>
                <a:gd name="T33" fmla="*/ 55 h 113"/>
                <a:gd name="T34" fmla="*/ 16 w 71"/>
                <a:gd name="T35" fmla="*/ 58 h 113"/>
                <a:gd name="T36" fmla="*/ 0 w 71"/>
                <a:gd name="T37" fmla="*/ 58 h 113"/>
                <a:gd name="T38" fmla="*/ 13 w 71"/>
                <a:gd name="T39" fmla="*/ 0 h 113"/>
                <a:gd name="T40" fmla="*/ 65 w 71"/>
                <a:gd name="T41" fmla="*/ 0 h 113"/>
                <a:gd name="T42" fmla="*/ 65 w 71"/>
                <a:gd name="T43" fmla="*/ 16 h 113"/>
                <a:gd name="T44" fmla="*/ 23 w 71"/>
                <a:gd name="T45" fmla="*/ 16 h 113"/>
                <a:gd name="T46" fmla="*/ 20 w 71"/>
                <a:gd name="T47" fmla="*/ 45 h 113"/>
                <a:gd name="T48" fmla="*/ 29 w 71"/>
                <a:gd name="T49" fmla="*/ 39 h 113"/>
                <a:gd name="T50" fmla="*/ 39 w 71"/>
                <a:gd name="T51" fmla="*/ 35 h 113"/>
                <a:gd name="T52" fmla="*/ 45 w 71"/>
                <a:gd name="T53" fmla="*/ 39 h 113"/>
                <a:gd name="T54" fmla="*/ 55 w 71"/>
                <a:gd name="T55" fmla="*/ 42 h 113"/>
                <a:gd name="T56" fmla="*/ 61 w 71"/>
                <a:gd name="T57" fmla="*/ 45 h 113"/>
                <a:gd name="T58" fmla="*/ 68 w 71"/>
                <a:gd name="T59" fmla="*/ 55 h 113"/>
                <a:gd name="T60" fmla="*/ 71 w 71"/>
                <a:gd name="T61" fmla="*/ 61 h 113"/>
                <a:gd name="T62" fmla="*/ 71 w 71"/>
                <a:gd name="T63" fmla="*/ 71 h 113"/>
                <a:gd name="T64" fmla="*/ 68 w 71"/>
                <a:gd name="T65" fmla="*/ 87 h 113"/>
                <a:gd name="T66" fmla="*/ 61 w 71"/>
                <a:gd name="T67" fmla="*/ 100 h 113"/>
                <a:gd name="T68" fmla="*/ 55 w 71"/>
                <a:gd name="T69" fmla="*/ 106 h 113"/>
                <a:gd name="T70" fmla="*/ 45 w 71"/>
                <a:gd name="T71" fmla="*/ 110 h 113"/>
                <a:gd name="T72" fmla="*/ 32 w 71"/>
                <a:gd name="T73" fmla="*/ 113 h 113"/>
                <a:gd name="T74" fmla="*/ 26 w 71"/>
                <a:gd name="T75" fmla="*/ 110 h 113"/>
                <a:gd name="T76" fmla="*/ 16 w 71"/>
                <a:gd name="T77" fmla="*/ 110 h 113"/>
                <a:gd name="T78" fmla="*/ 10 w 71"/>
                <a:gd name="T79" fmla="*/ 103 h 113"/>
                <a:gd name="T80" fmla="*/ 3 w 71"/>
                <a:gd name="T81" fmla="*/ 97 h 113"/>
                <a:gd name="T82" fmla="*/ 0 w 71"/>
                <a:gd name="T83" fmla="*/ 90 h 113"/>
                <a:gd name="T84" fmla="*/ 0 w 71"/>
                <a:gd name="T85" fmla="*/ 81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113"/>
                <a:gd name="T131" fmla="*/ 71 w 71"/>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113">
                  <a:moveTo>
                    <a:pt x="0" y="81"/>
                  </a:moveTo>
                  <a:lnTo>
                    <a:pt x="13" y="81"/>
                  </a:lnTo>
                  <a:lnTo>
                    <a:pt x="16" y="87"/>
                  </a:lnTo>
                  <a:lnTo>
                    <a:pt x="20" y="93"/>
                  </a:lnTo>
                  <a:lnTo>
                    <a:pt x="26" y="97"/>
                  </a:lnTo>
                  <a:lnTo>
                    <a:pt x="32" y="100"/>
                  </a:lnTo>
                  <a:lnTo>
                    <a:pt x="42" y="97"/>
                  </a:lnTo>
                  <a:lnTo>
                    <a:pt x="52" y="90"/>
                  </a:lnTo>
                  <a:lnTo>
                    <a:pt x="55" y="84"/>
                  </a:lnTo>
                  <a:lnTo>
                    <a:pt x="58" y="74"/>
                  </a:lnTo>
                  <a:lnTo>
                    <a:pt x="55" y="64"/>
                  </a:lnTo>
                  <a:lnTo>
                    <a:pt x="52" y="55"/>
                  </a:lnTo>
                  <a:lnTo>
                    <a:pt x="45" y="52"/>
                  </a:lnTo>
                  <a:lnTo>
                    <a:pt x="36" y="48"/>
                  </a:lnTo>
                  <a:lnTo>
                    <a:pt x="29" y="48"/>
                  </a:lnTo>
                  <a:lnTo>
                    <a:pt x="23" y="52"/>
                  </a:lnTo>
                  <a:lnTo>
                    <a:pt x="20" y="55"/>
                  </a:lnTo>
                  <a:lnTo>
                    <a:pt x="16" y="58"/>
                  </a:lnTo>
                  <a:lnTo>
                    <a:pt x="0" y="58"/>
                  </a:lnTo>
                  <a:lnTo>
                    <a:pt x="13" y="0"/>
                  </a:lnTo>
                  <a:lnTo>
                    <a:pt x="65" y="0"/>
                  </a:lnTo>
                  <a:lnTo>
                    <a:pt x="65" y="16"/>
                  </a:lnTo>
                  <a:lnTo>
                    <a:pt x="23" y="16"/>
                  </a:lnTo>
                  <a:lnTo>
                    <a:pt x="20" y="45"/>
                  </a:lnTo>
                  <a:lnTo>
                    <a:pt x="29" y="39"/>
                  </a:lnTo>
                  <a:lnTo>
                    <a:pt x="39" y="35"/>
                  </a:lnTo>
                  <a:lnTo>
                    <a:pt x="45" y="39"/>
                  </a:lnTo>
                  <a:lnTo>
                    <a:pt x="55" y="42"/>
                  </a:lnTo>
                  <a:lnTo>
                    <a:pt x="61" y="45"/>
                  </a:lnTo>
                  <a:lnTo>
                    <a:pt x="68" y="55"/>
                  </a:lnTo>
                  <a:lnTo>
                    <a:pt x="71" y="61"/>
                  </a:lnTo>
                  <a:lnTo>
                    <a:pt x="71" y="71"/>
                  </a:lnTo>
                  <a:lnTo>
                    <a:pt x="68" y="87"/>
                  </a:lnTo>
                  <a:lnTo>
                    <a:pt x="61" y="100"/>
                  </a:lnTo>
                  <a:lnTo>
                    <a:pt x="55" y="106"/>
                  </a:lnTo>
                  <a:lnTo>
                    <a:pt x="45" y="110"/>
                  </a:lnTo>
                  <a:lnTo>
                    <a:pt x="32" y="113"/>
                  </a:lnTo>
                  <a:lnTo>
                    <a:pt x="26" y="110"/>
                  </a:lnTo>
                  <a:lnTo>
                    <a:pt x="16" y="110"/>
                  </a:lnTo>
                  <a:lnTo>
                    <a:pt x="10" y="103"/>
                  </a:lnTo>
                  <a:lnTo>
                    <a:pt x="3" y="97"/>
                  </a:lnTo>
                  <a:lnTo>
                    <a:pt x="0" y="90"/>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6" name="Freeform 1162"/>
            <p:cNvSpPr>
              <a:spLocks noEditPoints="1"/>
            </p:cNvSpPr>
            <p:nvPr/>
          </p:nvSpPr>
          <p:spPr bwMode="auto">
            <a:xfrm>
              <a:off x="2445" y="1263"/>
              <a:ext cx="74" cy="113"/>
            </a:xfrm>
            <a:custGeom>
              <a:avLst/>
              <a:gdLst>
                <a:gd name="T0" fmla="*/ 0 w 74"/>
                <a:gd name="T1" fmla="*/ 55 h 113"/>
                <a:gd name="T2" fmla="*/ 0 w 74"/>
                <a:gd name="T3" fmla="*/ 39 h 113"/>
                <a:gd name="T4" fmla="*/ 3 w 74"/>
                <a:gd name="T5" fmla="*/ 23 h 113"/>
                <a:gd name="T6" fmla="*/ 10 w 74"/>
                <a:gd name="T7" fmla="*/ 13 h 113"/>
                <a:gd name="T8" fmla="*/ 16 w 74"/>
                <a:gd name="T9" fmla="*/ 6 h 113"/>
                <a:gd name="T10" fmla="*/ 26 w 74"/>
                <a:gd name="T11" fmla="*/ 0 h 113"/>
                <a:gd name="T12" fmla="*/ 36 w 74"/>
                <a:gd name="T13" fmla="*/ 0 h 113"/>
                <a:gd name="T14" fmla="*/ 45 w 74"/>
                <a:gd name="T15" fmla="*/ 0 h 113"/>
                <a:gd name="T16" fmla="*/ 52 w 74"/>
                <a:gd name="T17" fmla="*/ 3 h 113"/>
                <a:gd name="T18" fmla="*/ 58 w 74"/>
                <a:gd name="T19" fmla="*/ 6 h 113"/>
                <a:gd name="T20" fmla="*/ 65 w 74"/>
                <a:gd name="T21" fmla="*/ 13 h 113"/>
                <a:gd name="T22" fmla="*/ 68 w 74"/>
                <a:gd name="T23" fmla="*/ 19 h 113"/>
                <a:gd name="T24" fmla="*/ 71 w 74"/>
                <a:gd name="T25" fmla="*/ 29 h 113"/>
                <a:gd name="T26" fmla="*/ 71 w 74"/>
                <a:gd name="T27" fmla="*/ 42 h 113"/>
                <a:gd name="T28" fmla="*/ 74 w 74"/>
                <a:gd name="T29" fmla="*/ 55 h 113"/>
                <a:gd name="T30" fmla="*/ 71 w 74"/>
                <a:gd name="T31" fmla="*/ 74 h 113"/>
                <a:gd name="T32" fmla="*/ 68 w 74"/>
                <a:gd name="T33" fmla="*/ 87 h 113"/>
                <a:gd name="T34" fmla="*/ 65 w 74"/>
                <a:gd name="T35" fmla="*/ 97 h 113"/>
                <a:gd name="T36" fmla="*/ 58 w 74"/>
                <a:gd name="T37" fmla="*/ 106 h 113"/>
                <a:gd name="T38" fmla="*/ 48 w 74"/>
                <a:gd name="T39" fmla="*/ 110 h 113"/>
                <a:gd name="T40" fmla="*/ 36 w 74"/>
                <a:gd name="T41" fmla="*/ 113 h 113"/>
                <a:gd name="T42" fmla="*/ 26 w 74"/>
                <a:gd name="T43" fmla="*/ 110 h 113"/>
                <a:gd name="T44" fmla="*/ 19 w 74"/>
                <a:gd name="T45" fmla="*/ 106 h 113"/>
                <a:gd name="T46" fmla="*/ 10 w 74"/>
                <a:gd name="T47" fmla="*/ 100 h 113"/>
                <a:gd name="T48" fmla="*/ 7 w 74"/>
                <a:gd name="T49" fmla="*/ 90 h 113"/>
                <a:gd name="T50" fmla="*/ 0 w 74"/>
                <a:gd name="T51" fmla="*/ 74 h 113"/>
                <a:gd name="T52" fmla="*/ 0 w 74"/>
                <a:gd name="T53" fmla="*/ 55 h 113"/>
                <a:gd name="T54" fmla="*/ 16 w 74"/>
                <a:gd name="T55" fmla="*/ 55 h 113"/>
                <a:gd name="T56" fmla="*/ 16 w 74"/>
                <a:gd name="T57" fmla="*/ 71 h 113"/>
                <a:gd name="T58" fmla="*/ 16 w 74"/>
                <a:gd name="T59" fmla="*/ 84 h 113"/>
                <a:gd name="T60" fmla="*/ 19 w 74"/>
                <a:gd name="T61" fmla="*/ 90 h 113"/>
                <a:gd name="T62" fmla="*/ 29 w 74"/>
                <a:gd name="T63" fmla="*/ 97 h 113"/>
                <a:gd name="T64" fmla="*/ 36 w 74"/>
                <a:gd name="T65" fmla="*/ 100 h 113"/>
                <a:gd name="T66" fmla="*/ 45 w 74"/>
                <a:gd name="T67" fmla="*/ 97 h 113"/>
                <a:gd name="T68" fmla="*/ 52 w 74"/>
                <a:gd name="T69" fmla="*/ 90 h 113"/>
                <a:gd name="T70" fmla="*/ 55 w 74"/>
                <a:gd name="T71" fmla="*/ 84 h 113"/>
                <a:gd name="T72" fmla="*/ 58 w 74"/>
                <a:gd name="T73" fmla="*/ 71 h 113"/>
                <a:gd name="T74" fmla="*/ 58 w 74"/>
                <a:gd name="T75" fmla="*/ 55 h 113"/>
                <a:gd name="T76" fmla="*/ 58 w 74"/>
                <a:gd name="T77" fmla="*/ 39 h 113"/>
                <a:gd name="T78" fmla="*/ 55 w 74"/>
                <a:gd name="T79" fmla="*/ 29 h 113"/>
                <a:gd name="T80" fmla="*/ 52 w 74"/>
                <a:gd name="T81" fmla="*/ 19 h 113"/>
                <a:gd name="T82" fmla="*/ 45 w 74"/>
                <a:gd name="T83" fmla="*/ 13 h 113"/>
                <a:gd name="T84" fmla="*/ 36 w 74"/>
                <a:gd name="T85" fmla="*/ 13 h 113"/>
                <a:gd name="T86" fmla="*/ 29 w 74"/>
                <a:gd name="T87" fmla="*/ 13 h 113"/>
                <a:gd name="T88" fmla="*/ 23 w 74"/>
                <a:gd name="T89" fmla="*/ 19 h 113"/>
                <a:gd name="T90" fmla="*/ 16 w 74"/>
                <a:gd name="T91" fmla="*/ 29 h 113"/>
                <a:gd name="T92" fmla="*/ 16 w 74"/>
                <a:gd name="T93" fmla="*/ 39 h 113"/>
                <a:gd name="T94" fmla="*/ 16 w 74"/>
                <a:gd name="T95" fmla="*/ 55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3"/>
                <a:gd name="T146" fmla="*/ 74 w 74"/>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3">
                  <a:moveTo>
                    <a:pt x="0" y="55"/>
                  </a:moveTo>
                  <a:lnTo>
                    <a:pt x="0" y="39"/>
                  </a:lnTo>
                  <a:lnTo>
                    <a:pt x="3" y="23"/>
                  </a:lnTo>
                  <a:lnTo>
                    <a:pt x="10" y="13"/>
                  </a:lnTo>
                  <a:lnTo>
                    <a:pt x="16" y="6"/>
                  </a:lnTo>
                  <a:lnTo>
                    <a:pt x="26" y="0"/>
                  </a:lnTo>
                  <a:lnTo>
                    <a:pt x="36" y="0"/>
                  </a:lnTo>
                  <a:lnTo>
                    <a:pt x="45" y="0"/>
                  </a:lnTo>
                  <a:lnTo>
                    <a:pt x="52" y="3"/>
                  </a:lnTo>
                  <a:lnTo>
                    <a:pt x="58" y="6"/>
                  </a:lnTo>
                  <a:lnTo>
                    <a:pt x="65" y="13"/>
                  </a:lnTo>
                  <a:lnTo>
                    <a:pt x="68" y="19"/>
                  </a:lnTo>
                  <a:lnTo>
                    <a:pt x="71" y="29"/>
                  </a:lnTo>
                  <a:lnTo>
                    <a:pt x="71" y="42"/>
                  </a:lnTo>
                  <a:lnTo>
                    <a:pt x="74" y="55"/>
                  </a:lnTo>
                  <a:lnTo>
                    <a:pt x="71" y="74"/>
                  </a:lnTo>
                  <a:lnTo>
                    <a:pt x="68" y="87"/>
                  </a:lnTo>
                  <a:lnTo>
                    <a:pt x="65" y="97"/>
                  </a:lnTo>
                  <a:lnTo>
                    <a:pt x="58" y="106"/>
                  </a:lnTo>
                  <a:lnTo>
                    <a:pt x="48" y="110"/>
                  </a:lnTo>
                  <a:lnTo>
                    <a:pt x="36" y="113"/>
                  </a:lnTo>
                  <a:lnTo>
                    <a:pt x="26" y="110"/>
                  </a:lnTo>
                  <a:lnTo>
                    <a:pt x="19" y="106"/>
                  </a:lnTo>
                  <a:lnTo>
                    <a:pt x="10" y="100"/>
                  </a:lnTo>
                  <a:lnTo>
                    <a:pt x="7" y="90"/>
                  </a:lnTo>
                  <a:lnTo>
                    <a:pt x="0" y="74"/>
                  </a:lnTo>
                  <a:lnTo>
                    <a:pt x="0" y="55"/>
                  </a:lnTo>
                  <a:close/>
                  <a:moveTo>
                    <a:pt x="16" y="55"/>
                  </a:moveTo>
                  <a:lnTo>
                    <a:pt x="16" y="71"/>
                  </a:lnTo>
                  <a:lnTo>
                    <a:pt x="16" y="84"/>
                  </a:lnTo>
                  <a:lnTo>
                    <a:pt x="19" y="90"/>
                  </a:lnTo>
                  <a:lnTo>
                    <a:pt x="29" y="97"/>
                  </a:lnTo>
                  <a:lnTo>
                    <a:pt x="36" y="100"/>
                  </a:lnTo>
                  <a:lnTo>
                    <a:pt x="45" y="97"/>
                  </a:lnTo>
                  <a:lnTo>
                    <a:pt x="52" y="90"/>
                  </a:lnTo>
                  <a:lnTo>
                    <a:pt x="55" y="84"/>
                  </a:lnTo>
                  <a:lnTo>
                    <a:pt x="58" y="71"/>
                  </a:lnTo>
                  <a:lnTo>
                    <a:pt x="58" y="55"/>
                  </a:lnTo>
                  <a:lnTo>
                    <a:pt x="58" y="39"/>
                  </a:lnTo>
                  <a:lnTo>
                    <a:pt x="55" y="29"/>
                  </a:lnTo>
                  <a:lnTo>
                    <a:pt x="52" y="19"/>
                  </a:lnTo>
                  <a:lnTo>
                    <a:pt x="45" y="13"/>
                  </a:lnTo>
                  <a:lnTo>
                    <a:pt x="36" y="13"/>
                  </a:lnTo>
                  <a:lnTo>
                    <a:pt x="29" y="13"/>
                  </a:lnTo>
                  <a:lnTo>
                    <a:pt x="23" y="19"/>
                  </a:lnTo>
                  <a:lnTo>
                    <a:pt x="16" y="29"/>
                  </a:lnTo>
                  <a:lnTo>
                    <a:pt x="16" y="39"/>
                  </a:lnTo>
                  <a:lnTo>
                    <a:pt x="16" y="5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7" name="Freeform 1163"/>
            <p:cNvSpPr>
              <a:spLocks noEditPoints="1"/>
            </p:cNvSpPr>
            <p:nvPr/>
          </p:nvSpPr>
          <p:spPr bwMode="auto">
            <a:xfrm>
              <a:off x="2532" y="1260"/>
              <a:ext cx="120" cy="116"/>
            </a:xfrm>
            <a:custGeom>
              <a:avLst/>
              <a:gdLst>
                <a:gd name="T0" fmla="*/ 3 w 120"/>
                <a:gd name="T1" fmla="*/ 19 h 116"/>
                <a:gd name="T2" fmla="*/ 10 w 120"/>
                <a:gd name="T3" fmla="*/ 3 h 116"/>
                <a:gd name="T4" fmla="*/ 23 w 120"/>
                <a:gd name="T5" fmla="*/ 0 h 116"/>
                <a:gd name="T6" fmla="*/ 39 w 120"/>
                <a:gd name="T7" fmla="*/ 9 h 116"/>
                <a:gd name="T8" fmla="*/ 45 w 120"/>
                <a:gd name="T9" fmla="*/ 22 h 116"/>
                <a:gd name="T10" fmla="*/ 45 w 120"/>
                <a:gd name="T11" fmla="*/ 38 h 116"/>
                <a:gd name="T12" fmla="*/ 39 w 120"/>
                <a:gd name="T13" fmla="*/ 51 h 116"/>
                <a:gd name="T14" fmla="*/ 23 w 120"/>
                <a:gd name="T15" fmla="*/ 61 h 116"/>
                <a:gd name="T16" fmla="*/ 7 w 120"/>
                <a:gd name="T17" fmla="*/ 51 h 116"/>
                <a:gd name="T18" fmla="*/ 0 w 120"/>
                <a:gd name="T19" fmla="*/ 38 h 116"/>
                <a:gd name="T20" fmla="*/ 23 w 120"/>
                <a:gd name="T21" fmla="*/ 9 h 116"/>
                <a:gd name="T22" fmla="*/ 16 w 120"/>
                <a:gd name="T23" fmla="*/ 16 h 116"/>
                <a:gd name="T24" fmla="*/ 13 w 120"/>
                <a:gd name="T25" fmla="*/ 32 h 116"/>
                <a:gd name="T26" fmla="*/ 16 w 120"/>
                <a:gd name="T27" fmla="*/ 45 h 116"/>
                <a:gd name="T28" fmla="*/ 23 w 120"/>
                <a:gd name="T29" fmla="*/ 51 h 116"/>
                <a:gd name="T30" fmla="*/ 32 w 120"/>
                <a:gd name="T31" fmla="*/ 45 h 116"/>
                <a:gd name="T32" fmla="*/ 36 w 120"/>
                <a:gd name="T33" fmla="*/ 29 h 116"/>
                <a:gd name="T34" fmla="*/ 32 w 120"/>
                <a:gd name="T35" fmla="*/ 16 h 116"/>
                <a:gd name="T36" fmla="*/ 23 w 120"/>
                <a:gd name="T37" fmla="*/ 9 h 116"/>
                <a:gd name="T38" fmla="*/ 84 w 120"/>
                <a:gd name="T39" fmla="*/ 0 h 116"/>
                <a:gd name="T40" fmla="*/ 36 w 120"/>
                <a:gd name="T41" fmla="*/ 116 h 116"/>
                <a:gd name="T42" fmla="*/ 74 w 120"/>
                <a:gd name="T43" fmla="*/ 84 h 116"/>
                <a:gd name="T44" fmla="*/ 78 w 120"/>
                <a:gd name="T45" fmla="*/ 64 h 116"/>
                <a:gd name="T46" fmla="*/ 90 w 120"/>
                <a:gd name="T47" fmla="*/ 55 h 116"/>
                <a:gd name="T48" fmla="*/ 107 w 120"/>
                <a:gd name="T49" fmla="*/ 58 h 116"/>
                <a:gd name="T50" fmla="*/ 116 w 120"/>
                <a:gd name="T51" fmla="*/ 67 h 116"/>
                <a:gd name="T52" fmla="*/ 120 w 120"/>
                <a:gd name="T53" fmla="*/ 84 h 116"/>
                <a:gd name="T54" fmla="*/ 116 w 120"/>
                <a:gd name="T55" fmla="*/ 100 h 116"/>
                <a:gd name="T56" fmla="*/ 107 w 120"/>
                <a:gd name="T57" fmla="*/ 113 h 116"/>
                <a:gd name="T58" fmla="*/ 87 w 120"/>
                <a:gd name="T59" fmla="*/ 113 h 116"/>
                <a:gd name="T60" fmla="*/ 74 w 120"/>
                <a:gd name="T61" fmla="*/ 100 h 116"/>
                <a:gd name="T62" fmla="*/ 74 w 120"/>
                <a:gd name="T63" fmla="*/ 84 h 116"/>
                <a:gd name="T64" fmla="*/ 90 w 120"/>
                <a:gd name="T65" fmla="*/ 67 h 116"/>
                <a:gd name="T66" fmla="*/ 84 w 120"/>
                <a:gd name="T67" fmla="*/ 77 h 116"/>
                <a:gd name="T68" fmla="*/ 84 w 120"/>
                <a:gd name="T69" fmla="*/ 93 h 116"/>
                <a:gd name="T70" fmla="*/ 90 w 120"/>
                <a:gd name="T71" fmla="*/ 103 h 116"/>
                <a:gd name="T72" fmla="*/ 100 w 120"/>
                <a:gd name="T73" fmla="*/ 103 h 116"/>
                <a:gd name="T74" fmla="*/ 107 w 120"/>
                <a:gd name="T75" fmla="*/ 93 h 116"/>
                <a:gd name="T76" fmla="*/ 107 w 120"/>
                <a:gd name="T77" fmla="*/ 74 h 116"/>
                <a:gd name="T78" fmla="*/ 100 w 120"/>
                <a:gd name="T79" fmla="*/ 67 h 1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16"/>
                <a:gd name="T122" fmla="*/ 120 w 120"/>
                <a:gd name="T123" fmla="*/ 116 h 1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16">
                  <a:moveTo>
                    <a:pt x="0" y="29"/>
                  </a:moveTo>
                  <a:lnTo>
                    <a:pt x="3" y="19"/>
                  </a:lnTo>
                  <a:lnTo>
                    <a:pt x="7" y="9"/>
                  </a:lnTo>
                  <a:lnTo>
                    <a:pt x="10" y="3"/>
                  </a:lnTo>
                  <a:lnTo>
                    <a:pt x="16" y="0"/>
                  </a:lnTo>
                  <a:lnTo>
                    <a:pt x="23" y="0"/>
                  </a:lnTo>
                  <a:lnTo>
                    <a:pt x="32" y="3"/>
                  </a:lnTo>
                  <a:lnTo>
                    <a:pt x="39" y="9"/>
                  </a:lnTo>
                  <a:lnTo>
                    <a:pt x="45" y="13"/>
                  </a:lnTo>
                  <a:lnTo>
                    <a:pt x="45" y="22"/>
                  </a:lnTo>
                  <a:lnTo>
                    <a:pt x="49" y="29"/>
                  </a:lnTo>
                  <a:lnTo>
                    <a:pt x="45" y="38"/>
                  </a:lnTo>
                  <a:lnTo>
                    <a:pt x="45" y="45"/>
                  </a:lnTo>
                  <a:lnTo>
                    <a:pt x="39" y="51"/>
                  </a:lnTo>
                  <a:lnTo>
                    <a:pt x="32" y="58"/>
                  </a:lnTo>
                  <a:lnTo>
                    <a:pt x="23" y="61"/>
                  </a:lnTo>
                  <a:lnTo>
                    <a:pt x="13" y="58"/>
                  </a:lnTo>
                  <a:lnTo>
                    <a:pt x="7" y="51"/>
                  </a:lnTo>
                  <a:lnTo>
                    <a:pt x="3" y="45"/>
                  </a:lnTo>
                  <a:lnTo>
                    <a:pt x="0" y="38"/>
                  </a:lnTo>
                  <a:lnTo>
                    <a:pt x="0" y="29"/>
                  </a:lnTo>
                  <a:close/>
                  <a:moveTo>
                    <a:pt x="23" y="9"/>
                  </a:moveTo>
                  <a:lnTo>
                    <a:pt x="20" y="13"/>
                  </a:lnTo>
                  <a:lnTo>
                    <a:pt x="16" y="16"/>
                  </a:lnTo>
                  <a:lnTo>
                    <a:pt x="13" y="22"/>
                  </a:lnTo>
                  <a:lnTo>
                    <a:pt x="13" y="32"/>
                  </a:lnTo>
                  <a:lnTo>
                    <a:pt x="13" y="38"/>
                  </a:lnTo>
                  <a:lnTo>
                    <a:pt x="16" y="45"/>
                  </a:lnTo>
                  <a:lnTo>
                    <a:pt x="20" y="48"/>
                  </a:lnTo>
                  <a:lnTo>
                    <a:pt x="23" y="51"/>
                  </a:lnTo>
                  <a:lnTo>
                    <a:pt x="29" y="48"/>
                  </a:lnTo>
                  <a:lnTo>
                    <a:pt x="32" y="45"/>
                  </a:lnTo>
                  <a:lnTo>
                    <a:pt x="36" y="38"/>
                  </a:lnTo>
                  <a:lnTo>
                    <a:pt x="36" y="29"/>
                  </a:lnTo>
                  <a:lnTo>
                    <a:pt x="36" y="19"/>
                  </a:lnTo>
                  <a:lnTo>
                    <a:pt x="32" y="16"/>
                  </a:lnTo>
                  <a:lnTo>
                    <a:pt x="29" y="13"/>
                  </a:lnTo>
                  <a:lnTo>
                    <a:pt x="23" y="9"/>
                  </a:lnTo>
                  <a:close/>
                  <a:moveTo>
                    <a:pt x="23" y="116"/>
                  </a:moveTo>
                  <a:lnTo>
                    <a:pt x="84" y="0"/>
                  </a:lnTo>
                  <a:lnTo>
                    <a:pt x="97" y="0"/>
                  </a:lnTo>
                  <a:lnTo>
                    <a:pt x="36" y="116"/>
                  </a:lnTo>
                  <a:lnTo>
                    <a:pt x="23" y="116"/>
                  </a:lnTo>
                  <a:close/>
                  <a:moveTo>
                    <a:pt x="74" y="84"/>
                  </a:moveTo>
                  <a:lnTo>
                    <a:pt x="74" y="74"/>
                  </a:lnTo>
                  <a:lnTo>
                    <a:pt x="78" y="64"/>
                  </a:lnTo>
                  <a:lnTo>
                    <a:pt x="84" y="58"/>
                  </a:lnTo>
                  <a:lnTo>
                    <a:pt x="90" y="55"/>
                  </a:lnTo>
                  <a:lnTo>
                    <a:pt x="97" y="55"/>
                  </a:lnTo>
                  <a:lnTo>
                    <a:pt x="107" y="58"/>
                  </a:lnTo>
                  <a:lnTo>
                    <a:pt x="113" y="64"/>
                  </a:lnTo>
                  <a:lnTo>
                    <a:pt x="116" y="67"/>
                  </a:lnTo>
                  <a:lnTo>
                    <a:pt x="120" y="77"/>
                  </a:lnTo>
                  <a:lnTo>
                    <a:pt x="120" y="84"/>
                  </a:lnTo>
                  <a:lnTo>
                    <a:pt x="120" y="93"/>
                  </a:lnTo>
                  <a:lnTo>
                    <a:pt x="116" y="100"/>
                  </a:lnTo>
                  <a:lnTo>
                    <a:pt x="113" y="106"/>
                  </a:lnTo>
                  <a:lnTo>
                    <a:pt x="107" y="113"/>
                  </a:lnTo>
                  <a:lnTo>
                    <a:pt x="97" y="116"/>
                  </a:lnTo>
                  <a:lnTo>
                    <a:pt x="87" y="113"/>
                  </a:lnTo>
                  <a:lnTo>
                    <a:pt x="81" y="106"/>
                  </a:lnTo>
                  <a:lnTo>
                    <a:pt x="74" y="100"/>
                  </a:lnTo>
                  <a:lnTo>
                    <a:pt x="74" y="93"/>
                  </a:lnTo>
                  <a:lnTo>
                    <a:pt x="74" y="84"/>
                  </a:lnTo>
                  <a:close/>
                  <a:moveTo>
                    <a:pt x="97" y="64"/>
                  </a:moveTo>
                  <a:lnTo>
                    <a:pt x="90" y="67"/>
                  </a:lnTo>
                  <a:lnTo>
                    <a:pt x="87" y="71"/>
                  </a:lnTo>
                  <a:lnTo>
                    <a:pt x="84" y="77"/>
                  </a:lnTo>
                  <a:lnTo>
                    <a:pt x="84" y="87"/>
                  </a:lnTo>
                  <a:lnTo>
                    <a:pt x="84" y="93"/>
                  </a:lnTo>
                  <a:lnTo>
                    <a:pt x="87" y="100"/>
                  </a:lnTo>
                  <a:lnTo>
                    <a:pt x="90" y="103"/>
                  </a:lnTo>
                  <a:lnTo>
                    <a:pt x="97" y="106"/>
                  </a:lnTo>
                  <a:lnTo>
                    <a:pt x="100" y="103"/>
                  </a:lnTo>
                  <a:lnTo>
                    <a:pt x="103" y="100"/>
                  </a:lnTo>
                  <a:lnTo>
                    <a:pt x="107" y="93"/>
                  </a:lnTo>
                  <a:lnTo>
                    <a:pt x="110" y="84"/>
                  </a:lnTo>
                  <a:lnTo>
                    <a:pt x="107" y="74"/>
                  </a:lnTo>
                  <a:lnTo>
                    <a:pt x="103" y="71"/>
                  </a:lnTo>
                  <a:lnTo>
                    <a:pt x="100" y="67"/>
                  </a:lnTo>
                  <a:lnTo>
                    <a:pt x="97" y="6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8" name="Freeform 1164"/>
            <p:cNvSpPr>
              <a:spLocks/>
            </p:cNvSpPr>
            <p:nvPr/>
          </p:nvSpPr>
          <p:spPr bwMode="auto">
            <a:xfrm>
              <a:off x="2716" y="1292"/>
              <a:ext cx="42" cy="81"/>
            </a:xfrm>
            <a:custGeom>
              <a:avLst/>
              <a:gdLst>
                <a:gd name="T0" fmla="*/ 0 w 42"/>
                <a:gd name="T1" fmla="*/ 81 h 81"/>
                <a:gd name="T2" fmla="*/ 0 w 42"/>
                <a:gd name="T3" fmla="*/ 0 h 81"/>
                <a:gd name="T4" fmla="*/ 13 w 42"/>
                <a:gd name="T5" fmla="*/ 0 h 81"/>
                <a:gd name="T6" fmla="*/ 13 w 42"/>
                <a:gd name="T7" fmla="*/ 13 h 81"/>
                <a:gd name="T8" fmla="*/ 16 w 42"/>
                <a:gd name="T9" fmla="*/ 6 h 81"/>
                <a:gd name="T10" fmla="*/ 23 w 42"/>
                <a:gd name="T11" fmla="*/ 0 h 81"/>
                <a:gd name="T12" fmla="*/ 26 w 42"/>
                <a:gd name="T13" fmla="*/ 0 h 81"/>
                <a:gd name="T14" fmla="*/ 29 w 42"/>
                <a:gd name="T15" fmla="*/ 0 h 81"/>
                <a:gd name="T16" fmla="*/ 36 w 42"/>
                <a:gd name="T17" fmla="*/ 0 h 81"/>
                <a:gd name="T18" fmla="*/ 42 w 42"/>
                <a:gd name="T19" fmla="*/ 3 h 81"/>
                <a:gd name="T20" fmla="*/ 39 w 42"/>
                <a:gd name="T21" fmla="*/ 16 h 81"/>
                <a:gd name="T22" fmla="*/ 32 w 42"/>
                <a:gd name="T23" fmla="*/ 13 h 81"/>
                <a:gd name="T24" fmla="*/ 29 w 42"/>
                <a:gd name="T25" fmla="*/ 13 h 81"/>
                <a:gd name="T26" fmla="*/ 26 w 42"/>
                <a:gd name="T27" fmla="*/ 13 h 81"/>
                <a:gd name="T28" fmla="*/ 23 w 42"/>
                <a:gd name="T29" fmla="*/ 16 h 81"/>
                <a:gd name="T30" fmla="*/ 19 w 42"/>
                <a:gd name="T31" fmla="*/ 19 h 81"/>
                <a:gd name="T32" fmla="*/ 16 w 42"/>
                <a:gd name="T33" fmla="*/ 23 h 81"/>
                <a:gd name="T34" fmla="*/ 16 w 42"/>
                <a:gd name="T35" fmla="*/ 29 h 81"/>
                <a:gd name="T36" fmla="*/ 16 w 42"/>
                <a:gd name="T37" fmla="*/ 39 h 81"/>
                <a:gd name="T38" fmla="*/ 16 w 42"/>
                <a:gd name="T39" fmla="*/ 81 h 81"/>
                <a:gd name="T40" fmla="*/ 0 w 42"/>
                <a:gd name="T41" fmla="*/ 81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81"/>
                <a:gd name="T65" fmla="*/ 42 w 42"/>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81">
                  <a:moveTo>
                    <a:pt x="0" y="81"/>
                  </a:moveTo>
                  <a:lnTo>
                    <a:pt x="0" y="0"/>
                  </a:lnTo>
                  <a:lnTo>
                    <a:pt x="13" y="0"/>
                  </a:lnTo>
                  <a:lnTo>
                    <a:pt x="13" y="13"/>
                  </a:lnTo>
                  <a:lnTo>
                    <a:pt x="16" y="6"/>
                  </a:lnTo>
                  <a:lnTo>
                    <a:pt x="23" y="0"/>
                  </a:lnTo>
                  <a:lnTo>
                    <a:pt x="26" y="0"/>
                  </a:lnTo>
                  <a:lnTo>
                    <a:pt x="29" y="0"/>
                  </a:lnTo>
                  <a:lnTo>
                    <a:pt x="36" y="0"/>
                  </a:lnTo>
                  <a:lnTo>
                    <a:pt x="42" y="3"/>
                  </a:lnTo>
                  <a:lnTo>
                    <a:pt x="39" y="16"/>
                  </a:lnTo>
                  <a:lnTo>
                    <a:pt x="32" y="13"/>
                  </a:lnTo>
                  <a:lnTo>
                    <a:pt x="29" y="13"/>
                  </a:lnTo>
                  <a:lnTo>
                    <a:pt x="26" y="13"/>
                  </a:lnTo>
                  <a:lnTo>
                    <a:pt x="23" y="16"/>
                  </a:lnTo>
                  <a:lnTo>
                    <a:pt x="19" y="19"/>
                  </a:lnTo>
                  <a:lnTo>
                    <a:pt x="16" y="23"/>
                  </a:lnTo>
                  <a:lnTo>
                    <a:pt x="16" y="29"/>
                  </a:lnTo>
                  <a:lnTo>
                    <a:pt x="16" y="39"/>
                  </a:lnTo>
                  <a:lnTo>
                    <a:pt x="16" y="81"/>
                  </a:lnTo>
                  <a:lnTo>
                    <a:pt x="0" y="8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699" name="Freeform 1165"/>
            <p:cNvSpPr>
              <a:spLocks noEditPoints="1"/>
            </p:cNvSpPr>
            <p:nvPr/>
          </p:nvSpPr>
          <p:spPr bwMode="auto">
            <a:xfrm>
              <a:off x="2761" y="1292"/>
              <a:ext cx="74" cy="84"/>
            </a:xfrm>
            <a:custGeom>
              <a:avLst/>
              <a:gdLst>
                <a:gd name="T0" fmla="*/ 61 w 74"/>
                <a:gd name="T1" fmla="*/ 58 h 84"/>
                <a:gd name="T2" fmla="*/ 74 w 74"/>
                <a:gd name="T3" fmla="*/ 58 h 84"/>
                <a:gd name="T4" fmla="*/ 68 w 74"/>
                <a:gd name="T5" fmla="*/ 68 h 84"/>
                <a:gd name="T6" fmla="*/ 61 w 74"/>
                <a:gd name="T7" fmla="*/ 77 h 84"/>
                <a:gd name="T8" fmla="*/ 52 w 74"/>
                <a:gd name="T9" fmla="*/ 81 h 84"/>
                <a:gd name="T10" fmla="*/ 39 w 74"/>
                <a:gd name="T11" fmla="*/ 84 h 84"/>
                <a:gd name="T12" fmla="*/ 29 w 74"/>
                <a:gd name="T13" fmla="*/ 81 h 84"/>
                <a:gd name="T14" fmla="*/ 20 w 74"/>
                <a:gd name="T15" fmla="*/ 77 h 84"/>
                <a:gd name="T16" fmla="*/ 10 w 74"/>
                <a:gd name="T17" fmla="*/ 71 h 84"/>
                <a:gd name="T18" fmla="*/ 3 w 74"/>
                <a:gd name="T19" fmla="*/ 64 h 84"/>
                <a:gd name="T20" fmla="*/ 0 w 74"/>
                <a:gd name="T21" fmla="*/ 55 h 84"/>
                <a:gd name="T22" fmla="*/ 0 w 74"/>
                <a:gd name="T23" fmla="*/ 42 h 84"/>
                <a:gd name="T24" fmla="*/ 0 w 74"/>
                <a:gd name="T25" fmla="*/ 29 h 84"/>
                <a:gd name="T26" fmla="*/ 3 w 74"/>
                <a:gd name="T27" fmla="*/ 19 h 84"/>
                <a:gd name="T28" fmla="*/ 10 w 74"/>
                <a:gd name="T29" fmla="*/ 10 h 84"/>
                <a:gd name="T30" fmla="*/ 20 w 74"/>
                <a:gd name="T31" fmla="*/ 3 h 84"/>
                <a:gd name="T32" fmla="*/ 26 w 74"/>
                <a:gd name="T33" fmla="*/ 0 h 84"/>
                <a:gd name="T34" fmla="*/ 39 w 74"/>
                <a:gd name="T35" fmla="*/ 0 h 84"/>
                <a:gd name="T36" fmla="*/ 49 w 74"/>
                <a:gd name="T37" fmla="*/ 0 h 84"/>
                <a:gd name="T38" fmla="*/ 58 w 74"/>
                <a:gd name="T39" fmla="*/ 3 h 84"/>
                <a:gd name="T40" fmla="*/ 65 w 74"/>
                <a:gd name="T41" fmla="*/ 10 h 84"/>
                <a:gd name="T42" fmla="*/ 71 w 74"/>
                <a:gd name="T43" fmla="*/ 19 h 84"/>
                <a:gd name="T44" fmla="*/ 74 w 74"/>
                <a:gd name="T45" fmla="*/ 29 h 84"/>
                <a:gd name="T46" fmla="*/ 74 w 74"/>
                <a:gd name="T47" fmla="*/ 42 h 84"/>
                <a:gd name="T48" fmla="*/ 74 w 74"/>
                <a:gd name="T49" fmla="*/ 42 h 84"/>
                <a:gd name="T50" fmla="*/ 74 w 74"/>
                <a:gd name="T51" fmla="*/ 45 h 84"/>
                <a:gd name="T52" fmla="*/ 16 w 74"/>
                <a:gd name="T53" fmla="*/ 45 h 84"/>
                <a:gd name="T54" fmla="*/ 16 w 74"/>
                <a:gd name="T55" fmla="*/ 55 h 84"/>
                <a:gd name="T56" fmla="*/ 23 w 74"/>
                <a:gd name="T57" fmla="*/ 64 h 84"/>
                <a:gd name="T58" fmla="*/ 29 w 74"/>
                <a:gd name="T59" fmla="*/ 68 h 84"/>
                <a:gd name="T60" fmla="*/ 39 w 74"/>
                <a:gd name="T61" fmla="*/ 71 h 84"/>
                <a:gd name="T62" fmla="*/ 45 w 74"/>
                <a:gd name="T63" fmla="*/ 68 h 84"/>
                <a:gd name="T64" fmla="*/ 52 w 74"/>
                <a:gd name="T65" fmla="*/ 68 h 84"/>
                <a:gd name="T66" fmla="*/ 55 w 74"/>
                <a:gd name="T67" fmla="*/ 64 h 84"/>
                <a:gd name="T68" fmla="*/ 61 w 74"/>
                <a:gd name="T69" fmla="*/ 58 h 84"/>
                <a:gd name="T70" fmla="*/ 16 w 74"/>
                <a:gd name="T71" fmla="*/ 32 h 84"/>
                <a:gd name="T72" fmla="*/ 61 w 74"/>
                <a:gd name="T73" fmla="*/ 32 h 84"/>
                <a:gd name="T74" fmla="*/ 58 w 74"/>
                <a:gd name="T75" fmla="*/ 23 h 84"/>
                <a:gd name="T76" fmla="*/ 55 w 74"/>
                <a:gd name="T77" fmla="*/ 19 h 84"/>
                <a:gd name="T78" fmla="*/ 49 w 74"/>
                <a:gd name="T79" fmla="*/ 13 h 84"/>
                <a:gd name="T80" fmla="*/ 39 w 74"/>
                <a:gd name="T81" fmla="*/ 13 h 84"/>
                <a:gd name="T82" fmla="*/ 29 w 74"/>
                <a:gd name="T83" fmla="*/ 13 h 84"/>
                <a:gd name="T84" fmla="*/ 23 w 74"/>
                <a:gd name="T85" fmla="*/ 16 h 84"/>
                <a:gd name="T86" fmla="*/ 16 w 74"/>
                <a:gd name="T87" fmla="*/ 23 h 84"/>
                <a:gd name="T88" fmla="*/ 16 w 74"/>
                <a:gd name="T89" fmla="*/ 3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
                <a:gd name="T136" fmla="*/ 0 h 84"/>
                <a:gd name="T137" fmla="*/ 74 w 74"/>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 h="84">
                  <a:moveTo>
                    <a:pt x="61" y="58"/>
                  </a:moveTo>
                  <a:lnTo>
                    <a:pt x="74" y="58"/>
                  </a:lnTo>
                  <a:lnTo>
                    <a:pt x="68" y="68"/>
                  </a:lnTo>
                  <a:lnTo>
                    <a:pt x="61" y="77"/>
                  </a:lnTo>
                  <a:lnTo>
                    <a:pt x="52" y="81"/>
                  </a:lnTo>
                  <a:lnTo>
                    <a:pt x="39" y="84"/>
                  </a:lnTo>
                  <a:lnTo>
                    <a:pt x="29" y="81"/>
                  </a:lnTo>
                  <a:lnTo>
                    <a:pt x="20" y="77"/>
                  </a:lnTo>
                  <a:lnTo>
                    <a:pt x="10" y="71"/>
                  </a:lnTo>
                  <a:lnTo>
                    <a:pt x="3" y="64"/>
                  </a:lnTo>
                  <a:lnTo>
                    <a:pt x="0" y="55"/>
                  </a:lnTo>
                  <a:lnTo>
                    <a:pt x="0" y="42"/>
                  </a:lnTo>
                  <a:lnTo>
                    <a:pt x="0" y="29"/>
                  </a:lnTo>
                  <a:lnTo>
                    <a:pt x="3" y="19"/>
                  </a:lnTo>
                  <a:lnTo>
                    <a:pt x="10" y="10"/>
                  </a:lnTo>
                  <a:lnTo>
                    <a:pt x="20" y="3"/>
                  </a:lnTo>
                  <a:lnTo>
                    <a:pt x="26" y="0"/>
                  </a:lnTo>
                  <a:lnTo>
                    <a:pt x="39" y="0"/>
                  </a:lnTo>
                  <a:lnTo>
                    <a:pt x="49" y="0"/>
                  </a:lnTo>
                  <a:lnTo>
                    <a:pt x="58" y="3"/>
                  </a:lnTo>
                  <a:lnTo>
                    <a:pt x="65" y="10"/>
                  </a:lnTo>
                  <a:lnTo>
                    <a:pt x="71" y="19"/>
                  </a:lnTo>
                  <a:lnTo>
                    <a:pt x="74" y="29"/>
                  </a:lnTo>
                  <a:lnTo>
                    <a:pt x="74" y="42"/>
                  </a:lnTo>
                  <a:lnTo>
                    <a:pt x="74" y="45"/>
                  </a:lnTo>
                  <a:lnTo>
                    <a:pt x="16" y="45"/>
                  </a:lnTo>
                  <a:lnTo>
                    <a:pt x="16" y="55"/>
                  </a:lnTo>
                  <a:lnTo>
                    <a:pt x="23" y="64"/>
                  </a:lnTo>
                  <a:lnTo>
                    <a:pt x="29" y="68"/>
                  </a:lnTo>
                  <a:lnTo>
                    <a:pt x="39" y="71"/>
                  </a:lnTo>
                  <a:lnTo>
                    <a:pt x="45" y="68"/>
                  </a:lnTo>
                  <a:lnTo>
                    <a:pt x="52" y="68"/>
                  </a:lnTo>
                  <a:lnTo>
                    <a:pt x="55" y="64"/>
                  </a:lnTo>
                  <a:lnTo>
                    <a:pt x="61" y="58"/>
                  </a:lnTo>
                  <a:close/>
                  <a:moveTo>
                    <a:pt x="16" y="32"/>
                  </a:moveTo>
                  <a:lnTo>
                    <a:pt x="61" y="32"/>
                  </a:lnTo>
                  <a:lnTo>
                    <a:pt x="58" y="23"/>
                  </a:lnTo>
                  <a:lnTo>
                    <a:pt x="55" y="19"/>
                  </a:lnTo>
                  <a:lnTo>
                    <a:pt x="49" y="13"/>
                  </a:lnTo>
                  <a:lnTo>
                    <a:pt x="39" y="13"/>
                  </a:lnTo>
                  <a:lnTo>
                    <a:pt x="29" y="13"/>
                  </a:lnTo>
                  <a:lnTo>
                    <a:pt x="23" y="16"/>
                  </a:lnTo>
                  <a:lnTo>
                    <a:pt x="16" y="23"/>
                  </a:lnTo>
                  <a:lnTo>
                    <a:pt x="16" y="3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0" name="Freeform 1166"/>
            <p:cNvSpPr>
              <a:spLocks noEditPoints="1"/>
            </p:cNvSpPr>
            <p:nvPr/>
          </p:nvSpPr>
          <p:spPr bwMode="auto">
            <a:xfrm>
              <a:off x="2848" y="1292"/>
              <a:ext cx="74" cy="84"/>
            </a:xfrm>
            <a:custGeom>
              <a:avLst/>
              <a:gdLst>
                <a:gd name="T0" fmla="*/ 45 w 74"/>
                <a:gd name="T1" fmla="*/ 77 h 84"/>
                <a:gd name="T2" fmla="*/ 33 w 74"/>
                <a:gd name="T3" fmla="*/ 84 h 84"/>
                <a:gd name="T4" fmla="*/ 16 w 74"/>
                <a:gd name="T5" fmla="*/ 81 h 84"/>
                <a:gd name="T6" fmla="*/ 4 w 74"/>
                <a:gd name="T7" fmla="*/ 68 h 84"/>
                <a:gd name="T8" fmla="*/ 0 w 74"/>
                <a:gd name="T9" fmla="*/ 55 h 84"/>
                <a:gd name="T10" fmla="*/ 7 w 74"/>
                <a:gd name="T11" fmla="*/ 45 h 84"/>
                <a:gd name="T12" fmla="*/ 13 w 74"/>
                <a:gd name="T13" fmla="*/ 39 h 84"/>
                <a:gd name="T14" fmla="*/ 23 w 74"/>
                <a:gd name="T15" fmla="*/ 35 h 84"/>
                <a:gd name="T16" fmla="*/ 42 w 74"/>
                <a:gd name="T17" fmla="*/ 32 h 84"/>
                <a:gd name="T18" fmla="*/ 52 w 74"/>
                <a:gd name="T19" fmla="*/ 29 h 84"/>
                <a:gd name="T20" fmla="*/ 52 w 74"/>
                <a:gd name="T21" fmla="*/ 19 h 84"/>
                <a:gd name="T22" fmla="*/ 42 w 74"/>
                <a:gd name="T23" fmla="*/ 13 h 84"/>
                <a:gd name="T24" fmla="*/ 26 w 74"/>
                <a:gd name="T25" fmla="*/ 13 h 84"/>
                <a:gd name="T26" fmla="*/ 20 w 74"/>
                <a:gd name="T27" fmla="*/ 19 h 84"/>
                <a:gd name="T28" fmla="*/ 4 w 74"/>
                <a:gd name="T29" fmla="*/ 23 h 84"/>
                <a:gd name="T30" fmla="*/ 7 w 74"/>
                <a:gd name="T31" fmla="*/ 10 h 84"/>
                <a:gd name="T32" fmla="*/ 20 w 74"/>
                <a:gd name="T33" fmla="*/ 3 h 84"/>
                <a:gd name="T34" fmla="*/ 39 w 74"/>
                <a:gd name="T35" fmla="*/ 0 h 84"/>
                <a:gd name="T36" fmla="*/ 55 w 74"/>
                <a:gd name="T37" fmla="*/ 0 h 84"/>
                <a:gd name="T38" fmla="*/ 65 w 74"/>
                <a:gd name="T39" fmla="*/ 6 h 84"/>
                <a:gd name="T40" fmla="*/ 68 w 74"/>
                <a:gd name="T41" fmla="*/ 16 h 84"/>
                <a:gd name="T42" fmla="*/ 68 w 74"/>
                <a:gd name="T43" fmla="*/ 29 h 84"/>
                <a:gd name="T44" fmla="*/ 68 w 74"/>
                <a:gd name="T45" fmla="*/ 58 h 84"/>
                <a:gd name="T46" fmla="*/ 68 w 74"/>
                <a:gd name="T47" fmla="*/ 71 h 84"/>
                <a:gd name="T48" fmla="*/ 74 w 74"/>
                <a:gd name="T49" fmla="*/ 81 h 84"/>
                <a:gd name="T50" fmla="*/ 55 w 74"/>
                <a:gd name="T51" fmla="*/ 77 h 84"/>
                <a:gd name="T52" fmla="*/ 52 w 74"/>
                <a:gd name="T53" fmla="*/ 42 h 84"/>
                <a:gd name="T54" fmla="*/ 33 w 74"/>
                <a:gd name="T55" fmla="*/ 48 h 84"/>
                <a:gd name="T56" fmla="*/ 23 w 74"/>
                <a:gd name="T57" fmla="*/ 48 h 84"/>
                <a:gd name="T58" fmla="*/ 16 w 74"/>
                <a:gd name="T59" fmla="*/ 55 h 84"/>
                <a:gd name="T60" fmla="*/ 16 w 74"/>
                <a:gd name="T61" fmla="*/ 58 h 84"/>
                <a:gd name="T62" fmla="*/ 20 w 74"/>
                <a:gd name="T63" fmla="*/ 68 h 84"/>
                <a:gd name="T64" fmla="*/ 29 w 74"/>
                <a:gd name="T65" fmla="*/ 71 h 84"/>
                <a:gd name="T66" fmla="*/ 42 w 74"/>
                <a:gd name="T67" fmla="*/ 68 h 84"/>
                <a:gd name="T68" fmla="*/ 49 w 74"/>
                <a:gd name="T69" fmla="*/ 58 h 84"/>
                <a:gd name="T70" fmla="*/ 52 w 74"/>
                <a:gd name="T71" fmla="*/ 48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84"/>
                <a:gd name="T110" fmla="*/ 74 w 74"/>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84">
                  <a:moveTo>
                    <a:pt x="55" y="71"/>
                  </a:moveTo>
                  <a:lnTo>
                    <a:pt x="45" y="77"/>
                  </a:lnTo>
                  <a:lnTo>
                    <a:pt x="39" y="81"/>
                  </a:lnTo>
                  <a:lnTo>
                    <a:pt x="33" y="84"/>
                  </a:lnTo>
                  <a:lnTo>
                    <a:pt x="26" y="84"/>
                  </a:lnTo>
                  <a:lnTo>
                    <a:pt x="16" y="81"/>
                  </a:lnTo>
                  <a:lnTo>
                    <a:pt x="7" y="77"/>
                  </a:lnTo>
                  <a:lnTo>
                    <a:pt x="4" y="68"/>
                  </a:lnTo>
                  <a:lnTo>
                    <a:pt x="0" y="61"/>
                  </a:lnTo>
                  <a:lnTo>
                    <a:pt x="0" y="55"/>
                  </a:lnTo>
                  <a:lnTo>
                    <a:pt x="4" y="48"/>
                  </a:lnTo>
                  <a:lnTo>
                    <a:pt x="7" y="45"/>
                  </a:lnTo>
                  <a:lnTo>
                    <a:pt x="10" y="42"/>
                  </a:lnTo>
                  <a:lnTo>
                    <a:pt x="13" y="39"/>
                  </a:lnTo>
                  <a:lnTo>
                    <a:pt x="20" y="35"/>
                  </a:lnTo>
                  <a:lnTo>
                    <a:pt x="23" y="35"/>
                  </a:lnTo>
                  <a:lnTo>
                    <a:pt x="29" y="35"/>
                  </a:lnTo>
                  <a:lnTo>
                    <a:pt x="42" y="32"/>
                  </a:lnTo>
                  <a:lnTo>
                    <a:pt x="52" y="29"/>
                  </a:lnTo>
                  <a:lnTo>
                    <a:pt x="52" y="26"/>
                  </a:lnTo>
                  <a:lnTo>
                    <a:pt x="52" y="19"/>
                  </a:lnTo>
                  <a:lnTo>
                    <a:pt x="49" y="16"/>
                  </a:lnTo>
                  <a:lnTo>
                    <a:pt x="42" y="13"/>
                  </a:lnTo>
                  <a:lnTo>
                    <a:pt x="36" y="13"/>
                  </a:lnTo>
                  <a:lnTo>
                    <a:pt x="26" y="13"/>
                  </a:lnTo>
                  <a:lnTo>
                    <a:pt x="23" y="16"/>
                  </a:lnTo>
                  <a:lnTo>
                    <a:pt x="20" y="19"/>
                  </a:lnTo>
                  <a:lnTo>
                    <a:pt x="16" y="26"/>
                  </a:lnTo>
                  <a:lnTo>
                    <a:pt x="4" y="23"/>
                  </a:lnTo>
                  <a:lnTo>
                    <a:pt x="4" y="16"/>
                  </a:lnTo>
                  <a:lnTo>
                    <a:pt x="7" y="10"/>
                  </a:lnTo>
                  <a:lnTo>
                    <a:pt x="13" y="6"/>
                  </a:lnTo>
                  <a:lnTo>
                    <a:pt x="20" y="3"/>
                  </a:lnTo>
                  <a:lnTo>
                    <a:pt x="29" y="0"/>
                  </a:lnTo>
                  <a:lnTo>
                    <a:pt x="39" y="0"/>
                  </a:lnTo>
                  <a:lnTo>
                    <a:pt x="45" y="0"/>
                  </a:lnTo>
                  <a:lnTo>
                    <a:pt x="55" y="0"/>
                  </a:lnTo>
                  <a:lnTo>
                    <a:pt x="58" y="3"/>
                  </a:lnTo>
                  <a:lnTo>
                    <a:pt x="65" y="6"/>
                  </a:lnTo>
                  <a:lnTo>
                    <a:pt x="65" y="13"/>
                  </a:lnTo>
                  <a:lnTo>
                    <a:pt x="68" y="16"/>
                  </a:lnTo>
                  <a:lnTo>
                    <a:pt x="68" y="23"/>
                  </a:lnTo>
                  <a:lnTo>
                    <a:pt x="68" y="29"/>
                  </a:lnTo>
                  <a:lnTo>
                    <a:pt x="68" y="45"/>
                  </a:lnTo>
                  <a:lnTo>
                    <a:pt x="68" y="58"/>
                  </a:lnTo>
                  <a:lnTo>
                    <a:pt x="68" y="64"/>
                  </a:lnTo>
                  <a:lnTo>
                    <a:pt x="68" y="71"/>
                  </a:lnTo>
                  <a:lnTo>
                    <a:pt x="71" y="77"/>
                  </a:lnTo>
                  <a:lnTo>
                    <a:pt x="74" y="81"/>
                  </a:lnTo>
                  <a:lnTo>
                    <a:pt x="58" y="81"/>
                  </a:lnTo>
                  <a:lnTo>
                    <a:pt x="55" y="77"/>
                  </a:lnTo>
                  <a:lnTo>
                    <a:pt x="55" y="71"/>
                  </a:lnTo>
                  <a:close/>
                  <a:moveTo>
                    <a:pt x="52" y="42"/>
                  </a:moveTo>
                  <a:lnTo>
                    <a:pt x="42" y="45"/>
                  </a:lnTo>
                  <a:lnTo>
                    <a:pt x="33" y="48"/>
                  </a:lnTo>
                  <a:lnTo>
                    <a:pt x="26" y="48"/>
                  </a:lnTo>
                  <a:lnTo>
                    <a:pt x="23" y="48"/>
                  </a:lnTo>
                  <a:lnTo>
                    <a:pt x="20" y="52"/>
                  </a:lnTo>
                  <a:lnTo>
                    <a:pt x="16" y="55"/>
                  </a:lnTo>
                  <a:lnTo>
                    <a:pt x="16" y="58"/>
                  </a:lnTo>
                  <a:lnTo>
                    <a:pt x="16" y="64"/>
                  </a:lnTo>
                  <a:lnTo>
                    <a:pt x="20" y="68"/>
                  </a:lnTo>
                  <a:lnTo>
                    <a:pt x="23" y="68"/>
                  </a:lnTo>
                  <a:lnTo>
                    <a:pt x="29" y="71"/>
                  </a:lnTo>
                  <a:lnTo>
                    <a:pt x="36" y="68"/>
                  </a:lnTo>
                  <a:lnTo>
                    <a:pt x="42" y="68"/>
                  </a:lnTo>
                  <a:lnTo>
                    <a:pt x="45" y="64"/>
                  </a:lnTo>
                  <a:lnTo>
                    <a:pt x="49" y="58"/>
                  </a:lnTo>
                  <a:lnTo>
                    <a:pt x="52" y="55"/>
                  </a:lnTo>
                  <a:lnTo>
                    <a:pt x="52" y="48"/>
                  </a:lnTo>
                  <a:lnTo>
                    <a:pt x="52" y="4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1" name="Freeform 1167"/>
            <p:cNvSpPr>
              <a:spLocks noEditPoints="1"/>
            </p:cNvSpPr>
            <p:nvPr/>
          </p:nvSpPr>
          <p:spPr bwMode="auto">
            <a:xfrm>
              <a:off x="2932" y="1263"/>
              <a:ext cx="71" cy="113"/>
            </a:xfrm>
            <a:custGeom>
              <a:avLst/>
              <a:gdLst>
                <a:gd name="T0" fmla="*/ 55 w 71"/>
                <a:gd name="T1" fmla="*/ 110 h 113"/>
                <a:gd name="T2" fmla="*/ 55 w 71"/>
                <a:gd name="T3" fmla="*/ 97 h 113"/>
                <a:gd name="T4" fmla="*/ 49 w 71"/>
                <a:gd name="T5" fmla="*/ 106 h 113"/>
                <a:gd name="T6" fmla="*/ 42 w 71"/>
                <a:gd name="T7" fmla="*/ 110 h 113"/>
                <a:gd name="T8" fmla="*/ 32 w 71"/>
                <a:gd name="T9" fmla="*/ 113 h 113"/>
                <a:gd name="T10" fmla="*/ 26 w 71"/>
                <a:gd name="T11" fmla="*/ 110 h 113"/>
                <a:gd name="T12" fmla="*/ 16 w 71"/>
                <a:gd name="T13" fmla="*/ 106 h 113"/>
                <a:gd name="T14" fmla="*/ 10 w 71"/>
                <a:gd name="T15" fmla="*/ 100 h 113"/>
                <a:gd name="T16" fmla="*/ 3 w 71"/>
                <a:gd name="T17" fmla="*/ 90 h 113"/>
                <a:gd name="T18" fmla="*/ 0 w 71"/>
                <a:gd name="T19" fmla="*/ 81 h 113"/>
                <a:gd name="T20" fmla="*/ 0 w 71"/>
                <a:gd name="T21" fmla="*/ 71 h 113"/>
                <a:gd name="T22" fmla="*/ 0 w 71"/>
                <a:gd name="T23" fmla="*/ 58 h 113"/>
                <a:gd name="T24" fmla="*/ 3 w 71"/>
                <a:gd name="T25" fmla="*/ 48 h 113"/>
                <a:gd name="T26" fmla="*/ 10 w 71"/>
                <a:gd name="T27" fmla="*/ 39 h 113"/>
                <a:gd name="T28" fmla="*/ 16 w 71"/>
                <a:gd name="T29" fmla="*/ 32 h 113"/>
                <a:gd name="T30" fmla="*/ 23 w 71"/>
                <a:gd name="T31" fmla="*/ 29 h 113"/>
                <a:gd name="T32" fmla="*/ 32 w 71"/>
                <a:gd name="T33" fmla="*/ 29 h 113"/>
                <a:gd name="T34" fmla="*/ 39 w 71"/>
                <a:gd name="T35" fmla="*/ 29 h 113"/>
                <a:gd name="T36" fmla="*/ 45 w 71"/>
                <a:gd name="T37" fmla="*/ 32 h 113"/>
                <a:gd name="T38" fmla="*/ 52 w 71"/>
                <a:gd name="T39" fmla="*/ 35 h 113"/>
                <a:gd name="T40" fmla="*/ 55 w 71"/>
                <a:gd name="T41" fmla="*/ 42 h 113"/>
                <a:gd name="T42" fmla="*/ 55 w 71"/>
                <a:gd name="T43" fmla="*/ 0 h 113"/>
                <a:gd name="T44" fmla="*/ 71 w 71"/>
                <a:gd name="T45" fmla="*/ 0 h 113"/>
                <a:gd name="T46" fmla="*/ 71 w 71"/>
                <a:gd name="T47" fmla="*/ 110 h 113"/>
                <a:gd name="T48" fmla="*/ 55 w 71"/>
                <a:gd name="T49" fmla="*/ 110 h 113"/>
                <a:gd name="T50" fmla="*/ 16 w 71"/>
                <a:gd name="T51" fmla="*/ 71 h 113"/>
                <a:gd name="T52" fmla="*/ 16 w 71"/>
                <a:gd name="T53" fmla="*/ 77 h 113"/>
                <a:gd name="T54" fmla="*/ 16 w 71"/>
                <a:gd name="T55" fmla="*/ 87 h 113"/>
                <a:gd name="T56" fmla="*/ 20 w 71"/>
                <a:gd name="T57" fmla="*/ 90 h 113"/>
                <a:gd name="T58" fmla="*/ 26 w 71"/>
                <a:gd name="T59" fmla="*/ 97 h 113"/>
                <a:gd name="T60" fmla="*/ 36 w 71"/>
                <a:gd name="T61" fmla="*/ 100 h 113"/>
                <a:gd name="T62" fmla="*/ 42 w 71"/>
                <a:gd name="T63" fmla="*/ 97 h 113"/>
                <a:gd name="T64" fmla="*/ 49 w 71"/>
                <a:gd name="T65" fmla="*/ 93 h 113"/>
                <a:gd name="T66" fmla="*/ 52 w 71"/>
                <a:gd name="T67" fmla="*/ 87 h 113"/>
                <a:gd name="T68" fmla="*/ 55 w 71"/>
                <a:gd name="T69" fmla="*/ 81 h 113"/>
                <a:gd name="T70" fmla="*/ 55 w 71"/>
                <a:gd name="T71" fmla="*/ 71 h 113"/>
                <a:gd name="T72" fmla="*/ 55 w 71"/>
                <a:gd name="T73" fmla="*/ 61 h 113"/>
                <a:gd name="T74" fmla="*/ 52 w 71"/>
                <a:gd name="T75" fmla="*/ 55 h 113"/>
                <a:gd name="T76" fmla="*/ 49 w 71"/>
                <a:gd name="T77" fmla="*/ 48 h 113"/>
                <a:gd name="T78" fmla="*/ 42 w 71"/>
                <a:gd name="T79" fmla="*/ 42 h 113"/>
                <a:gd name="T80" fmla="*/ 36 w 71"/>
                <a:gd name="T81" fmla="*/ 42 h 113"/>
                <a:gd name="T82" fmla="*/ 26 w 71"/>
                <a:gd name="T83" fmla="*/ 42 h 113"/>
                <a:gd name="T84" fmla="*/ 20 w 71"/>
                <a:gd name="T85" fmla="*/ 48 h 113"/>
                <a:gd name="T86" fmla="*/ 16 w 71"/>
                <a:gd name="T87" fmla="*/ 55 h 113"/>
                <a:gd name="T88" fmla="*/ 16 w 71"/>
                <a:gd name="T89" fmla="*/ 61 h 113"/>
                <a:gd name="T90" fmla="*/ 16 w 71"/>
                <a:gd name="T91" fmla="*/ 71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113"/>
                <a:gd name="T140" fmla="*/ 71 w 71"/>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113">
                  <a:moveTo>
                    <a:pt x="55" y="110"/>
                  </a:moveTo>
                  <a:lnTo>
                    <a:pt x="55" y="97"/>
                  </a:lnTo>
                  <a:lnTo>
                    <a:pt x="49" y="106"/>
                  </a:lnTo>
                  <a:lnTo>
                    <a:pt x="42" y="110"/>
                  </a:lnTo>
                  <a:lnTo>
                    <a:pt x="32" y="113"/>
                  </a:lnTo>
                  <a:lnTo>
                    <a:pt x="26" y="110"/>
                  </a:lnTo>
                  <a:lnTo>
                    <a:pt x="16" y="106"/>
                  </a:lnTo>
                  <a:lnTo>
                    <a:pt x="10" y="100"/>
                  </a:lnTo>
                  <a:lnTo>
                    <a:pt x="3" y="90"/>
                  </a:lnTo>
                  <a:lnTo>
                    <a:pt x="0" y="81"/>
                  </a:lnTo>
                  <a:lnTo>
                    <a:pt x="0" y="71"/>
                  </a:lnTo>
                  <a:lnTo>
                    <a:pt x="0" y="58"/>
                  </a:lnTo>
                  <a:lnTo>
                    <a:pt x="3" y="48"/>
                  </a:lnTo>
                  <a:lnTo>
                    <a:pt x="10" y="39"/>
                  </a:lnTo>
                  <a:lnTo>
                    <a:pt x="16" y="32"/>
                  </a:lnTo>
                  <a:lnTo>
                    <a:pt x="23" y="29"/>
                  </a:lnTo>
                  <a:lnTo>
                    <a:pt x="32" y="29"/>
                  </a:lnTo>
                  <a:lnTo>
                    <a:pt x="39" y="29"/>
                  </a:lnTo>
                  <a:lnTo>
                    <a:pt x="45" y="32"/>
                  </a:lnTo>
                  <a:lnTo>
                    <a:pt x="52" y="35"/>
                  </a:lnTo>
                  <a:lnTo>
                    <a:pt x="55" y="42"/>
                  </a:lnTo>
                  <a:lnTo>
                    <a:pt x="55" y="0"/>
                  </a:lnTo>
                  <a:lnTo>
                    <a:pt x="71" y="0"/>
                  </a:lnTo>
                  <a:lnTo>
                    <a:pt x="71" y="110"/>
                  </a:lnTo>
                  <a:lnTo>
                    <a:pt x="55" y="110"/>
                  </a:lnTo>
                  <a:close/>
                  <a:moveTo>
                    <a:pt x="16" y="71"/>
                  </a:moveTo>
                  <a:lnTo>
                    <a:pt x="16" y="77"/>
                  </a:lnTo>
                  <a:lnTo>
                    <a:pt x="16" y="87"/>
                  </a:lnTo>
                  <a:lnTo>
                    <a:pt x="20" y="90"/>
                  </a:lnTo>
                  <a:lnTo>
                    <a:pt x="26" y="97"/>
                  </a:lnTo>
                  <a:lnTo>
                    <a:pt x="36" y="100"/>
                  </a:lnTo>
                  <a:lnTo>
                    <a:pt x="42" y="97"/>
                  </a:lnTo>
                  <a:lnTo>
                    <a:pt x="49" y="93"/>
                  </a:lnTo>
                  <a:lnTo>
                    <a:pt x="52" y="87"/>
                  </a:lnTo>
                  <a:lnTo>
                    <a:pt x="55" y="81"/>
                  </a:lnTo>
                  <a:lnTo>
                    <a:pt x="55" y="71"/>
                  </a:lnTo>
                  <a:lnTo>
                    <a:pt x="55" y="61"/>
                  </a:lnTo>
                  <a:lnTo>
                    <a:pt x="52" y="55"/>
                  </a:lnTo>
                  <a:lnTo>
                    <a:pt x="49" y="48"/>
                  </a:lnTo>
                  <a:lnTo>
                    <a:pt x="42" y="42"/>
                  </a:lnTo>
                  <a:lnTo>
                    <a:pt x="36" y="42"/>
                  </a:lnTo>
                  <a:lnTo>
                    <a:pt x="26" y="42"/>
                  </a:lnTo>
                  <a:lnTo>
                    <a:pt x="20" y="48"/>
                  </a:lnTo>
                  <a:lnTo>
                    <a:pt x="16" y="55"/>
                  </a:lnTo>
                  <a:lnTo>
                    <a:pt x="16" y="61"/>
                  </a:lnTo>
                  <a:lnTo>
                    <a:pt x="16" y="7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2" name="Freeform 1168"/>
            <p:cNvSpPr>
              <a:spLocks/>
            </p:cNvSpPr>
            <p:nvPr/>
          </p:nvSpPr>
          <p:spPr bwMode="auto">
            <a:xfrm>
              <a:off x="3019" y="1292"/>
              <a:ext cx="65" cy="84"/>
            </a:xfrm>
            <a:custGeom>
              <a:avLst/>
              <a:gdLst>
                <a:gd name="T0" fmla="*/ 13 w 65"/>
                <a:gd name="T1" fmla="*/ 55 h 84"/>
                <a:gd name="T2" fmla="*/ 20 w 65"/>
                <a:gd name="T3" fmla="*/ 68 h 84"/>
                <a:gd name="T4" fmla="*/ 33 w 65"/>
                <a:gd name="T5" fmla="*/ 71 h 84"/>
                <a:gd name="T6" fmla="*/ 45 w 65"/>
                <a:gd name="T7" fmla="*/ 68 h 84"/>
                <a:gd name="T8" fmla="*/ 52 w 65"/>
                <a:gd name="T9" fmla="*/ 58 h 84"/>
                <a:gd name="T10" fmla="*/ 45 w 65"/>
                <a:gd name="T11" fmla="*/ 52 h 84"/>
                <a:gd name="T12" fmla="*/ 33 w 65"/>
                <a:gd name="T13" fmla="*/ 48 h 84"/>
                <a:gd name="T14" fmla="*/ 13 w 65"/>
                <a:gd name="T15" fmla="*/ 42 h 84"/>
                <a:gd name="T16" fmla="*/ 3 w 65"/>
                <a:gd name="T17" fmla="*/ 32 h 84"/>
                <a:gd name="T18" fmla="*/ 0 w 65"/>
                <a:gd name="T19" fmla="*/ 23 h 84"/>
                <a:gd name="T20" fmla="*/ 3 w 65"/>
                <a:gd name="T21" fmla="*/ 13 h 84"/>
                <a:gd name="T22" fmla="*/ 10 w 65"/>
                <a:gd name="T23" fmla="*/ 3 h 84"/>
                <a:gd name="T24" fmla="*/ 16 w 65"/>
                <a:gd name="T25" fmla="*/ 0 h 84"/>
                <a:gd name="T26" fmla="*/ 29 w 65"/>
                <a:gd name="T27" fmla="*/ 0 h 84"/>
                <a:gd name="T28" fmla="*/ 45 w 65"/>
                <a:gd name="T29" fmla="*/ 3 h 84"/>
                <a:gd name="T30" fmla="*/ 55 w 65"/>
                <a:gd name="T31" fmla="*/ 10 h 84"/>
                <a:gd name="T32" fmla="*/ 62 w 65"/>
                <a:gd name="T33" fmla="*/ 23 h 84"/>
                <a:gd name="T34" fmla="*/ 45 w 65"/>
                <a:gd name="T35" fmla="*/ 19 h 84"/>
                <a:gd name="T36" fmla="*/ 36 w 65"/>
                <a:gd name="T37" fmla="*/ 13 h 84"/>
                <a:gd name="T38" fmla="*/ 23 w 65"/>
                <a:gd name="T39" fmla="*/ 13 h 84"/>
                <a:gd name="T40" fmla="*/ 16 w 65"/>
                <a:gd name="T41" fmla="*/ 16 h 84"/>
                <a:gd name="T42" fmla="*/ 16 w 65"/>
                <a:gd name="T43" fmla="*/ 23 h 84"/>
                <a:gd name="T44" fmla="*/ 20 w 65"/>
                <a:gd name="T45" fmla="*/ 26 h 84"/>
                <a:gd name="T46" fmla="*/ 26 w 65"/>
                <a:gd name="T47" fmla="*/ 29 h 84"/>
                <a:gd name="T48" fmla="*/ 42 w 65"/>
                <a:gd name="T49" fmla="*/ 35 h 84"/>
                <a:gd name="T50" fmla="*/ 55 w 65"/>
                <a:gd name="T51" fmla="*/ 42 h 84"/>
                <a:gd name="T52" fmla="*/ 65 w 65"/>
                <a:gd name="T53" fmla="*/ 52 h 84"/>
                <a:gd name="T54" fmla="*/ 65 w 65"/>
                <a:gd name="T55" fmla="*/ 64 h 84"/>
                <a:gd name="T56" fmla="*/ 55 w 65"/>
                <a:gd name="T57" fmla="*/ 74 h 84"/>
                <a:gd name="T58" fmla="*/ 42 w 65"/>
                <a:gd name="T59" fmla="*/ 81 h 84"/>
                <a:gd name="T60" fmla="*/ 23 w 65"/>
                <a:gd name="T61" fmla="*/ 81 h 84"/>
                <a:gd name="T62" fmla="*/ 10 w 65"/>
                <a:gd name="T63" fmla="*/ 77 h 84"/>
                <a:gd name="T64" fmla="*/ 0 w 65"/>
                <a:gd name="T65" fmla="*/ 58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4"/>
                <a:gd name="T101" fmla="*/ 65 w 65"/>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4">
                  <a:moveTo>
                    <a:pt x="0" y="58"/>
                  </a:moveTo>
                  <a:lnTo>
                    <a:pt x="13" y="55"/>
                  </a:lnTo>
                  <a:lnTo>
                    <a:pt x="16" y="61"/>
                  </a:lnTo>
                  <a:lnTo>
                    <a:pt x="20" y="68"/>
                  </a:lnTo>
                  <a:lnTo>
                    <a:pt x="26" y="68"/>
                  </a:lnTo>
                  <a:lnTo>
                    <a:pt x="33" y="71"/>
                  </a:lnTo>
                  <a:lnTo>
                    <a:pt x="42" y="68"/>
                  </a:lnTo>
                  <a:lnTo>
                    <a:pt x="45" y="68"/>
                  </a:lnTo>
                  <a:lnTo>
                    <a:pt x="49" y="61"/>
                  </a:lnTo>
                  <a:lnTo>
                    <a:pt x="52" y="58"/>
                  </a:lnTo>
                  <a:lnTo>
                    <a:pt x="49" y="55"/>
                  </a:lnTo>
                  <a:lnTo>
                    <a:pt x="45" y="52"/>
                  </a:lnTo>
                  <a:lnTo>
                    <a:pt x="39" y="52"/>
                  </a:lnTo>
                  <a:lnTo>
                    <a:pt x="33" y="48"/>
                  </a:lnTo>
                  <a:lnTo>
                    <a:pt x="20" y="45"/>
                  </a:lnTo>
                  <a:lnTo>
                    <a:pt x="13" y="42"/>
                  </a:lnTo>
                  <a:lnTo>
                    <a:pt x="7" y="39"/>
                  </a:lnTo>
                  <a:lnTo>
                    <a:pt x="3" y="32"/>
                  </a:lnTo>
                  <a:lnTo>
                    <a:pt x="0" y="29"/>
                  </a:lnTo>
                  <a:lnTo>
                    <a:pt x="0" y="23"/>
                  </a:lnTo>
                  <a:lnTo>
                    <a:pt x="0" y="16"/>
                  </a:lnTo>
                  <a:lnTo>
                    <a:pt x="3" y="13"/>
                  </a:lnTo>
                  <a:lnTo>
                    <a:pt x="7" y="10"/>
                  </a:lnTo>
                  <a:lnTo>
                    <a:pt x="10" y="3"/>
                  </a:lnTo>
                  <a:lnTo>
                    <a:pt x="13" y="3"/>
                  </a:lnTo>
                  <a:lnTo>
                    <a:pt x="16" y="0"/>
                  </a:lnTo>
                  <a:lnTo>
                    <a:pt x="23" y="0"/>
                  </a:lnTo>
                  <a:lnTo>
                    <a:pt x="29" y="0"/>
                  </a:lnTo>
                  <a:lnTo>
                    <a:pt x="39" y="0"/>
                  </a:lnTo>
                  <a:lnTo>
                    <a:pt x="45" y="3"/>
                  </a:lnTo>
                  <a:lnTo>
                    <a:pt x="52" y="6"/>
                  </a:lnTo>
                  <a:lnTo>
                    <a:pt x="55" y="10"/>
                  </a:lnTo>
                  <a:lnTo>
                    <a:pt x="58" y="16"/>
                  </a:lnTo>
                  <a:lnTo>
                    <a:pt x="62" y="23"/>
                  </a:lnTo>
                  <a:lnTo>
                    <a:pt x="45" y="23"/>
                  </a:lnTo>
                  <a:lnTo>
                    <a:pt x="45" y="19"/>
                  </a:lnTo>
                  <a:lnTo>
                    <a:pt x="42" y="16"/>
                  </a:lnTo>
                  <a:lnTo>
                    <a:pt x="36" y="13"/>
                  </a:lnTo>
                  <a:lnTo>
                    <a:pt x="29" y="13"/>
                  </a:lnTo>
                  <a:lnTo>
                    <a:pt x="23" y="13"/>
                  </a:lnTo>
                  <a:lnTo>
                    <a:pt x="20" y="16"/>
                  </a:lnTo>
                  <a:lnTo>
                    <a:pt x="16" y="16"/>
                  </a:lnTo>
                  <a:lnTo>
                    <a:pt x="16" y="23"/>
                  </a:lnTo>
                  <a:lnTo>
                    <a:pt x="16" y="26"/>
                  </a:lnTo>
                  <a:lnTo>
                    <a:pt x="20" y="26"/>
                  </a:lnTo>
                  <a:lnTo>
                    <a:pt x="20" y="29"/>
                  </a:lnTo>
                  <a:lnTo>
                    <a:pt x="26" y="29"/>
                  </a:lnTo>
                  <a:lnTo>
                    <a:pt x="33" y="32"/>
                  </a:lnTo>
                  <a:lnTo>
                    <a:pt x="42" y="35"/>
                  </a:lnTo>
                  <a:lnTo>
                    <a:pt x="52" y="39"/>
                  </a:lnTo>
                  <a:lnTo>
                    <a:pt x="55" y="42"/>
                  </a:lnTo>
                  <a:lnTo>
                    <a:pt x="62" y="45"/>
                  </a:lnTo>
                  <a:lnTo>
                    <a:pt x="65" y="52"/>
                  </a:lnTo>
                  <a:lnTo>
                    <a:pt x="65" y="58"/>
                  </a:lnTo>
                  <a:lnTo>
                    <a:pt x="65" y="64"/>
                  </a:lnTo>
                  <a:lnTo>
                    <a:pt x="62" y="71"/>
                  </a:lnTo>
                  <a:lnTo>
                    <a:pt x="55" y="74"/>
                  </a:lnTo>
                  <a:lnTo>
                    <a:pt x="49" y="81"/>
                  </a:lnTo>
                  <a:lnTo>
                    <a:pt x="42" y="81"/>
                  </a:lnTo>
                  <a:lnTo>
                    <a:pt x="33" y="84"/>
                  </a:lnTo>
                  <a:lnTo>
                    <a:pt x="23" y="81"/>
                  </a:lnTo>
                  <a:lnTo>
                    <a:pt x="16" y="81"/>
                  </a:lnTo>
                  <a:lnTo>
                    <a:pt x="10" y="77"/>
                  </a:lnTo>
                  <a:lnTo>
                    <a:pt x="3" y="68"/>
                  </a:lnTo>
                  <a:lnTo>
                    <a:pt x="0"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3" name="Freeform 1169"/>
            <p:cNvSpPr>
              <a:spLocks/>
            </p:cNvSpPr>
            <p:nvPr/>
          </p:nvSpPr>
          <p:spPr bwMode="auto">
            <a:xfrm>
              <a:off x="3090" y="1263"/>
              <a:ext cx="45" cy="110"/>
            </a:xfrm>
            <a:custGeom>
              <a:avLst/>
              <a:gdLst>
                <a:gd name="T0" fmla="*/ 0 w 45"/>
                <a:gd name="T1" fmla="*/ 110 h 110"/>
                <a:gd name="T2" fmla="*/ 32 w 45"/>
                <a:gd name="T3" fmla="*/ 0 h 110"/>
                <a:gd name="T4" fmla="*/ 45 w 45"/>
                <a:gd name="T5" fmla="*/ 0 h 110"/>
                <a:gd name="T6" fmla="*/ 13 w 45"/>
                <a:gd name="T7" fmla="*/ 110 h 110"/>
                <a:gd name="T8" fmla="*/ 0 w 45"/>
                <a:gd name="T9" fmla="*/ 110 h 110"/>
                <a:gd name="T10" fmla="*/ 0 60000 65536"/>
                <a:gd name="T11" fmla="*/ 0 60000 65536"/>
                <a:gd name="T12" fmla="*/ 0 60000 65536"/>
                <a:gd name="T13" fmla="*/ 0 60000 65536"/>
                <a:gd name="T14" fmla="*/ 0 60000 65536"/>
                <a:gd name="T15" fmla="*/ 0 w 45"/>
                <a:gd name="T16" fmla="*/ 0 h 110"/>
                <a:gd name="T17" fmla="*/ 45 w 45"/>
                <a:gd name="T18" fmla="*/ 110 h 110"/>
              </a:gdLst>
              <a:ahLst/>
              <a:cxnLst>
                <a:cxn ang="T10">
                  <a:pos x="T0" y="T1"/>
                </a:cxn>
                <a:cxn ang="T11">
                  <a:pos x="T2" y="T3"/>
                </a:cxn>
                <a:cxn ang="T12">
                  <a:pos x="T4" y="T5"/>
                </a:cxn>
                <a:cxn ang="T13">
                  <a:pos x="T6" y="T7"/>
                </a:cxn>
                <a:cxn ang="T14">
                  <a:pos x="T8" y="T9"/>
                </a:cxn>
              </a:cxnLst>
              <a:rect l="T15" t="T16" r="T17" b="T18"/>
              <a:pathLst>
                <a:path w="45" h="110">
                  <a:moveTo>
                    <a:pt x="0" y="110"/>
                  </a:moveTo>
                  <a:lnTo>
                    <a:pt x="32" y="0"/>
                  </a:lnTo>
                  <a:lnTo>
                    <a:pt x="45" y="0"/>
                  </a:lnTo>
                  <a:lnTo>
                    <a:pt x="13" y="110"/>
                  </a:lnTo>
                  <a:lnTo>
                    <a:pt x="0" y="11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4" name="Freeform 1170"/>
            <p:cNvSpPr>
              <a:spLocks noEditPoints="1"/>
            </p:cNvSpPr>
            <p:nvPr/>
          </p:nvSpPr>
          <p:spPr bwMode="auto">
            <a:xfrm>
              <a:off x="3142" y="1263"/>
              <a:ext cx="71" cy="113"/>
            </a:xfrm>
            <a:custGeom>
              <a:avLst/>
              <a:gdLst>
                <a:gd name="T0" fmla="*/ 0 w 71"/>
                <a:gd name="T1" fmla="*/ 55 h 113"/>
                <a:gd name="T2" fmla="*/ 0 w 71"/>
                <a:gd name="T3" fmla="*/ 39 h 113"/>
                <a:gd name="T4" fmla="*/ 3 w 71"/>
                <a:gd name="T5" fmla="*/ 23 h 113"/>
                <a:gd name="T6" fmla="*/ 6 w 71"/>
                <a:gd name="T7" fmla="*/ 13 h 113"/>
                <a:gd name="T8" fmla="*/ 16 w 71"/>
                <a:gd name="T9" fmla="*/ 6 h 113"/>
                <a:gd name="T10" fmla="*/ 22 w 71"/>
                <a:gd name="T11" fmla="*/ 0 h 113"/>
                <a:gd name="T12" fmla="*/ 35 w 71"/>
                <a:gd name="T13" fmla="*/ 0 h 113"/>
                <a:gd name="T14" fmla="*/ 42 w 71"/>
                <a:gd name="T15" fmla="*/ 0 h 113"/>
                <a:gd name="T16" fmla="*/ 51 w 71"/>
                <a:gd name="T17" fmla="*/ 3 h 113"/>
                <a:gd name="T18" fmla="*/ 58 w 71"/>
                <a:gd name="T19" fmla="*/ 6 h 113"/>
                <a:gd name="T20" fmla="*/ 61 w 71"/>
                <a:gd name="T21" fmla="*/ 13 h 113"/>
                <a:gd name="T22" fmla="*/ 64 w 71"/>
                <a:gd name="T23" fmla="*/ 19 h 113"/>
                <a:gd name="T24" fmla="*/ 68 w 71"/>
                <a:gd name="T25" fmla="*/ 29 h 113"/>
                <a:gd name="T26" fmla="*/ 71 w 71"/>
                <a:gd name="T27" fmla="*/ 42 h 113"/>
                <a:gd name="T28" fmla="*/ 71 w 71"/>
                <a:gd name="T29" fmla="*/ 55 h 113"/>
                <a:gd name="T30" fmla="*/ 71 w 71"/>
                <a:gd name="T31" fmla="*/ 74 h 113"/>
                <a:gd name="T32" fmla="*/ 68 w 71"/>
                <a:gd name="T33" fmla="*/ 87 h 113"/>
                <a:gd name="T34" fmla="*/ 61 w 71"/>
                <a:gd name="T35" fmla="*/ 97 h 113"/>
                <a:gd name="T36" fmla="*/ 55 w 71"/>
                <a:gd name="T37" fmla="*/ 106 h 113"/>
                <a:gd name="T38" fmla="*/ 45 w 71"/>
                <a:gd name="T39" fmla="*/ 110 h 113"/>
                <a:gd name="T40" fmla="*/ 35 w 71"/>
                <a:gd name="T41" fmla="*/ 113 h 113"/>
                <a:gd name="T42" fmla="*/ 26 w 71"/>
                <a:gd name="T43" fmla="*/ 110 h 113"/>
                <a:gd name="T44" fmla="*/ 16 w 71"/>
                <a:gd name="T45" fmla="*/ 106 h 113"/>
                <a:gd name="T46" fmla="*/ 10 w 71"/>
                <a:gd name="T47" fmla="*/ 100 h 113"/>
                <a:gd name="T48" fmla="*/ 3 w 71"/>
                <a:gd name="T49" fmla="*/ 90 h 113"/>
                <a:gd name="T50" fmla="*/ 0 w 71"/>
                <a:gd name="T51" fmla="*/ 74 h 113"/>
                <a:gd name="T52" fmla="*/ 0 w 71"/>
                <a:gd name="T53" fmla="*/ 55 h 113"/>
                <a:gd name="T54" fmla="*/ 13 w 71"/>
                <a:gd name="T55" fmla="*/ 55 h 113"/>
                <a:gd name="T56" fmla="*/ 13 w 71"/>
                <a:gd name="T57" fmla="*/ 71 h 113"/>
                <a:gd name="T58" fmla="*/ 16 w 71"/>
                <a:gd name="T59" fmla="*/ 84 h 113"/>
                <a:gd name="T60" fmla="*/ 19 w 71"/>
                <a:gd name="T61" fmla="*/ 90 h 113"/>
                <a:gd name="T62" fmla="*/ 26 w 71"/>
                <a:gd name="T63" fmla="*/ 97 h 113"/>
                <a:gd name="T64" fmla="*/ 35 w 71"/>
                <a:gd name="T65" fmla="*/ 100 h 113"/>
                <a:gd name="T66" fmla="*/ 42 w 71"/>
                <a:gd name="T67" fmla="*/ 97 h 113"/>
                <a:gd name="T68" fmla="*/ 51 w 71"/>
                <a:gd name="T69" fmla="*/ 90 h 113"/>
                <a:gd name="T70" fmla="*/ 55 w 71"/>
                <a:gd name="T71" fmla="*/ 84 h 113"/>
                <a:gd name="T72" fmla="*/ 55 w 71"/>
                <a:gd name="T73" fmla="*/ 71 h 113"/>
                <a:gd name="T74" fmla="*/ 58 w 71"/>
                <a:gd name="T75" fmla="*/ 55 h 113"/>
                <a:gd name="T76" fmla="*/ 55 w 71"/>
                <a:gd name="T77" fmla="*/ 39 h 113"/>
                <a:gd name="T78" fmla="*/ 55 w 71"/>
                <a:gd name="T79" fmla="*/ 29 h 113"/>
                <a:gd name="T80" fmla="*/ 51 w 71"/>
                <a:gd name="T81" fmla="*/ 19 h 113"/>
                <a:gd name="T82" fmla="*/ 42 w 71"/>
                <a:gd name="T83" fmla="*/ 13 h 113"/>
                <a:gd name="T84" fmla="*/ 35 w 71"/>
                <a:gd name="T85" fmla="*/ 13 h 113"/>
                <a:gd name="T86" fmla="*/ 26 w 71"/>
                <a:gd name="T87" fmla="*/ 13 h 113"/>
                <a:gd name="T88" fmla="*/ 19 w 71"/>
                <a:gd name="T89" fmla="*/ 19 h 113"/>
                <a:gd name="T90" fmla="*/ 16 w 71"/>
                <a:gd name="T91" fmla="*/ 29 h 113"/>
                <a:gd name="T92" fmla="*/ 13 w 71"/>
                <a:gd name="T93" fmla="*/ 39 h 113"/>
                <a:gd name="T94" fmla="*/ 13 w 71"/>
                <a:gd name="T95" fmla="*/ 55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13"/>
                <a:gd name="T146" fmla="*/ 71 w 71"/>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13">
                  <a:moveTo>
                    <a:pt x="0" y="55"/>
                  </a:moveTo>
                  <a:lnTo>
                    <a:pt x="0" y="39"/>
                  </a:lnTo>
                  <a:lnTo>
                    <a:pt x="3" y="23"/>
                  </a:lnTo>
                  <a:lnTo>
                    <a:pt x="6" y="13"/>
                  </a:lnTo>
                  <a:lnTo>
                    <a:pt x="16" y="6"/>
                  </a:lnTo>
                  <a:lnTo>
                    <a:pt x="22" y="0"/>
                  </a:lnTo>
                  <a:lnTo>
                    <a:pt x="35" y="0"/>
                  </a:lnTo>
                  <a:lnTo>
                    <a:pt x="42" y="0"/>
                  </a:lnTo>
                  <a:lnTo>
                    <a:pt x="51" y="3"/>
                  </a:lnTo>
                  <a:lnTo>
                    <a:pt x="58" y="6"/>
                  </a:lnTo>
                  <a:lnTo>
                    <a:pt x="61" y="13"/>
                  </a:lnTo>
                  <a:lnTo>
                    <a:pt x="64" y="19"/>
                  </a:lnTo>
                  <a:lnTo>
                    <a:pt x="68" y="29"/>
                  </a:lnTo>
                  <a:lnTo>
                    <a:pt x="71" y="42"/>
                  </a:lnTo>
                  <a:lnTo>
                    <a:pt x="71" y="55"/>
                  </a:lnTo>
                  <a:lnTo>
                    <a:pt x="71" y="74"/>
                  </a:lnTo>
                  <a:lnTo>
                    <a:pt x="68" y="87"/>
                  </a:lnTo>
                  <a:lnTo>
                    <a:pt x="61" y="97"/>
                  </a:lnTo>
                  <a:lnTo>
                    <a:pt x="55" y="106"/>
                  </a:lnTo>
                  <a:lnTo>
                    <a:pt x="45" y="110"/>
                  </a:lnTo>
                  <a:lnTo>
                    <a:pt x="35" y="113"/>
                  </a:lnTo>
                  <a:lnTo>
                    <a:pt x="26" y="110"/>
                  </a:lnTo>
                  <a:lnTo>
                    <a:pt x="16" y="106"/>
                  </a:lnTo>
                  <a:lnTo>
                    <a:pt x="10" y="100"/>
                  </a:lnTo>
                  <a:lnTo>
                    <a:pt x="3" y="90"/>
                  </a:lnTo>
                  <a:lnTo>
                    <a:pt x="0" y="74"/>
                  </a:lnTo>
                  <a:lnTo>
                    <a:pt x="0" y="55"/>
                  </a:lnTo>
                  <a:close/>
                  <a:moveTo>
                    <a:pt x="13" y="55"/>
                  </a:moveTo>
                  <a:lnTo>
                    <a:pt x="13" y="71"/>
                  </a:lnTo>
                  <a:lnTo>
                    <a:pt x="16" y="84"/>
                  </a:lnTo>
                  <a:lnTo>
                    <a:pt x="19" y="90"/>
                  </a:lnTo>
                  <a:lnTo>
                    <a:pt x="26" y="97"/>
                  </a:lnTo>
                  <a:lnTo>
                    <a:pt x="35" y="100"/>
                  </a:lnTo>
                  <a:lnTo>
                    <a:pt x="42" y="97"/>
                  </a:lnTo>
                  <a:lnTo>
                    <a:pt x="51" y="90"/>
                  </a:lnTo>
                  <a:lnTo>
                    <a:pt x="55" y="84"/>
                  </a:lnTo>
                  <a:lnTo>
                    <a:pt x="55" y="71"/>
                  </a:lnTo>
                  <a:lnTo>
                    <a:pt x="58" y="55"/>
                  </a:lnTo>
                  <a:lnTo>
                    <a:pt x="55" y="39"/>
                  </a:lnTo>
                  <a:lnTo>
                    <a:pt x="55" y="29"/>
                  </a:lnTo>
                  <a:lnTo>
                    <a:pt x="51" y="19"/>
                  </a:lnTo>
                  <a:lnTo>
                    <a:pt x="42" y="13"/>
                  </a:lnTo>
                  <a:lnTo>
                    <a:pt x="35" y="13"/>
                  </a:lnTo>
                  <a:lnTo>
                    <a:pt x="26" y="13"/>
                  </a:lnTo>
                  <a:lnTo>
                    <a:pt x="19" y="19"/>
                  </a:lnTo>
                  <a:lnTo>
                    <a:pt x="16" y="29"/>
                  </a:lnTo>
                  <a:lnTo>
                    <a:pt x="13" y="39"/>
                  </a:lnTo>
                  <a:lnTo>
                    <a:pt x="13" y="5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5" name="Rectangle 1171"/>
            <p:cNvSpPr>
              <a:spLocks noChangeArrowheads="1"/>
            </p:cNvSpPr>
            <p:nvPr/>
          </p:nvSpPr>
          <p:spPr bwMode="auto">
            <a:xfrm>
              <a:off x="3274" y="1263"/>
              <a:ext cx="16" cy="11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0706" name="Freeform 1172"/>
            <p:cNvSpPr>
              <a:spLocks noEditPoints="1"/>
            </p:cNvSpPr>
            <p:nvPr/>
          </p:nvSpPr>
          <p:spPr bwMode="auto">
            <a:xfrm>
              <a:off x="3303" y="1292"/>
              <a:ext cx="74" cy="84"/>
            </a:xfrm>
            <a:custGeom>
              <a:avLst/>
              <a:gdLst>
                <a:gd name="T0" fmla="*/ 0 w 74"/>
                <a:gd name="T1" fmla="*/ 42 h 84"/>
                <a:gd name="T2" fmla="*/ 0 w 74"/>
                <a:gd name="T3" fmla="*/ 26 h 84"/>
                <a:gd name="T4" fmla="*/ 7 w 74"/>
                <a:gd name="T5" fmla="*/ 16 h 84"/>
                <a:gd name="T6" fmla="*/ 13 w 74"/>
                <a:gd name="T7" fmla="*/ 6 h 84"/>
                <a:gd name="T8" fmla="*/ 19 w 74"/>
                <a:gd name="T9" fmla="*/ 3 h 84"/>
                <a:gd name="T10" fmla="*/ 26 w 74"/>
                <a:gd name="T11" fmla="*/ 0 h 84"/>
                <a:gd name="T12" fmla="*/ 36 w 74"/>
                <a:gd name="T13" fmla="*/ 0 h 84"/>
                <a:gd name="T14" fmla="*/ 45 w 74"/>
                <a:gd name="T15" fmla="*/ 0 h 84"/>
                <a:gd name="T16" fmla="*/ 55 w 74"/>
                <a:gd name="T17" fmla="*/ 3 h 84"/>
                <a:gd name="T18" fmla="*/ 61 w 74"/>
                <a:gd name="T19" fmla="*/ 10 h 84"/>
                <a:gd name="T20" fmla="*/ 68 w 74"/>
                <a:gd name="T21" fmla="*/ 19 h 84"/>
                <a:gd name="T22" fmla="*/ 71 w 74"/>
                <a:gd name="T23" fmla="*/ 29 h 84"/>
                <a:gd name="T24" fmla="*/ 74 w 74"/>
                <a:gd name="T25" fmla="*/ 39 h 84"/>
                <a:gd name="T26" fmla="*/ 71 w 74"/>
                <a:gd name="T27" fmla="*/ 55 h 84"/>
                <a:gd name="T28" fmla="*/ 68 w 74"/>
                <a:gd name="T29" fmla="*/ 64 h 84"/>
                <a:gd name="T30" fmla="*/ 61 w 74"/>
                <a:gd name="T31" fmla="*/ 71 h 84"/>
                <a:gd name="T32" fmla="*/ 55 w 74"/>
                <a:gd name="T33" fmla="*/ 77 h 84"/>
                <a:gd name="T34" fmla="*/ 45 w 74"/>
                <a:gd name="T35" fmla="*/ 81 h 84"/>
                <a:gd name="T36" fmla="*/ 36 w 74"/>
                <a:gd name="T37" fmla="*/ 84 h 84"/>
                <a:gd name="T38" fmla="*/ 26 w 74"/>
                <a:gd name="T39" fmla="*/ 81 h 84"/>
                <a:gd name="T40" fmla="*/ 16 w 74"/>
                <a:gd name="T41" fmla="*/ 77 h 84"/>
                <a:gd name="T42" fmla="*/ 10 w 74"/>
                <a:gd name="T43" fmla="*/ 71 h 84"/>
                <a:gd name="T44" fmla="*/ 3 w 74"/>
                <a:gd name="T45" fmla="*/ 64 h 84"/>
                <a:gd name="T46" fmla="*/ 0 w 74"/>
                <a:gd name="T47" fmla="*/ 55 h 84"/>
                <a:gd name="T48" fmla="*/ 0 w 74"/>
                <a:gd name="T49" fmla="*/ 42 h 84"/>
                <a:gd name="T50" fmla="*/ 16 w 74"/>
                <a:gd name="T51" fmla="*/ 42 h 84"/>
                <a:gd name="T52" fmla="*/ 16 w 74"/>
                <a:gd name="T53" fmla="*/ 48 h 84"/>
                <a:gd name="T54" fmla="*/ 16 w 74"/>
                <a:gd name="T55" fmla="*/ 58 h 84"/>
                <a:gd name="T56" fmla="*/ 19 w 74"/>
                <a:gd name="T57" fmla="*/ 61 h 84"/>
                <a:gd name="T58" fmla="*/ 29 w 74"/>
                <a:gd name="T59" fmla="*/ 68 h 84"/>
                <a:gd name="T60" fmla="*/ 36 w 74"/>
                <a:gd name="T61" fmla="*/ 71 h 84"/>
                <a:gd name="T62" fmla="*/ 45 w 74"/>
                <a:gd name="T63" fmla="*/ 68 h 84"/>
                <a:gd name="T64" fmla="*/ 52 w 74"/>
                <a:gd name="T65" fmla="*/ 61 h 84"/>
                <a:gd name="T66" fmla="*/ 55 w 74"/>
                <a:gd name="T67" fmla="*/ 58 h 84"/>
                <a:gd name="T68" fmla="*/ 58 w 74"/>
                <a:gd name="T69" fmla="*/ 48 h 84"/>
                <a:gd name="T70" fmla="*/ 58 w 74"/>
                <a:gd name="T71" fmla="*/ 42 h 84"/>
                <a:gd name="T72" fmla="*/ 58 w 74"/>
                <a:gd name="T73" fmla="*/ 32 h 84"/>
                <a:gd name="T74" fmla="*/ 55 w 74"/>
                <a:gd name="T75" fmla="*/ 26 h 84"/>
                <a:gd name="T76" fmla="*/ 52 w 74"/>
                <a:gd name="T77" fmla="*/ 19 h 84"/>
                <a:gd name="T78" fmla="*/ 45 w 74"/>
                <a:gd name="T79" fmla="*/ 13 h 84"/>
                <a:gd name="T80" fmla="*/ 36 w 74"/>
                <a:gd name="T81" fmla="*/ 13 h 84"/>
                <a:gd name="T82" fmla="*/ 29 w 74"/>
                <a:gd name="T83" fmla="*/ 13 h 84"/>
                <a:gd name="T84" fmla="*/ 19 w 74"/>
                <a:gd name="T85" fmla="*/ 19 h 84"/>
                <a:gd name="T86" fmla="*/ 16 w 74"/>
                <a:gd name="T87" fmla="*/ 26 h 84"/>
                <a:gd name="T88" fmla="*/ 16 w 74"/>
                <a:gd name="T89" fmla="*/ 32 h 84"/>
                <a:gd name="T90" fmla="*/ 16 w 74"/>
                <a:gd name="T91" fmla="*/ 42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
                <a:gd name="T139" fmla="*/ 0 h 84"/>
                <a:gd name="T140" fmla="*/ 74 w 74"/>
                <a:gd name="T141" fmla="*/ 84 h 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 h="84">
                  <a:moveTo>
                    <a:pt x="0" y="42"/>
                  </a:moveTo>
                  <a:lnTo>
                    <a:pt x="0" y="26"/>
                  </a:lnTo>
                  <a:lnTo>
                    <a:pt x="7" y="16"/>
                  </a:lnTo>
                  <a:lnTo>
                    <a:pt x="13" y="6"/>
                  </a:lnTo>
                  <a:lnTo>
                    <a:pt x="19" y="3"/>
                  </a:lnTo>
                  <a:lnTo>
                    <a:pt x="26" y="0"/>
                  </a:lnTo>
                  <a:lnTo>
                    <a:pt x="36" y="0"/>
                  </a:lnTo>
                  <a:lnTo>
                    <a:pt x="45" y="0"/>
                  </a:lnTo>
                  <a:lnTo>
                    <a:pt x="55" y="3"/>
                  </a:lnTo>
                  <a:lnTo>
                    <a:pt x="61" y="10"/>
                  </a:lnTo>
                  <a:lnTo>
                    <a:pt x="68" y="19"/>
                  </a:lnTo>
                  <a:lnTo>
                    <a:pt x="71" y="29"/>
                  </a:lnTo>
                  <a:lnTo>
                    <a:pt x="74" y="39"/>
                  </a:lnTo>
                  <a:lnTo>
                    <a:pt x="71" y="55"/>
                  </a:lnTo>
                  <a:lnTo>
                    <a:pt x="68" y="64"/>
                  </a:lnTo>
                  <a:lnTo>
                    <a:pt x="61" y="71"/>
                  </a:lnTo>
                  <a:lnTo>
                    <a:pt x="55" y="77"/>
                  </a:lnTo>
                  <a:lnTo>
                    <a:pt x="45" y="81"/>
                  </a:lnTo>
                  <a:lnTo>
                    <a:pt x="36" y="84"/>
                  </a:lnTo>
                  <a:lnTo>
                    <a:pt x="26" y="81"/>
                  </a:lnTo>
                  <a:lnTo>
                    <a:pt x="16" y="77"/>
                  </a:lnTo>
                  <a:lnTo>
                    <a:pt x="10" y="71"/>
                  </a:lnTo>
                  <a:lnTo>
                    <a:pt x="3" y="64"/>
                  </a:lnTo>
                  <a:lnTo>
                    <a:pt x="0" y="55"/>
                  </a:lnTo>
                  <a:lnTo>
                    <a:pt x="0" y="42"/>
                  </a:lnTo>
                  <a:close/>
                  <a:moveTo>
                    <a:pt x="16" y="42"/>
                  </a:moveTo>
                  <a:lnTo>
                    <a:pt x="16" y="48"/>
                  </a:lnTo>
                  <a:lnTo>
                    <a:pt x="16" y="58"/>
                  </a:lnTo>
                  <a:lnTo>
                    <a:pt x="19" y="61"/>
                  </a:lnTo>
                  <a:lnTo>
                    <a:pt x="29" y="68"/>
                  </a:lnTo>
                  <a:lnTo>
                    <a:pt x="36" y="71"/>
                  </a:lnTo>
                  <a:lnTo>
                    <a:pt x="45" y="68"/>
                  </a:lnTo>
                  <a:lnTo>
                    <a:pt x="52" y="61"/>
                  </a:lnTo>
                  <a:lnTo>
                    <a:pt x="55" y="58"/>
                  </a:lnTo>
                  <a:lnTo>
                    <a:pt x="58" y="48"/>
                  </a:lnTo>
                  <a:lnTo>
                    <a:pt x="58" y="42"/>
                  </a:lnTo>
                  <a:lnTo>
                    <a:pt x="58" y="32"/>
                  </a:lnTo>
                  <a:lnTo>
                    <a:pt x="55" y="26"/>
                  </a:lnTo>
                  <a:lnTo>
                    <a:pt x="52" y="19"/>
                  </a:lnTo>
                  <a:lnTo>
                    <a:pt x="45" y="13"/>
                  </a:lnTo>
                  <a:lnTo>
                    <a:pt x="36" y="13"/>
                  </a:lnTo>
                  <a:lnTo>
                    <a:pt x="29" y="13"/>
                  </a:lnTo>
                  <a:lnTo>
                    <a:pt x="19" y="19"/>
                  </a:lnTo>
                  <a:lnTo>
                    <a:pt x="16" y="26"/>
                  </a:lnTo>
                  <a:lnTo>
                    <a:pt x="16" y="32"/>
                  </a:lnTo>
                  <a:lnTo>
                    <a:pt x="16" y="4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7" name="Freeform 1173"/>
            <p:cNvSpPr>
              <a:spLocks noEditPoints="1"/>
            </p:cNvSpPr>
            <p:nvPr/>
          </p:nvSpPr>
          <p:spPr bwMode="auto">
            <a:xfrm>
              <a:off x="3390" y="1292"/>
              <a:ext cx="71" cy="84"/>
            </a:xfrm>
            <a:custGeom>
              <a:avLst/>
              <a:gdLst>
                <a:gd name="T0" fmla="*/ 45 w 71"/>
                <a:gd name="T1" fmla="*/ 77 h 84"/>
                <a:gd name="T2" fmla="*/ 32 w 71"/>
                <a:gd name="T3" fmla="*/ 84 h 84"/>
                <a:gd name="T4" fmla="*/ 13 w 71"/>
                <a:gd name="T5" fmla="*/ 81 h 84"/>
                <a:gd name="T6" fmla="*/ 0 w 71"/>
                <a:gd name="T7" fmla="*/ 68 h 84"/>
                <a:gd name="T8" fmla="*/ 0 w 71"/>
                <a:gd name="T9" fmla="*/ 55 h 84"/>
                <a:gd name="T10" fmla="*/ 3 w 71"/>
                <a:gd name="T11" fmla="*/ 45 h 84"/>
                <a:gd name="T12" fmla="*/ 13 w 71"/>
                <a:gd name="T13" fmla="*/ 39 h 84"/>
                <a:gd name="T14" fmla="*/ 23 w 71"/>
                <a:gd name="T15" fmla="*/ 35 h 84"/>
                <a:gd name="T16" fmla="*/ 42 w 71"/>
                <a:gd name="T17" fmla="*/ 32 h 84"/>
                <a:gd name="T18" fmla="*/ 52 w 71"/>
                <a:gd name="T19" fmla="*/ 29 h 84"/>
                <a:gd name="T20" fmla="*/ 49 w 71"/>
                <a:gd name="T21" fmla="*/ 19 h 84"/>
                <a:gd name="T22" fmla="*/ 42 w 71"/>
                <a:gd name="T23" fmla="*/ 13 h 84"/>
                <a:gd name="T24" fmla="*/ 26 w 71"/>
                <a:gd name="T25" fmla="*/ 13 h 84"/>
                <a:gd name="T26" fmla="*/ 16 w 71"/>
                <a:gd name="T27" fmla="*/ 19 h 84"/>
                <a:gd name="T28" fmla="*/ 0 w 71"/>
                <a:gd name="T29" fmla="*/ 23 h 84"/>
                <a:gd name="T30" fmla="*/ 7 w 71"/>
                <a:gd name="T31" fmla="*/ 10 h 84"/>
                <a:gd name="T32" fmla="*/ 20 w 71"/>
                <a:gd name="T33" fmla="*/ 3 h 84"/>
                <a:gd name="T34" fmla="*/ 36 w 71"/>
                <a:gd name="T35" fmla="*/ 0 h 84"/>
                <a:gd name="T36" fmla="*/ 52 w 71"/>
                <a:gd name="T37" fmla="*/ 0 h 84"/>
                <a:gd name="T38" fmla="*/ 61 w 71"/>
                <a:gd name="T39" fmla="*/ 6 h 84"/>
                <a:gd name="T40" fmla="*/ 65 w 71"/>
                <a:gd name="T41" fmla="*/ 16 h 84"/>
                <a:gd name="T42" fmla="*/ 68 w 71"/>
                <a:gd name="T43" fmla="*/ 29 h 84"/>
                <a:gd name="T44" fmla="*/ 68 w 71"/>
                <a:gd name="T45" fmla="*/ 58 h 84"/>
                <a:gd name="T46" fmla="*/ 68 w 71"/>
                <a:gd name="T47" fmla="*/ 71 h 84"/>
                <a:gd name="T48" fmla="*/ 71 w 71"/>
                <a:gd name="T49" fmla="*/ 81 h 84"/>
                <a:gd name="T50" fmla="*/ 55 w 71"/>
                <a:gd name="T51" fmla="*/ 77 h 84"/>
                <a:gd name="T52" fmla="*/ 52 w 71"/>
                <a:gd name="T53" fmla="*/ 42 h 84"/>
                <a:gd name="T54" fmla="*/ 29 w 71"/>
                <a:gd name="T55" fmla="*/ 48 h 84"/>
                <a:gd name="T56" fmla="*/ 20 w 71"/>
                <a:gd name="T57" fmla="*/ 48 h 84"/>
                <a:gd name="T58" fmla="*/ 16 w 71"/>
                <a:gd name="T59" fmla="*/ 55 h 84"/>
                <a:gd name="T60" fmla="*/ 13 w 71"/>
                <a:gd name="T61" fmla="*/ 58 h 84"/>
                <a:gd name="T62" fmla="*/ 16 w 71"/>
                <a:gd name="T63" fmla="*/ 68 h 84"/>
                <a:gd name="T64" fmla="*/ 29 w 71"/>
                <a:gd name="T65" fmla="*/ 71 h 84"/>
                <a:gd name="T66" fmla="*/ 39 w 71"/>
                <a:gd name="T67" fmla="*/ 68 h 84"/>
                <a:gd name="T68" fmla="*/ 49 w 71"/>
                <a:gd name="T69" fmla="*/ 58 h 84"/>
                <a:gd name="T70" fmla="*/ 52 w 71"/>
                <a:gd name="T71" fmla="*/ 48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84"/>
                <a:gd name="T110" fmla="*/ 71 w 7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84">
                  <a:moveTo>
                    <a:pt x="52" y="71"/>
                  </a:moveTo>
                  <a:lnTo>
                    <a:pt x="45" y="77"/>
                  </a:lnTo>
                  <a:lnTo>
                    <a:pt x="39" y="81"/>
                  </a:lnTo>
                  <a:lnTo>
                    <a:pt x="32" y="84"/>
                  </a:lnTo>
                  <a:lnTo>
                    <a:pt x="23" y="84"/>
                  </a:lnTo>
                  <a:lnTo>
                    <a:pt x="13" y="81"/>
                  </a:lnTo>
                  <a:lnTo>
                    <a:pt x="7" y="77"/>
                  </a:lnTo>
                  <a:lnTo>
                    <a:pt x="0" y="68"/>
                  </a:lnTo>
                  <a:lnTo>
                    <a:pt x="0" y="61"/>
                  </a:lnTo>
                  <a:lnTo>
                    <a:pt x="0" y="55"/>
                  </a:lnTo>
                  <a:lnTo>
                    <a:pt x="0" y="48"/>
                  </a:lnTo>
                  <a:lnTo>
                    <a:pt x="3" y="45"/>
                  </a:lnTo>
                  <a:lnTo>
                    <a:pt x="7" y="42"/>
                  </a:lnTo>
                  <a:lnTo>
                    <a:pt x="13" y="39"/>
                  </a:lnTo>
                  <a:lnTo>
                    <a:pt x="16" y="35"/>
                  </a:lnTo>
                  <a:lnTo>
                    <a:pt x="23" y="35"/>
                  </a:lnTo>
                  <a:lnTo>
                    <a:pt x="29" y="35"/>
                  </a:lnTo>
                  <a:lnTo>
                    <a:pt x="42" y="32"/>
                  </a:lnTo>
                  <a:lnTo>
                    <a:pt x="52" y="29"/>
                  </a:lnTo>
                  <a:lnTo>
                    <a:pt x="52" y="26"/>
                  </a:lnTo>
                  <a:lnTo>
                    <a:pt x="49" y="19"/>
                  </a:lnTo>
                  <a:lnTo>
                    <a:pt x="45" y="16"/>
                  </a:lnTo>
                  <a:lnTo>
                    <a:pt x="42" y="13"/>
                  </a:lnTo>
                  <a:lnTo>
                    <a:pt x="32" y="13"/>
                  </a:lnTo>
                  <a:lnTo>
                    <a:pt x="26" y="13"/>
                  </a:lnTo>
                  <a:lnTo>
                    <a:pt x="20" y="16"/>
                  </a:lnTo>
                  <a:lnTo>
                    <a:pt x="16" y="19"/>
                  </a:lnTo>
                  <a:lnTo>
                    <a:pt x="16" y="26"/>
                  </a:lnTo>
                  <a:lnTo>
                    <a:pt x="0" y="23"/>
                  </a:lnTo>
                  <a:lnTo>
                    <a:pt x="3" y="16"/>
                  </a:lnTo>
                  <a:lnTo>
                    <a:pt x="7" y="10"/>
                  </a:lnTo>
                  <a:lnTo>
                    <a:pt x="10" y="6"/>
                  </a:lnTo>
                  <a:lnTo>
                    <a:pt x="20" y="3"/>
                  </a:lnTo>
                  <a:lnTo>
                    <a:pt x="26" y="0"/>
                  </a:lnTo>
                  <a:lnTo>
                    <a:pt x="36" y="0"/>
                  </a:lnTo>
                  <a:lnTo>
                    <a:pt x="45" y="0"/>
                  </a:lnTo>
                  <a:lnTo>
                    <a:pt x="52" y="0"/>
                  </a:lnTo>
                  <a:lnTo>
                    <a:pt x="58" y="3"/>
                  </a:lnTo>
                  <a:lnTo>
                    <a:pt x="61" y="6"/>
                  </a:lnTo>
                  <a:lnTo>
                    <a:pt x="65" y="13"/>
                  </a:lnTo>
                  <a:lnTo>
                    <a:pt x="65" y="16"/>
                  </a:lnTo>
                  <a:lnTo>
                    <a:pt x="65" y="23"/>
                  </a:lnTo>
                  <a:lnTo>
                    <a:pt x="68" y="29"/>
                  </a:lnTo>
                  <a:lnTo>
                    <a:pt x="68" y="45"/>
                  </a:lnTo>
                  <a:lnTo>
                    <a:pt x="68" y="58"/>
                  </a:lnTo>
                  <a:lnTo>
                    <a:pt x="68" y="64"/>
                  </a:lnTo>
                  <a:lnTo>
                    <a:pt x="68" y="71"/>
                  </a:lnTo>
                  <a:lnTo>
                    <a:pt x="68" y="77"/>
                  </a:lnTo>
                  <a:lnTo>
                    <a:pt x="71" y="81"/>
                  </a:lnTo>
                  <a:lnTo>
                    <a:pt x="58" y="81"/>
                  </a:lnTo>
                  <a:lnTo>
                    <a:pt x="55" y="77"/>
                  </a:lnTo>
                  <a:lnTo>
                    <a:pt x="52" y="71"/>
                  </a:lnTo>
                  <a:close/>
                  <a:moveTo>
                    <a:pt x="52" y="42"/>
                  </a:moveTo>
                  <a:lnTo>
                    <a:pt x="42" y="45"/>
                  </a:lnTo>
                  <a:lnTo>
                    <a:pt x="29" y="48"/>
                  </a:lnTo>
                  <a:lnTo>
                    <a:pt x="23" y="48"/>
                  </a:lnTo>
                  <a:lnTo>
                    <a:pt x="20" y="48"/>
                  </a:lnTo>
                  <a:lnTo>
                    <a:pt x="16" y="52"/>
                  </a:lnTo>
                  <a:lnTo>
                    <a:pt x="16" y="55"/>
                  </a:lnTo>
                  <a:lnTo>
                    <a:pt x="13" y="55"/>
                  </a:lnTo>
                  <a:lnTo>
                    <a:pt x="13" y="58"/>
                  </a:lnTo>
                  <a:lnTo>
                    <a:pt x="13" y="64"/>
                  </a:lnTo>
                  <a:lnTo>
                    <a:pt x="16" y="68"/>
                  </a:lnTo>
                  <a:lnTo>
                    <a:pt x="23" y="68"/>
                  </a:lnTo>
                  <a:lnTo>
                    <a:pt x="29" y="71"/>
                  </a:lnTo>
                  <a:lnTo>
                    <a:pt x="36" y="68"/>
                  </a:lnTo>
                  <a:lnTo>
                    <a:pt x="39" y="68"/>
                  </a:lnTo>
                  <a:lnTo>
                    <a:pt x="45" y="64"/>
                  </a:lnTo>
                  <a:lnTo>
                    <a:pt x="49" y="58"/>
                  </a:lnTo>
                  <a:lnTo>
                    <a:pt x="49" y="55"/>
                  </a:lnTo>
                  <a:lnTo>
                    <a:pt x="52" y="48"/>
                  </a:lnTo>
                  <a:lnTo>
                    <a:pt x="52" y="4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8" name="Freeform 1174"/>
            <p:cNvSpPr>
              <a:spLocks noEditPoints="1"/>
            </p:cNvSpPr>
            <p:nvPr/>
          </p:nvSpPr>
          <p:spPr bwMode="auto">
            <a:xfrm>
              <a:off x="3474" y="1263"/>
              <a:ext cx="68" cy="113"/>
            </a:xfrm>
            <a:custGeom>
              <a:avLst/>
              <a:gdLst>
                <a:gd name="T0" fmla="*/ 55 w 68"/>
                <a:gd name="T1" fmla="*/ 110 h 113"/>
                <a:gd name="T2" fmla="*/ 55 w 68"/>
                <a:gd name="T3" fmla="*/ 97 h 113"/>
                <a:gd name="T4" fmla="*/ 48 w 68"/>
                <a:gd name="T5" fmla="*/ 106 h 113"/>
                <a:gd name="T6" fmla="*/ 42 w 68"/>
                <a:gd name="T7" fmla="*/ 110 h 113"/>
                <a:gd name="T8" fmla="*/ 32 w 68"/>
                <a:gd name="T9" fmla="*/ 113 h 113"/>
                <a:gd name="T10" fmla="*/ 23 w 68"/>
                <a:gd name="T11" fmla="*/ 110 h 113"/>
                <a:gd name="T12" fmla="*/ 16 w 68"/>
                <a:gd name="T13" fmla="*/ 106 h 113"/>
                <a:gd name="T14" fmla="*/ 7 w 68"/>
                <a:gd name="T15" fmla="*/ 100 h 113"/>
                <a:gd name="T16" fmla="*/ 3 w 68"/>
                <a:gd name="T17" fmla="*/ 90 h 113"/>
                <a:gd name="T18" fmla="*/ 0 w 68"/>
                <a:gd name="T19" fmla="*/ 81 h 113"/>
                <a:gd name="T20" fmla="*/ 0 w 68"/>
                <a:gd name="T21" fmla="*/ 71 h 113"/>
                <a:gd name="T22" fmla="*/ 0 w 68"/>
                <a:gd name="T23" fmla="*/ 58 h 113"/>
                <a:gd name="T24" fmla="*/ 3 w 68"/>
                <a:gd name="T25" fmla="*/ 48 h 113"/>
                <a:gd name="T26" fmla="*/ 7 w 68"/>
                <a:gd name="T27" fmla="*/ 39 h 113"/>
                <a:gd name="T28" fmla="*/ 13 w 68"/>
                <a:gd name="T29" fmla="*/ 32 h 113"/>
                <a:gd name="T30" fmla="*/ 23 w 68"/>
                <a:gd name="T31" fmla="*/ 29 h 113"/>
                <a:gd name="T32" fmla="*/ 32 w 68"/>
                <a:gd name="T33" fmla="*/ 29 h 113"/>
                <a:gd name="T34" fmla="*/ 39 w 68"/>
                <a:gd name="T35" fmla="*/ 29 h 113"/>
                <a:gd name="T36" fmla="*/ 45 w 68"/>
                <a:gd name="T37" fmla="*/ 32 h 113"/>
                <a:gd name="T38" fmla="*/ 48 w 68"/>
                <a:gd name="T39" fmla="*/ 35 h 113"/>
                <a:gd name="T40" fmla="*/ 55 w 68"/>
                <a:gd name="T41" fmla="*/ 42 h 113"/>
                <a:gd name="T42" fmla="*/ 55 w 68"/>
                <a:gd name="T43" fmla="*/ 0 h 113"/>
                <a:gd name="T44" fmla="*/ 68 w 68"/>
                <a:gd name="T45" fmla="*/ 0 h 113"/>
                <a:gd name="T46" fmla="*/ 68 w 68"/>
                <a:gd name="T47" fmla="*/ 110 h 113"/>
                <a:gd name="T48" fmla="*/ 55 w 68"/>
                <a:gd name="T49" fmla="*/ 110 h 113"/>
                <a:gd name="T50" fmla="*/ 13 w 68"/>
                <a:gd name="T51" fmla="*/ 71 h 113"/>
                <a:gd name="T52" fmla="*/ 13 w 68"/>
                <a:gd name="T53" fmla="*/ 77 h 113"/>
                <a:gd name="T54" fmla="*/ 16 w 68"/>
                <a:gd name="T55" fmla="*/ 87 h 113"/>
                <a:gd name="T56" fmla="*/ 19 w 68"/>
                <a:gd name="T57" fmla="*/ 90 h 113"/>
                <a:gd name="T58" fmla="*/ 26 w 68"/>
                <a:gd name="T59" fmla="*/ 97 h 113"/>
                <a:gd name="T60" fmla="*/ 32 w 68"/>
                <a:gd name="T61" fmla="*/ 100 h 113"/>
                <a:gd name="T62" fmla="*/ 42 w 68"/>
                <a:gd name="T63" fmla="*/ 97 h 113"/>
                <a:gd name="T64" fmla="*/ 48 w 68"/>
                <a:gd name="T65" fmla="*/ 93 h 113"/>
                <a:gd name="T66" fmla="*/ 52 w 68"/>
                <a:gd name="T67" fmla="*/ 87 h 113"/>
                <a:gd name="T68" fmla="*/ 52 w 68"/>
                <a:gd name="T69" fmla="*/ 81 h 113"/>
                <a:gd name="T70" fmla="*/ 55 w 68"/>
                <a:gd name="T71" fmla="*/ 71 h 113"/>
                <a:gd name="T72" fmla="*/ 52 w 68"/>
                <a:gd name="T73" fmla="*/ 61 h 113"/>
                <a:gd name="T74" fmla="*/ 52 w 68"/>
                <a:gd name="T75" fmla="*/ 55 h 113"/>
                <a:gd name="T76" fmla="*/ 48 w 68"/>
                <a:gd name="T77" fmla="*/ 48 h 113"/>
                <a:gd name="T78" fmla="*/ 42 w 68"/>
                <a:gd name="T79" fmla="*/ 42 h 113"/>
                <a:gd name="T80" fmla="*/ 32 w 68"/>
                <a:gd name="T81" fmla="*/ 42 h 113"/>
                <a:gd name="T82" fmla="*/ 26 w 68"/>
                <a:gd name="T83" fmla="*/ 42 h 113"/>
                <a:gd name="T84" fmla="*/ 19 w 68"/>
                <a:gd name="T85" fmla="*/ 48 h 113"/>
                <a:gd name="T86" fmla="*/ 16 w 68"/>
                <a:gd name="T87" fmla="*/ 55 h 113"/>
                <a:gd name="T88" fmla="*/ 13 w 68"/>
                <a:gd name="T89" fmla="*/ 61 h 113"/>
                <a:gd name="T90" fmla="*/ 13 w 68"/>
                <a:gd name="T91" fmla="*/ 71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13"/>
                <a:gd name="T140" fmla="*/ 68 w 68"/>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13">
                  <a:moveTo>
                    <a:pt x="55" y="110"/>
                  </a:moveTo>
                  <a:lnTo>
                    <a:pt x="55" y="97"/>
                  </a:lnTo>
                  <a:lnTo>
                    <a:pt x="48" y="106"/>
                  </a:lnTo>
                  <a:lnTo>
                    <a:pt x="42" y="110"/>
                  </a:lnTo>
                  <a:lnTo>
                    <a:pt x="32" y="113"/>
                  </a:lnTo>
                  <a:lnTo>
                    <a:pt x="23" y="110"/>
                  </a:lnTo>
                  <a:lnTo>
                    <a:pt x="16" y="106"/>
                  </a:lnTo>
                  <a:lnTo>
                    <a:pt x="7" y="100"/>
                  </a:lnTo>
                  <a:lnTo>
                    <a:pt x="3" y="90"/>
                  </a:lnTo>
                  <a:lnTo>
                    <a:pt x="0" y="81"/>
                  </a:lnTo>
                  <a:lnTo>
                    <a:pt x="0" y="71"/>
                  </a:lnTo>
                  <a:lnTo>
                    <a:pt x="0" y="58"/>
                  </a:lnTo>
                  <a:lnTo>
                    <a:pt x="3" y="48"/>
                  </a:lnTo>
                  <a:lnTo>
                    <a:pt x="7" y="39"/>
                  </a:lnTo>
                  <a:lnTo>
                    <a:pt x="13" y="32"/>
                  </a:lnTo>
                  <a:lnTo>
                    <a:pt x="23" y="29"/>
                  </a:lnTo>
                  <a:lnTo>
                    <a:pt x="32" y="29"/>
                  </a:lnTo>
                  <a:lnTo>
                    <a:pt x="39" y="29"/>
                  </a:lnTo>
                  <a:lnTo>
                    <a:pt x="45" y="32"/>
                  </a:lnTo>
                  <a:lnTo>
                    <a:pt x="48" y="35"/>
                  </a:lnTo>
                  <a:lnTo>
                    <a:pt x="55" y="42"/>
                  </a:lnTo>
                  <a:lnTo>
                    <a:pt x="55" y="0"/>
                  </a:lnTo>
                  <a:lnTo>
                    <a:pt x="68" y="0"/>
                  </a:lnTo>
                  <a:lnTo>
                    <a:pt x="68" y="110"/>
                  </a:lnTo>
                  <a:lnTo>
                    <a:pt x="55" y="110"/>
                  </a:lnTo>
                  <a:close/>
                  <a:moveTo>
                    <a:pt x="13" y="71"/>
                  </a:moveTo>
                  <a:lnTo>
                    <a:pt x="13" y="77"/>
                  </a:lnTo>
                  <a:lnTo>
                    <a:pt x="16" y="87"/>
                  </a:lnTo>
                  <a:lnTo>
                    <a:pt x="19" y="90"/>
                  </a:lnTo>
                  <a:lnTo>
                    <a:pt x="26" y="97"/>
                  </a:lnTo>
                  <a:lnTo>
                    <a:pt x="32" y="100"/>
                  </a:lnTo>
                  <a:lnTo>
                    <a:pt x="42" y="97"/>
                  </a:lnTo>
                  <a:lnTo>
                    <a:pt x="48" y="93"/>
                  </a:lnTo>
                  <a:lnTo>
                    <a:pt x="52" y="87"/>
                  </a:lnTo>
                  <a:lnTo>
                    <a:pt x="52" y="81"/>
                  </a:lnTo>
                  <a:lnTo>
                    <a:pt x="55" y="71"/>
                  </a:lnTo>
                  <a:lnTo>
                    <a:pt x="52" y="61"/>
                  </a:lnTo>
                  <a:lnTo>
                    <a:pt x="52" y="55"/>
                  </a:lnTo>
                  <a:lnTo>
                    <a:pt x="48" y="48"/>
                  </a:lnTo>
                  <a:lnTo>
                    <a:pt x="42" y="42"/>
                  </a:lnTo>
                  <a:lnTo>
                    <a:pt x="32" y="42"/>
                  </a:lnTo>
                  <a:lnTo>
                    <a:pt x="26" y="42"/>
                  </a:lnTo>
                  <a:lnTo>
                    <a:pt x="19" y="48"/>
                  </a:lnTo>
                  <a:lnTo>
                    <a:pt x="16" y="55"/>
                  </a:lnTo>
                  <a:lnTo>
                    <a:pt x="13" y="61"/>
                  </a:lnTo>
                  <a:lnTo>
                    <a:pt x="13" y="7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09" name="Freeform 1175"/>
            <p:cNvSpPr>
              <a:spLocks/>
            </p:cNvSpPr>
            <p:nvPr/>
          </p:nvSpPr>
          <p:spPr bwMode="auto">
            <a:xfrm>
              <a:off x="3558" y="1263"/>
              <a:ext cx="39" cy="142"/>
            </a:xfrm>
            <a:custGeom>
              <a:avLst/>
              <a:gdLst>
                <a:gd name="T0" fmla="*/ 10 w 39"/>
                <a:gd name="T1" fmla="*/ 142 h 142"/>
                <a:gd name="T2" fmla="*/ 0 w 39"/>
                <a:gd name="T3" fmla="*/ 142 h 142"/>
                <a:gd name="T4" fmla="*/ 16 w 39"/>
                <a:gd name="T5" fmla="*/ 106 h 142"/>
                <a:gd name="T6" fmla="*/ 23 w 39"/>
                <a:gd name="T7" fmla="*/ 71 h 142"/>
                <a:gd name="T8" fmla="*/ 23 w 39"/>
                <a:gd name="T9" fmla="*/ 55 h 142"/>
                <a:gd name="T10" fmla="*/ 19 w 39"/>
                <a:gd name="T11" fmla="*/ 42 h 142"/>
                <a:gd name="T12" fmla="*/ 16 w 39"/>
                <a:gd name="T13" fmla="*/ 32 h 142"/>
                <a:gd name="T14" fmla="*/ 13 w 39"/>
                <a:gd name="T15" fmla="*/ 23 h 142"/>
                <a:gd name="T16" fmla="*/ 10 w 39"/>
                <a:gd name="T17" fmla="*/ 16 h 142"/>
                <a:gd name="T18" fmla="*/ 6 w 39"/>
                <a:gd name="T19" fmla="*/ 10 h 142"/>
                <a:gd name="T20" fmla="*/ 0 w 39"/>
                <a:gd name="T21" fmla="*/ 0 h 142"/>
                <a:gd name="T22" fmla="*/ 10 w 39"/>
                <a:gd name="T23" fmla="*/ 0 h 142"/>
                <a:gd name="T24" fmla="*/ 23 w 39"/>
                <a:gd name="T25" fmla="*/ 16 h 142"/>
                <a:gd name="T26" fmla="*/ 32 w 39"/>
                <a:gd name="T27" fmla="*/ 35 h 142"/>
                <a:gd name="T28" fmla="*/ 35 w 39"/>
                <a:gd name="T29" fmla="*/ 52 h 142"/>
                <a:gd name="T30" fmla="*/ 39 w 39"/>
                <a:gd name="T31" fmla="*/ 71 h 142"/>
                <a:gd name="T32" fmla="*/ 35 w 39"/>
                <a:gd name="T33" fmla="*/ 90 h 142"/>
                <a:gd name="T34" fmla="*/ 29 w 39"/>
                <a:gd name="T35" fmla="*/ 110 h 142"/>
                <a:gd name="T36" fmla="*/ 19 w 39"/>
                <a:gd name="T37" fmla="*/ 126 h 142"/>
                <a:gd name="T38" fmla="*/ 10 w 39"/>
                <a:gd name="T39" fmla="*/ 142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42"/>
                <a:gd name="T62" fmla="*/ 39 w 39"/>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42">
                  <a:moveTo>
                    <a:pt x="10" y="142"/>
                  </a:moveTo>
                  <a:lnTo>
                    <a:pt x="0" y="142"/>
                  </a:lnTo>
                  <a:lnTo>
                    <a:pt x="16" y="106"/>
                  </a:lnTo>
                  <a:lnTo>
                    <a:pt x="23" y="71"/>
                  </a:lnTo>
                  <a:lnTo>
                    <a:pt x="23" y="55"/>
                  </a:lnTo>
                  <a:lnTo>
                    <a:pt x="19" y="42"/>
                  </a:lnTo>
                  <a:lnTo>
                    <a:pt x="16" y="32"/>
                  </a:lnTo>
                  <a:lnTo>
                    <a:pt x="13" y="23"/>
                  </a:lnTo>
                  <a:lnTo>
                    <a:pt x="10" y="16"/>
                  </a:lnTo>
                  <a:lnTo>
                    <a:pt x="6" y="10"/>
                  </a:lnTo>
                  <a:lnTo>
                    <a:pt x="0" y="0"/>
                  </a:lnTo>
                  <a:lnTo>
                    <a:pt x="10" y="0"/>
                  </a:lnTo>
                  <a:lnTo>
                    <a:pt x="23" y="16"/>
                  </a:lnTo>
                  <a:lnTo>
                    <a:pt x="32" y="35"/>
                  </a:lnTo>
                  <a:lnTo>
                    <a:pt x="35" y="52"/>
                  </a:lnTo>
                  <a:lnTo>
                    <a:pt x="39" y="71"/>
                  </a:lnTo>
                  <a:lnTo>
                    <a:pt x="35" y="90"/>
                  </a:lnTo>
                  <a:lnTo>
                    <a:pt x="29" y="110"/>
                  </a:lnTo>
                  <a:lnTo>
                    <a:pt x="19" y="126"/>
                  </a:lnTo>
                  <a:lnTo>
                    <a:pt x="10" y="14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10" name="Freeform 1176"/>
            <p:cNvSpPr>
              <a:spLocks/>
            </p:cNvSpPr>
            <p:nvPr/>
          </p:nvSpPr>
          <p:spPr bwMode="auto">
            <a:xfrm>
              <a:off x="1026" y="3185"/>
              <a:ext cx="3354" cy="104"/>
            </a:xfrm>
            <a:custGeom>
              <a:avLst/>
              <a:gdLst>
                <a:gd name="T0" fmla="*/ 0 w 3354"/>
                <a:gd name="T1" fmla="*/ 0 h 104"/>
                <a:gd name="T2" fmla="*/ 222 w 3354"/>
                <a:gd name="T3" fmla="*/ 45 h 104"/>
                <a:gd name="T4" fmla="*/ 448 w 3354"/>
                <a:gd name="T5" fmla="*/ 68 h 104"/>
                <a:gd name="T6" fmla="*/ 671 w 3354"/>
                <a:gd name="T7" fmla="*/ 104 h 104"/>
                <a:gd name="T8" fmla="*/ 893 w 3354"/>
                <a:gd name="T9" fmla="*/ 94 h 104"/>
                <a:gd name="T10" fmla="*/ 1119 w 3354"/>
                <a:gd name="T11" fmla="*/ 68 h 104"/>
                <a:gd name="T12" fmla="*/ 1342 w 3354"/>
                <a:gd name="T13" fmla="*/ 33 h 104"/>
                <a:gd name="T14" fmla="*/ 1564 w 3354"/>
                <a:gd name="T15" fmla="*/ 39 h 104"/>
                <a:gd name="T16" fmla="*/ 1790 w 3354"/>
                <a:gd name="T17" fmla="*/ 20 h 104"/>
                <a:gd name="T18" fmla="*/ 2013 w 3354"/>
                <a:gd name="T19" fmla="*/ 20 h 104"/>
                <a:gd name="T20" fmla="*/ 2238 w 3354"/>
                <a:gd name="T21" fmla="*/ 20 h 104"/>
                <a:gd name="T22" fmla="*/ 2461 w 3354"/>
                <a:gd name="T23" fmla="*/ 13 h 104"/>
                <a:gd name="T24" fmla="*/ 2684 w 3354"/>
                <a:gd name="T25" fmla="*/ 20 h 104"/>
                <a:gd name="T26" fmla="*/ 2909 w 3354"/>
                <a:gd name="T27" fmla="*/ 23 h 104"/>
                <a:gd name="T28" fmla="*/ 3132 w 3354"/>
                <a:gd name="T29" fmla="*/ 7 h 104"/>
                <a:gd name="T30" fmla="*/ 3354 w 3354"/>
                <a:gd name="T31" fmla="*/ 26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54"/>
                <a:gd name="T49" fmla="*/ 0 h 104"/>
                <a:gd name="T50" fmla="*/ 3354 w 3354"/>
                <a:gd name="T51" fmla="*/ 104 h 1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54" h="104">
                  <a:moveTo>
                    <a:pt x="0" y="0"/>
                  </a:moveTo>
                  <a:lnTo>
                    <a:pt x="222" y="45"/>
                  </a:lnTo>
                  <a:lnTo>
                    <a:pt x="448" y="68"/>
                  </a:lnTo>
                  <a:lnTo>
                    <a:pt x="671" y="104"/>
                  </a:lnTo>
                  <a:lnTo>
                    <a:pt x="893" y="94"/>
                  </a:lnTo>
                  <a:lnTo>
                    <a:pt x="1119" y="68"/>
                  </a:lnTo>
                  <a:lnTo>
                    <a:pt x="1342" y="33"/>
                  </a:lnTo>
                  <a:lnTo>
                    <a:pt x="1564" y="39"/>
                  </a:lnTo>
                  <a:lnTo>
                    <a:pt x="1790" y="20"/>
                  </a:lnTo>
                  <a:lnTo>
                    <a:pt x="2013" y="20"/>
                  </a:lnTo>
                  <a:lnTo>
                    <a:pt x="2238" y="20"/>
                  </a:lnTo>
                  <a:lnTo>
                    <a:pt x="2461" y="13"/>
                  </a:lnTo>
                  <a:lnTo>
                    <a:pt x="2684" y="20"/>
                  </a:lnTo>
                  <a:lnTo>
                    <a:pt x="2909" y="23"/>
                  </a:lnTo>
                  <a:lnTo>
                    <a:pt x="3132" y="7"/>
                  </a:lnTo>
                  <a:lnTo>
                    <a:pt x="3354" y="26"/>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11" name="Line 1177"/>
            <p:cNvSpPr>
              <a:spLocks noChangeShapeType="1"/>
            </p:cNvSpPr>
            <p:nvPr/>
          </p:nvSpPr>
          <p:spPr bwMode="auto">
            <a:xfrm flipV="1">
              <a:off x="1026" y="3143"/>
              <a:ext cx="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2" name="Line 1178"/>
            <p:cNvSpPr>
              <a:spLocks noChangeShapeType="1"/>
            </p:cNvSpPr>
            <p:nvPr/>
          </p:nvSpPr>
          <p:spPr bwMode="auto">
            <a:xfrm>
              <a:off x="984" y="3185"/>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3" name="Line 1179"/>
            <p:cNvSpPr>
              <a:spLocks noChangeShapeType="1"/>
            </p:cNvSpPr>
            <p:nvPr/>
          </p:nvSpPr>
          <p:spPr bwMode="auto">
            <a:xfrm flipV="1">
              <a:off x="1248" y="3192"/>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4" name="Line 1180"/>
            <p:cNvSpPr>
              <a:spLocks noChangeShapeType="1"/>
            </p:cNvSpPr>
            <p:nvPr/>
          </p:nvSpPr>
          <p:spPr bwMode="auto">
            <a:xfrm>
              <a:off x="1210" y="3230"/>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5" name="Line 1181"/>
            <p:cNvSpPr>
              <a:spLocks noChangeShapeType="1"/>
            </p:cNvSpPr>
            <p:nvPr/>
          </p:nvSpPr>
          <p:spPr bwMode="auto">
            <a:xfrm flipV="1">
              <a:off x="1474" y="3214"/>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6" name="Line 1182"/>
            <p:cNvSpPr>
              <a:spLocks noChangeShapeType="1"/>
            </p:cNvSpPr>
            <p:nvPr/>
          </p:nvSpPr>
          <p:spPr bwMode="auto">
            <a:xfrm>
              <a:off x="1432" y="3253"/>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7" name="Line 1183"/>
            <p:cNvSpPr>
              <a:spLocks noChangeShapeType="1"/>
            </p:cNvSpPr>
            <p:nvPr/>
          </p:nvSpPr>
          <p:spPr bwMode="auto">
            <a:xfrm flipV="1">
              <a:off x="1697" y="3247"/>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8" name="Line 1184"/>
            <p:cNvSpPr>
              <a:spLocks noChangeShapeType="1"/>
            </p:cNvSpPr>
            <p:nvPr/>
          </p:nvSpPr>
          <p:spPr bwMode="auto">
            <a:xfrm>
              <a:off x="1655" y="3289"/>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19" name="Line 1185"/>
            <p:cNvSpPr>
              <a:spLocks noChangeShapeType="1"/>
            </p:cNvSpPr>
            <p:nvPr/>
          </p:nvSpPr>
          <p:spPr bwMode="auto">
            <a:xfrm flipV="1">
              <a:off x="1919" y="3240"/>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0" name="Line 1186"/>
            <p:cNvSpPr>
              <a:spLocks noChangeShapeType="1"/>
            </p:cNvSpPr>
            <p:nvPr/>
          </p:nvSpPr>
          <p:spPr bwMode="auto">
            <a:xfrm>
              <a:off x="1881" y="3279"/>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1" name="Line 1187"/>
            <p:cNvSpPr>
              <a:spLocks noChangeShapeType="1"/>
            </p:cNvSpPr>
            <p:nvPr/>
          </p:nvSpPr>
          <p:spPr bwMode="auto">
            <a:xfrm flipV="1">
              <a:off x="2145" y="3211"/>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2" name="Line 1188"/>
            <p:cNvSpPr>
              <a:spLocks noChangeShapeType="1"/>
            </p:cNvSpPr>
            <p:nvPr/>
          </p:nvSpPr>
          <p:spPr bwMode="auto">
            <a:xfrm>
              <a:off x="2103" y="3253"/>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3" name="Line 1189"/>
            <p:cNvSpPr>
              <a:spLocks noChangeShapeType="1"/>
            </p:cNvSpPr>
            <p:nvPr/>
          </p:nvSpPr>
          <p:spPr bwMode="auto">
            <a:xfrm flipV="1">
              <a:off x="2368" y="3179"/>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4" name="Line 1190"/>
            <p:cNvSpPr>
              <a:spLocks noChangeShapeType="1"/>
            </p:cNvSpPr>
            <p:nvPr/>
          </p:nvSpPr>
          <p:spPr bwMode="auto">
            <a:xfrm>
              <a:off x="2326" y="3218"/>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5" name="Line 1191"/>
            <p:cNvSpPr>
              <a:spLocks noChangeShapeType="1"/>
            </p:cNvSpPr>
            <p:nvPr/>
          </p:nvSpPr>
          <p:spPr bwMode="auto">
            <a:xfrm flipV="1">
              <a:off x="2590" y="3182"/>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6" name="Line 1192"/>
            <p:cNvSpPr>
              <a:spLocks noChangeShapeType="1"/>
            </p:cNvSpPr>
            <p:nvPr/>
          </p:nvSpPr>
          <p:spPr bwMode="auto">
            <a:xfrm>
              <a:off x="2552" y="3224"/>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7" name="Line 1193"/>
            <p:cNvSpPr>
              <a:spLocks noChangeShapeType="1"/>
            </p:cNvSpPr>
            <p:nvPr/>
          </p:nvSpPr>
          <p:spPr bwMode="auto">
            <a:xfrm flipV="1">
              <a:off x="2816" y="3166"/>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8" name="Line 1194"/>
            <p:cNvSpPr>
              <a:spLocks noChangeShapeType="1"/>
            </p:cNvSpPr>
            <p:nvPr/>
          </p:nvSpPr>
          <p:spPr bwMode="auto">
            <a:xfrm>
              <a:off x="2774" y="3205"/>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29" name="Line 1195"/>
            <p:cNvSpPr>
              <a:spLocks noChangeShapeType="1"/>
            </p:cNvSpPr>
            <p:nvPr/>
          </p:nvSpPr>
          <p:spPr bwMode="auto">
            <a:xfrm flipV="1">
              <a:off x="3039" y="3166"/>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0" name="Line 1196"/>
            <p:cNvSpPr>
              <a:spLocks noChangeShapeType="1"/>
            </p:cNvSpPr>
            <p:nvPr/>
          </p:nvSpPr>
          <p:spPr bwMode="auto">
            <a:xfrm>
              <a:off x="3000" y="3205"/>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1" name="Line 1197"/>
            <p:cNvSpPr>
              <a:spLocks noChangeShapeType="1"/>
            </p:cNvSpPr>
            <p:nvPr/>
          </p:nvSpPr>
          <p:spPr bwMode="auto">
            <a:xfrm flipV="1">
              <a:off x="3264" y="3166"/>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2" name="Line 1198"/>
            <p:cNvSpPr>
              <a:spLocks noChangeShapeType="1"/>
            </p:cNvSpPr>
            <p:nvPr/>
          </p:nvSpPr>
          <p:spPr bwMode="auto">
            <a:xfrm>
              <a:off x="3222" y="3205"/>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3" name="Line 1199"/>
            <p:cNvSpPr>
              <a:spLocks noChangeShapeType="1"/>
            </p:cNvSpPr>
            <p:nvPr/>
          </p:nvSpPr>
          <p:spPr bwMode="auto">
            <a:xfrm flipV="1">
              <a:off x="3487" y="3156"/>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4" name="Line 1200"/>
            <p:cNvSpPr>
              <a:spLocks noChangeShapeType="1"/>
            </p:cNvSpPr>
            <p:nvPr/>
          </p:nvSpPr>
          <p:spPr bwMode="auto">
            <a:xfrm>
              <a:off x="3445" y="3198"/>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5" name="Line 1201"/>
            <p:cNvSpPr>
              <a:spLocks noChangeShapeType="1"/>
            </p:cNvSpPr>
            <p:nvPr/>
          </p:nvSpPr>
          <p:spPr bwMode="auto">
            <a:xfrm flipV="1">
              <a:off x="3710" y="3163"/>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6" name="Line 1202"/>
            <p:cNvSpPr>
              <a:spLocks noChangeShapeType="1"/>
            </p:cNvSpPr>
            <p:nvPr/>
          </p:nvSpPr>
          <p:spPr bwMode="auto">
            <a:xfrm>
              <a:off x="3671" y="3205"/>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7" name="Line 1203"/>
            <p:cNvSpPr>
              <a:spLocks noChangeShapeType="1"/>
            </p:cNvSpPr>
            <p:nvPr/>
          </p:nvSpPr>
          <p:spPr bwMode="auto">
            <a:xfrm flipV="1">
              <a:off x="3935" y="3169"/>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8" name="Line 1204"/>
            <p:cNvSpPr>
              <a:spLocks noChangeShapeType="1"/>
            </p:cNvSpPr>
            <p:nvPr/>
          </p:nvSpPr>
          <p:spPr bwMode="auto">
            <a:xfrm>
              <a:off x="3893" y="3208"/>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39" name="Line 1205"/>
            <p:cNvSpPr>
              <a:spLocks noChangeShapeType="1"/>
            </p:cNvSpPr>
            <p:nvPr/>
          </p:nvSpPr>
          <p:spPr bwMode="auto">
            <a:xfrm flipV="1">
              <a:off x="4158" y="3150"/>
              <a:ext cx="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0" name="Line 1206"/>
            <p:cNvSpPr>
              <a:spLocks noChangeShapeType="1"/>
            </p:cNvSpPr>
            <p:nvPr/>
          </p:nvSpPr>
          <p:spPr bwMode="auto">
            <a:xfrm>
              <a:off x="4116" y="3192"/>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1" name="Line 1207"/>
            <p:cNvSpPr>
              <a:spLocks noChangeShapeType="1"/>
            </p:cNvSpPr>
            <p:nvPr/>
          </p:nvSpPr>
          <p:spPr bwMode="auto">
            <a:xfrm flipV="1">
              <a:off x="4380" y="3172"/>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2" name="Line 1208"/>
            <p:cNvSpPr>
              <a:spLocks noChangeShapeType="1"/>
            </p:cNvSpPr>
            <p:nvPr/>
          </p:nvSpPr>
          <p:spPr bwMode="auto">
            <a:xfrm>
              <a:off x="4342" y="3211"/>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3" name="Line 1265"/>
            <p:cNvSpPr>
              <a:spLocks noChangeShapeType="1"/>
            </p:cNvSpPr>
            <p:nvPr/>
          </p:nvSpPr>
          <p:spPr bwMode="auto">
            <a:xfrm flipV="1">
              <a:off x="2442" y="2131"/>
              <a:ext cx="22"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4" name="Line 1266"/>
            <p:cNvSpPr>
              <a:spLocks noChangeShapeType="1"/>
            </p:cNvSpPr>
            <p:nvPr/>
          </p:nvSpPr>
          <p:spPr bwMode="auto">
            <a:xfrm flipV="1">
              <a:off x="2477" y="2121"/>
              <a:ext cx="26"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5" name="Line 1267"/>
            <p:cNvSpPr>
              <a:spLocks noChangeShapeType="1"/>
            </p:cNvSpPr>
            <p:nvPr/>
          </p:nvSpPr>
          <p:spPr bwMode="auto">
            <a:xfrm flipV="1">
              <a:off x="2513" y="2108"/>
              <a:ext cx="26"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6" name="Line 1268"/>
            <p:cNvSpPr>
              <a:spLocks noChangeShapeType="1"/>
            </p:cNvSpPr>
            <p:nvPr/>
          </p:nvSpPr>
          <p:spPr bwMode="auto">
            <a:xfrm flipV="1">
              <a:off x="2552" y="2095"/>
              <a:ext cx="22"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7" name="Freeform 1269"/>
            <p:cNvSpPr>
              <a:spLocks/>
            </p:cNvSpPr>
            <p:nvPr/>
          </p:nvSpPr>
          <p:spPr bwMode="auto">
            <a:xfrm>
              <a:off x="2587" y="2089"/>
              <a:ext cx="16" cy="19"/>
            </a:xfrm>
            <a:custGeom>
              <a:avLst/>
              <a:gdLst>
                <a:gd name="T0" fmla="*/ 0 w 16"/>
                <a:gd name="T1" fmla="*/ 3 h 19"/>
                <a:gd name="T2" fmla="*/ 3 w 16"/>
                <a:gd name="T3" fmla="*/ 0 h 19"/>
                <a:gd name="T4" fmla="*/ 16 w 16"/>
                <a:gd name="T5" fmla="*/ 19 h 19"/>
                <a:gd name="T6" fmla="*/ 0 60000 65536"/>
                <a:gd name="T7" fmla="*/ 0 60000 65536"/>
                <a:gd name="T8" fmla="*/ 0 60000 65536"/>
                <a:gd name="T9" fmla="*/ 0 w 16"/>
                <a:gd name="T10" fmla="*/ 0 h 19"/>
                <a:gd name="T11" fmla="*/ 16 w 16"/>
                <a:gd name="T12" fmla="*/ 19 h 19"/>
              </a:gdLst>
              <a:ahLst/>
              <a:cxnLst>
                <a:cxn ang="T6">
                  <a:pos x="T0" y="T1"/>
                </a:cxn>
                <a:cxn ang="T7">
                  <a:pos x="T2" y="T3"/>
                </a:cxn>
                <a:cxn ang="T8">
                  <a:pos x="T4" y="T5"/>
                </a:cxn>
              </a:cxnLst>
              <a:rect l="T9" t="T10" r="T11" b="T12"/>
              <a:pathLst>
                <a:path w="16" h="19">
                  <a:moveTo>
                    <a:pt x="0" y="3"/>
                  </a:moveTo>
                  <a:lnTo>
                    <a:pt x="3" y="0"/>
                  </a:lnTo>
                  <a:lnTo>
                    <a:pt x="16" y="19"/>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48" name="Line 1270"/>
            <p:cNvSpPr>
              <a:spLocks noChangeShapeType="1"/>
            </p:cNvSpPr>
            <p:nvPr/>
          </p:nvSpPr>
          <p:spPr bwMode="auto">
            <a:xfrm>
              <a:off x="2610" y="2121"/>
              <a:ext cx="9" cy="2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49" name="Line 1349"/>
            <p:cNvSpPr>
              <a:spLocks noChangeShapeType="1"/>
            </p:cNvSpPr>
            <p:nvPr/>
          </p:nvSpPr>
          <p:spPr bwMode="auto">
            <a:xfrm>
              <a:off x="2552" y="2050"/>
              <a:ext cx="80"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0" name="Line 1350"/>
            <p:cNvSpPr>
              <a:spLocks noChangeShapeType="1"/>
            </p:cNvSpPr>
            <p:nvPr/>
          </p:nvSpPr>
          <p:spPr bwMode="auto">
            <a:xfrm flipV="1">
              <a:off x="2552" y="2050"/>
              <a:ext cx="80"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1" name="Line 1355"/>
            <p:cNvSpPr>
              <a:spLocks noChangeShapeType="1"/>
            </p:cNvSpPr>
            <p:nvPr/>
          </p:nvSpPr>
          <p:spPr bwMode="auto">
            <a:xfrm>
              <a:off x="3222" y="2114"/>
              <a:ext cx="8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2" name="Line 1356"/>
            <p:cNvSpPr>
              <a:spLocks noChangeShapeType="1"/>
            </p:cNvSpPr>
            <p:nvPr/>
          </p:nvSpPr>
          <p:spPr bwMode="auto">
            <a:xfrm flipV="1">
              <a:off x="3222" y="2114"/>
              <a:ext cx="8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3" name="Line 1420"/>
            <p:cNvSpPr>
              <a:spLocks noChangeShapeType="1"/>
            </p:cNvSpPr>
            <p:nvPr/>
          </p:nvSpPr>
          <p:spPr bwMode="auto">
            <a:xfrm>
              <a:off x="2397" y="1898"/>
              <a:ext cx="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4" name="Line 1421"/>
            <p:cNvSpPr>
              <a:spLocks noChangeShapeType="1"/>
            </p:cNvSpPr>
            <p:nvPr/>
          </p:nvSpPr>
          <p:spPr bwMode="auto">
            <a:xfrm>
              <a:off x="2422" y="1918"/>
              <a:ext cx="10"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5" name="Line 1422"/>
            <p:cNvSpPr>
              <a:spLocks noChangeShapeType="1"/>
            </p:cNvSpPr>
            <p:nvPr/>
          </p:nvSpPr>
          <p:spPr bwMode="auto">
            <a:xfrm>
              <a:off x="2448" y="1937"/>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6" name="Line 1423"/>
            <p:cNvSpPr>
              <a:spLocks noChangeShapeType="1"/>
            </p:cNvSpPr>
            <p:nvPr/>
          </p:nvSpPr>
          <p:spPr bwMode="auto">
            <a:xfrm>
              <a:off x="2474" y="1960"/>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7" name="Line 1424"/>
            <p:cNvSpPr>
              <a:spLocks noChangeShapeType="1"/>
            </p:cNvSpPr>
            <p:nvPr/>
          </p:nvSpPr>
          <p:spPr bwMode="auto">
            <a:xfrm>
              <a:off x="2500" y="1979"/>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8" name="Line 1425"/>
            <p:cNvSpPr>
              <a:spLocks noChangeShapeType="1"/>
            </p:cNvSpPr>
            <p:nvPr/>
          </p:nvSpPr>
          <p:spPr bwMode="auto">
            <a:xfrm>
              <a:off x="2526" y="1998"/>
              <a:ext cx="9"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59" name="Line 1426"/>
            <p:cNvSpPr>
              <a:spLocks noChangeShapeType="1"/>
            </p:cNvSpPr>
            <p:nvPr/>
          </p:nvSpPr>
          <p:spPr bwMode="auto">
            <a:xfrm>
              <a:off x="2552" y="2018"/>
              <a:ext cx="9"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0" name="Line 1427"/>
            <p:cNvSpPr>
              <a:spLocks noChangeShapeType="1"/>
            </p:cNvSpPr>
            <p:nvPr/>
          </p:nvSpPr>
          <p:spPr bwMode="auto">
            <a:xfrm>
              <a:off x="2577" y="2037"/>
              <a:ext cx="10"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1" name="Line 1428"/>
            <p:cNvSpPr>
              <a:spLocks noChangeShapeType="1"/>
            </p:cNvSpPr>
            <p:nvPr/>
          </p:nvSpPr>
          <p:spPr bwMode="auto">
            <a:xfrm flipV="1">
              <a:off x="2600" y="2027"/>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2" name="Line 1429"/>
            <p:cNvSpPr>
              <a:spLocks noChangeShapeType="1"/>
            </p:cNvSpPr>
            <p:nvPr/>
          </p:nvSpPr>
          <p:spPr bwMode="auto">
            <a:xfrm flipV="1">
              <a:off x="2619" y="2002"/>
              <a:ext cx="7"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3" name="Line 1430"/>
            <p:cNvSpPr>
              <a:spLocks noChangeShapeType="1"/>
            </p:cNvSpPr>
            <p:nvPr/>
          </p:nvSpPr>
          <p:spPr bwMode="auto">
            <a:xfrm flipV="1">
              <a:off x="2635" y="1973"/>
              <a:ext cx="10"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4" name="Line 1431"/>
            <p:cNvSpPr>
              <a:spLocks noChangeShapeType="1"/>
            </p:cNvSpPr>
            <p:nvPr/>
          </p:nvSpPr>
          <p:spPr bwMode="auto">
            <a:xfrm flipV="1">
              <a:off x="2655" y="1947"/>
              <a:ext cx="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5" name="Line 1432"/>
            <p:cNvSpPr>
              <a:spLocks noChangeShapeType="1"/>
            </p:cNvSpPr>
            <p:nvPr/>
          </p:nvSpPr>
          <p:spPr bwMode="auto">
            <a:xfrm flipV="1">
              <a:off x="2674" y="1921"/>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6" name="Line 1433"/>
            <p:cNvSpPr>
              <a:spLocks noChangeShapeType="1"/>
            </p:cNvSpPr>
            <p:nvPr/>
          </p:nvSpPr>
          <p:spPr bwMode="auto">
            <a:xfrm flipV="1">
              <a:off x="2693" y="1895"/>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767" name="Line 1434"/>
            <p:cNvSpPr>
              <a:spLocks noChangeShapeType="1"/>
            </p:cNvSpPr>
            <p:nvPr/>
          </p:nvSpPr>
          <p:spPr bwMode="auto">
            <a:xfrm flipV="1">
              <a:off x="2713" y="1869"/>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grpSp>
          <p:nvGrpSpPr>
            <p:cNvPr id="280768" name="Group 2038"/>
            <p:cNvGrpSpPr>
              <a:grpSpLocks/>
            </p:cNvGrpSpPr>
            <p:nvPr/>
          </p:nvGrpSpPr>
          <p:grpSpPr bwMode="auto">
            <a:xfrm>
              <a:off x="984" y="2034"/>
              <a:ext cx="3438" cy="1390"/>
              <a:chOff x="984" y="2034"/>
              <a:chExt cx="3438" cy="1390"/>
            </a:xfrm>
          </p:grpSpPr>
          <p:sp>
            <p:nvSpPr>
              <p:cNvPr id="281040" name="Line 1838"/>
              <p:cNvSpPr>
                <a:spLocks noChangeShapeType="1"/>
              </p:cNvSpPr>
              <p:nvPr/>
            </p:nvSpPr>
            <p:spPr bwMode="auto">
              <a:xfrm flipV="1">
                <a:off x="1716" y="2427"/>
                <a:ext cx="7"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1" name="Line 1839"/>
              <p:cNvSpPr>
                <a:spLocks noChangeShapeType="1"/>
              </p:cNvSpPr>
              <p:nvPr/>
            </p:nvSpPr>
            <p:spPr bwMode="auto">
              <a:xfrm flipV="1">
                <a:off x="1735" y="2405"/>
                <a:ext cx="26" cy="1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2" name="Line 1840"/>
              <p:cNvSpPr>
                <a:spLocks noChangeShapeType="1"/>
              </p:cNvSpPr>
              <p:nvPr/>
            </p:nvSpPr>
            <p:spPr bwMode="auto">
              <a:xfrm flipV="1">
                <a:off x="1774" y="2395"/>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3" name="Line 1841"/>
              <p:cNvSpPr>
                <a:spLocks noChangeShapeType="1"/>
              </p:cNvSpPr>
              <p:nvPr/>
            </p:nvSpPr>
            <p:spPr bwMode="auto">
              <a:xfrm flipV="1">
                <a:off x="1790" y="2369"/>
                <a:ext cx="26" cy="2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4" name="Line 1842"/>
              <p:cNvSpPr>
                <a:spLocks noChangeShapeType="1"/>
              </p:cNvSpPr>
              <p:nvPr/>
            </p:nvSpPr>
            <p:spPr bwMode="auto">
              <a:xfrm flipV="1">
                <a:off x="1829" y="2360"/>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5" name="Line 1843"/>
              <p:cNvSpPr>
                <a:spLocks noChangeShapeType="1"/>
              </p:cNvSpPr>
              <p:nvPr/>
            </p:nvSpPr>
            <p:spPr bwMode="auto">
              <a:xfrm flipV="1">
                <a:off x="1845" y="2337"/>
                <a:ext cx="29" cy="1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6" name="Line 1844"/>
              <p:cNvSpPr>
                <a:spLocks noChangeShapeType="1"/>
              </p:cNvSpPr>
              <p:nvPr/>
            </p:nvSpPr>
            <p:spPr bwMode="auto">
              <a:xfrm flipV="1">
                <a:off x="1884" y="2327"/>
                <a:ext cx="6"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7" name="Freeform 1845"/>
              <p:cNvSpPr>
                <a:spLocks/>
              </p:cNvSpPr>
              <p:nvPr/>
            </p:nvSpPr>
            <p:spPr bwMode="auto">
              <a:xfrm>
                <a:off x="1900" y="2308"/>
                <a:ext cx="29" cy="13"/>
              </a:xfrm>
              <a:custGeom>
                <a:avLst/>
                <a:gdLst>
                  <a:gd name="T0" fmla="*/ 0 w 29"/>
                  <a:gd name="T1" fmla="*/ 13 h 13"/>
                  <a:gd name="T2" fmla="*/ 19 w 29"/>
                  <a:gd name="T3" fmla="*/ 0 h 13"/>
                  <a:gd name="T4" fmla="*/ 29 w 29"/>
                  <a:gd name="T5" fmla="*/ 0 h 13"/>
                  <a:gd name="T6" fmla="*/ 0 60000 65536"/>
                  <a:gd name="T7" fmla="*/ 0 60000 65536"/>
                  <a:gd name="T8" fmla="*/ 0 60000 65536"/>
                  <a:gd name="T9" fmla="*/ 0 w 29"/>
                  <a:gd name="T10" fmla="*/ 0 h 13"/>
                  <a:gd name="T11" fmla="*/ 29 w 29"/>
                  <a:gd name="T12" fmla="*/ 13 h 13"/>
                </a:gdLst>
                <a:ahLst/>
                <a:cxnLst>
                  <a:cxn ang="T6">
                    <a:pos x="T0" y="T1"/>
                  </a:cxn>
                  <a:cxn ang="T7">
                    <a:pos x="T2" y="T3"/>
                  </a:cxn>
                  <a:cxn ang="T8">
                    <a:pos x="T4" y="T5"/>
                  </a:cxn>
                </a:cxnLst>
                <a:rect l="T9" t="T10" r="T11" b="T12"/>
                <a:pathLst>
                  <a:path w="29" h="13">
                    <a:moveTo>
                      <a:pt x="0" y="13"/>
                    </a:moveTo>
                    <a:lnTo>
                      <a:pt x="19" y="0"/>
                    </a:lnTo>
                    <a:lnTo>
                      <a:pt x="29"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048" name="Line 1846"/>
              <p:cNvSpPr>
                <a:spLocks noChangeShapeType="1"/>
              </p:cNvSpPr>
              <p:nvPr/>
            </p:nvSpPr>
            <p:spPr bwMode="auto">
              <a:xfrm>
                <a:off x="1942" y="230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49" name="Line 1847"/>
              <p:cNvSpPr>
                <a:spLocks noChangeShapeType="1"/>
              </p:cNvSpPr>
              <p:nvPr/>
            </p:nvSpPr>
            <p:spPr bwMode="auto">
              <a:xfrm>
                <a:off x="1961" y="2308"/>
                <a:ext cx="3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0" name="Line 1848"/>
              <p:cNvSpPr>
                <a:spLocks noChangeShapeType="1"/>
              </p:cNvSpPr>
              <p:nvPr/>
            </p:nvSpPr>
            <p:spPr bwMode="auto">
              <a:xfrm>
                <a:off x="2006" y="2308"/>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1" name="Line 1849"/>
              <p:cNvSpPr>
                <a:spLocks noChangeShapeType="1"/>
              </p:cNvSpPr>
              <p:nvPr/>
            </p:nvSpPr>
            <p:spPr bwMode="auto">
              <a:xfrm>
                <a:off x="2026" y="2308"/>
                <a:ext cx="3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2" name="Line 1850"/>
              <p:cNvSpPr>
                <a:spLocks noChangeShapeType="1"/>
              </p:cNvSpPr>
              <p:nvPr/>
            </p:nvSpPr>
            <p:spPr bwMode="auto">
              <a:xfrm>
                <a:off x="2071" y="230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3" name="Line 1851"/>
              <p:cNvSpPr>
                <a:spLocks noChangeShapeType="1"/>
              </p:cNvSpPr>
              <p:nvPr/>
            </p:nvSpPr>
            <p:spPr bwMode="auto">
              <a:xfrm>
                <a:off x="2090" y="2308"/>
                <a:ext cx="3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4" name="Line 1852"/>
              <p:cNvSpPr>
                <a:spLocks noChangeShapeType="1"/>
              </p:cNvSpPr>
              <p:nvPr/>
            </p:nvSpPr>
            <p:spPr bwMode="auto">
              <a:xfrm>
                <a:off x="2135" y="2308"/>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5" name="Line 1853"/>
              <p:cNvSpPr>
                <a:spLocks noChangeShapeType="1"/>
              </p:cNvSpPr>
              <p:nvPr/>
            </p:nvSpPr>
            <p:spPr bwMode="auto">
              <a:xfrm flipV="1">
                <a:off x="2152" y="2282"/>
                <a:ext cx="25" cy="2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6" name="Line 1854"/>
              <p:cNvSpPr>
                <a:spLocks noChangeShapeType="1"/>
              </p:cNvSpPr>
              <p:nvPr/>
            </p:nvSpPr>
            <p:spPr bwMode="auto">
              <a:xfrm flipV="1">
                <a:off x="2190" y="2273"/>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7" name="Line 1855"/>
              <p:cNvSpPr>
                <a:spLocks noChangeShapeType="1"/>
              </p:cNvSpPr>
              <p:nvPr/>
            </p:nvSpPr>
            <p:spPr bwMode="auto">
              <a:xfrm flipV="1">
                <a:off x="2203" y="2243"/>
                <a:ext cx="26" cy="2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8" name="Line 1856"/>
              <p:cNvSpPr>
                <a:spLocks noChangeShapeType="1"/>
              </p:cNvSpPr>
              <p:nvPr/>
            </p:nvSpPr>
            <p:spPr bwMode="auto">
              <a:xfrm flipV="1">
                <a:off x="2242" y="2234"/>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59" name="Line 1857"/>
              <p:cNvSpPr>
                <a:spLocks noChangeShapeType="1"/>
              </p:cNvSpPr>
              <p:nvPr/>
            </p:nvSpPr>
            <p:spPr bwMode="auto">
              <a:xfrm flipV="1">
                <a:off x="2255" y="2205"/>
                <a:ext cx="26" cy="1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0" name="Line 1858"/>
              <p:cNvSpPr>
                <a:spLocks noChangeShapeType="1"/>
              </p:cNvSpPr>
              <p:nvPr/>
            </p:nvSpPr>
            <p:spPr bwMode="auto">
              <a:xfrm flipV="1">
                <a:off x="2293" y="2195"/>
                <a:ext cx="4"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1" name="Line 1859"/>
              <p:cNvSpPr>
                <a:spLocks noChangeShapeType="1"/>
              </p:cNvSpPr>
              <p:nvPr/>
            </p:nvSpPr>
            <p:spPr bwMode="auto">
              <a:xfrm flipV="1">
                <a:off x="2306" y="2166"/>
                <a:ext cx="26" cy="1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2" name="Line 1860"/>
              <p:cNvSpPr>
                <a:spLocks noChangeShapeType="1"/>
              </p:cNvSpPr>
              <p:nvPr/>
            </p:nvSpPr>
            <p:spPr bwMode="auto">
              <a:xfrm flipV="1">
                <a:off x="2345" y="2156"/>
                <a:ext cx="3"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3" name="Freeform 1861"/>
              <p:cNvSpPr>
                <a:spLocks/>
              </p:cNvSpPr>
              <p:nvPr/>
            </p:nvSpPr>
            <p:spPr bwMode="auto">
              <a:xfrm>
                <a:off x="2358" y="2140"/>
                <a:ext cx="32" cy="7"/>
              </a:xfrm>
              <a:custGeom>
                <a:avLst/>
                <a:gdLst>
                  <a:gd name="T0" fmla="*/ 0 w 32"/>
                  <a:gd name="T1" fmla="*/ 7 h 7"/>
                  <a:gd name="T2" fmla="*/ 10 w 32"/>
                  <a:gd name="T3" fmla="*/ 0 h 7"/>
                  <a:gd name="T4" fmla="*/ 32 w 32"/>
                  <a:gd name="T5" fmla="*/ 0 h 7"/>
                  <a:gd name="T6" fmla="*/ 0 60000 65536"/>
                  <a:gd name="T7" fmla="*/ 0 60000 65536"/>
                  <a:gd name="T8" fmla="*/ 0 60000 65536"/>
                  <a:gd name="T9" fmla="*/ 0 w 32"/>
                  <a:gd name="T10" fmla="*/ 0 h 7"/>
                  <a:gd name="T11" fmla="*/ 32 w 32"/>
                  <a:gd name="T12" fmla="*/ 7 h 7"/>
                </a:gdLst>
                <a:ahLst/>
                <a:cxnLst>
                  <a:cxn ang="T6">
                    <a:pos x="T0" y="T1"/>
                  </a:cxn>
                  <a:cxn ang="T7">
                    <a:pos x="T2" y="T3"/>
                  </a:cxn>
                  <a:cxn ang="T8">
                    <a:pos x="T4" y="T5"/>
                  </a:cxn>
                </a:cxnLst>
                <a:rect l="T9" t="T10" r="T11" b="T12"/>
                <a:pathLst>
                  <a:path w="32" h="7">
                    <a:moveTo>
                      <a:pt x="0" y="7"/>
                    </a:moveTo>
                    <a:lnTo>
                      <a:pt x="10" y="0"/>
                    </a:lnTo>
                    <a:lnTo>
                      <a:pt x="32"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064" name="Line 1862"/>
              <p:cNvSpPr>
                <a:spLocks noChangeShapeType="1"/>
              </p:cNvSpPr>
              <p:nvPr/>
            </p:nvSpPr>
            <p:spPr bwMode="auto">
              <a:xfrm>
                <a:off x="2403" y="2140"/>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5" name="Line 1863"/>
              <p:cNvSpPr>
                <a:spLocks noChangeShapeType="1"/>
              </p:cNvSpPr>
              <p:nvPr/>
            </p:nvSpPr>
            <p:spPr bwMode="auto">
              <a:xfrm>
                <a:off x="2422" y="2140"/>
                <a:ext cx="3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6" name="Line 1864"/>
              <p:cNvSpPr>
                <a:spLocks noChangeShapeType="1"/>
              </p:cNvSpPr>
              <p:nvPr/>
            </p:nvSpPr>
            <p:spPr bwMode="auto">
              <a:xfrm>
                <a:off x="2468" y="2140"/>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7" name="Line 1865"/>
              <p:cNvSpPr>
                <a:spLocks noChangeShapeType="1"/>
              </p:cNvSpPr>
              <p:nvPr/>
            </p:nvSpPr>
            <p:spPr bwMode="auto">
              <a:xfrm flipV="1">
                <a:off x="2487" y="2137"/>
                <a:ext cx="3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8" name="Line 1866"/>
              <p:cNvSpPr>
                <a:spLocks noChangeShapeType="1"/>
              </p:cNvSpPr>
              <p:nvPr/>
            </p:nvSpPr>
            <p:spPr bwMode="auto">
              <a:xfrm>
                <a:off x="2532" y="2137"/>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69" name="Line 1867"/>
              <p:cNvSpPr>
                <a:spLocks noChangeShapeType="1"/>
              </p:cNvSpPr>
              <p:nvPr/>
            </p:nvSpPr>
            <p:spPr bwMode="auto">
              <a:xfrm>
                <a:off x="2552" y="2137"/>
                <a:ext cx="3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0" name="Line 1868"/>
              <p:cNvSpPr>
                <a:spLocks noChangeShapeType="1"/>
              </p:cNvSpPr>
              <p:nvPr/>
            </p:nvSpPr>
            <p:spPr bwMode="auto">
              <a:xfrm>
                <a:off x="2597" y="2137"/>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1" name="Line 1869"/>
              <p:cNvSpPr>
                <a:spLocks noChangeShapeType="1"/>
              </p:cNvSpPr>
              <p:nvPr/>
            </p:nvSpPr>
            <p:spPr bwMode="auto">
              <a:xfrm>
                <a:off x="2616" y="2137"/>
                <a:ext cx="3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2" name="Line 1870"/>
              <p:cNvSpPr>
                <a:spLocks noChangeShapeType="1"/>
              </p:cNvSpPr>
              <p:nvPr/>
            </p:nvSpPr>
            <p:spPr bwMode="auto">
              <a:xfrm>
                <a:off x="2661" y="2140"/>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3" name="Line 1871"/>
              <p:cNvSpPr>
                <a:spLocks noChangeShapeType="1"/>
              </p:cNvSpPr>
              <p:nvPr/>
            </p:nvSpPr>
            <p:spPr bwMode="auto">
              <a:xfrm>
                <a:off x="2681" y="2140"/>
                <a:ext cx="32"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4" name="Line 1872"/>
              <p:cNvSpPr>
                <a:spLocks noChangeShapeType="1"/>
              </p:cNvSpPr>
              <p:nvPr/>
            </p:nvSpPr>
            <p:spPr bwMode="auto">
              <a:xfrm>
                <a:off x="2726" y="2144"/>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5" name="Line 1873"/>
              <p:cNvSpPr>
                <a:spLocks noChangeShapeType="1"/>
              </p:cNvSpPr>
              <p:nvPr/>
            </p:nvSpPr>
            <p:spPr bwMode="auto">
              <a:xfrm>
                <a:off x="2745" y="2144"/>
                <a:ext cx="3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6" name="Line 1874"/>
              <p:cNvSpPr>
                <a:spLocks noChangeShapeType="1"/>
              </p:cNvSpPr>
              <p:nvPr/>
            </p:nvSpPr>
            <p:spPr bwMode="auto">
              <a:xfrm>
                <a:off x="2790" y="2144"/>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7" name="Freeform 1875"/>
              <p:cNvSpPr>
                <a:spLocks/>
              </p:cNvSpPr>
              <p:nvPr/>
            </p:nvSpPr>
            <p:spPr bwMode="auto">
              <a:xfrm>
                <a:off x="2810" y="2147"/>
                <a:ext cx="32" cy="1"/>
              </a:xfrm>
              <a:custGeom>
                <a:avLst/>
                <a:gdLst>
                  <a:gd name="T0" fmla="*/ 0 w 32"/>
                  <a:gd name="T1" fmla="*/ 0 h 1"/>
                  <a:gd name="T2" fmla="*/ 6 w 32"/>
                  <a:gd name="T3" fmla="*/ 0 h 1"/>
                  <a:gd name="T4" fmla="*/ 32 w 32"/>
                  <a:gd name="T5" fmla="*/ 0 h 1"/>
                  <a:gd name="T6" fmla="*/ 0 60000 65536"/>
                  <a:gd name="T7" fmla="*/ 0 60000 65536"/>
                  <a:gd name="T8" fmla="*/ 0 60000 65536"/>
                  <a:gd name="T9" fmla="*/ 0 w 32"/>
                  <a:gd name="T10" fmla="*/ 0 h 1"/>
                  <a:gd name="T11" fmla="*/ 32 w 32"/>
                  <a:gd name="T12" fmla="*/ 1 h 1"/>
                </a:gdLst>
                <a:ahLst/>
                <a:cxnLst>
                  <a:cxn ang="T6">
                    <a:pos x="T0" y="T1"/>
                  </a:cxn>
                  <a:cxn ang="T7">
                    <a:pos x="T2" y="T3"/>
                  </a:cxn>
                  <a:cxn ang="T8">
                    <a:pos x="T4" y="T5"/>
                  </a:cxn>
                </a:cxnLst>
                <a:rect l="T9" t="T10" r="T11" b="T12"/>
                <a:pathLst>
                  <a:path w="32" h="1">
                    <a:moveTo>
                      <a:pt x="0" y="0"/>
                    </a:moveTo>
                    <a:lnTo>
                      <a:pt x="6" y="0"/>
                    </a:lnTo>
                    <a:lnTo>
                      <a:pt x="32"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078" name="Line 1876"/>
              <p:cNvSpPr>
                <a:spLocks noChangeShapeType="1"/>
              </p:cNvSpPr>
              <p:nvPr/>
            </p:nvSpPr>
            <p:spPr bwMode="auto">
              <a:xfrm>
                <a:off x="2855" y="2150"/>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79" name="Line 1877"/>
              <p:cNvSpPr>
                <a:spLocks noChangeShapeType="1"/>
              </p:cNvSpPr>
              <p:nvPr/>
            </p:nvSpPr>
            <p:spPr bwMode="auto">
              <a:xfrm>
                <a:off x="2874" y="2150"/>
                <a:ext cx="3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0" name="Line 1878"/>
              <p:cNvSpPr>
                <a:spLocks noChangeShapeType="1"/>
              </p:cNvSpPr>
              <p:nvPr/>
            </p:nvSpPr>
            <p:spPr bwMode="auto">
              <a:xfrm>
                <a:off x="2919" y="2156"/>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1" name="Line 1879"/>
              <p:cNvSpPr>
                <a:spLocks noChangeShapeType="1"/>
              </p:cNvSpPr>
              <p:nvPr/>
            </p:nvSpPr>
            <p:spPr bwMode="auto">
              <a:xfrm>
                <a:off x="2935" y="2156"/>
                <a:ext cx="33"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2" name="Line 1880"/>
              <p:cNvSpPr>
                <a:spLocks noChangeShapeType="1"/>
              </p:cNvSpPr>
              <p:nvPr/>
            </p:nvSpPr>
            <p:spPr bwMode="auto">
              <a:xfrm>
                <a:off x="2981" y="2160"/>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3" name="Line 1881"/>
              <p:cNvSpPr>
                <a:spLocks noChangeShapeType="1"/>
              </p:cNvSpPr>
              <p:nvPr/>
            </p:nvSpPr>
            <p:spPr bwMode="auto">
              <a:xfrm>
                <a:off x="3000" y="2163"/>
                <a:ext cx="3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4" name="Line 1882"/>
              <p:cNvSpPr>
                <a:spLocks noChangeShapeType="1"/>
              </p:cNvSpPr>
              <p:nvPr/>
            </p:nvSpPr>
            <p:spPr bwMode="auto">
              <a:xfrm flipV="1">
                <a:off x="3045" y="2163"/>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5" name="Line 1883"/>
              <p:cNvSpPr>
                <a:spLocks noChangeShapeType="1"/>
              </p:cNvSpPr>
              <p:nvPr/>
            </p:nvSpPr>
            <p:spPr bwMode="auto">
              <a:xfrm flipV="1">
                <a:off x="3064" y="2160"/>
                <a:ext cx="3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6" name="Line 1884"/>
              <p:cNvSpPr>
                <a:spLocks noChangeShapeType="1"/>
              </p:cNvSpPr>
              <p:nvPr/>
            </p:nvSpPr>
            <p:spPr bwMode="auto">
              <a:xfrm>
                <a:off x="3110" y="2160"/>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7" name="Line 1885"/>
              <p:cNvSpPr>
                <a:spLocks noChangeShapeType="1"/>
              </p:cNvSpPr>
              <p:nvPr/>
            </p:nvSpPr>
            <p:spPr bwMode="auto">
              <a:xfrm flipV="1">
                <a:off x="3129" y="2156"/>
                <a:ext cx="32"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8" name="Line 1886"/>
              <p:cNvSpPr>
                <a:spLocks noChangeShapeType="1"/>
              </p:cNvSpPr>
              <p:nvPr/>
            </p:nvSpPr>
            <p:spPr bwMode="auto">
              <a:xfrm flipV="1">
                <a:off x="3174" y="2153"/>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89" name="Line 1887"/>
              <p:cNvSpPr>
                <a:spLocks noChangeShapeType="1"/>
              </p:cNvSpPr>
              <p:nvPr/>
            </p:nvSpPr>
            <p:spPr bwMode="auto">
              <a:xfrm flipV="1">
                <a:off x="3193" y="2150"/>
                <a:ext cx="3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0" name="Line 1888"/>
              <p:cNvSpPr>
                <a:spLocks noChangeShapeType="1"/>
              </p:cNvSpPr>
              <p:nvPr/>
            </p:nvSpPr>
            <p:spPr bwMode="auto">
              <a:xfrm>
                <a:off x="3239" y="2150"/>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1" name="Freeform 1889"/>
              <p:cNvSpPr>
                <a:spLocks/>
              </p:cNvSpPr>
              <p:nvPr/>
            </p:nvSpPr>
            <p:spPr bwMode="auto">
              <a:xfrm>
                <a:off x="3258" y="2144"/>
                <a:ext cx="32" cy="6"/>
              </a:xfrm>
              <a:custGeom>
                <a:avLst/>
                <a:gdLst>
                  <a:gd name="T0" fmla="*/ 0 w 32"/>
                  <a:gd name="T1" fmla="*/ 6 h 6"/>
                  <a:gd name="T2" fmla="*/ 6 w 32"/>
                  <a:gd name="T3" fmla="*/ 3 h 6"/>
                  <a:gd name="T4" fmla="*/ 32 w 32"/>
                  <a:gd name="T5" fmla="*/ 0 h 6"/>
                  <a:gd name="T6" fmla="*/ 0 60000 65536"/>
                  <a:gd name="T7" fmla="*/ 0 60000 65536"/>
                  <a:gd name="T8" fmla="*/ 0 60000 65536"/>
                  <a:gd name="T9" fmla="*/ 0 w 32"/>
                  <a:gd name="T10" fmla="*/ 0 h 6"/>
                  <a:gd name="T11" fmla="*/ 32 w 32"/>
                  <a:gd name="T12" fmla="*/ 6 h 6"/>
                </a:gdLst>
                <a:ahLst/>
                <a:cxnLst>
                  <a:cxn ang="T6">
                    <a:pos x="T0" y="T1"/>
                  </a:cxn>
                  <a:cxn ang="T7">
                    <a:pos x="T2" y="T3"/>
                  </a:cxn>
                  <a:cxn ang="T8">
                    <a:pos x="T4" y="T5"/>
                  </a:cxn>
                </a:cxnLst>
                <a:rect l="T9" t="T10" r="T11" b="T12"/>
                <a:pathLst>
                  <a:path w="32" h="6">
                    <a:moveTo>
                      <a:pt x="0" y="6"/>
                    </a:moveTo>
                    <a:lnTo>
                      <a:pt x="6" y="3"/>
                    </a:lnTo>
                    <a:lnTo>
                      <a:pt x="32"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092" name="Line 1890"/>
              <p:cNvSpPr>
                <a:spLocks noChangeShapeType="1"/>
              </p:cNvSpPr>
              <p:nvPr/>
            </p:nvSpPr>
            <p:spPr bwMode="auto">
              <a:xfrm flipV="1">
                <a:off x="3303" y="2137"/>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3" name="Line 1891"/>
              <p:cNvSpPr>
                <a:spLocks noChangeShapeType="1"/>
              </p:cNvSpPr>
              <p:nvPr/>
            </p:nvSpPr>
            <p:spPr bwMode="auto">
              <a:xfrm flipV="1">
                <a:off x="3322" y="2131"/>
                <a:ext cx="3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4" name="Line 1892"/>
              <p:cNvSpPr>
                <a:spLocks noChangeShapeType="1"/>
              </p:cNvSpPr>
              <p:nvPr/>
            </p:nvSpPr>
            <p:spPr bwMode="auto">
              <a:xfrm flipV="1">
                <a:off x="3368" y="2124"/>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5" name="Line 1893"/>
              <p:cNvSpPr>
                <a:spLocks noChangeShapeType="1"/>
              </p:cNvSpPr>
              <p:nvPr/>
            </p:nvSpPr>
            <p:spPr bwMode="auto">
              <a:xfrm flipV="1">
                <a:off x="3384" y="2118"/>
                <a:ext cx="32"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6" name="Line 1894"/>
              <p:cNvSpPr>
                <a:spLocks noChangeShapeType="1"/>
              </p:cNvSpPr>
              <p:nvPr/>
            </p:nvSpPr>
            <p:spPr bwMode="auto">
              <a:xfrm flipV="1">
                <a:off x="3429" y="2111"/>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7" name="Line 1895"/>
              <p:cNvSpPr>
                <a:spLocks noChangeShapeType="1"/>
              </p:cNvSpPr>
              <p:nvPr/>
            </p:nvSpPr>
            <p:spPr bwMode="auto">
              <a:xfrm flipV="1">
                <a:off x="3448" y="2105"/>
                <a:ext cx="3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8" name="Line 1896"/>
              <p:cNvSpPr>
                <a:spLocks noChangeShapeType="1"/>
              </p:cNvSpPr>
              <p:nvPr/>
            </p:nvSpPr>
            <p:spPr bwMode="auto">
              <a:xfrm>
                <a:off x="3493" y="2102"/>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99" name="Line 1897"/>
              <p:cNvSpPr>
                <a:spLocks noChangeShapeType="1"/>
              </p:cNvSpPr>
              <p:nvPr/>
            </p:nvSpPr>
            <p:spPr bwMode="auto">
              <a:xfrm>
                <a:off x="3513" y="2105"/>
                <a:ext cx="32"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0" name="Line 1898"/>
              <p:cNvSpPr>
                <a:spLocks noChangeShapeType="1"/>
              </p:cNvSpPr>
              <p:nvPr/>
            </p:nvSpPr>
            <p:spPr bwMode="auto">
              <a:xfrm>
                <a:off x="3555" y="2111"/>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1" name="Line 1899"/>
              <p:cNvSpPr>
                <a:spLocks noChangeShapeType="1"/>
              </p:cNvSpPr>
              <p:nvPr/>
            </p:nvSpPr>
            <p:spPr bwMode="auto">
              <a:xfrm>
                <a:off x="3574" y="2114"/>
                <a:ext cx="32"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2" name="Line 1900"/>
              <p:cNvSpPr>
                <a:spLocks noChangeShapeType="1"/>
              </p:cNvSpPr>
              <p:nvPr/>
            </p:nvSpPr>
            <p:spPr bwMode="auto">
              <a:xfrm>
                <a:off x="3619" y="2121"/>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3" name="Line 1901"/>
              <p:cNvSpPr>
                <a:spLocks noChangeShapeType="1"/>
              </p:cNvSpPr>
              <p:nvPr/>
            </p:nvSpPr>
            <p:spPr bwMode="auto">
              <a:xfrm>
                <a:off x="3639" y="2124"/>
                <a:ext cx="32"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4" name="Line 1902"/>
              <p:cNvSpPr>
                <a:spLocks noChangeShapeType="1"/>
              </p:cNvSpPr>
              <p:nvPr/>
            </p:nvSpPr>
            <p:spPr bwMode="auto">
              <a:xfrm>
                <a:off x="3684" y="2131"/>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5" name="Freeform 1903"/>
              <p:cNvSpPr>
                <a:spLocks/>
              </p:cNvSpPr>
              <p:nvPr/>
            </p:nvSpPr>
            <p:spPr bwMode="auto">
              <a:xfrm>
                <a:off x="3703" y="2131"/>
                <a:ext cx="32" cy="6"/>
              </a:xfrm>
              <a:custGeom>
                <a:avLst/>
                <a:gdLst>
                  <a:gd name="T0" fmla="*/ 0 w 32"/>
                  <a:gd name="T1" fmla="*/ 3 h 6"/>
                  <a:gd name="T2" fmla="*/ 7 w 32"/>
                  <a:gd name="T3" fmla="*/ 6 h 6"/>
                  <a:gd name="T4" fmla="*/ 32 w 32"/>
                  <a:gd name="T5" fmla="*/ 0 h 6"/>
                  <a:gd name="T6" fmla="*/ 0 60000 65536"/>
                  <a:gd name="T7" fmla="*/ 0 60000 65536"/>
                  <a:gd name="T8" fmla="*/ 0 60000 65536"/>
                  <a:gd name="T9" fmla="*/ 0 w 32"/>
                  <a:gd name="T10" fmla="*/ 0 h 6"/>
                  <a:gd name="T11" fmla="*/ 32 w 32"/>
                  <a:gd name="T12" fmla="*/ 6 h 6"/>
                </a:gdLst>
                <a:ahLst/>
                <a:cxnLst>
                  <a:cxn ang="T6">
                    <a:pos x="T0" y="T1"/>
                  </a:cxn>
                  <a:cxn ang="T7">
                    <a:pos x="T2" y="T3"/>
                  </a:cxn>
                  <a:cxn ang="T8">
                    <a:pos x="T4" y="T5"/>
                  </a:cxn>
                </a:cxnLst>
                <a:rect l="T9" t="T10" r="T11" b="T12"/>
                <a:pathLst>
                  <a:path w="32" h="6">
                    <a:moveTo>
                      <a:pt x="0" y="3"/>
                    </a:moveTo>
                    <a:lnTo>
                      <a:pt x="7" y="6"/>
                    </a:lnTo>
                    <a:lnTo>
                      <a:pt x="32"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106" name="Line 1904"/>
              <p:cNvSpPr>
                <a:spLocks noChangeShapeType="1"/>
              </p:cNvSpPr>
              <p:nvPr/>
            </p:nvSpPr>
            <p:spPr bwMode="auto">
              <a:xfrm flipV="1">
                <a:off x="3748" y="2124"/>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7" name="Line 1905"/>
              <p:cNvSpPr>
                <a:spLocks noChangeShapeType="1"/>
              </p:cNvSpPr>
              <p:nvPr/>
            </p:nvSpPr>
            <p:spPr bwMode="auto">
              <a:xfrm flipV="1">
                <a:off x="3764" y="2111"/>
                <a:ext cx="3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8" name="Line 1906"/>
              <p:cNvSpPr>
                <a:spLocks noChangeShapeType="1"/>
              </p:cNvSpPr>
              <p:nvPr/>
            </p:nvSpPr>
            <p:spPr bwMode="auto">
              <a:xfrm>
                <a:off x="3810" y="210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09" name="Line 1907"/>
              <p:cNvSpPr>
                <a:spLocks noChangeShapeType="1"/>
              </p:cNvSpPr>
              <p:nvPr/>
            </p:nvSpPr>
            <p:spPr bwMode="auto">
              <a:xfrm flipV="1">
                <a:off x="3829" y="2095"/>
                <a:ext cx="2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0" name="Line 1908"/>
              <p:cNvSpPr>
                <a:spLocks noChangeShapeType="1"/>
              </p:cNvSpPr>
              <p:nvPr/>
            </p:nvSpPr>
            <p:spPr bwMode="auto">
              <a:xfrm>
                <a:off x="3871" y="209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1" name="Line 1909"/>
              <p:cNvSpPr>
                <a:spLocks noChangeShapeType="1"/>
              </p:cNvSpPr>
              <p:nvPr/>
            </p:nvSpPr>
            <p:spPr bwMode="auto">
              <a:xfrm flipV="1">
                <a:off x="3890" y="2079"/>
                <a:ext cx="32"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2" name="Freeform 1910"/>
              <p:cNvSpPr>
                <a:spLocks/>
              </p:cNvSpPr>
              <p:nvPr/>
            </p:nvSpPr>
            <p:spPr bwMode="auto">
              <a:xfrm>
                <a:off x="3935" y="2076"/>
                <a:ext cx="4" cy="3"/>
              </a:xfrm>
              <a:custGeom>
                <a:avLst/>
                <a:gdLst>
                  <a:gd name="T0" fmla="*/ 0 w 4"/>
                  <a:gd name="T1" fmla="*/ 0 h 3"/>
                  <a:gd name="T2" fmla="*/ 0 w 4"/>
                  <a:gd name="T3" fmla="*/ 0 h 3"/>
                  <a:gd name="T4" fmla="*/ 4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lnTo>
                      <a:pt x="0" y="0"/>
                    </a:lnTo>
                    <a:lnTo>
                      <a:pt x="4" y="3"/>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113" name="Line 1911"/>
              <p:cNvSpPr>
                <a:spLocks noChangeShapeType="1"/>
              </p:cNvSpPr>
              <p:nvPr/>
            </p:nvSpPr>
            <p:spPr bwMode="auto">
              <a:xfrm>
                <a:off x="3951" y="2082"/>
                <a:ext cx="3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4" name="Line 1912"/>
              <p:cNvSpPr>
                <a:spLocks noChangeShapeType="1"/>
              </p:cNvSpPr>
              <p:nvPr/>
            </p:nvSpPr>
            <p:spPr bwMode="auto">
              <a:xfrm>
                <a:off x="3993" y="2098"/>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5" name="Line 1913"/>
              <p:cNvSpPr>
                <a:spLocks noChangeShapeType="1"/>
              </p:cNvSpPr>
              <p:nvPr/>
            </p:nvSpPr>
            <p:spPr bwMode="auto">
              <a:xfrm>
                <a:off x="4013" y="2105"/>
                <a:ext cx="2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6" name="Line 1914"/>
              <p:cNvSpPr>
                <a:spLocks noChangeShapeType="1"/>
              </p:cNvSpPr>
              <p:nvPr/>
            </p:nvSpPr>
            <p:spPr bwMode="auto">
              <a:xfrm>
                <a:off x="4055" y="2118"/>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7" name="Line 1915"/>
              <p:cNvSpPr>
                <a:spLocks noChangeShapeType="1"/>
              </p:cNvSpPr>
              <p:nvPr/>
            </p:nvSpPr>
            <p:spPr bwMode="auto">
              <a:xfrm>
                <a:off x="4074" y="2124"/>
                <a:ext cx="2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8" name="Line 1916"/>
              <p:cNvSpPr>
                <a:spLocks noChangeShapeType="1"/>
              </p:cNvSpPr>
              <p:nvPr/>
            </p:nvSpPr>
            <p:spPr bwMode="auto">
              <a:xfrm>
                <a:off x="4116" y="2140"/>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19" name="Freeform 1917"/>
              <p:cNvSpPr>
                <a:spLocks/>
              </p:cNvSpPr>
              <p:nvPr/>
            </p:nvSpPr>
            <p:spPr bwMode="auto">
              <a:xfrm>
                <a:off x="4135" y="2147"/>
                <a:ext cx="29" cy="6"/>
              </a:xfrm>
              <a:custGeom>
                <a:avLst/>
                <a:gdLst>
                  <a:gd name="T0" fmla="*/ 0 w 29"/>
                  <a:gd name="T1" fmla="*/ 0 h 6"/>
                  <a:gd name="T2" fmla="*/ 23 w 29"/>
                  <a:gd name="T3" fmla="*/ 6 h 6"/>
                  <a:gd name="T4" fmla="*/ 29 w 29"/>
                  <a:gd name="T5" fmla="*/ 6 h 6"/>
                  <a:gd name="T6" fmla="*/ 0 60000 65536"/>
                  <a:gd name="T7" fmla="*/ 0 60000 65536"/>
                  <a:gd name="T8" fmla="*/ 0 60000 65536"/>
                  <a:gd name="T9" fmla="*/ 0 w 29"/>
                  <a:gd name="T10" fmla="*/ 0 h 6"/>
                  <a:gd name="T11" fmla="*/ 29 w 29"/>
                  <a:gd name="T12" fmla="*/ 6 h 6"/>
                </a:gdLst>
                <a:ahLst/>
                <a:cxnLst>
                  <a:cxn ang="T6">
                    <a:pos x="T0" y="T1"/>
                  </a:cxn>
                  <a:cxn ang="T7">
                    <a:pos x="T2" y="T3"/>
                  </a:cxn>
                  <a:cxn ang="T8">
                    <a:pos x="T4" y="T5"/>
                  </a:cxn>
                </a:cxnLst>
                <a:rect l="T9" t="T10" r="T11" b="T12"/>
                <a:pathLst>
                  <a:path w="29" h="6">
                    <a:moveTo>
                      <a:pt x="0" y="0"/>
                    </a:moveTo>
                    <a:lnTo>
                      <a:pt x="23" y="6"/>
                    </a:lnTo>
                    <a:lnTo>
                      <a:pt x="29" y="6"/>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120" name="Line 1918"/>
              <p:cNvSpPr>
                <a:spLocks noChangeShapeType="1"/>
              </p:cNvSpPr>
              <p:nvPr/>
            </p:nvSpPr>
            <p:spPr bwMode="auto">
              <a:xfrm>
                <a:off x="4177" y="2150"/>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21" name="Line 1919"/>
              <p:cNvSpPr>
                <a:spLocks noChangeShapeType="1"/>
              </p:cNvSpPr>
              <p:nvPr/>
            </p:nvSpPr>
            <p:spPr bwMode="auto">
              <a:xfrm flipV="1">
                <a:off x="4197" y="2147"/>
                <a:ext cx="3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22" name="Line 1920"/>
              <p:cNvSpPr>
                <a:spLocks noChangeShapeType="1"/>
              </p:cNvSpPr>
              <p:nvPr/>
            </p:nvSpPr>
            <p:spPr bwMode="auto">
              <a:xfrm>
                <a:off x="4242" y="2144"/>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23" name="Line 1921"/>
              <p:cNvSpPr>
                <a:spLocks noChangeShapeType="1"/>
              </p:cNvSpPr>
              <p:nvPr/>
            </p:nvSpPr>
            <p:spPr bwMode="auto">
              <a:xfrm flipV="1">
                <a:off x="4261" y="2137"/>
                <a:ext cx="3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24" name="Line 1922"/>
              <p:cNvSpPr>
                <a:spLocks noChangeShapeType="1"/>
              </p:cNvSpPr>
              <p:nvPr/>
            </p:nvSpPr>
            <p:spPr bwMode="auto">
              <a:xfrm>
                <a:off x="4306" y="2137"/>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25" name="Line 1923"/>
              <p:cNvSpPr>
                <a:spLocks noChangeShapeType="1"/>
              </p:cNvSpPr>
              <p:nvPr/>
            </p:nvSpPr>
            <p:spPr bwMode="auto">
              <a:xfrm flipV="1">
                <a:off x="4326" y="2131"/>
                <a:ext cx="3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26" name="Line 1924"/>
              <p:cNvSpPr>
                <a:spLocks noChangeShapeType="1"/>
              </p:cNvSpPr>
              <p:nvPr/>
            </p:nvSpPr>
            <p:spPr bwMode="auto">
              <a:xfrm flipV="1">
                <a:off x="4371" y="2127"/>
                <a:ext cx="6"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27" name="Freeform 1925"/>
              <p:cNvSpPr>
                <a:spLocks/>
              </p:cNvSpPr>
              <p:nvPr/>
            </p:nvSpPr>
            <p:spPr bwMode="auto">
              <a:xfrm>
                <a:off x="984" y="2679"/>
                <a:ext cx="80" cy="84"/>
              </a:xfrm>
              <a:custGeom>
                <a:avLst/>
                <a:gdLst>
                  <a:gd name="T0" fmla="*/ 0 w 80"/>
                  <a:gd name="T1" fmla="*/ 0 h 84"/>
                  <a:gd name="T2" fmla="*/ 0 w 80"/>
                  <a:gd name="T3" fmla="*/ 84 h 84"/>
                  <a:gd name="T4" fmla="*/ 80 w 80"/>
                  <a:gd name="T5" fmla="*/ 84 h 84"/>
                  <a:gd name="T6" fmla="*/ 80 w 80"/>
                  <a:gd name="T7" fmla="*/ 0 h 84"/>
                  <a:gd name="T8" fmla="*/ 0 w 80"/>
                  <a:gd name="T9" fmla="*/ 0 h 84"/>
                  <a:gd name="T10" fmla="*/ 0 w 80"/>
                  <a:gd name="T11" fmla="*/ 0 h 84"/>
                  <a:gd name="T12" fmla="*/ 0 60000 65536"/>
                  <a:gd name="T13" fmla="*/ 0 60000 65536"/>
                  <a:gd name="T14" fmla="*/ 0 60000 65536"/>
                  <a:gd name="T15" fmla="*/ 0 60000 65536"/>
                  <a:gd name="T16" fmla="*/ 0 60000 65536"/>
                  <a:gd name="T17" fmla="*/ 0 60000 65536"/>
                  <a:gd name="T18" fmla="*/ 0 w 80"/>
                  <a:gd name="T19" fmla="*/ 0 h 84"/>
                  <a:gd name="T20" fmla="*/ 80 w 80"/>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0" h="84">
                    <a:moveTo>
                      <a:pt x="0" y="0"/>
                    </a:moveTo>
                    <a:lnTo>
                      <a:pt x="0" y="84"/>
                    </a:lnTo>
                    <a:lnTo>
                      <a:pt x="80" y="84"/>
                    </a:lnTo>
                    <a:lnTo>
                      <a:pt x="80"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28" name="Rectangle 1926"/>
              <p:cNvSpPr>
                <a:spLocks noChangeArrowheads="1"/>
              </p:cNvSpPr>
              <p:nvPr/>
            </p:nvSpPr>
            <p:spPr bwMode="auto">
              <a:xfrm>
                <a:off x="1210" y="2569"/>
                <a:ext cx="80" cy="81"/>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29" name="Rectangle 1927"/>
              <p:cNvSpPr>
                <a:spLocks noChangeArrowheads="1"/>
              </p:cNvSpPr>
              <p:nvPr/>
            </p:nvSpPr>
            <p:spPr bwMode="auto">
              <a:xfrm>
                <a:off x="1432" y="2460"/>
                <a:ext cx="81" cy="8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30" name="Freeform 1928"/>
              <p:cNvSpPr>
                <a:spLocks/>
              </p:cNvSpPr>
              <p:nvPr/>
            </p:nvSpPr>
            <p:spPr bwMode="auto">
              <a:xfrm>
                <a:off x="1655" y="2402"/>
                <a:ext cx="84" cy="80"/>
              </a:xfrm>
              <a:custGeom>
                <a:avLst/>
                <a:gdLst>
                  <a:gd name="T0" fmla="*/ 0 w 84"/>
                  <a:gd name="T1" fmla="*/ 0 h 80"/>
                  <a:gd name="T2" fmla="*/ 0 w 84"/>
                  <a:gd name="T3" fmla="*/ 80 h 80"/>
                  <a:gd name="T4" fmla="*/ 84 w 84"/>
                  <a:gd name="T5" fmla="*/ 80 h 80"/>
                  <a:gd name="T6" fmla="*/ 84 w 84"/>
                  <a:gd name="T7" fmla="*/ 0 h 80"/>
                  <a:gd name="T8" fmla="*/ 0 w 84"/>
                  <a:gd name="T9" fmla="*/ 0 h 80"/>
                  <a:gd name="T10" fmla="*/ 0 w 84"/>
                  <a:gd name="T11" fmla="*/ 0 h 80"/>
                  <a:gd name="T12" fmla="*/ 0 60000 65536"/>
                  <a:gd name="T13" fmla="*/ 0 60000 65536"/>
                  <a:gd name="T14" fmla="*/ 0 60000 65536"/>
                  <a:gd name="T15" fmla="*/ 0 60000 65536"/>
                  <a:gd name="T16" fmla="*/ 0 60000 65536"/>
                  <a:gd name="T17" fmla="*/ 0 60000 65536"/>
                  <a:gd name="T18" fmla="*/ 0 w 84"/>
                  <a:gd name="T19" fmla="*/ 0 h 80"/>
                  <a:gd name="T20" fmla="*/ 84 w 8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4" h="80">
                    <a:moveTo>
                      <a:pt x="0" y="0"/>
                    </a:moveTo>
                    <a:lnTo>
                      <a:pt x="0" y="80"/>
                    </a:lnTo>
                    <a:lnTo>
                      <a:pt x="84" y="80"/>
                    </a:lnTo>
                    <a:lnTo>
                      <a:pt x="84"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31" name="Rectangle 1929"/>
              <p:cNvSpPr>
                <a:spLocks noChangeArrowheads="1"/>
              </p:cNvSpPr>
              <p:nvPr/>
            </p:nvSpPr>
            <p:spPr bwMode="auto">
              <a:xfrm>
                <a:off x="1881" y="2269"/>
                <a:ext cx="80" cy="81"/>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32" name="Rectangle 1930"/>
              <p:cNvSpPr>
                <a:spLocks noChangeArrowheads="1"/>
              </p:cNvSpPr>
              <p:nvPr/>
            </p:nvSpPr>
            <p:spPr bwMode="auto">
              <a:xfrm>
                <a:off x="2103" y="2269"/>
                <a:ext cx="81" cy="81"/>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33" name="Freeform 1931"/>
              <p:cNvSpPr>
                <a:spLocks/>
              </p:cNvSpPr>
              <p:nvPr/>
            </p:nvSpPr>
            <p:spPr bwMode="auto">
              <a:xfrm>
                <a:off x="2326" y="2102"/>
                <a:ext cx="84" cy="80"/>
              </a:xfrm>
              <a:custGeom>
                <a:avLst/>
                <a:gdLst>
                  <a:gd name="T0" fmla="*/ 0 w 84"/>
                  <a:gd name="T1" fmla="*/ 0 h 80"/>
                  <a:gd name="T2" fmla="*/ 0 w 84"/>
                  <a:gd name="T3" fmla="*/ 80 h 80"/>
                  <a:gd name="T4" fmla="*/ 84 w 84"/>
                  <a:gd name="T5" fmla="*/ 80 h 80"/>
                  <a:gd name="T6" fmla="*/ 84 w 84"/>
                  <a:gd name="T7" fmla="*/ 0 h 80"/>
                  <a:gd name="T8" fmla="*/ 0 w 84"/>
                  <a:gd name="T9" fmla="*/ 0 h 80"/>
                  <a:gd name="T10" fmla="*/ 0 w 84"/>
                  <a:gd name="T11" fmla="*/ 0 h 80"/>
                  <a:gd name="T12" fmla="*/ 0 60000 65536"/>
                  <a:gd name="T13" fmla="*/ 0 60000 65536"/>
                  <a:gd name="T14" fmla="*/ 0 60000 65536"/>
                  <a:gd name="T15" fmla="*/ 0 60000 65536"/>
                  <a:gd name="T16" fmla="*/ 0 60000 65536"/>
                  <a:gd name="T17" fmla="*/ 0 60000 65536"/>
                  <a:gd name="T18" fmla="*/ 0 w 84"/>
                  <a:gd name="T19" fmla="*/ 0 h 80"/>
                  <a:gd name="T20" fmla="*/ 84 w 8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4" h="80">
                    <a:moveTo>
                      <a:pt x="0" y="0"/>
                    </a:moveTo>
                    <a:lnTo>
                      <a:pt x="0" y="80"/>
                    </a:lnTo>
                    <a:lnTo>
                      <a:pt x="84" y="80"/>
                    </a:lnTo>
                    <a:lnTo>
                      <a:pt x="84"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34" name="Freeform 1932"/>
              <p:cNvSpPr>
                <a:spLocks/>
              </p:cNvSpPr>
              <p:nvPr/>
            </p:nvSpPr>
            <p:spPr bwMode="auto">
              <a:xfrm>
                <a:off x="2552" y="2095"/>
                <a:ext cx="80" cy="84"/>
              </a:xfrm>
              <a:custGeom>
                <a:avLst/>
                <a:gdLst>
                  <a:gd name="T0" fmla="*/ 0 w 80"/>
                  <a:gd name="T1" fmla="*/ 0 h 84"/>
                  <a:gd name="T2" fmla="*/ 0 w 80"/>
                  <a:gd name="T3" fmla="*/ 84 h 84"/>
                  <a:gd name="T4" fmla="*/ 80 w 80"/>
                  <a:gd name="T5" fmla="*/ 84 h 84"/>
                  <a:gd name="T6" fmla="*/ 80 w 80"/>
                  <a:gd name="T7" fmla="*/ 0 h 84"/>
                  <a:gd name="T8" fmla="*/ 0 w 80"/>
                  <a:gd name="T9" fmla="*/ 0 h 84"/>
                  <a:gd name="T10" fmla="*/ 0 w 80"/>
                  <a:gd name="T11" fmla="*/ 0 h 84"/>
                  <a:gd name="T12" fmla="*/ 0 60000 65536"/>
                  <a:gd name="T13" fmla="*/ 0 60000 65536"/>
                  <a:gd name="T14" fmla="*/ 0 60000 65536"/>
                  <a:gd name="T15" fmla="*/ 0 60000 65536"/>
                  <a:gd name="T16" fmla="*/ 0 60000 65536"/>
                  <a:gd name="T17" fmla="*/ 0 60000 65536"/>
                  <a:gd name="T18" fmla="*/ 0 w 80"/>
                  <a:gd name="T19" fmla="*/ 0 h 84"/>
                  <a:gd name="T20" fmla="*/ 80 w 80"/>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0" h="84">
                    <a:moveTo>
                      <a:pt x="0" y="0"/>
                    </a:moveTo>
                    <a:lnTo>
                      <a:pt x="0" y="84"/>
                    </a:lnTo>
                    <a:lnTo>
                      <a:pt x="80" y="84"/>
                    </a:lnTo>
                    <a:lnTo>
                      <a:pt x="80"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35" name="Freeform 1933"/>
              <p:cNvSpPr>
                <a:spLocks/>
              </p:cNvSpPr>
              <p:nvPr/>
            </p:nvSpPr>
            <p:spPr bwMode="auto">
              <a:xfrm>
                <a:off x="2774" y="2105"/>
                <a:ext cx="81" cy="80"/>
              </a:xfrm>
              <a:custGeom>
                <a:avLst/>
                <a:gdLst>
                  <a:gd name="T0" fmla="*/ 0 w 81"/>
                  <a:gd name="T1" fmla="*/ 0 h 80"/>
                  <a:gd name="T2" fmla="*/ 0 w 81"/>
                  <a:gd name="T3" fmla="*/ 80 h 80"/>
                  <a:gd name="T4" fmla="*/ 81 w 81"/>
                  <a:gd name="T5" fmla="*/ 80 h 80"/>
                  <a:gd name="T6" fmla="*/ 81 w 81"/>
                  <a:gd name="T7" fmla="*/ 0 h 80"/>
                  <a:gd name="T8" fmla="*/ 0 w 81"/>
                  <a:gd name="T9" fmla="*/ 0 h 80"/>
                  <a:gd name="T10" fmla="*/ 0 w 81"/>
                  <a:gd name="T11" fmla="*/ 0 h 80"/>
                  <a:gd name="T12" fmla="*/ 0 60000 65536"/>
                  <a:gd name="T13" fmla="*/ 0 60000 65536"/>
                  <a:gd name="T14" fmla="*/ 0 60000 65536"/>
                  <a:gd name="T15" fmla="*/ 0 60000 65536"/>
                  <a:gd name="T16" fmla="*/ 0 60000 65536"/>
                  <a:gd name="T17" fmla="*/ 0 60000 65536"/>
                  <a:gd name="T18" fmla="*/ 0 w 81"/>
                  <a:gd name="T19" fmla="*/ 0 h 80"/>
                  <a:gd name="T20" fmla="*/ 81 w 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1" h="80">
                    <a:moveTo>
                      <a:pt x="0" y="0"/>
                    </a:moveTo>
                    <a:lnTo>
                      <a:pt x="0" y="80"/>
                    </a:lnTo>
                    <a:lnTo>
                      <a:pt x="81" y="80"/>
                    </a:lnTo>
                    <a:lnTo>
                      <a:pt x="81"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36" name="Freeform 1934"/>
              <p:cNvSpPr>
                <a:spLocks/>
              </p:cNvSpPr>
              <p:nvPr/>
            </p:nvSpPr>
            <p:spPr bwMode="auto">
              <a:xfrm>
                <a:off x="3000" y="2124"/>
                <a:ext cx="81" cy="81"/>
              </a:xfrm>
              <a:custGeom>
                <a:avLst/>
                <a:gdLst>
                  <a:gd name="T0" fmla="*/ 0 w 81"/>
                  <a:gd name="T1" fmla="*/ 0 h 81"/>
                  <a:gd name="T2" fmla="*/ 0 w 81"/>
                  <a:gd name="T3" fmla="*/ 81 h 81"/>
                  <a:gd name="T4" fmla="*/ 81 w 81"/>
                  <a:gd name="T5" fmla="*/ 81 h 81"/>
                  <a:gd name="T6" fmla="*/ 81 w 81"/>
                  <a:gd name="T7" fmla="*/ 0 h 81"/>
                  <a:gd name="T8" fmla="*/ 0 w 81"/>
                  <a:gd name="T9" fmla="*/ 0 h 81"/>
                  <a:gd name="T10" fmla="*/ 0 w 81"/>
                  <a:gd name="T11" fmla="*/ 0 h 81"/>
                  <a:gd name="T12" fmla="*/ 0 60000 65536"/>
                  <a:gd name="T13" fmla="*/ 0 60000 65536"/>
                  <a:gd name="T14" fmla="*/ 0 60000 65536"/>
                  <a:gd name="T15" fmla="*/ 0 60000 65536"/>
                  <a:gd name="T16" fmla="*/ 0 60000 65536"/>
                  <a:gd name="T17" fmla="*/ 0 60000 65536"/>
                  <a:gd name="T18" fmla="*/ 0 w 81"/>
                  <a:gd name="T19" fmla="*/ 0 h 81"/>
                  <a:gd name="T20" fmla="*/ 81 w 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1" h="81">
                    <a:moveTo>
                      <a:pt x="0" y="0"/>
                    </a:moveTo>
                    <a:lnTo>
                      <a:pt x="0" y="81"/>
                    </a:lnTo>
                    <a:lnTo>
                      <a:pt x="81" y="81"/>
                    </a:lnTo>
                    <a:lnTo>
                      <a:pt x="81"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37" name="Freeform 1935"/>
              <p:cNvSpPr>
                <a:spLocks/>
              </p:cNvSpPr>
              <p:nvPr/>
            </p:nvSpPr>
            <p:spPr bwMode="auto">
              <a:xfrm>
                <a:off x="3222" y="2108"/>
                <a:ext cx="81" cy="81"/>
              </a:xfrm>
              <a:custGeom>
                <a:avLst/>
                <a:gdLst>
                  <a:gd name="T0" fmla="*/ 0 w 81"/>
                  <a:gd name="T1" fmla="*/ 0 h 81"/>
                  <a:gd name="T2" fmla="*/ 0 w 81"/>
                  <a:gd name="T3" fmla="*/ 81 h 81"/>
                  <a:gd name="T4" fmla="*/ 81 w 81"/>
                  <a:gd name="T5" fmla="*/ 81 h 81"/>
                  <a:gd name="T6" fmla="*/ 81 w 81"/>
                  <a:gd name="T7" fmla="*/ 0 h 81"/>
                  <a:gd name="T8" fmla="*/ 0 w 81"/>
                  <a:gd name="T9" fmla="*/ 0 h 81"/>
                  <a:gd name="T10" fmla="*/ 0 w 81"/>
                  <a:gd name="T11" fmla="*/ 0 h 81"/>
                  <a:gd name="T12" fmla="*/ 0 60000 65536"/>
                  <a:gd name="T13" fmla="*/ 0 60000 65536"/>
                  <a:gd name="T14" fmla="*/ 0 60000 65536"/>
                  <a:gd name="T15" fmla="*/ 0 60000 65536"/>
                  <a:gd name="T16" fmla="*/ 0 60000 65536"/>
                  <a:gd name="T17" fmla="*/ 0 60000 65536"/>
                  <a:gd name="T18" fmla="*/ 0 w 81"/>
                  <a:gd name="T19" fmla="*/ 0 h 81"/>
                  <a:gd name="T20" fmla="*/ 81 w 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1" h="81">
                    <a:moveTo>
                      <a:pt x="0" y="0"/>
                    </a:moveTo>
                    <a:lnTo>
                      <a:pt x="0" y="81"/>
                    </a:lnTo>
                    <a:lnTo>
                      <a:pt x="81" y="81"/>
                    </a:lnTo>
                    <a:lnTo>
                      <a:pt x="81"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38" name="Rectangle 1936"/>
              <p:cNvSpPr>
                <a:spLocks noChangeArrowheads="1"/>
              </p:cNvSpPr>
              <p:nvPr/>
            </p:nvSpPr>
            <p:spPr bwMode="auto">
              <a:xfrm>
                <a:off x="3445" y="2063"/>
                <a:ext cx="84" cy="81"/>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39" name="Rectangle 1937"/>
              <p:cNvSpPr>
                <a:spLocks noChangeArrowheads="1"/>
              </p:cNvSpPr>
              <p:nvPr/>
            </p:nvSpPr>
            <p:spPr bwMode="auto">
              <a:xfrm>
                <a:off x="3671" y="2095"/>
                <a:ext cx="80" cy="81"/>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40" name="Freeform 1938"/>
              <p:cNvSpPr>
                <a:spLocks/>
              </p:cNvSpPr>
              <p:nvPr/>
            </p:nvSpPr>
            <p:spPr bwMode="auto">
              <a:xfrm>
                <a:off x="3893" y="2034"/>
                <a:ext cx="81" cy="84"/>
              </a:xfrm>
              <a:custGeom>
                <a:avLst/>
                <a:gdLst>
                  <a:gd name="T0" fmla="*/ 0 w 81"/>
                  <a:gd name="T1" fmla="*/ 0 h 84"/>
                  <a:gd name="T2" fmla="*/ 0 w 81"/>
                  <a:gd name="T3" fmla="*/ 84 h 84"/>
                  <a:gd name="T4" fmla="*/ 81 w 81"/>
                  <a:gd name="T5" fmla="*/ 84 h 84"/>
                  <a:gd name="T6" fmla="*/ 81 w 81"/>
                  <a:gd name="T7" fmla="*/ 0 h 84"/>
                  <a:gd name="T8" fmla="*/ 0 w 81"/>
                  <a:gd name="T9" fmla="*/ 0 h 84"/>
                  <a:gd name="T10" fmla="*/ 0 w 81"/>
                  <a:gd name="T11" fmla="*/ 0 h 84"/>
                  <a:gd name="T12" fmla="*/ 0 60000 65536"/>
                  <a:gd name="T13" fmla="*/ 0 60000 65536"/>
                  <a:gd name="T14" fmla="*/ 0 60000 65536"/>
                  <a:gd name="T15" fmla="*/ 0 60000 65536"/>
                  <a:gd name="T16" fmla="*/ 0 60000 65536"/>
                  <a:gd name="T17" fmla="*/ 0 60000 65536"/>
                  <a:gd name="T18" fmla="*/ 0 w 81"/>
                  <a:gd name="T19" fmla="*/ 0 h 84"/>
                  <a:gd name="T20" fmla="*/ 81 w 81"/>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1" h="84">
                    <a:moveTo>
                      <a:pt x="0" y="0"/>
                    </a:moveTo>
                    <a:lnTo>
                      <a:pt x="0" y="84"/>
                    </a:lnTo>
                    <a:lnTo>
                      <a:pt x="81" y="84"/>
                    </a:lnTo>
                    <a:lnTo>
                      <a:pt x="81"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141" name="Rectangle 1939"/>
              <p:cNvSpPr>
                <a:spLocks noChangeArrowheads="1"/>
              </p:cNvSpPr>
              <p:nvPr/>
            </p:nvSpPr>
            <p:spPr bwMode="auto">
              <a:xfrm>
                <a:off x="4116" y="2114"/>
                <a:ext cx="84" cy="81"/>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42" name="Rectangle 1940"/>
              <p:cNvSpPr>
                <a:spLocks noChangeArrowheads="1"/>
              </p:cNvSpPr>
              <p:nvPr/>
            </p:nvSpPr>
            <p:spPr bwMode="auto">
              <a:xfrm>
                <a:off x="4342" y="2089"/>
                <a:ext cx="80" cy="80"/>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143" name="Line 1941"/>
              <p:cNvSpPr>
                <a:spLocks noChangeShapeType="1"/>
              </p:cNvSpPr>
              <p:nvPr/>
            </p:nvSpPr>
            <p:spPr bwMode="auto">
              <a:xfrm>
                <a:off x="1026"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44" name="Line 1942"/>
              <p:cNvSpPr>
                <a:spLocks noChangeShapeType="1"/>
              </p:cNvSpPr>
              <p:nvPr/>
            </p:nvSpPr>
            <p:spPr bwMode="auto">
              <a:xfrm>
                <a:off x="1071"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45" name="Line 1943"/>
              <p:cNvSpPr>
                <a:spLocks noChangeShapeType="1"/>
              </p:cNvSpPr>
              <p:nvPr/>
            </p:nvSpPr>
            <p:spPr bwMode="auto">
              <a:xfrm>
                <a:off x="1097"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46" name="Line 1944"/>
              <p:cNvSpPr>
                <a:spLocks noChangeShapeType="1"/>
              </p:cNvSpPr>
              <p:nvPr/>
            </p:nvSpPr>
            <p:spPr bwMode="auto">
              <a:xfrm>
                <a:off x="1142"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47" name="Line 1945"/>
              <p:cNvSpPr>
                <a:spLocks noChangeShapeType="1"/>
              </p:cNvSpPr>
              <p:nvPr/>
            </p:nvSpPr>
            <p:spPr bwMode="auto">
              <a:xfrm>
                <a:off x="1168"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48" name="Line 1946"/>
              <p:cNvSpPr>
                <a:spLocks noChangeShapeType="1"/>
              </p:cNvSpPr>
              <p:nvPr/>
            </p:nvSpPr>
            <p:spPr bwMode="auto">
              <a:xfrm>
                <a:off x="1213"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49" name="Freeform 1947"/>
              <p:cNvSpPr>
                <a:spLocks/>
              </p:cNvSpPr>
              <p:nvPr/>
            </p:nvSpPr>
            <p:spPr bwMode="auto">
              <a:xfrm>
                <a:off x="1239" y="3382"/>
                <a:ext cx="25" cy="1"/>
              </a:xfrm>
              <a:custGeom>
                <a:avLst/>
                <a:gdLst>
                  <a:gd name="T0" fmla="*/ 0 w 25"/>
                  <a:gd name="T1" fmla="*/ 0 h 1"/>
                  <a:gd name="T2" fmla="*/ 9 w 25"/>
                  <a:gd name="T3" fmla="*/ 0 h 1"/>
                  <a:gd name="T4" fmla="*/ 25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0" y="0"/>
                    </a:moveTo>
                    <a:lnTo>
                      <a:pt x="9" y="0"/>
                    </a:lnTo>
                    <a:lnTo>
                      <a:pt x="25"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150" name="Line 1948"/>
              <p:cNvSpPr>
                <a:spLocks noChangeShapeType="1"/>
              </p:cNvSpPr>
              <p:nvPr/>
            </p:nvSpPr>
            <p:spPr bwMode="auto">
              <a:xfrm>
                <a:off x="1284"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1" name="Line 1949"/>
              <p:cNvSpPr>
                <a:spLocks noChangeShapeType="1"/>
              </p:cNvSpPr>
              <p:nvPr/>
            </p:nvSpPr>
            <p:spPr bwMode="auto">
              <a:xfrm>
                <a:off x="1310" y="3382"/>
                <a:ext cx="2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2" name="Line 1950"/>
              <p:cNvSpPr>
                <a:spLocks noChangeShapeType="1"/>
              </p:cNvSpPr>
              <p:nvPr/>
            </p:nvSpPr>
            <p:spPr bwMode="auto">
              <a:xfrm>
                <a:off x="1355"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3" name="Line 1951"/>
              <p:cNvSpPr>
                <a:spLocks noChangeShapeType="1"/>
              </p:cNvSpPr>
              <p:nvPr/>
            </p:nvSpPr>
            <p:spPr bwMode="auto">
              <a:xfrm>
                <a:off x="1381" y="3382"/>
                <a:ext cx="2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4" name="Line 1952"/>
              <p:cNvSpPr>
                <a:spLocks noChangeShapeType="1"/>
              </p:cNvSpPr>
              <p:nvPr/>
            </p:nvSpPr>
            <p:spPr bwMode="auto">
              <a:xfrm>
                <a:off x="1426"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5" name="Freeform 1953"/>
              <p:cNvSpPr>
                <a:spLocks/>
              </p:cNvSpPr>
              <p:nvPr/>
            </p:nvSpPr>
            <p:spPr bwMode="auto">
              <a:xfrm>
                <a:off x="1452" y="3382"/>
                <a:ext cx="25" cy="1"/>
              </a:xfrm>
              <a:custGeom>
                <a:avLst/>
                <a:gdLst>
                  <a:gd name="T0" fmla="*/ 0 w 25"/>
                  <a:gd name="T1" fmla="*/ 0 h 1"/>
                  <a:gd name="T2" fmla="*/ 22 w 25"/>
                  <a:gd name="T3" fmla="*/ 0 h 1"/>
                  <a:gd name="T4" fmla="*/ 25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0" y="0"/>
                    </a:moveTo>
                    <a:lnTo>
                      <a:pt x="22" y="0"/>
                    </a:lnTo>
                    <a:lnTo>
                      <a:pt x="25"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156" name="Line 1954"/>
              <p:cNvSpPr>
                <a:spLocks noChangeShapeType="1"/>
              </p:cNvSpPr>
              <p:nvPr/>
            </p:nvSpPr>
            <p:spPr bwMode="auto">
              <a:xfrm>
                <a:off x="1497"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7" name="Line 1955"/>
              <p:cNvSpPr>
                <a:spLocks noChangeShapeType="1"/>
              </p:cNvSpPr>
              <p:nvPr/>
            </p:nvSpPr>
            <p:spPr bwMode="auto">
              <a:xfrm flipV="1">
                <a:off x="1523" y="3379"/>
                <a:ext cx="25"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8" name="Line 1956"/>
              <p:cNvSpPr>
                <a:spLocks noChangeShapeType="1"/>
              </p:cNvSpPr>
              <p:nvPr/>
            </p:nvSpPr>
            <p:spPr bwMode="auto">
              <a:xfrm>
                <a:off x="1568" y="337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59" name="Line 1957"/>
              <p:cNvSpPr>
                <a:spLocks noChangeShapeType="1"/>
              </p:cNvSpPr>
              <p:nvPr/>
            </p:nvSpPr>
            <p:spPr bwMode="auto">
              <a:xfrm>
                <a:off x="1593"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0" name="Line 1958"/>
              <p:cNvSpPr>
                <a:spLocks noChangeShapeType="1"/>
              </p:cNvSpPr>
              <p:nvPr/>
            </p:nvSpPr>
            <p:spPr bwMode="auto">
              <a:xfrm>
                <a:off x="1639" y="337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1" name="Line 1959"/>
              <p:cNvSpPr>
                <a:spLocks noChangeShapeType="1"/>
              </p:cNvSpPr>
              <p:nvPr/>
            </p:nvSpPr>
            <p:spPr bwMode="auto">
              <a:xfrm>
                <a:off x="1664"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2" name="Line 1960"/>
              <p:cNvSpPr>
                <a:spLocks noChangeShapeType="1"/>
              </p:cNvSpPr>
              <p:nvPr/>
            </p:nvSpPr>
            <p:spPr bwMode="auto">
              <a:xfrm>
                <a:off x="1710" y="337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3" name="Line 1961"/>
              <p:cNvSpPr>
                <a:spLocks noChangeShapeType="1"/>
              </p:cNvSpPr>
              <p:nvPr/>
            </p:nvSpPr>
            <p:spPr bwMode="auto">
              <a:xfrm>
                <a:off x="1735"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4" name="Line 1962"/>
              <p:cNvSpPr>
                <a:spLocks noChangeShapeType="1"/>
              </p:cNvSpPr>
              <p:nvPr/>
            </p:nvSpPr>
            <p:spPr bwMode="auto">
              <a:xfrm>
                <a:off x="1781" y="337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5" name="Line 1963"/>
              <p:cNvSpPr>
                <a:spLocks noChangeShapeType="1"/>
              </p:cNvSpPr>
              <p:nvPr/>
            </p:nvSpPr>
            <p:spPr bwMode="auto">
              <a:xfrm>
                <a:off x="1806"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6" name="Line 1964"/>
              <p:cNvSpPr>
                <a:spLocks noChangeShapeType="1"/>
              </p:cNvSpPr>
              <p:nvPr/>
            </p:nvSpPr>
            <p:spPr bwMode="auto">
              <a:xfrm>
                <a:off x="1852" y="337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7" name="Line 1965"/>
              <p:cNvSpPr>
                <a:spLocks noChangeShapeType="1"/>
              </p:cNvSpPr>
              <p:nvPr/>
            </p:nvSpPr>
            <p:spPr bwMode="auto">
              <a:xfrm>
                <a:off x="1877"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8" name="Line 1966"/>
              <p:cNvSpPr>
                <a:spLocks noChangeShapeType="1"/>
              </p:cNvSpPr>
              <p:nvPr/>
            </p:nvSpPr>
            <p:spPr bwMode="auto">
              <a:xfrm>
                <a:off x="1923" y="337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69" name="Line 1967"/>
              <p:cNvSpPr>
                <a:spLocks noChangeShapeType="1"/>
              </p:cNvSpPr>
              <p:nvPr/>
            </p:nvSpPr>
            <p:spPr bwMode="auto">
              <a:xfrm>
                <a:off x="1948"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0" name="Line 1968"/>
              <p:cNvSpPr>
                <a:spLocks noChangeShapeType="1"/>
              </p:cNvSpPr>
              <p:nvPr/>
            </p:nvSpPr>
            <p:spPr bwMode="auto">
              <a:xfrm>
                <a:off x="1993" y="3379"/>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1" name="Line 1969"/>
              <p:cNvSpPr>
                <a:spLocks noChangeShapeType="1"/>
              </p:cNvSpPr>
              <p:nvPr/>
            </p:nvSpPr>
            <p:spPr bwMode="auto">
              <a:xfrm>
                <a:off x="2019"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2" name="Line 1970"/>
              <p:cNvSpPr>
                <a:spLocks noChangeShapeType="1"/>
              </p:cNvSpPr>
              <p:nvPr/>
            </p:nvSpPr>
            <p:spPr bwMode="auto">
              <a:xfrm>
                <a:off x="2064" y="3379"/>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3" name="Line 1971"/>
              <p:cNvSpPr>
                <a:spLocks noChangeShapeType="1"/>
              </p:cNvSpPr>
              <p:nvPr/>
            </p:nvSpPr>
            <p:spPr bwMode="auto">
              <a:xfrm>
                <a:off x="2090"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4" name="Line 1972"/>
              <p:cNvSpPr>
                <a:spLocks noChangeShapeType="1"/>
              </p:cNvSpPr>
              <p:nvPr/>
            </p:nvSpPr>
            <p:spPr bwMode="auto">
              <a:xfrm>
                <a:off x="2135" y="3379"/>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5" name="Line 1973"/>
              <p:cNvSpPr>
                <a:spLocks noChangeShapeType="1"/>
              </p:cNvSpPr>
              <p:nvPr/>
            </p:nvSpPr>
            <p:spPr bwMode="auto">
              <a:xfrm>
                <a:off x="2161"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6" name="Line 1974"/>
              <p:cNvSpPr>
                <a:spLocks noChangeShapeType="1"/>
              </p:cNvSpPr>
              <p:nvPr/>
            </p:nvSpPr>
            <p:spPr bwMode="auto">
              <a:xfrm>
                <a:off x="2206" y="3376"/>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7" name="Line 1975"/>
              <p:cNvSpPr>
                <a:spLocks noChangeShapeType="1"/>
              </p:cNvSpPr>
              <p:nvPr/>
            </p:nvSpPr>
            <p:spPr bwMode="auto">
              <a:xfrm>
                <a:off x="2232" y="3376"/>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8" name="Line 1976"/>
              <p:cNvSpPr>
                <a:spLocks noChangeShapeType="1"/>
              </p:cNvSpPr>
              <p:nvPr/>
            </p:nvSpPr>
            <p:spPr bwMode="auto">
              <a:xfrm>
                <a:off x="2277" y="3376"/>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79" name="Line 1977"/>
              <p:cNvSpPr>
                <a:spLocks noChangeShapeType="1"/>
              </p:cNvSpPr>
              <p:nvPr/>
            </p:nvSpPr>
            <p:spPr bwMode="auto">
              <a:xfrm>
                <a:off x="2303" y="3376"/>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0" name="Line 1978"/>
              <p:cNvSpPr>
                <a:spLocks noChangeShapeType="1"/>
              </p:cNvSpPr>
              <p:nvPr/>
            </p:nvSpPr>
            <p:spPr bwMode="auto">
              <a:xfrm>
                <a:off x="2348" y="3376"/>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1" name="Line 1979"/>
              <p:cNvSpPr>
                <a:spLocks noChangeShapeType="1"/>
              </p:cNvSpPr>
              <p:nvPr/>
            </p:nvSpPr>
            <p:spPr bwMode="auto">
              <a:xfrm>
                <a:off x="2374" y="3376"/>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2" name="Line 1980"/>
              <p:cNvSpPr>
                <a:spLocks noChangeShapeType="1"/>
              </p:cNvSpPr>
              <p:nvPr/>
            </p:nvSpPr>
            <p:spPr bwMode="auto">
              <a:xfrm>
                <a:off x="2419" y="3376"/>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3" name="Line 1981"/>
              <p:cNvSpPr>
                <a:spLocks noChangeShapeType="1"/>
              </p:cNvSpPr>
              <p:nvPr/>
            </p:nvSpPr>
            <p:spPr bwMode="auto">
              <a:xfrm>
                <a:off x="2445"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4" name="Line 1982"/>
              <p:cNvSpPr>
                <a:spLocks noChangeShapeType="1"/>
              </p:cNvSpPr>
              <p:nvPr/>
            </p:nvSpPr>
            <p:spPr bwMode="auto">
              <a:xfrm>
                <a:off x="2490" y="3379"/>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5" name="Line 1983"/>
              <p:cNvSpPr>
                <a:spLocks noChangeShapeType="1"/>
              </p:cNvSpPr>
              <p:nvPr/>
            </p:nvSpPr>
            <p:spPr bwMode="auto">
              <a:xfrm>
                <a:off x="2516"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6" name="Line 1984"/>
              <p:cNvSpPr>
                <a:spLocks noChangeShapeType="1"/>
              </p:cNvSpPr>
              <p:nvPr/>
            </p:nvSpPr>
            <p:spPr bwMode="auto">
              <a:xfrm>
                <a:off x="2561" y="3379"/>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7" name="Freeform 1985"/>
              <p:cNvSpPr>
                <a:spLocks/>
              </p:cNvSpPr>
              <p:nvPr/>
            </p:nvSpPr>
            <p:spPr bwMode="auto">
              <a:xfrm>
                <a:off x="2587" y="3379"/>
                <a:ext cx="26" cy="1"/>
              </a:xfrm>
              <a:custGeom>
                <a:avLst/>
                <a:gdLst>
                  <a:gd name="T0" fmla="*/ 0 w 26"/>
                  <a:gd name="T1" fmla="*/ 0 h 1"/>
                  <a:gd name="T2" fmla="*/ 3 w 26"/>
                  <a:gd name="T3" fmla="*/ 0 h 1"/>
                  <a:gd name="T4" fmla="*/ 26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0" y="0"/>
                    </a:moveTo>
                    <a:lnTo>
                      <a:pt x="3" y="0"/>
                    </a:lnTo>
                    <a:lnTo>
                      <a:pt x="2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188" name="Line 1986"/>
              <p:cNvSpPr>
                <a:spLocks noChangeShapeType="1"/>
              </p:cNvSpPr>
              <p:nvPr/>
            </p:nvSpPr>
            <p:spPr bwMode="auto">
              <a:xfrm>
                <a:off x="2632" y="3379"/>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89" name="Line 1987"/>
              <p:cNvSpPr>
                <a:spLocks noChangeShapeType="1"/>
              </p:cNvSpPr>
              <p:nvPr/>
            </p:nvSpPr>
            <p:spPr bwMode="auto">
              <a:xfrm>
                <a:off x="2658" y="3379"/>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0" name="Line 1988"/>
              <p:cNvSpPr>
                <a:spLocks noChangeShapeType="1"/>
              </p:cNvSpPr>
              <p:nvPr/>
            </p:nvSpPr>
            <p:spPr bwMode="auto">
              <a:xfrm>
                <a:off x="2703" y="3379"/>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1" name="Line 1989"/>
              <p:cNvSpPr>
                <a:spLocks noChangeShapeType="1"/>
              </p:cNvSpPr>
              <p:nvPr/>
            </p:nvSpPr>
            <p:spPr bwMode="auto">
              <a:xfrm>
                <a:off x="2729"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2" name="Line 1990"/>
              <p:cNvSpPr>
                <a:spLocks noChangeShapeType="1"/>
              </p:cNvSpPr>
              <p:nvPr/>
            </p:nvSpPr>
            <p:spPr bwMode="auto">
              <a:xfrm>
                <a:off x="2774" y="3382"/>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3" name="Freeform 1991"/>
              <p:cNvSpPr>
                <a:spLocks/>
              </p:cNvSpPr>
              <p:nvPr/>
            </p:nvSpPr>
            <p:spPr bwMode="auto">
              <a:xfrm>
                <a:off x="2800" y="3382"/>
                <a:ext cx="26" cy="1"/>
              </a:xfrm>
              <a:custGeom>
                <a:avLst/>
                <a:gdLst>
                  <a:gd name="T0" fmla="*/ 0 w 26"/>
                  <a:gd name="T1" fmla="*/ 0 h 1"/>
                  <a:gd name="T2" fmla="*/ 16 w 26"/>
                  <a:gd name="T3" fmla="*/ 0 h 1"/>
                  <a:gd name="T4" fmla="*/ 26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0" y="0"/>
                    </a:moveTo>
                    <a:lnTo>
                      <a:pt x="16" y="0"/>
                    </a:lnTo>
                    <a:lnTo>
                      <a:pt x="2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194" name="Line 1992"/>
              <p:cNvSpPr>
                <a:spLocks noChangeShapeType="1"/>
              </p:cNvSpPr>
              <p:nvPr/>
            </p:nvSpPr>
            <p:spPr bwMode="auto">
              <a:xfrm>
                <a:off x="2845" y="3382"/>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5" name="Line 1993"/>
              <p:cNvSpPr>
                <a:spLocks noChangeShapeType="1"/>
              </p:cNvSpPr>
              <p:nvPr/>
            </p:nvSpPr>
            <p:spPr bwMode="auto">
              <a:xfrm>
                <a:off x="2871"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6" name="Line 1994"/>
              <p:cNvSpPr>
                <a:spLocks noChangeShapeType="1"/>
              </p:cNvSpPr>
              <p:nvPr/>
            </p:nvSpPr>
            <p:spPr bwMode="auto">
              <a:xfrm>
                <a:off x="2916"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7" name="Line 1995"/>
              <p:cNvSpPr>
                <a:spLocks noChangeShapeType="1"/>
              </p:cNvSpPr>
              <p:nvPr/>
            </p:nvSpPr>
            <p:spPr bwMode="auto">
              <a:xfrm>
                <a:off x="2942"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8" name="Line 1996"/>
              <p:cNvSpPr>
                <a:spLocks noChangeShapeType="1"/>
              </p:cNvSpPr>
              <p:nvPr/>
            </p:nvSpPr>
            <p:spPr bwMode="auto">
              <a:xfrm>
                <a:off x="2987"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199" name="Line 1997"/>
              <p:cNvSpPr>
                <a:spLocks noChangeShapeType="1"/>
              </p:cNvSpPr>
              <p:nvPr/>
            </p:nvSpPr>
            <p:spPr bwMode="auto">
              <a:xfrm>
                <a:off x="3013"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0" name="Line 1998"/>
              <p:cNvSpPr>
                <a:spLocks noChangeShapeType="1"/>
              </p:cNvSpPr>
              <p:nvPr/>
            </p:nvSpPr>
            <p:spPr bwMode="auto">
              <a:xfrm>
                <a:off x="3058"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1" name="Line 1999"/>
              <p:cNvSpPr>
                <a:spLocks noChangeShapeType="1"/>
              </p:cNvSpPr>
              <p:nvPr/>
            </p:nvSpPr>
            <p:spPr bwMode="auto">
              <a:xfrm>
                <a:off x="3084"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2" name="Line 2000"/>
              <p:cNvSpPr>
                <a:spLocks noChangeShapeType="1"/>
              </p:cNvSpPr>
              <p:nvPr/>
            </p:nvSpPr>
            <p:spPr bwMode="auto">
              <a:xfrm>
                <a:off x="3129"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3" name="Line 2001"/>
              <p:cNvSpPr>
                <a:spLocks noChangeShapeType="1"/>
              </p:cNvSpPr>
              <p:nvPr/>
            </p:nvSpPr>
            <p:spPr bwMode="auto">
              <a:xfrm>
                <a:off x="3155"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4" name="Line 2002"/>
              <p:cNvSpPr>
                <a:spLocks noChangeShapeType="1"/>
              </p:cNvSpPr>
              <p:nvPr/>
            </p:nvSpPr>
            <p:spPr bwMode="auto">
              <a:xfrm>
                <a:off x="3200"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5" name="Line 2003"/>
              <p:cNvSpPr>
                <a:spLocks noChangeShapeType="1"/>
              </p:cNvSpPr>
              <p:nvPr/>
            </p:nvSpPr>
            <p:spPr bwMode="auto">
              <a:xfrm>
                <a:off x="3226"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6" name="Line 2004"/>
              <p:cNvSpPr>
                <a:spLocks noChangeShapeType="1"/>
              </p:cNvSpPr>
              <p:nvPr/>
            </p:nvSpPr>
            <p:spPr bwMode="auto">
              <a:xfrm>
                <a:off x="3271"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7" name="Line 2005"/>
              <p:cNvSpPr>
                <a:spLocks noChangeShapeType="1"/>
              </p:cNvSpPr>
              <p:nvPr/>
            </p:nvSpPr>
            <p:spPr bwMode="auto">
              <a:xfrm>
                <a:off x="3297" y="3382"/>
                <a:ext cx="2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8" name="Line 2006"/>
              <p:cNvSpPr>
                <a:spLocks noChangeShapeType="1"/>
              </p:cNvSpPr>
              <p:nvPr/>
            </p:nvSpPr>
            <p:spPr bwMode="auto">
              <a:xfrm>
                <a:off x="3342"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09" name="Line 2007"/>
              <p:cNvSpPr>
                <a:spLocks noChangeShapeType="1"/>
              </p:cNvSpPr>
              <p:nvPr/>
            </p:nvSpPr>
            <p:spPr bwMode="auto">
              <a:xfrm>
                <a:off x="3368" y="3382"/>
                <a:ext cx="2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0" name="Line 2008"/>
              <p:cNvSpPr>
                <a:spLocks noChangeShapeType="1"/>
              </p:cNvSpPr>
              <p:nvPr/>
            </p:nvSpPr>
            <p:spPr bwMode="auto">
              <a:xfrm>
                <a:off x="3413"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1" name="Line 2009"/>
              <p:cNvSpPr>
                <a:spLocks noChangeShapeType="1"/>
              </p:cNvSpPr>
              <p:nvPr/>
            </p:nvSpPr>
            <p:spPr bwMode="auto">
              <a:xfrm>
                <a:off x="3439" y="3382"/>
                <a:ext cx="2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2" name="Freeform 2010"/>
              <p:cNvSpPr>
                <a:spLocks/>
              </p:cNvSpPr>
              <p:nvPr/>
            </p:nvSpPr>
            <p:spPr bwMode="auto">
              <a:xfrm>
                <a:off x="3484" y="3382"/>
                <a:ext cx="6" cy="1"/>
              </a:xfrm>
              <a:custGeom>
                <a:avLst/>
                <a:gdLst>
                  <a:gd name="T0" fmla="*/ 0 w 6"/>
                  <a:gd name="T1" fmla="*/ 0 h 1"/>
                  <a:gd name="T2" fmla="*/ 3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3" y="0"/>
                    </a:lnTo>
                    <a:lnTo>
                      <a:pt x="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213" name="Line 2011"/>
              <p:cNvSpPr>
                <a:spLocks noChangeShapeType="1"/>
              </p:cNvSpPr>
              <p:nvPr/>
            </p:nvSpPr>
            <p:spPr bwMode="auto">
              <a:xfrm>
                <a:off x="3510" y="3382"/>
                <a:ext cx="2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4" name="Line 2012"/>
              <p:cNvSpPr>
                <a:spLocks noChangeShapeType="1"/>
              </p:cNvSpPr>
              <p:nvPr/>
            </p:nvSpPr>
            <p:spPr bwMode="auto">
              <a:xfrm>
                <a:off x="3555"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5" name="Line 2013"/>
              <p:cNvSpPr>
                <a:spLocks noChangeShapeType="1"/>
              </p:cNvSpPr>
              <p:nvPr/>
            </p:nvSpPr>
            <p:spPr bwMode="auto">
              <a:xfrm>
                <a:off x="3581" y="3382"/>
                <a:ext cx="2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6" name="Line 2014"/>
              <p:cNvSpPr>
                <a:spLocks noChangeShapeType="1"/>
              </p:cNvSpPr>
              <p:nvPr/>
            </p:nvSpPr>
            <p:spPr bwMode="auto">
              <a:xfrm>
                <a:off x="3626"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7" name="Line 2015"/>
              <p:cNvSpPr>
                <a:spLocks noChangeShapeType="1"/>
              </p:cNvSpPr>
              <p:nvPr/>
            </p:nvSpPr>
            <p:spPr bwMode="auto">
              <a:xfrm>
                <a:off x="3651"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8" name="Line 2016"/>
              <p:cNvSpPr>
                <a:spLocks noChangeShapeType="1"/>
              </p:cNvSpPr>
              <p:nvPr/>
            </p:nvSpPr>
            <p:spPr bwMode="auto">
              <a:xfrm>
                <a:off x="3697"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19" name="Line 2017"/>
              <p:cNvSpPr>
                <a:spLocks noChangeShapeType="1"/>
              </p:cNvSpPr>
              <p:nvPr/>
            </p:nvSpPr>
            <p:spPr bwMode="auto">
              <a:xfrm>
                <a:off x="3722"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0" name="Line 2018"/>
              <p:cNvSpPr>
                <a:spLocks noChangeShapeType="1"/>
              </p:cNvSpPr>
              <p:nvPr/>
            </p:nvSpPr>
            <p:spPr bwMode="auto">
              <a:xfrm>
                <a:off x="3768"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1" name="Line 2019"/>
              <p:cNvSpPr>
                <a:spLocks noChangeShapeType="1"/>
              </p:cNvSpPr>
              <p:nvPr/>
            </p:nvSpPr>
            <p:spPr bwMode="auto">
              <a:xfrm>
                <a:off x="3793"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2" name="Line 2020"/>
              <p:cNvSpPr>
                <a:spLocks noChangeShapeType="1"/>
              </p:cNvSpPr>
              <p:nvPr/>
            </p:nvSpPr>
            <p:spPr bwMode="auto">
              <a:xfrm>
                <a:off x="3839"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3" name="Line 2021"/>
              <p:cNvSpPr>
                <a:spLocks noChangeShapeType="1"/>
              </p:cNvSpPr>
              <p:nvPr/>
            </p:nvSpPr>
            <p:spPr bwMode="auto">
              <a:xfrm>
                <a:off x="3864"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4" name="Line 2022"/>
              <p:cNvSpPr>
                <a:spLocks noChangeShapeType="1"/>
              </p:cNvSpPr>
              <p:nvPr/>
            </p:nvSpPr>
            <p:spPr bwMode="auto">
              <a:xfrm>
                <a:off x="3910"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5" name="Line 2023"/>
              <p:cNvSpPr>
                <a:spLocks noChangeShapeType="1"/>
              </p:cNvSpPr>
              <p:nvPr/>
            </p:nvSpPr>
            <p:spPr bwMode="auto">
              <a:xfrm>
                <a:off x="3935"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6" name="Line 2024"/>
              <p:cNvSpPr>
                <a:spLocks noChangeShapeType="1"/>
              </p:cNvSpPr>
              <p:nvPr/>
            </p:nvSpPr>
            <p:spPr bwMode="auto">
              <a:xfrm>
                <a:off x="3981" y="338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7" name="Line 2025"/>
              <p:cNvSpPr>
                <a:spLocks noChangeShapeType="1"/>
              </p:cNvSpPr>
              <p:nvPr/>
            </p:nvSpPr>
            <p:spPr bwMode="auto">
              <a:xfrm>
                <a:off x="4006"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8" name="Line 2026"/>
              <p:cNvSpPr>
                <a:spLocks noChangeShapeType="1"/>
              </p:cNvSpPr>
              <p:nvPr/>
            </p:nvSpPr>
            <p:spPr bwMode="auto">
              <a:xfrm>
                <a:off x="4051" y="3382"/>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29" name="Line 2027"/>
              <p:cNvSpPr>
                <a:spLocks noChangeShapeType="1"/>
              </p:cNvSpPr>
              <p:nvPr/>
            </p:nvSpPr>
            <p:spPr bwMode="auto">
              <a:xfrm>
                <a:off x="4077"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0" name="Line 2028"/>
              <p:cNvSpPr>
                <a:spLocks noChangeShapeType="1"/>
              </p:cNvSpPr>
              <p:nvPr/>
            </p:nvSpPr>
            <p:spPr bwMode="auto">
              <a:xfrm>
                <a:off x="4122" y="3382"/>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1" name="Freeform 2029"/>
              <p:cNvSpPr>
                <a:spLocks/>
              </p:cNvSpPr>
              <p:nvPr/>
            </p:nvSpPr>
            <p:spPr bwMode="auto">
              <a:xfrm>
                <a:off x="4148" y="3382"/>
                <a:ext cx="26" cy="1"/>
              </a:xfrm>
              <a:custGeom>
                <a:avLst/>
                <a:gdLst>
                  <a:gd name="T0" fmla="*/ 0 w 26"/>
                  <a:gd name="T1" fmla="*/ 0 h 1"/>
                  <a:gd name="T2" fmla="*/ 10 w 26"/>
                  <a:gd name="T3" fmla="*/ 0 h 1"/>
                  <a:gd name="T4" fmla="*/ 26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0" y="0"/>
                    </a:moveTo>
                    <a:lnTo>
                      <a:pt x="10" y="0"/>
                    </a:lnTo>
                    <a:lnTo>
                      <a:pt x="2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232" name="Line 2030"/>
              <p:cNvSpPr>
                <a:spLocks noChangeShapeType="1"/>
              </p:cNvSpPr>
              <p:nvPr/>
            </p:nvSpPr>
            <p:spPr bwMode="auto">
              <a:xfrm>
                <a:off x="4193" y="3382"/>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3" name="Line 2031"/>
              <p:cNvSpPr>
                <a:spLocks noChangeShapeType="1"/>
              </p:cNvSpPr>
              <p:nvPr/>
            </p:nvSpPr>
            <p:spPr bwMode="auto">
              <a:xfrm>
                <a:off x="4219"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4" name="Line 2032"/>
              <p:cNvSpPr>
                <a:spLocks noChangeShapeType="1"/>
              </p:cNvSpPr>
              <p:nvPr/>
            </p:nvSpPr>
            <p:spPr bwMode="auto">
              <a:xfrm>
                <a:off x="4264" y="3382"/>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5" name="Line 2033"/>
              <p:cNvSpPr>
                <a:spLocks noChangeShapeType="1"/>
              </p:cNvSpPr>
              <p:nvPr/>
            </p:nvSpPr>
            <p:spPr bwMode="auto">
              <a:xfrm>
                <a:off x="4290" y="3382"/>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6" name="Line 2034"/>
              <p:cNvSpPr>
                <a:spLocks noChangeShapeType="1"/>
              </p:cNvSpPr>
              <p:nvPr/>
            </p:nvSpPr>
            <p:spPr bwMode="auto">
              <a:xfrm>
                <a:off x="4335" y="3382"/>
                <a:ext cx="7"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7" name="Line 2035"/>
              <p:cNvSpPr>
                <a:spLocks noChangeShapeType="1"/>
              </p:cNvSpPr>
              <p:nvPr/>
            </p:nvSpPr>
            <p:spPr bwMode="auto">
              <a:xfrm>
                <a:off x="4361" y="3382"/>
                <a:ext cx="1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238" name="Freeform 2036"/>
              <p:cNvSpPr>
                <a:spLocks/>
              </p:cNvSpPr>
              <p:nvPr/>
            </p:nvSpPr>
            <p:spPr bwMode="auto">
              <a:xfrm>
                <a:off x="984" y="3340"/>
                <a:ext cx="80" cy="81"/>
              </a:xfrm>
              <a:custGeom>
                <a:avLst/>
                <a:gdLst>
                  <a:gd name="T0" fmla="*/ 80 w 80"/>
                  <a:gd name="T1" fmla="*/ 42 h 81"/>
                  <a:gd name="T2" fmla="*/ 80 w 80"/>
                  <a:gd name="T3" fmla="*/ 29 h 81"/>
                  <a:gd name="T4" fmla="*/ 74 w 80"/>
                  <a:gd name="T5" fmla="*/ 16 h 81"/>
                  <a:gd name="T6" fmla="*/ 64 w 80"/>
                  <a:gd name="T7" fmla="*/ 10 h 81"/>
                  <a:gd name="T8" fmla="*/ 55 w 80"/>
                  <a:gd name="T9" fmla="*/ 3 h 81"/>
                  <a:gd name="T10" fmla="*/ 42 w 80"/>
                  <a:gd name="T11" fmla="*/ 0 h 81"/>
                  <a:gd name="T12" fmla="*/ 29 w 80"/>
                  <a:gd name="T13" fmla="*/ 3 h 81"/>
                  <a:gd name="T14" fmla="*/ 16 w 80"/>
                  <a:gd name="T15" fmla="*/ 10 h 81"/>
                  <a:gd name="T16" fmla="*/ 10 w 80"/>
                  <a:gd name="T17" fmla="*/ 16 h 81"/>
                  <a:gd name="T18" fmla="*/ 3 w 80"/>
                  <a:gd name="T19" fmla="*/ 29 h 81"/>
                  <a:gd name="T20" fmla="*/ 0 w 80"/>
                  <a:gd name="T21" fmla="*/ 42 h 81"/>
                  <a:gd name="T22" fmla="*/ 3 w 80"/>
                  <a:gd name="T23" fmla="*/ 55 h 81"/>
                  <a:gd name="T24" fmla="*/ 10 w 80"/>
                  <a:gd name="T25" fmla="*/ 65 h 81"/>
                  <a:gd name="T26" fmla="*/ 16 w 80"/>
                  <a:gd name="T27" fmla="*/ 74 h 81"/>
                  <a:gd name="T28" fmla="*/ 29 w 80"/>
                  <a:gd name="T29" fmla="*/ 81 h 81"/>
                  <a:gd name="T30" fmla="*/ 42 w 80"/>
                  <a:gd name="T31" fmla="*/ 81 h 81"/>
                  <a:gd name="T32" fmla="*/ 55 w 80"/>
                  <a:gd name="T33" fmla="*/ 81 h 81"/>
                  <a:gd name="T34" fmla="*/ 64 w 80"/>
                  <a:gd name="T35" fmla="*/ 74 h 81"/>
                  <a:gd name="T36" fmla="*/ 74 w 80"/>
                  <a:gd name="T37" fmla="*/ 65 h 81"/>
                  <a:gd name="T38" fmla="*/ 80 w 80"/>
                  <a:gd name="T39" fmla="*/ 55 h 81"/>
                  <a:gd name="T40" fmla="*/ 80 w 80"/>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1"/>
                  <a:gd name="T65" fmla="*/ 80 w 80"/>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1">
                    <a:moveTo>
                      <a:pt x="80" y="42"/>
                    </a:moveTo>
                    <a:lnTo>
                      <a:pt x="80" y="29"/>
                    </a:lnTo>
                    <a:lnTo>
                      <a:pt x="74" y="16"/>
                    </a:lnTo>
                    <a:lnTo>
                      <a:pt x="64" y="10"/>
                    </a:lnTo>
                    <a:lnTo>
                      <a:pt x="55" y="3"/>
                    </a:lnTo>
                    <a:lnTo>
                      <a:pt x="42" y="0"/>
                    </a:lnTo>
                    <a:lnTo>
                      <a:pt x="29" y="3"/>
                    </a:lnTo>
                    <a:lnTo>
                      <a:pt x="16" y="10"/>
                    </a:lnTo>
                    <a:lnTo>
                      <a:pt x="10" y="16"/>
                    </a:lnTo>
                    <a:lnTo>
                      <a:pt x="3" y="29"/>
                    </a:lnTo>
                    <a:lnTo>
                      <a:pt x="0" y="42"/>
                    </a:lnTo>
                    <a:lnTo>
                      <a:pt x="3" y="55"/>
                    </a:lnTo>
                    <a:lnTo>
                      <a:pt x="10" y="65"/>
                    </a:lnTo>
                    <a:lnTo>
                      <a:pt x="16" y="74"/>
                    </a:lnTo>
                    <a:lnTo>
                      <a:pt x="29" y="81"/>
                    </a:lnTo>
                    <a:lnTo>
                      <a:pt x="42" y="81"/>
                    </a:lnTo>
                    <a:lnTo>
                      <a:pt x="55" y="81"/>
                    </a:lnTo>
                    <a:lnTo>
                      <a:pt x="64" y="74"/>
                    </a:lnTo>
                    <a:lnTo>
                      <a:pt x="74" y="65"/>
                    </a:lnTo>
                    <a:lnTo>
                      <a:pt x="80" y="55"/>
                    </a:lnTo>
                    <a:lnTo>
                      <a:pt x="80"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239" name="Freeform 2037"/>
              <p:cNvSpPr>
                <a:spLocks/>
              </p:cNvSpPr>
              <p:nvPr/>
            </p:nvSpPr>
            <p:spPr bwMode="auto">
              <a:xfrm>
                <a:off x="1210" y="3340"/>
                <a:ext cx="80" cy="84"/>
              </a:xfrm>
              <a:custGeom>
                <a:avLst/>
                <a:gdLst>
                  <a:gd name="T0" fmla="*/ 80 w 80"/>
                  <a:gd name="T1" fmla="*/ 42 h 84"/>
                  <a:gd name="T2" fmla="*/ 77 w 80"/>
                  <a:gd name="T3" fmla="*/ 29 h 84"/>
                  <a:gd name="T4" fmla="*/ 71 w 80"/>
                  <a:gd name="T5" fmla="*/ 20 h 84"/>
                  <a:gd name="T6" fmla="*/ 64 w 80"/>
                  <a:gd name="T7" fmla="*/ 10 h 84"/>
                  <a:gd name="T8" fmla="*/ 51 w 80"/>
                  <a:gd name="T9" fmla="*/ 3 h 84"/>
                  <a:gd name="T10" fmla="*/ 38 w 80"/>
                  <a:gd name="T11" fmla="*/ 0 h 84"/>
                  <a:gd name="T12" fmla="*/ 25 w 80"/>
                  <a:gd name="T13" fmla="*/ 3 h 84"/>
                  <a:gd name="T14" fmla="*/ 16 w 80"/>
                  <a:gd name="T15" fmla="*/ 10 h 84"/>
                  <a:gd name="T16" fmla="*/ 6 w 80"/>
                  <a:gd name="T17" fmla="*/ 20 h 84"/>
                  <a:gd name="T18" fmla="*/ 0 w 80"/>
                  <a:gd name="T19" fmla="*/ 29 h 84"/>
                  <a:gd name="T20" fmla="*/ 0 w 80"/>
                  <a:gd name="T21" fmla="*/ 42 h 84"/>
                  <a:gd name="T22" fmla="*/ 0 w 80"/>
                  <a:gd name="T23" fmla="*/ 55 h 84"/>
                  <a:gd name="T24" fmla="*/ 6 w 80"/>
                  <a:gd name="T25" fmla="*/ 65 h 84"/>
                  <a:gd name="T26" fmla="*/ 16 w 80"/>
                  <a:gd name="T27" fmla="*/ 74 h 84"/>
                  <a:gd name="T28" fmla="*/ 25 w 80"/>
                  <a:gd name="T29" fmla="*/ 81 h 84"/>
                  <a:gd name="T30" fmla="*/ 38 w 80"/>
                  <a:gd name="T31" fmla="*/ 84 h 84"/>
                  <a:gd name="T32" fmla="*/ 51 w 80"/>
                  <a:gd name="T33" fmla="*/ 81 h 84"/>
                  <a:gd name="T34" fmla="*/ 64 w 80"/>
                  <a:gd name="T35" fmla="*/ 74 h 84"/>
                  <a:gd name="T36" fmla="*/ 71 w 80"/>
                  <a:gd name="T37" fmla="*/ 65 h 84"/>
                  <a:gd name="T38" fmla="*/ 77 w 80"/>
                  <a:gd name="T39" fmla="*/ 55 h 84"/>
                  <a:gd name="T40" fmla="*/ 80 w 80"/>
                  <a:gd name="T41" fmla="*/ 42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4"/>
                  <a:gd name="T65" fmla="*/ 80 w 8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4">
                    <a:moveTo>
                      <a:pt x="80" y="42"/>
                    </a:moveTo>
                    <a:lnTo>
                      <a:pt x="77" y="29"/>
                    </a:lnTo>
                    <a:lnTo>
                      <a:pt x="71" y="20"/>
                    </a:lnTo>
                    <a:lnTo>
                      <a:pt x="64" y="10"/>
                    </a:lnTo>
                    <a:lnTo>
                      <a:pt x="51" y="3"/>
                    </a:lnTo>
                    <a:lnTo>
                      <a:pt x="38" y="0"/>
                    </a:lnTo>
                    <a:lnTo>
                      <a:pt x="25" y="3"/>
                    </a:lnTo>
                    <a:lnTo>
                      <a:pt x="16" y="10"/>
                    </a:lnTo>
                    <a:lnTo>
                      <a:pt x="6" y="20"/>
                    </a:lnTo>
                    <a:lnTo>
                      <a:pt x="0" y="29"/>
                    </a:lnTo>
                    <a:lnTo>
                      <a:pt x="0" y="42"/>
                    </a:lnTo>
                    <a:lnTo>
                      <a:pt x="0" y="55"/>
                    </a:lnTo>
                    <a:lnTo>
                      <a:pt x="6" y="65"/>
                    </a:lnTo>
                    <a:lnTo>
                      <a:pt x="16" y="74"/>
                    </a:lnTo>
                    <a:lnTo>
                      <a:pt x="25" y="81"/>
                    </a:lnTo>
                    <a:lnTo>
                      <a:pt x="38" y="84"/>
                    </a:lnTo>
                    <a:lnTo>
                      <a:pt x="51" y="81"/>
                    </a:lnTo>
                    <a:lnTo>
                      <a:pt x="64" y="74"/>
                    </a:lnTo>
                    <a:lnTo>
                      <a:pt x="71" y="65"/>
                    </a:lnTo>
                    <a:lnTo>
                      <a:pt x="77" y="55"/>
                    </a:lnTo>
                    <a:lnTo>
                      <a:pt x="80" y="42"/>
                    </a:lnTo>
                  </a:path>
                </a:pathLst>
              </a:custGeom>
              <a:noFill/>
              <a:ln w="4763">
                <a:solidFill>
                  <a:srgbClr val="000000"/>
                </a:solidFill>
                <a:round/>
                <a:headEnd/>
                <a:tailEnd/>
              </a:ln>
            </p:spPr>
            <p:txBody>
              <a:bodyPr/>
              <a:lstStyle/>
              <a:p>
                <a:endParaRPr lang="en-US" dirty="0">
                  <a:latin typeface="Courier New" pitchFamily="49" charset="0"/>
                </a:endParaRPr>
              </a:p>
            </p:txBody>
          </p:sp>
        </p:grpSp>
        <p:sp>
          <p:nvSpPr>
            <p:cNvPr id="280769" name="Freeform 2039"/>
            <p:cNvSpPr>
              <a:spLocks/>
            </p:cNvSpPr>
            <p:nvPr/>
          </p:nvSpPr>
          <p:spPr bwMode="auto">
            <a:xfrm>
              <a:off x="1432" y="3340"/>
              <a:ext cx="81" cy="81"/>
            </a:xfrm>
            <a:custGeom>
              <a:avLst/>
              <a:gdLst>
                <a:gd name="T0" fmla="*/ 81 w 81"/>
                <a:gd name="T1" fmla="*/ 42 h 81"/>
                <a:gd name="T2" fmla="*/ 81 w 81"/>
                <a:gd name="T3" fmla="*/ 29 h 81"/>
                <a:gd name="T4" fmla="*/ 74 w 81"/>
                <a:gd name="T5" fmla="*/ 16 h 81"/>
                <a:gd name="T6" fmla="*/ 65 w 81"/>
                <a:gd name="T7" fmla="*/ 7 h 81"/>
                <a:gd name="T8" fmla="*/ 55 w 81"/>
                <a:gd name="T9" fmla="*/ 3 h 81"/>
                <a:gd name="T10" fmla="*/ 42 w 81"/>
                <a:gd name="T11" fmla="*/ 0 h 81"/>
                <a:gd name="T12" fmla="*/ 29 w 81"/>
                <a:gd name="T13" fmla="*/ 3 h 81"/>
                <a:gd name="T14" fmla="*/ 16 w 81"/>
                <a:gd name="T15" fmla="*/ 7 h 81"/>
                <a:gd name="T16" fmla="*/ 7 w 81"/>
                <a:gd name="T17" fmla="*/ 16 h 81"/>
                <a:gd name="T18" fmla="*/ 3 w 81"/>
                <a:gd name="T19" fmla="*/ 29 h 81"/>
                <a:gd name="T20" fmla="*/ 0 w 81"/>
                <a:gd name="T21" fmla="*/ 42 h 81"/>
                <a:gd name="T22" fmla="*/ 3 w 81"/>
                <a:gd name="T23" fmla="*/ 55 h 81"/>
                <a:gd name="T24" fmla="*/ 7 w 81"/>
                <a:gd name="T25" fmla="*/ 65 h 81"/>
                <a:gd name="T26" fmla="*/ 16 w 81"/>
                <a:gd name="T27" fmla="*/ 74 h 81"/>
                <a:gd name="T28" fmla="*/ 29 w 81"/>
                <a:gd name="T29" fmla="*/ 81 h 81"/>
                <a:gd name="T30" fmla="*/ 42 w 81"/>
                <a:gd name="T31" fmla="*/ 81 h 81"/>
                <a:gd name="T32" fmla="*/ 55 w 81"/>
                <a:gd name="T33" fmla="*/ 81 h 81"/>
                <a:gd name="T34" fmla="*/ 65 w 81"/>
                <a:gd name="T35" fmla="*/ 74 h 81"/>
                <a:gd name="T36" fmla="*/ 74 w 81"/>
                <a:gd name="T37" fmla="*/ 65 h 81"/>
                <a:gd name="T38" fmla="*/ 81 w 81"/>
                <a:gd name="T39" fmla="*/ 55 h 81"/>
                <a:gd name="T40" fmla="*/ 81 w 81"/>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1"/>
                <a:gd name="T65" fmla="*/ 81 w 81"/>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1">
                  <a:moveTo>
                    <a:pt x="81" y="42"/>
                  </a:moveTo>
                  <a:lnTo>
                    <a:pt x="81" y="29"/>
                  </a:lnTo>
                  <a:lnTo>
                    <a:pt x="74" y="16"/>
                  </a:lnTo>
                  <a:lnTo>
                    <a:pt x="65" y="7"/>
                  </a:lnTo>
                  <a:lnTo>
                    <a:pt x="55" y="3"/>
                  </a:lnTo>
                  <a:lnTo>
                    <a:pt x="42" y="0"/>
                  </a:lnTo>
                  <a:lnTo>
                    <a:pt x="29" y="3"/>
                  </a:lnTo>
                  <a:lnTo>
                    <a:pt x="16" y="7"/>
                  </a:lnTo>
                  <a:lnTo>
                    <a:pt x="7" y="16"/>
                  </a:lnTo>
                  <a:lnTo>
                    <a:pt x="3" y="29"/>
                  </a:lnTo>
                  <a:lnTo>
                    <a:pt x="0" y="42"/>
                  </a:lnTo>
                  <a:lnTo>
                    <a:pt x="3" y="55"/>
                  </a:lnTo>
                  <a:lnTo>
                    <a:pt x="7" y="65"/>
                  </a:lnTo>
                  <a:lnTo>
                    <a:pt x="16" y="74"/>
                  </a:lnTo>
                  <a:lnTo>
                    <a:pt x="29" y="81"/>
                  </a:lnTo>
                  <a:lnTo>
                    <a:pt x="42" y="81"/>
                  </a:lnTo>
                  <a:lnTo>
                    <a:pt x="55" y="81"/>
                  </a:lnTo>
                  <a:lnTo>
                    <a:pt x="65" y="74"/>
                  </a:lnTo>
                  <a:lnTo>
                    <a:pt x="74" y="65"/>
                  </a:lnTo>
                  <a:lnTo>
                    <a:pt x="81" y="55"/>
                  </a:lnTo>
                  <a:lnTo>
                    <a:pt x="81"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0" name="Freeform 2040"/>
            <p:cNvSpPr>
              <a:spLocks/>
            </p:cNvSpPr>
            <p:nvPr/>
          </p:nvSpPr>
          <p:spPr bwMode="auto">
            <a:xfrm>
              <a:off x="1655" y="3340"/>
              <a:ext cx="84" cy="81"/>
            </a:xfrm>
            <a:custGeom>
              <a:avLst/>
              <a:gdLst>
                <a:gd name="T0" fmla="*/ 84 w 84"/>
                <a:gd name="T1" fmla="*/ 39 h 81"/>
                <a:gd name="T2" fmla="*/ 80 w 84"/>
                <a:gd name="T3" fmla="*/ 26 h 81"/>
                <a:gd name="T4" fmla="*/ 74 w 84"/>
                <a:gd name="T5" fmla="*/ 16 h 81"/>
                <a:gd name="T6" fmla="*/ 64 w 84"/>
                <a:gd name="T7" fmla="*/ 7 h 81"/>
                <a:gd name="T8" fmla="*/ 55 w 84"/>
                <a:gd name="T9" fmla="*/ 0 h 81"/>
                <a:gd name="T10" fmla="*/ 42 w 84"/>
                <a:gd name="T11" fmla="*/ 0 h 81"/>
                <a:gd name="T12" fmla="*/ 29 w 84"/>
                <a:gd name="T13" fmla="*/ 0 h 81"/>
                <a:gd name="T14" fmla="*/ 19 w 84"/>
                <a:gd name="T15" fmla="*/ 7 h 81"/>
                <a:gd name="T16" fmla="*/ 9 w 84"/>
                <a:gd name="T17" fmla="*/ 16 h 81"/>
                <a:gd name="T18" fmla="*/ 3 w 84"/>
                <a:gd name="T19" fmla="*/ 26 h 81"/>
                <a:gd name="T20" fmla="*/ 0 w 84"/>
                <a:gd name="T21" fmla="*/ 39 h 81"/>
                <a:gd name="T22" fmla="*/ 3 w 84"/>
                <a:gd name="T23" fmla="*/ 52 h 81"/>
                <a:gd name="T24" fmla="*/ 9 w 84"/>
                <a:gd name="T25" fmla="*/ 65 h 81"/>
                <a:gd name="T26" fmla="*/ 19 w 84"/>
                <a:gd name="T27" fmla="*/ 71 h 81"/>
                <a:gd name="T28" fmla="*/ 29 w 84"/>
                <a:gd name="T29" fmla="*/ 78 h 81"/>
                <a:gd name="T30" fmla="*/ 42 w 84"/>
                <a:gd name="T31" fmla="*/ 81 h 81"/>
                <a:gd name="T32" fmla="*/ 55 w 84"/>
                <a:gd name="T33" fmla="*/ 78 h 81"/>
                <a:gd name="T34" fmla="*/ 64 w 84"/>
                <a:gd name="T35" fmla="*/ 71 h 81"/>
                <a:gd name="T36" fmla="*/ 74 w 84"/>
                <a:gd name="T37" fmla="*/ 65 h 81"/>
                <a:gd name="T38" fmla="*/ 80 w 84"/>
                <a:gd name="T39" fmla="*/ 52 h 81"/>
                <a:gd name="T40" fmla="*/ 84 w 84"/>
                <a:gd name="T41" fmla="*/ 39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1"/>
                <a:gd name="T65" fmla="*/ 84 w 84"/>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1">
                  <a:moveTo>
                    <a:pt x="84" y="39"/>
                  </a:moveTo>
                  <a:lnTo>
                    <a:pt x="80" y="26"/>
                  </a:lnTo>
                  <a:lnTo>
                    <a:pt x="74" y="16"/>
                  </a:lnTo>
                  <a:lnTo>
                    <a:pt x="64" y="7"/>
                  </a:lnTo>
                  <a:lnTo>
                    <a:pt x="55" y="0"/>
                  </a:lnTo>
                  <a:lnTo>
                    <a:pt x="42" y="0"/>
                  </a:lnTo>
                  <a:lnTo>
                    <a:pt x="29" y="0"/>
                  </a:lnTo>
                  <a:lnTo>
                    <a:pt x="19" y="7"/>
                  </a:lnTo>
                  <a:lnTo>
                    <a:pt x="9" y="16"/>
                  </a:lnTo>
                  <a:lnTo>
                    <a:pt x="3" y="26"/>
                  </a:lnTo>
                  <a:lnTo>
                    <a:pt x="0" y="39"/>
                  </a:lnTo>
                  <a:lnTo>
                    <a:pt x="3" y="52"/>
                  </a:lnTo>
                  <a:lnTo>
                    <a:pt x="9" y="65"/>
                  </a:lnTo>
                  <a:lnTo>
                    <a:pt x="19" y="71"/>
                  </a:lnTo>
                  <a:lnTo>
                    <a:pt x="29" y="78"/>
                  </a:lnTo>
                  <a:lnTo>
                    <a:pt x="42" y="81"/>
                  </a:lnTo>
                  <a:lnTo>
                    <a:pt x="55" y="78"/>
                  </a:lnTo>
                  <a:lnTo>
                    <a:pt x="64" y="71"/>
                  </a:lnTo>
                  <a:lnTo>
                    <a:pt x="74" y="65"/>
                  </a:lnTo>
                  <a:lnTo>
                    <a:pt x="80" y="52"/>
                  </a:lnTo>
                  <a:lnTo>
                    <a:pt x="84" y="39"/>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1" name="Freeform 2041"/>
            <p:cNvSpPr>
              <a:spLocks/>
            </p:cNvSpPr>
            <p:nvPr/>
          </p:nvSpPr>
          <p:spPr bwMode="auto">
            <a:xfrm>
              <a:off x="1881" y="3337"/>
              <a:ext cx="80" cy="81"/>
            </a:xfrm>
            <a:custGeom>
              <a:avLst/>
              <a:gdLst>
                <a:gd name="T0" fmla="*/ 80 w 80"/>
                <a:gd name="T1" fmla="*/ 42 h 81"/>
                <a:gd name="T2" fmla="*/ 77 w 80"/>
                <a:gd name="T3" fmla="*/ 29 h 81"/>
                <a:gd name="T4" fmla="*/ 74 w 80"/>
                <a:gd name="T5" fmla="*/ 16 h 81"/>
                <a:gd name="T6" fmla="*/ 64 w 80"/>
                <a:gd name="T7" fmla="*/ 10 h 81"/>
                <a:gd name="T8" fmla="*/ 51 w 80"/>
                <a:gd name="T9" fmla="*/ 3 h 81"/>
                <a:gd name="T10" fmla="*/ 38 w 80"/>
                <a:gd name="T11" fmla="*/ 0 h 81"/>
                <a:gd name="T12" fmla="*/ 25 w 80"/>
                <a:gd name="T13" fmla="*/ 3 h 81"/>
                <a:gd name="T14" fmla="*/ 16 w 80"/>
                <a:gd name="T15" fmla="*/ 10 h 81"/>
                <a:gd name="T16" fmla="*/ 6 w 80"/>
                <a:gd name="T17" fmla="*/ 16 h 81"/>
                <a:gd name="T18" fmla="*/ 0 w 80"/>
                <a:gd name="T19" fmla="*/ 29 h 81"/>
                <a:gd name="T20" fmla="*/ 0 w 80"/>
                <a:gd name="T21" fmla="*/ 42 h 81"/>
                <a:gd name="T22" fmla="*/ 0 w 80"/>
                <a:gd name="T23" fmla="*/ 55 h 81"/>
                <a:gd name="T24" fmla="*/ 6 w 80"/>
                <a:gd name="T25" fmla="*/ 64 h 81"/>
                <a:gd name="T26" fmla="*/ 16 w 80"/>
                <a:gd name="T27" fmla="*/ 74 h 81"/>
                <a:gd name="T28" fmla="*/ 25 w 80"/>
                <a:gd name="T29" fmla="*/ 81 h 81"/>
                <a:gd name="T30" fmla="*/ 38 w 80"/>
                <a:gd name="T31" fmla="*/ 81 h 81"/>
                <a:gd name="T32" fmla="*/ 51 w 80"/>
                <a:gd name="T33" fmla="*/ 81 h 81"/>
                <a:gd name="T34" fmla="*/ 64 w 80"/>
                <a:gd name="T35" fmla="*/ 74 h 81"/>
                <a:gd name="T36" fmla="*/ 74 w 80"/>
                <a:gd name="T37" fmla="*/ 64 h 81"/>
                <a:gd name="T38" fmla="*/ 77 w 80"/>
                <a:gd name="T39" fmla="*/ 55 h 81"/>
                <a:gd name="T40" fmla="*/ 80 w 80"/>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1"/>
                <a:gd name="T65" fmla="*/ 80 w 80"/>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1">
                  <a:moveTo>
                    <a:pt x="80" y="42"/>
                  </a:moveTo>
                  <a:lnTo>
                    <a:pt x="77" y="29"/>
                  </a:lnTo>
                  <a:lnTo>
                    <a:pt x="74" y="16"/>
                  </a:lnTo>
                  <a:lnTo>
                    <a:pt x="64" y="10"/>
                  </a:lnTo>
                  <a:lnTo>
                    <a:pt x="51" y="3"/>
                  </a:lnTo>
                  <a:lnTo>
                    <a:pt x="38" y="0"/>
                  </a:lnTo>
                  <a:lnTo>
                    <a:pt x="25" y="3"/>
                  </a:lnTo>
                  <a:lnTo>
                    <a:pt x="16" y="10"/>
                  </a:lnTo>
                  <a:lnTo>
                    <a:pt x="6" y="16"/>
                  </a:lnTo>
                  <a:lnTo>
                    <a:pt x="0" y="29"/>
                  </a:lnTo>
                  <a:lnTo>
                    <a:pt x="0" y="42"/>
                  </a:lnTo>
                  <a:lnTo>
                    <a:pt x="0" y="55"/>
                  </a:lnTo>
                  <a:lnTo>
                    <a:pt x="6" y="64"/>
                  </a:lnTo>
                  <a:lnTo>
                    <a:pt x="16" y="74"/>
                  </a:lnTo>
                  <a:lnTo>
                    <a:pt x="25" y="81"/>
                  </a:lnTo>
                  <a:lnTo>
                    <a:pt x="38" y="81"/>
                  </a:lnTo>
                  <a:lnTo>
                    <a:pt x="51" y="81"/>
                  </a:lnTo>
                  <a:lnTo>
                    <a:pt x="64" y="74"/>
                  </a:lnTo>
                  <a:lnTo>
                    <a:pt x="74" y="64"/>
                  </a:lnTo>
                  <a:lnTo>
                    <a:pt x="77" y="55"/>
                  </a:lnTo>
                  <a:lnTo>
                    <a:pt x="80"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2" name="Freeform 2042"/>
            <p:cNvSpPr>
              <a:spLocks/>
            </p:cNvSpPr>
            <p:nvPr/>
          </p:nvSpPr>
          <p:spPr bwMode="auto">
            <a:xfrm>
              <a:off x="2103" y="3337"/>
              <a:ext cx="81" cy="81"/>
            </a:xfrm>
            <a:custGeom>
              <a:avLst/>
              <a:gdLst>
                <a:gd name="T0" fmla="*/ 81 w 81"/>
                <a:gd name="T1" fmla="*/ 42 h 81"/>
                <a:gd name="T2" fmla="*/ 81 w 81"/>
                <a:gd name="T3" fmla="*/ 29 h 81"/>
                <a:gd name="T4" fmla="*/ 74 w 81"/>
                <a:gd name="T5" fmla="*/ 16 h 81"/>
                <a:gd name="T6" fmla="*/ 65 w 81"/>
                <a:gd name="T7" fmla="*/ 6 h 81"/>
                <a:gd name="T8" fmla="*/ 55 w 81"/>
                <a:gd name="T9" fmla="*/ 3 h 81"/>
                <a:gd name="T10" fmla="*/ 42 w 81"/>
                <a:gd name="T11" fmla="*/ 0 h 81"/>
                <a:gd name="T12" fmla="*/ 29 w 81"/>
                <a:gd name="T13" fmla="*/ 3 h 81"/>
                <a:gd name="T14" fmla="*/ 16 w 81"/>
                <a:gd name="T15" fmla="*/ 6 h 81"/>
                <a:gd name="T16" fmla="*/ 10 w 81"/>
                <a:gd name="T17" fmla="*/ 16 h 81"/>
                <a:gd name="T18" fmla="*/ 3 w 81"/>
                <a:gd name="T19" fmla="*/ 29 h 81"/>
                <a:gd name="T20" fmla="*/ 0 w 81"/>
                <a:gd name="T21" fmla="*/ 42 h 81"/>
                <a:gd name="T22" fmla="*/ 3 w 81"/>
                <a:gd name="T23" fmla="*/ 55 h 81"/>
                <a:gd name="T24" fmla="*/ 10 w 81"/>
                <a:gd name="T25" fmla="*/ 64 h 81"/>
                <a:gd name="T26" fmla="*/ 16 w 81"/>
                <a:gd name="T27" fmla="*/ 74 h 81"/>
                <a:gd name="T28" fmla="*/ 29 w 81"/>
                <a:gd name="T29" fmla="*/ 81 h 81"/>
                <a:gd name="T30" fmla="*/ 42 w 81"/>
                <a:gd name="T31" fmla="*/ 81 h 81"/>
                <a:gd name="T32" fmla="*/ 55 w 81"/>
                <a:gd name="T33" fmla="*/ 81 h 81"/>
                <a:gd name="T34" fmla="*/ 65 w 81"/>
                <a:gd name="T35" fmla="*/ 74 h 81"/>
                <a:gd name="T36" fmla="*/ 74 w 81"/>
                <a:gd name="T37" fmla="*/ 64 h 81"/>
                <a:gd name="T38" fmla="*/ 81 w 81"/>
                <a:gd name="T39" fmla="*/ 55 h 81"/>
                <a:gd name="T40" fmla="*/ 81 w 81"/>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1"/>
                <a:gd name="T65" fmla="*/ 81 w 81"/>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1">
                  <a:moveTo>
                    <a:pt x="81" y="42"/>
                  </a:moveTo>
                  <a:lnTo>
                    <a:pt x="81" y="29"/>
                  </a:lnTo>
                  <a:lnTo>
                    <a:pt x="74" y="16"/>
                  </a:lnTo>
                  <a:lnTo>
                    <a:pt x="65" y="6"/>
                  </a:lnTo>
                  <a:lnTo>
                    <a:pt x="55" y="3"/>
                  </a:lnTo>
                  <a:lnTo>
                    <a:pt x="42" y="0"/>
                  </a:lnTo>
                  <a:lnTo>
                    <a:pt x="29" y="3"/>
                  </a:lnTo>
                  <a:lnTo>
                    <a:pt x="16" y="6"/>
                  </a:lnTo>
                  <a:lnTo>
                    <a:pt x="10" y="16"/>
                  </a:lnTo>
                  <a:lnTo>
                    <a:pt x="3" y="29"/>
                  </a:lnTo>
                  <a:lnTo>
                    <a:pt x="0" y="42"/>
                  </a:lnTo>
                  <a:lnTo>
                    <a:pt x="3" y="55"/>
                  </a:lnTo>
                  <a:lnTo>
                    <a:pt x="10" y="64"/>
                  </a:lnTo>
                  <a:lnTo>
                    <a:pt x="16" y="74"/>
                  </a:lnTo>
                  <a:lnTo>
                    <a:pt x="29" y="81"/>
                  </a:lnTo>
                  <a:lnTo>
                    <a:pt x="42" y="81"/>
                  </a:lnTo>
                  <a:lnTo>
                    <a:pt x="55" y="81"/>
                  </a:lnTo>
                  <a:lnTo>
                    <a:pt x="65" y="74"/>
                  </a:lnTo>
                  <a:lnTo>
                    <a:pt x="74" y="64"/>
                  </a:lnTo>
                  <a:lnTo>
                    <a:pt x="81" y="55"/>
                  </a:lnTo>
                  <a:lnTo>
                    <a:pt x="81"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3" name="Freeform 2043"/>
            <p:cNvSpPr>
              <a:spLocks/>
            </p:cNvSpPr>
            <p:nvPr/>
          </p:nvSpPr>
          <p:spPr bwMode="auto">
            <a:xfrm>
              <a:off x="2326" y="3337"/>
              <a:ext cx="84" cy="81"/>
            </a:xfrm>
            <a:custGeom>
              <a:avLst/>
              <a:gdLst>
                <a:gd name="T0" fmla="*/ 84 w 84"/>
                <a:gd name="T1" fmla="*/ 39 h 81"/>
                <a:gd name="T2" fmla="*/ 80 w 84"/>
                <a:gd name="T3" fmla="*/ 26 h 81"/>
                <a:gd name="T4" fmla="*/ 74 w 84"/>
                <a:gd name="T5" fmla="*/ 16 h 81"/>
                <a:gd name="T6" fmla="*/ 64 w 84"/>
                <a:gd name="T7" fmla="*/ 6 h 81"/>
                <a:gd name="T8" fmla="*/ 55 w 84"/>
                <a:gd name="T9" fmla="*/ 0 h 81"/>
                <a:gd name="T10" fmla="*/ 42 w 84"/>
                <a:gd name="T11" fmla="*/ 0 h 81"/>
                <a:gd name="T12" fmla="*/ 29 w 84"/>
                <a:gd name="T13" fmla="*/ 0 h 81"/>
                <a:gd name="T14" fmla="*/ 19 w 84"/>
                <a:gd name="T15" fmla="*/ 6 h 81"/>
                <a:gd name="T16" fmla="*/ 9 w 84"/>
                <a:gd name="T17" fmla="*/ 16 h 81"/>
                <a:gd name="T18" fmla="*/ 3 w 84"/>
                <a:gd name="T19" fmla="*/ 26 h 81"/>
                <a:gd name="T20" fmla="*/ 0 w 84"/>
                <a:gd name="T21" fmla="*/ 39 h 81"/>
                <a:gd name="T22" fmla="*/ 3 w 84"/>
                <a:gd name="T23" fmla="*/ 52 h 81"/>
                <a:gd name="T24" fmla="*/ 9 w 84"/>
                <a:gd name="T25" fmla="*/ 64 h 81"/>
                <a:gd name="T26" fmla="*/ 19 w 84"/>
                <a:gd name="T27" fmla="*/ 71 h 81"/>
                <a:gd name="T28" fmla="*/ 29 w 84"/>
                <a:gd name="T29" fmla="*/ 77 h 81"/>
                <a:gd name="T30" fmla="*/ 42 w 84"/>
                <a:gd name="T31" fmla="*/ 81 h 81"/>
                <a:gd name="T32" fmla="*/ 55 w 84"/>
                <a:gd name="T33" fmla="*/ 77 h 81"/>
                <a:gd name="T34" fmla="*/ 64 w 84"/>
                <a:gd name="T35" fmla="*/ 71 h 81"/>
                <a:gd name="T36" fmla="*/ 74 w 84"/>
                <a:gd name="T37" fmla="*/ 64 h 81"/>
                <a:gd name="T38" fmla="*/ 80 w 84"/>
                <a:gd name="T39" fmla="*/ 52 h 81"/>
                <a:gd name="T40" fmla="*/ 84 w 84"/>
                <a:gd name="T41" fmla="*/ 39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1"/>
                <a:gd name="T65" fmla="*/ 84 w 84"/>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1">
                  <a:moveTo>
                    <a:pt x="84" y="39"/>
                  </a:moveTo>
                  <a:lnTo>
                    <a:pt x="80" y="26"/>
                  </a:lnTo>
                  <a:lnTo>
                    <a:pt x="74" y="16"/>
                  </a:lnTo>
                  <a:lnTo>
                    <a:pt x="64" y="6"/>
                  </a:lnTo>
                  <a:lnTo>
                    <a:pt x="55" y="0"/>
                  </a:lnTo>
                  <a:lnTo>
                    <a:pt x="42" y="0"/>
                  </a:lnTo>
                  <a:lnTo>
                    <a:pt x="29" y="0"/>
                  </a:lnTo>
                  <a:lnTo>
                    <a:pt x="19" y="6"/>
                  </a:lnTo>
                  <a:lnTo>
                    <a:pt x="9" y="16"/>
                  </a:lnTo>
                  <a:lnTo>
                    <a:pt x="3" y="26"/>
                  </a:lnTo>
                  <a:lnTo>
                    <a:pt x="0" y="39"/>
                  </a:lnTo>
                  <a:lnTo>
                    <a:pt x="3" y="52"/>
                  </a:lnTo>
                  <a:lnTo>
                    <a:pt x="9" y="64"/>
                  </a:lnTo>
                  <a:lnTo>
                    <a:pt x="19" y="71"/>
                  </a:lnTo>
                  <a:lnTo>
                    <a:pt x="29" y="77"/>
                  </a:lnTo>
                  <a:lnTo>
                    <a:pt x="42" y="81"/>
                  </a:lnTo>
                  <a:lnTo>
                    <a:pt x="55" y="77"/>
                  </a:lnTo>
                  <a:lnTo>
                    <a:pt x="64" y="71"/>
                  </a:lnTo>
                  <a:lnTo>
                    <a:pt x="74" y="64"/>
                  </a:lnTo>
                  <a:lnTo>
                    <a:pt x="80" y="52"/>
                  </a:lnTo>
                  <a:lnTo>
                    <a:pt x="84" y="39"/>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4" name="Freeform 2044"/>
            <p:cNvSpPr>
              <a:spLocks/>
            </p:cNvSpPr>
            <p:nvPr/>
          </p:nvSpPr>
          <p:spPr bwMode="auto">
            <a:xfrm>
              <a:off x="2552" y="3340"/>
              <a:ext cx="80" cy="81"/>
            </a:xfrm>
            <a:custGeom>
              <a:avLst/>
              <a:gdLst>
                <a:gd name="T0" fmla="*/ 80 w 80"/>
                <a:gd name="T1" fmla="*/ 39 h 81"/>
                <a:gd name="T2" fmla="*/ 77 w 80"/>
                <a:gd name="T3" fmla="*/ 26 h 81"/>
                <a:gd name="T4" fmla="*/ 74 w 80"/>
                <a:gd name="T5" fmla="*/ 16 h 81"/>
                <a:gd name="T6" fmla="*/ 64 w 80"/>
                <a:gd name="T7" fmla="*/ 7 h 81"/>
                <a:gd name="T8" fmla="*/ 51 w 80"/>
                <a:gd name="T9" fmla="*/ 0 h 81"/>
                <a:gd name="T10" fmla="*/ 38 w 80"/>
                <a:gd name="T11" fmla="*/ 0 h 81"/>
                <a:gd name="T12" fmla="*/ 25 w 80"/>
                <a:gd name="T13" fmla="*/ 0 h 81"/>
                <a:gd name="T14" fmla="*/ 16 w 80"/>
                <a:gd name="T15" fmla="*/ 7 h 81"/>
                <a:gd name="T16" fmla="*/ 6 w 80"/>
                <a:gd name="T17" fmla="*/ 16 h 81"/>
                <a:gd name="T18" fmla="*/ 0 w 80"/>
                <a:gd name="T19" fmla="*/ 26 h 81"/>
                <a:gd name="T20" fmla="*/ 0 w 80"/>
                <a:gd name="T21" fmla="*/ 39 h 81"/>
                <a:gd name="T22" fmla="*/ 0 w 80"/>
                <a:gd name="T23" fmla="*/ 52 h 81"/>
                <a:gd name="T24" fmla="*/ 6 w 80"/>
                <a:gd name="T25" fmla="*/ 65 h 81"/>
                <a:gd name="T26" fmla="*/ 16 w 80"/>
                <a:gd name="T27" fmla="*/ 71 h 81"/>
                <a:gd name="T28" fmla="*/ 25 w 80"/>
                <a:gd name="T29" fmla="*/ 78 h 81"/>
                <a:gd name="T30" fmla="*/ 38 w 80"/>
                <a:gd name="T31" fmla="*/ 81 h 81"/>
                <a:gd name="T32" fmla="*/ 51 w 80"/>
                <a:gd name="T33" fmla="*/ 78 h 81"/>
                <a:gd name="T34" fmla="*/ 64 w 80"/>
                <a:gd name="T35" fmla="*/ 71 h 81"/>
                <a:gd name="T36" fmla="*/ 74 w 80"/>
                <a:gd name="T37" fmla="*/ 65 h 81"/>
                <a:gd name="T38" fmla="*/ 77 w 80"/>
                <a:gd name="T39" fmla="*/ 52 h 81"/>
                <a:gd name="T40" fmla="*/ 80 w 80"/>
                <a:gd name="T41" fmla="*/ 39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1"/>
                <a:gd name="T65" fmla="*/ 80 w 80"/>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1">
                  <a:moveTo>
                    <a:pt x="80" y="39"/>
                  </a:moveTo>
                  <a:lnTo>
                    <a:pt x="77" y="26"/>
                  </a:lnTo>
                  <a:lnTo>
                    <a:pt x="74" y="16"/>
                  </a:lnTo>
                  <a:lnTo>
                    <a:pt x="64" y="7"/>
                  </a:lnTo>
                  <a:lnTo>
                    <a:pt x="51" y="0"/>
                  </a:lnTo>
                  <a:lnTo>
                    <a:pt x="38" y="0"/>
                  </a:lnTo>
                  <a:lnTo>
                    <a:pt x="25" y="0"/>
                  </a:lnTo>
                  <a:lnTo>
                    <a:pt x="16" y="7"/>
                  </a:lnTo>
                  <a:lnTo>
                    <a:pt x="6" y="16"/>
                  </a:lnTo>
                  <a:lnTo>
                    <a:pt x="0" y="26"/>
                  </a:lnTo>
                  <a:lnTo>
                    <a:pt x="0" y="39"/>
                  </a:lnTo>
                  <a:lnTo>
                    <a:pt x="0" y="52"/>
                  </a:lnTo>
                  <a:lnTo>
                    <a:pt x="6" y="65"/>
                  </a:lnTo>
                  <a:lnTo>
                    <a:pt x="16" y="71"/>
                  </a:lnTo>
                  <a:lnTo>
                    <a:pt x="25" y="78"/>
                  </a:lnTo>
                  <a:lnTo>
                    <a:pt x="38" y="81"/>
                  </a:lnTo>
                  <a:lnTo>
                    <a:pt x="51" y="78"/>
                  </a:lnTo>
                  <a:lnTo>
                    <a:pt x="64" y="71"/>
                  </a:lnTo>
                  <a:lnTo>
                    <a:pt x="74" y="65"/>
                  </a:lnTo>
                  <a:lnTo>
                    <a:pt x="77" y="52"/>
                  </a:lnTo>
                  <a:lnTo>
                    <a:pt x="80" y="39"/>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5" name="Freeform 2045"/>
            <p:cNvSpPr>
              <a:spLocks/>
            </p:cNvSpPr>
            <p:nvPr/>
          </p:nvSpPr>
          <p:spPr bwMode="auto">
            <a:xfrm>
              <a:off x="2774" y="3340"/>
              <a:ext cx="81" cy="81"/>
            </a:xfrm>
            <a:custGeom>
              <a:avLst/>
              <a:gdLst>
                <a:gd name="T0" fmla="*/ 81 w 81"/>
                <a:gd name="T1" fmla="*/ 42 h 81"/>
                <a:gd name="T2" fmla="*/ 81 w 81"/>
                <a:gd name="T3" fmla="*/ 29 h 81"/>
                <a:gd name="T4" fmla="*/ 74 w 81"/>
                <a:gd name="T5" fmla="*/ 16 h 81"/>
                <a:gd name="T6" fmla="*/ 65 w 81"/>
                <a:gd name="T7" fmla="*/ 10 h 81"/>
                <a:gd name="T8" fmla="*/ 55 w 81"/>
                <a:gd name="T9" fmla="*/ 3 h 81"/>
                <a:gd name="T10" fmla="*/ 42 w 81"/>
                <a:gd name="T11" fmla="*/ 0 h 81"/>
                <a:gd name="T12" fmla="*/ 29 w 81"/>
                <a:gd name="T13" fmla="*/ 3 h 81"/>
                <a:gd name="T14" fmla="*/ 16 w 81"/>
                <a:gd name="T15" fmla="*/ 10 h 81"/>
                <a:gd name="T16" fmla="*/ 10 w 81"/>
                <a:gd name="T17" fmla="*/ 16 h 81"/>
                <a:gd name="T18" fmla="*/ 3 w 81"/>
                <a:gd name="T19" fmla="*/ 29 h 81"/>
                <a:gd name="T20" fmla="*/ 0 w 81"/>
                <a:gd name="T21" fmla="*/ 42 h 81"/>
                <a:gd name="T22" fmla="*/ 3 w 81"/>
                <a:gd name="T23" fmla="*/ 55 h 81"/>
                <a:gd name="T24" fmla="*/ 10 w 81"/>
                <a:gd name="T25" fmla="*/ 65 h 81"/>
                <a:gd name="T26" fmla="*/ 16 w 81"/>
                <a:gd name="T27" fmla="*/ 74 h 81"/>
                <a:gd name="T28" fmla="*/ 29 w 81"/>
                <a:gd name="T29" fmla="*/ 81 h 81"/>
                <a:gd name="T30" fmla="*/ 42 w 81"/>
                <a:gd name="T31" fmla="*/ 81 h 81"/>
                <a:gd name="T32" fmla="*/ 55 w 81"/>
                <a:gd name="T33" fmla="*/ 81 h 81"/>
                <a:gd name="T34" fmla="*/ 65 w 81"/>
                <a:gd name="T35" fmla="*/ 74 h 81"/>
                <a:gd name="T36" fmla="*/ 74 w 81"/>
                <a:gd name="T37" fmla="*/ 65 h 81"/>
                <a:gd name="T38" fmla="*/ 81 w 81"/>
                <a:gd name="T39" fmla="*/ 55 h 81"/>
                <a:gd name="T40" fmla="*/ 81 w 81"/>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1"/>
                <a:gd name="T65" fmla="*/ 81 w 81"/>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1">
                  <a:moveTo>
                    <a:pt x="81" y="42"/>
                  </a:moveTo>
                  <a:lnTo>
                    <a:pt x="81" y="29"/>
                  </a:lnTo>
                  <a:lnTo>
                    <a:pt x="74" y="16"/>
                  </a:lnTo>
                  <a:lnTo>
                    <a:pt x="65" y="10"/>
                  </a:lnTo>
                  <a:lnTo>
                    <a:pt x="55" y="3"/>
                  </a:lnTo>
                  <a:lnTo>
                    <a:pt x="42" y="0"/>
                  </a:lnTo>
                  <a:lnTo>
                    <a:pt x="29" y="3"/>
                  </a:lnTo>
                  <a:lnTo>
                    <a:pt x="16" y="10"/>
                  </a:lnTo>
                  <a:lnTo>
                    <a:pt x="10" y="16"/>
                  </a:lnTo>
                  <a:lnTo>
                    <a:pt x="3" y="29"/>
                  </a:lnTo>
                  <a:lnTo>
                    <a:pt x="0" y="42"/>
                  </a:lnTo>
                  <a:lnTo>
                    <a:pt x="3" y="55"/>
                  </a:lnTo>
                  <a:lnTo>
                    <a:pt x="10" y="65"/>
                  </a:lnTo>
                  <a:lnTo>
                    <a:pt x="16" y="74"/>
                  </a:lnTo>
                  <a:lnTo>
                    <a:pt x="29" y="81"/>
                  </a:lnTo>
                  <a:lnTo>
                    <a:pt x="42" y="81"/>
                  </a:lnTo>
                  <a:lnTo>
                    <a:pt x="55" y="81"/>
                  </a:lnTo>
                  <a:lnTo>
                    <a:pt x="65" y="74"/>
                  </a:lnTo>
                  <a:lnTo>
                    <a:pt x="74" y="65"/>
                  </a:lnTo>
                  <a:lnTo>
                    <a:pt x="81" y="55"/>
                  </a:lnTo>
                  <a:lnTo>
                    <a:pt x="81"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6" name="Freeform 2046"/>
            <p:cNvSpPr>
              <a:spLocks/>
            </p:cNvSpPr>
            <p:nvPr/>
          </p:nvSpPr>
          <p:spPr bwMode="auto">
            <a:xfrm>
              <a:off x="3000" y="3340"/>
              <a:ext cx="81" cy="84"/>
            </a:xfrm>
            <a:custGeom>
              <a:avLst/>
              <a:gdLst>
                <a:gd name="T0" fmla="*/ 81 w 81"/>
                <a:gd name="T1" fmla="*/ 42 h 84"/>
                <a:gd name="T2" fmla="*/ 77 w 81"/>
                <a:gd name="T3" fmla="*/ 29 h 84"/>
                <a:gd name="T4" fmla="*/ 71 w 81"/>
                <a:gd name="T5" fmla="*/ 20 h 84"/>
                <a:gd name="T6" fmla="*/ 64 w 81"/>
                <a:gd name="T7" fmla="*/ 10 h 84"/>
                <a:gd name="T8" fmla="*/ 52 w 81"/>
                <a:gd name="T9" fmla="*/ 3 h 84"/>
                <a:gd name="T10" fmla="*/ 39 w 81"/>
                <a:gd name="T11" fmla="*/ 0 h 84"/>
                <a:gd name="T12" fmla="*/ 26 w 81"/>
                <a:gd name="T13" fmla="*/ 3 h 84"/>
                <a:gd name="T14" fmla="*/ 16 w 81"/>
                <a:gd name="T15" fmla="*/ 10 h 84"/>
                <a:gd name="T16" fmla="*/ 6 w 81"/>
                <a:gd name="T17" fmla="*/ 20 h 84"/>
                <a:gd name="T18" fmla="*/ 0 w 81"/>
                <a:gd name="T19" fmla="*/ 29 h 84"/>
                <a:gd name="T20" fmla="*/ 0 w 81"/>
                <a:gd name="T21" fmla="*/ 42 h 84"/>
                <a:gd name="T22" fmla="*/ 0 w 81"/>
                <a:gd name="T23" fmla="*/ 55 h 84"/>
                <a:gd name="T24" fmla="*/ 6 w 81"/>
                <a:gd name="T25" fmla="*/ 65 h 84"/>
                <a:gd name="T26" fmla="*/ 16 w 81"/>
                <a:gd name="T27" fmla="*/ 74 h 84"/>
                <a:gd name="T28" fmla="*/ 26 w 81"/>
                <a:gd name="T29" fmla="*/ 81 h 84"/>
                <a:gd name="T30" fmla="*/ 39 w 81"/>
                <a:gd name="T31" fmla="*/ 84 h 84"/>
                <a:gd name="T32" fmla="*/ 52 w 81"/>
                <a:gd name="T33" fmla="*/ 81 h 84"/>
                <a:gd name="T34" fmla="*/ 64 w 81"/>
                <a:gd name="T35" fmla="*/ 74 h 84"/>
                <a:gd name="T36" fmla="*/ 71 w 81"/>
                <a:gd name="T37" fmla="*/ 65 h 84"/>
                <a:gd name="T38" fmla="*/ 77 w 81"/>
                <a:gd name="T39" fmla="*/ 55 h 84"/>
                <a:gd name="T40" fmla="*/ 81 w 81"/>
                <a:gd name="T41" fmla="*/ 42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4"/>
                <a:gd name="T65" fmla="*/ 81 w 81"/>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4">
                  <a:moveTo>
                    <a:pt x="81" y="42"/>
                  </a:moveTo>
                  <a:lnTo>
                    <a:pt x="77" y="29"/>
                  </a:lnTo>
                  <a:lnTo>
                    <a:pt x="71" y="20"/>
                  </a:lnTo>
                  <a:lnTo>
                    <a:pt x="64" y="10"/>
                  </a:lnTo>
                  <a:lnTo>
                    <a:pt x="52" y="3"/>
                  </a:lnTo>
                  <a:lnTo>
                    <a:pt x="39" y="0"/>
                  </a:lnTo>
                  <a:lnTo>
                    <a:pt x="26" y="3"/>
                  </a:lnTo>
                  <a:lnTo>
                    <a:pt x="16" y="10"/>
                  </a:lnTo>
                  <a:lnTo>
                    <a:pt x="6" y="20"/>
                  </a:lnTo>
                  <a:lnTo>
                    <a:pt x="0" y="29"/>
                  </a:lnTo>
                  <a:lnTo>
                    <a:pt x="0" y="42"/>
                  </a:lnTo>
                  <a:lnTo>
                    <a:pt x="0" y="55"/>
                  </a:lnTo>
                  <a:lnTo>
                    <a:pt x="6" y="65"/>
                  </a:lnTo>
                  <a:lnTo>
                    <a:pt x="16" y="74"/>
                  </a:lnTo>
                  <a:lnTo>
                    <a:pt x="26" y="81"/>
                  </a:lnTo>
                  <a:lnTo>
                    <a:pt x="39" y="84"/>
                  </a:lnTo>
                  <a:lnTo>
                    <a:pt x="52" y="81"/>
                  </a:lnTo>
                  <a:lnTo>
                    <a:pt x="64" y="74"/>
                  </a:lnTo>
                  <a:lnTo>
                    <a:pt x="71" y="65"/>
                  </a:lnTo>
                  <a:lnTo>
                    <a:pt x="77" y="55"/>
                  </a:lnTo>
                  <a:lnTo>
                    <a:pt x="81"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7" name="Freeform 2047"/>
            <p:cNvSpPr>
              <a:spLocks/>
            </p:cNvSpPr>
            <p:nvPr/>
          </p:nvSpPr>
          <p:spPr bwMode="auto">
            <a:xfrm>
              <a:off x="3222" y="3340"/>
              <a:ext cx="81" cy="81"/>
            </a:xfrm>
            <a:custGeom>
              <a:avLst/>
              <a:gdLst>
                <a:gd name="T0" fmla="*/ 81 w 81"/>
                <a:gd name="T1" fmla="*/ 42 h 81"/>
                <a:gd name="T2" fmla="*/ 81 w 81"/>
                <a:gd name="T3" fmla="*/ 29 h 81"/>
                <a:gd name="T4" fmla="*/ 75 w 81"/>
                <a:gd name="T5" fmla="*/ 16 h 81"/>
                <a:gd name="T6" fmla="*/ 65 w 81"/>
                <a:gd name="T7" fmla="*/ 7 h 81"/>
                <a:gd name="T8" fmla="*/ 55 w 81"/>
                <a:gd name="T9" fmla="*/ 3 h 81"/>
                <a:gd name="T10" fmla="*/ 42 w 81"/>
                <a:gd name="T11" fmla="*/ 0 h 81"/>
                <a:gd name="T12" fmla="*/ 30 w 81"/>
                <a:gd name="T13" fmla="*/ 3 h 81"/>
                <a:gd name="T14" fmla="*/ 17 w 81"/>
                <a:gd name="T15" fmla="*/ 7 h 81"/>
                <a:gd name="T16" fmla="*/ 7 w 81"/>
                <a:gd name="T17" fmla="*/ 16 h 81"/>
                <a:gd name="T18" fmla="*/ 4 w 81"/>
                <a:gd name="T19" fmla="*/ 29 h 81"/>
                <a:gd name="T20" fmla="*/ 0 w 81"/>
                <a:gd name="T21" fmla="*/ 42 h 81"/>
                <a:gd name="T22" fmla="*/ 4 w 81"/>
                <a:gd name="T23" fmla="*/ 55 h 81"/>
                <a:gd name="T24" fmla="*/ 7 w 81"/>
                <a:gd name="T25" fmla="*/ 65 h 81"/>
                <a:gd name="T26" fmla="*/ 17 w 81"/>
                <a:gd name="T27" fmla="*/ 74 h 81"/>
                <a:gd name="T28" fmla="*/ 30 w 81"/>
                <a:gd name="T29" fmla="*/ 81 h 81"/>
                <a:gd name="T30" fmla="*/ 42 w 81"/>
                <a:gd name="T31" fmla="*/ 81 h 81"/>
                <a:gd name="T32" fmla="*/ 55 w 81"/>
                <a:gd name="T33" fmla="*/ 81 h 81"/>
                <a:gd name="T34" fmla="*/ 65 w 81"/>
                <a:gd name="T35" fmla="*/ 74 h 81"/>
                <a:gd name="T36" fmla="*/ 75 w 81"/>
                <a:gd name="T37" fmla="*/ 65 h 81"/>
                <a:gd name="T38" fmla="*/ 81 w 81"/>
                <a:gd name="T39" fmla="*/ 55 h 81"/>
                <a:gd name="T40" fmla="*/ 81 w 81"/>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1"/>
                <a:gd name="T65" fmla="*/ 81 w 81"/>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1">
                  <a:moveTo>
                    <a:pt x="81" y="42"/>
                  </a:moveTo>
                  <a:lnTo>
                    <a:pt x="81" y="29"/>
                  </a:lnTo>
                  <a:lnTo>
                    <a:pt x="75" y="16"/>
                  </a:lnTo>
                  <a:lnTo>
                    <a:pt x="65" y="7"/>
                  </a:lnTo>
                  <a:lnTo>
                    <a:pt x="55" y="3"/>
                  </a:lnTo>
                  <a:lnTo>
                    <a:pt x="42" y="0"/>
                  </a:lnTo>
                  <a:lnTo>
                    <a:pt x="30" y="3"/>
                  </a:lnTo>
                  <a:lnTo>
                    <a:pt x="17" y="7"/>
                  </a:lnTo>
                  <a:lnTo>
                    <a:pt x="7" y="16"/>
                  </a:lnTo>
                  <a:lnTo>
                    <a:pt x="4" y="29"/>
                  </a:lnTo>
                  <a:lnTo>
                    <a:pt x="0" y="42"/>
                  </a:lnTo>
                  <a:lnTo>
                    <a:pt x="4" y="55"/>
                  </a:lnTo>
                  <a:lnTo>
                    <a:pt x="7" y="65"/>
                  </a:lnTo>
                  <a:lnTo>
                    <a:pt x="17" y="74"/>
                  </a:lnTo>
                  <a:lnTo>
                    <a:pt x="30" y="81"/>
                  </a:lnTo>
                  <a:lnTo>
                    <a:pt x="42" y="81"/>
                  </a:lnTo>
                  <a:lnTo>
                    <a:pt x="55" y="81"/>
                  </a:lnTo>
                  <a:lnTo>
                    <a:pt x="65" y="74"/>
                  </a:lnTo>
                  <a:lnTo>
                    <a:pt x="75" y="65"/>
                  </a:lnTo>
                  <a:lnTo>
                    <a:pt x="81" y="55"/>
                  </a:lnTo>
                  <a:lnTo>
                    <a:pt x="81"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8" name="Freeform 2048"/>
            <p:cNvSpPr>
              <a:spLocks/>
            </p:cNvSpPr>
            <p:nvPr/>
          </p:nvSpPr>
          <p:spPr bwMode="auto">
            <a:xfrm>
              <a:off x="3445" y="3340"/>
              <a:ext cx="84" cy="81"/>
            </a:xfrm>
            <a:custGeom>
              <a:avLst/>
              <a:gdLst>
                <a:gd name="T0" fmla="*/ 84 w 84"/>
                <a:gd name="T1" fmla="*/ 42 h 81"/>
                <a:gd name="T2" fmla="*/ 81 w 84"/>
                <a:gd name="T3" fmla="*/ 29 h 81"/>
                <a:gd name="T4" fmla="*/ 74 w 84"/>
                <a:gd name="T5" fmla="*/ 16 h 81"/>
                <a:gd name="T6" fmla="*/ 65 w 84"/>
                <a:gd name="T7" fmla="*/ 10 h 81"/>
                <a:gd name="T8" fmla="*/ 55 w 84"/>
                <a:gd name="T9" fmla="*/ 3 h 81"/>
                <a:gd name="T10" fmla="*/ 42 w 84"/>
                <a:gd name="T11" fmla="*/ 0 h 81"/>
                <a:gd name="T12" fmla="*/ 29 w 84"/>
                <a:gd name="T13" fmla="*/ 3 h 81"/>
                <a:gd name="T14" fmla="*/ 19 w 84"/>
                <a:gd name="T15" fmla="*/ 10 h 81"/>
                <a:gd name="T16" fmla="*/ 10 w 84"/>
                <a:gd name="T17" fmla="*/ 16 h 81"/>
                <a:gd name="T18" fmla="*/ 3 w 84"/>
                <a:gd name="T19" fmla="*/ 29 h 81"/>
                <a:gd name="T20" fmla="*/ 0 w 84"/>
                <a:gd name="T21" fmla="*/ 42 h 81"/>
                <a:gd name="T22" fmla="*/ 3 w 84"/>
                <a:gd name="T23" fmla="*/ 55 h 81"/>
                <a:gd name="T24" fmla="*/ 10 w 84"/>
                <a:gd name="T25" fmla="*/ 65 h 81"/>
                <a:gd name="T26" fmla="*/ 19 w 84"/>
                <a:gd name="T27" fmla="*/ 74 h 81"/>
                <a:gd name="T28" fmla="*/ 29 w 84"/>
                <a:gd name="T29" fmla="*/ 81 h 81"/>
                <a:gd name="T30" fmla="*/ 42 w 84"/>
                <a:gd name="T31" fmla="*/ 81 h 81"/>
                <a:gd name="T32" fmla="*/ 55 w 84"/>
                <a:gd name="T33" fmla="*/ 81 h 81"/>
                <a:gd name="T34" fmla="*/ 65 w 84"/>
                <a:gd name="T35" fmla="*/ 74 h 81"/>
                <a:gd name="T36" fmla="*/ 74 w 84"/>
                <a:gd name="T37" fmla="*/ 65 h 81"/>
                <a:gd name="T38" fmla="*/ 81 w 84"/>
                <a:gd name="T39" fmla="*/ 55 h 81"/>
                <a:gd name="T40" fmla="*/ 84 w 84"/>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1"/>
                <a:gd name="T65" fmla="*/ 84 w 84"/>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1">
                  <a:moveTo>
                    <a:pt x="84" y="42"/>
                  </a:moveTo>
                  <a:lnTo>
                    <a:pt x="81" y="29"/>
                  </a:lnTo>
                  <a:lnTo>
                    <a:pt x="74" y="16"/>
                  </a:lnTo>
                  <a:lnTo>
                    <a:pt x="65" y="10"/>
                  </a:lnTo>
                  <a:lnTo>
                    <a:pt x="55" y="3"/>
                  </a:lnTo>
                  <a:lnTo>
                    <a:pt x="42" y="0"/>
                  </a:lnTo>
                  <a:lnTo>
                    <a:pt x="29" y="3"/>
                  </a:lnTo>
                  <a:lnTo>
                    <a:pt x="19" y="10"/>
                  </a:lnTo>
                  <a:lnTo>
                    <a:pt x="10" y="16"/>
                  </a:lnTo>
                  <a:lnTo>
                    <a:pt x="3" y="29"/>
                  </a:lnTo>
                  <a:lnTo>
                    <a:pt x="0" y="42"/>
                  </a:lnTo>
                  <a:lnTo>
                    <a:pt x="3" y="55"/>
                  </a:lnTo>
                  <a:lnTo>
                    <a:pt x="10" y="65"/>
                  </a:lnTo>
                  <a:lnTo>
                    <a:pt x="19" y="74"/>
                  </a:lnTo>
                  <a:lnTo>
                    <a:pt x="29" y="81"/>
                  </a:lnTo>
                  <a:lnTo>
                    <a:pt x="42" y="81"/>
                  </a:lnTo>
                  <a:lnTo>
                    <a:pt x="55" y="81"/>
                  </a:lnTo>
                  <a:lnTo>
                    <a:pt x="65" y="74"/>
                  </a:lnTo>
                  <a:lnTo>
                    <a:pt x="74" y="65"/>
                  </a:lnTo>
                  <a:lnTo>
                    <a:pt x="81" y="55"/>
                  </a:lnTo>
                  <a:lnTo>
                    <a:pt x="84"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79" name="Freeform 2049"/>
            <p:cNvSpPr>
              <a:spLocks/>
            </p:cNvSpPr>
            <p:nvPr/>
          </p:nvSpPr>
          <p:spPr bwMode="auto">
            <a:xfrm>
              <a:off x="3671" y="3340"/>
              <a:ext cx="80" cy="81"/>
            </a:xfrm>
            <a:custGeom>
              <a:avLst/>
              <a:gdLst>
                <a:gd name="T0" fmla="*/ 80 w 80"/>
                <a:gd name="T1" fmla="*/ 42 h 81"/>
                <a:gd name="T2" fmla="*/ 77 w 80"/>
                <a:gd name="T3" fmla="*/ 29 h 81"/>
                <a:gd name="T4" fmla="*/ 71 w 80"/>
                <a:gd name="T5" fmla="*/ 16 h 81"/>
                <a:gd name="T6" fmla="*/ 64 w 80"/>
                <a:gd name="T7" fmla="*/ 10 h 81"/>
                <a:gd name="T8" fmla="*/ 51 w 80"/>
                <a:gd name="T9" fmla="*/ 3 h 81"/>
                <a:gd name="T10" fmla="*/ 39 w 80"/>
                <a:gd name="T11" fmla="*/ 0 h 81"/>
                <a:gd name="T12" fmla="*/ 26 w 80"/>
                <a:gd name="T13" fmla="*/ 3 h 81"/>
                <a:gd name="T14" fmla="*/ 16 w 80"/>
                <a:gd name="T15" fmla="*/ 10 h 81"/>
                <a:gd name="T16" fmla="*/ 6 w 80"/>
                <a:gd name="T17" fmla="*/ 16 h 81"/>
                <a:gd name="T18" fmla="*/ 0 w 80"/>
                <a:gd name="T19" fmla="*/ 29 h 81"/>
                <a:gd name="T20" fmla="*/ 0 w 80"/>
                <a:gd name="T21" fmla="*/ 42 h 81"/>
                <a:gd name="T22" fmla="*/ 0 w 80"/>
                <a:gd name="T23" fmla="*/ 55 h 81"/>
                <a:gd name="T24" fmla="*/ 6 w 80"/>
                <a:gd name="T25" fmla="*/ 65 h 81"/>
                <a:gd name="T26" fmla="*/ 16 w 80"/>
                <a:gd name="T27" fmla="*/ 74 h 81"/>
                <a:gd name="T28" fmla="*/ 26 w 80"/>
                <a:gd name="T29" fmla="*/ 81 h 81"/>
                <a:gd name="T30" fmla="*/ 39 w 80"/>
                <a:gd name="T31" fmla="*/ 81 h 81"/>
                <a:gd name="T32" fmla="*/ 51 w 80"/>
                <a:gd name="T33" fmla="*/ 81 h 81"/>
                <a:gd name="T34" fmla="*/ 64 w 80"/>
                <a:gd name="T35" fmla="*/ 74 h 81"/>
                <a:gd name="T36" fmla="*/ 71 w 80"/>
                <a:gd name="T37" fmla="*/ 65 h 81"/>
                <a:gd name="T38" fmla="*/ 77 w 80"/>
                <a:gd name="T39" fmla="*/ 55 h 81"/>
                <a:gd name="T40" fmla="*/ 80 w 80"/>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1"/>
                <a:gd name="T65" fmla="*/ 80 w 80"/>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1">
                  <a:moveTo>
                    <a:pt x="80" y="42"/>
                  </a:moveTo>
                  <a:lnTo>
                    <a:pt x="77" y="29"/>
                  </a:lnTo>
                  <a:lnTo>
                    <a:pt x="71" y="16"/>
                  </a:lnTo>
                  <a:lnTo>
                    <a:pt x="64" y="10"/>
                  </a:lnTo>
                  <a:lnTo>
                    <a:pt x="51" y="3"/>
                  </a:lnTo>
                  <a:lnTo>
                    <a:pt x="39" y="0"/>
                  </a:lnTo>
                  <a:lnTo>
                    <a:pt x="26" y="3"/>
                  </a:lnTo>
                  <a:lnTo>
                    <a:pt x="16" y="10"/>
                  </a:lnTo>
                  <a:lnTo>
                    <a:pt x="6" y="16"/>
                  </a:lnTo>
                  <a:lnTo>
                    <a:pt x="0" y="29"/>
                  </a:lnTo>
                  <a:lnTo>
                    <a:pt x="0" y="42"/>
                  </a:lnTo>
                  <a:lnTo>
                    <a:pt x="0" y="55"/>
                  </a:lnTo>
                  <a:lnTo>
                    <a:pt x="6" y="65"/>
                  </a:lnTo>
                  <a:lnTo>
                    <a:pt x="16" y="74"/>
                  </a:lnTo>
                  <a:lnTo>
                    <a:pt x="26" y="81"/>
                  </a:lnTo>
                  <a:lnTo>
                    <a:pt x="39" y="81"/>
                  </a:lnTo>
                  <a:lnTo>
                    <a:pt x="51" y="81"/>
                  </a:lnTo>
                  <a:lnTo>
                    <a:pt x="64" y="74"/>
                  </a:lnTo>
                  <a:lnTo>
                    <a:pt x="71" y="65"/>
                  </a:lnTo>
                  <a:lnTo>
                    <a:pt x="77" y="55"/>
                  </a:lnTo>
                  <a:lnTo>
                    <a:pt x="80"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80" name="Freeform 2050"/>
            <p:cNvSpPr>
              <a:spLocks/>
            </p:cNvSpPr>
            <p:nvPr/>
          </p:nvSpPr>
          <p:spPr bwMode="auto">
            <a:xfrm>
              <a:off x="3893" y="3340"/>
              <a:ext cx="81" cy="81"/>
            </a:xfrm>
            <a:custGeom>
              <a:avLst/>
              <a:gdLst>
                <a:gd name="T0" fmla="*/ 81 w 81"/>
                <a:gd name="T1" fmla="*/ 42 h 81"/>
                <a:gd name="T2" fmla="*/ 81 w 81"/>
                <a:gd name="T3" fmla="*/ 29 h 81"/>
                <a:gd name="T4" fmla="*/ 75 w 81"/>
                <a:gd name="T5" fmla="*/ 16 h 81"/>
                <a:gd name="T6" fmla="*/ 65 w 81"/>
                <a:gd name="T7" fmla="*/ 10 h 81"/>
                <a:gd name="T8" fmla="*/ 55 w 81"/>
                <a:gd name="T9" fmla="*/ 3 h 81"/>
                <a:gd name="T10" fmla="*/ 42 w 81"/>
                <a:gd name="T11" fmla="*/ 0 h 81"/>
                <a:gd name="T12" fmla="*/ 29 w 81"/>
                <a:gd name="T13" fmla="*/ 3 h 81"/>
                <a:gd name="T14" fmla="*/ 17 w 81"/>
                <a:gd name="T15" fmla="*/ 10 h 81"/>
                <a:gd name="T16" fmla="*/ 7 w 81"/>
                <a:gd name="T17" fmla="*/ 16 h 81"/>
                <a:gd name="T18" fmla="*/ 4 w 81"/>
                <a:gd name="T19" fmla="*/ 29 h 81"/>
                <a:gd name="T20" fmla="*/ 0 w 81"/>
                <a:gd name="T21" fmla="*/ 42 h 81"/>
                <a:gd name="T22" fmla="*/ 4 w 81"/>
                <a:gd name="T23" fmla="*/ 55 h 81"/>
                <a:gd name="T24" fmla="*/ 7 w 81"/>
                <a:gd name="T25" fmla="*/ 65 h 81"/>
                <a:gd name="T26" fmla="*/ 17 w 81"/>
                <a:gd name="T27" fmla="*/ 74 h 81"/>
                <a:gd name="T28" fmla="*/ 29 w 81"/>
                <a:gd name="T29" fmla="*/ 81 h 81"/>
                <a:gd name="T30" fmla="*/ 42 w 81"/>
                <a:gd name="T31" fmla="*/ 81 h 81"/>
                <a:gd name="T32" fmla="*/ 55 w 81"/>
                <a:gd name="T33" fmla="*/ 81 h 81"/>
                <a:gd name="T34" fmla="*/ 65 w 81"/>
                <a:gd name="T35" fmla="*/ 74 h 81"/>
                <a:gd name="T36" fmla="*/ 75 w 81"/>
                <a:gd name="T37" fmla="*/ 65 h 81"/>
                <a:gd name="T38" fmla="*/ 81 w 81"/>
                <a:gd name="T39" fmla="*/ 55 h 81"/>
                <a:gd name="T40" fmla="*/ 81 w 81"/>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1"/>
                <a:gd name="T65" fmla="*/ 81 w 81"/>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1">
                  <a:moveTo>
                    <a:pt x="81" y="42"/>
                  </a:moveTo>
                  <a:lnTo>
                    <a:pt x="81" y="29"/>
                  </a:lnTo>
                  <a:lnTo>
                    <a:pt x="75" y="16"/>
                  </a:lnTo>
                  <a:lnTo>
                    <a:pt x="65" y="10"/>
                  </a:lnTo>
                  <a:lnTo>
                    <a:pt x="55" y="3"/>
                  </a:lnTo>
                  <a:lnTo>
                    <a:pt x="42" y="0"/>
                  </a:lnTo>
                  <a:lnTo>
                    <a:pt x="29" y="3"/>
                  </a:lnTo>
                  <a:lnTo>
                    <a:pt x="17" y="10"/>
                  </a:lnTo>
                  <a:lnTo>
                    <a:pt x="7" y="16"/>
                  </a:lnTo>
                  <a:lnTo>
                    <a:pt x="4" y="29"/>
                  </a:lnTo>
                  <a:lnTo>
                    <a:pt x="0" y="42"/>
                  </a:lnTo>
                  <a:lnTo>
                    <a:pt x="4" y="55"/>
                  </a:lnTo>
                  <a:lnTo>
                    <a:pt x="7" y="65"/>
                  </a:lnTo>
                  <a:lnTo>
                    <a:pt x="17" y="74"/>
                  </a:lnTo>
                  <a:lnTo>
                    <a:pt x="29" y="81"/>
                  </a:lnTo>
                  <a:lnTo>
                    <a:pt x="42" y="81"/>
                  </a:lnTo>
                  <a:lnTo>
                    <a:pt x="55" y="81"/>
                  </a:lnTo>
                  <a:lnTo>
                    <a:pt x="65" y="74"/>
                  </a:lnTo>
                  <a:lnTo>
                    <a:pt x="75" y="65"/>
                  </a:lnTo>
                  <a:lnTo>
                    <a:pt x="81" y="55"/>
                  </a:lnTo>
                  <a:lnTo>
                    <a:pt x="81"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81" name="Freeform 2051"/>
            <p:cNvSpPr>
              <a:spLocks/>
            </p:cNvSpPr>
            <p:nvPr/>
          </p:nvSpPr>
          <p:spPr bwMode="auto">
            <a:xfrm>
              <a:off x="4116" y="3340"/>
              <a:ext cx="84" cy="81"/>
            </a:xfrm>
            <a:custGeom>
              <a:avLst/>
              <a:gdLst>
                <a:gd name="T0" fmla="*/ 84 w 84"/>
                <a:gd name="T1" fmla="*/ 42 h 81"/>
                <a:gd name="T2" fmla="*/ 81 w 84"/>
                <a:gd name="T3" fmla="*/ 29 h 81"/>
                <a:gd name="T4" fmla="*/ 74 w 84"/>
                <a:gd name="T5" fmla="*/ 16 h 81"/>
                <a:gd name="T6" fmla="*/ 65 w 84"/>
                <a:gd name="T7" fmla="*/ 10 h 81"/>
                <a:gd name="T8" fmla="*/ 55 w 84"/>
                <a:gd name="T9" fmla="*/ 3 h 81"/>
                <a:gd name="T10" fmla="*/ 42 w 84"/>
                <a:gd name="T11" fmla="*/ 0 h 81"/>
                <a:gd name="T12" fmla="*/ 29 w 84"/>
                <a:gd name="T13" fmla="*/ 3 h 81"/>
                <a:gd name="T14" fmla="*/ 19 w 84"/>
                <a:gd name="T15" fmla="*/ 10 h 81"/>
                <a:gd name="T16" fmla="*/ 10 w 84"/>
                <a:gd name="T17" fmla="*/ 16 h 81"/>
                <a:gd name="T18" fmla="*/ 3 w 84"/>
                <a:gd name="T19" fmla="*/ 29 h 81"/>
                <a:gd name="T20" fmla="*/ 0 w 84"/>
                <a:gd name="T21" fmla="*/ 42 h 81"/>
                <a:gd name="T22" fmla="*/ 3 w 84"/>
                <a:gd name="T23" fmla="*/ 55 h 81"/>
                <a:gd name="T24" fmla="*/ 10 w 84"/>
                <a:gd name="T25" fmla="*/ 65 h 81"/>
                <a:gd name="T26" fmla="*/ 19 w 84"/>
                <a:gd name="T27" fmla="*/ 74 h 81"/>
                <a:gd name="T28" fmla="*/ 29 w 84"/>
                <a:gd name="T29" fmla="*/ 81 h 81"/>
                <a:gd name="T30" fmla="*/ 42 w 84"/>
                <a:gd name="T31" fmla="*/ 81 h 81"/>
                <a:gd name="T32" fmla="*/ 55 w 84"/>
                <a:gd name="T33" fmla="*/ 81 h 81"/>
                <a:gd name="T34" fmla="*/ 65 w 84"/>
                <a:gd name="T35" fmla="*/ 74 h 81"/>
                <a:gd name="T36" fmla="*/ 74 w 84"/>
                <a:gd name="T37" fmla="*/ 65 h 81"/>
                <a:gd name="T38" fmla="*/ 81 w 84"/>
                <a:gd name="T39" fmla="*/ 55 h 81"/>
                <a:gd name="T40" fmla="*/ 84 w 84"/>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1"/>
                <a:gd name="T65" fmla="*/ 84 w 84"/>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1">
                  <a:moveTo>
                    <a:pt x="84" y="42"/>
                  </a:moveTo>
                  <a:lnTo>
                    <a:pt x="81" y="29"/>
                  </a:lnTo>
                  <a:lnTo>
                    <a:pt x="74" y="16"/>
                  </a:lnTo>
                  <a:lnTo>
                    <a:pt x="65" y="10"/>
                  </a:lnTo>
                  <a:lnTo>
                    <a:pt x="55" y="3"/>
                  </a:lnTo>
                  <a:lnTo>
                    <a:pt x="42" y="0"/>
                  </a:lnTo>
                  <a:lnTo>
                    <a:pt x="29" y="3"/>
                  </a:lnTo>
                  <a:lnTo>
                    <a:pt x="19" y="10"/>
                  </a:lnTo>
                  <a:lnTo>
                    <a:pt x="10" y="16"/>
                  </a:lnTo>
                  <a:lnTo>
                    <a:pt x="3" y="29"/>
                  </a:lnTo>
                  <a:lnTo>
                    <a:pt x="0" y="42"/>
                  </a:lnTo>
                  <a:lnTo>
                    <a:pt x="3" y="55"/>
                  </a:lnTo>
                  <a:lnTo>
                    <a:pt x="10" y="65"/>
                  </a:lnTo>
                  <a:lnTo>
                    <a:pt x="19" y="74"/>
                  </a:lnTo>
                  <a:lnTo>
                    <a:pt x="29" y="81"/>
                  </a:lnTo>
                  <a:lnTo>
                    <a:pt x="42" y="81"/>
                  </a:lnTo>
                  <a:lnTo>
                    <a:pt x="55" y="81"/>
                  </a:lnTo>
                  <a:lnTo>
                    <a:pt x="65" y="74"/>
                  </a:lnTo>
                  <a:lnTo>
                    <a:pt x="74" y="65"/>
                  </a:lnTo>
                  <a:lnTo>
                    <a:pt x="81" y="55"/>
                  </a:lnTo>
                  <a:lnTo>
                    <a:pt x="84"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82" name="Freeform 2052"/>
            <p:cNvSpPr>
              <a:spLocks/>
            </p:cNvSpPr>
            <p:nvPr/>
          </p:nvSpPr>
          <p:spPr bwMode="auto">
            <a:xfrm>
              <a:off x="4342" y="3340"/>
              <a:ext cx="80" cy="81"/>
            </a:xfrm>
            <a:custGeom>
              <a:avLst/>
              <a:gdLst>
                <a:gd name="T0" fmla="*/ 80 w 80"/>
                <a:gd name="T1" fmla="*/ 42 h 81"/>
                <a:gd name="T2" fmla="*/ 77 w 80"/>
                <a:gd name="T3" fmla="*/ 29 h 81"/>
                <a:gd name="T4" fmla="*/ 74 w 80"/>
                <a:gd name="T5" fmla="*/ 16 h 81"/>
                <a:gd name="T6" fmla="*/ 64 w 80"/>
                <a:gd name="T7" fmla="*/ 7 h 81"/>
                <a:gd name="T8" fmla="*/ 51 w 80"/>
                <a:gd name="T9" fmla="*/ 3 h 81"/>
                <a:gd name="T10" fmla="*/ 38 w 80"/>
                <a:gd name="T11" fmla="*/ 0 h 81"/>
                <a:gd name="T12" fmla="*/ 26 w 80"/>
                <a:gd name="T13" fmla="*/ 3 h 81"/>
                <a:gd name="T14" fmla="*/ 16 w 80"/>
                <a:gd name="T15" fmla="*/ 7 h 81"/>
                <a:gd name="T16" fmla="*/ 6 w 80"/>
                <a:gd name="T17" fmla="*/ 16 h 81"/>
                <a:gd name="T18" fmla="*/ 0 w 80"/>
                <a:gd name="T19" fmla="*/ 29 h 81"/>
                <a:gd name="T20" fmla="*/ 0 w 80"/>
                <a:gd name="T21" fmla="*/ 42 h 81"/>
                <a:gd name="T22" fmla="*/ 0 w 80"/>
                <a:gd name="T23" fmla="*/ 55 h 81"/>
                <a:gd name="T24" fmla="*/ 6 w 80"/>
                <a:gd name="T25" fmla="*/ 65 h 81"/>
                <a:gd name="T26" fmla="*/ 16 w 80"/>
                <a:gd name="T27" fmla="*/ 74 h 81"/>
                <a:gd name="T28" fmla="*/ 26 w 80"/>
                <a:gd name="T29" fmla="*/ 81 h 81"/>
                <a:gd name="T30" fmla="*/ 38 w 80"/>
                <a:gd name="T31" fmla="*/ 81 h 81"/>
                <a:gd name="T32" fmla="*/ 51 w 80"/>
                <a:gd name="T33" fmla="*/ 81 h 81"/>
                <a:gd name="T34" fmla="*/ 64 w 80"/>
                <a:gd name="T35" fmla="*/ 74 h 81"/>
                <a:gd name="T36" fmla="*/ 74 w 80"/>
                <a:gd name="T37" fmla="*/ 65 h 81"/>
                <a:gd name="T38" fmla="*/ 77 w 80"/>
                <a:gd name="T39" fmla="*/ 55 h 81"/>
                <a:gd name="T40" fmla="*/ 80 w 80"/>
                <a:gd name="T41" fmla="*/ 42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1"/>
                <a:gd name="T65" fmla="*/ 80 w 80"/>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1">
                  <a:moveTo>
                    <a:pt x="80" y="42"/>
                  </a:moveTo>
                  <a:lnTo>
                    <a:pt x="77" y="29"/>
                  </a:lnTo>
                  <a:lnTo>
                    <a:pt x="74" y="16"/>
                  </a:lnTo>
                  <a:lnTo>
                    <a:pt x="64" y="7"/>
                  </a:lnTo>
                  <a:lnTo>
                    <a:pt x="51" y="3"/>
                  </a:lnTo>
                  <a:lnTo>
                    <a:pt x="38" y="0"/>
                  </a:lnTo>
                  <a:lnTo>
                    <a:pt x="26" y="3"/>
                  </a:lnTo>
                  <a:lnTo>
                    <a:pt x="16" y="7"/>
                  </a:lnTo>
                  <a:lnTo>
                    <a:pt x="6" y="16"/>
                  </a:lnTo>
                  <a:lnTo>
                    <a:pt x="0" y="29"/>
                  </a:lnTo>
                  <a:lnTo>
                    <a:pt x="0" y="42"/>
                  </a:lnTo>
                  <a:lnTo>
                    <a:pt x="0" y="55"/>
                  </a:lnTo>
                  <a:lnTo>
                    <a:pt x="6" y="65"/>
                  </a:lnTo>
                  <a:lnTo>
                    <a:pt x="16" y="74"/>
                  </a:lnTo>
                  <a:lnTo>
                    <a:pt x="26" y="81"/>
                  </a:lnTo>
                  <a:lnTo>
                    <a:pt x="38" y="81"/>
                  </a:lnTo>
                  <a:lnTo>
                    <a:pt x="51" y="81"/>
                  </a:lnTo>
                  <a:lnTo>
                    <a:pt x="64" y="74"/>
                  </a:lnTo>
                  <a:lnTo>
                    <a:pt x="74" y="65"/>
                  </a:lnTo>
                  <a:lnTo>
                    <a:pt x="77" y="55"/>
                  </a:lnTo>
                  <a:lnTo>
                    <a:pt x="80" y="42"/>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783" name="Rectangle 2053"/>
            <p:cNvSpPr>
              <a:spLocks noChangeArrowheads="1"/>
            </p:cNvSpPr>
            <p:nvPr/>
          </p:nvSpPr>
          <p:spPr bwMode="auto">
            <a:xfrm>
              <a:off x="913" y="1553"/>
              <a:ext cx="3467" cy="1836"/>
            </a:xfrm>
            <a:prstGeom prst="rect">
              <a:avLst/>
            </a:prstGeom>
            <a:noFill/>
            <a:ln w="9525">
              <a:solidFill>
                <a:srgbClr val="000000"/>
              </a:solidFill>
              <a:miter lim="800000"/>
              <a:headEnd/>
              <a:tailEnd/>
            </a:ln>
          </p:spPr>
          <p:txBody>
            <a:bodyPr/>
            <a:lstStyle/>
            <a:p>
              <a:endParaRPr lang="en-US" dirty="0">
                <a:latin typeface="Courier New" pitchFamily="49" charset="0"/>
              </a:endParaRPr>
            </a:p>
          </p:txBody>
        </p:sp>
        <p:sp>
          <p:nvSpPr>
            <p:cNvPr id="280784" name="Line 2078"/>
            <p:cNvSpPr>
              <a:spLocks noChangeShapeType="1"/>
            </p:cNvSpPr>
            <p:nvPr/>
          </p:nvSpPr>
          <p:spPr bwMode="auto">
            <a:xfrm>
              <a:off x="913" y="2863"/>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85" name="Freeform 2079"/>
            <p:cNvSpPr>
              <a:spLocks noEditPoints="1"/>
            </p:cNvSpPr>
            <p:nvPr/>
          </p:nvSpPr>
          <p:spPr bwMode="auto">
            <a:xfrm>
              <a:off x="739" y="2805"/>
              <a:ext cx="74" cy="113"/>
            </a:xfrm>
            <a:custGeom>
              <a:avLst/>
              <a:gdLst>
                <a:gd name="T0" fmla="*/ 58 w 74"/>
                <a:gd name="T1" fmla="*/ 29 h 113"/>
                <a:gd name="T2" fmla="*/ 55 w 74"/>
                <a:gd name="T3" fmla="*/ 19 h 113"/>
                <a:gd name="T4" fmla="*/ 42 w 74"/>
                <a:gd name="T5" fmla="*/ 13 h 113"/>
                <a:gd name="T6" fmla="*/ 29 w 74"/>
                <a:gd name="T7" fmla="*/ 16 h 113"/>
                <a:gd name="T8" fmla="*/ 19 w 74"/>
                <a:gd name="T9" fmla="*/ 29 h 113"/>
                <a:gd name="T10" fmla="*/ 16 w 74"/>
                <a:gd name="T11" fmla="*/ 51 h 113"/>
                <a:gd name="T12" fmla="*/ 29 w 74"/>
                <a:gd name="T13" fmla="*/ 42 h 113"/>
                <a:gd name="T14" fmla="*/ 42 w 74"/>
                <a:gd name="T15" fmla="*/ 38 h 113"/>
                <a:gd name="T16" fmla="*/ 58 w 74"/>
                <a:gd name="T17" fmla="*/ 42 h 113"/>
                <a:gd name="T18" fmla="*/ 71 w 74"/>
                <a:gd name="T19" fmla="*/ 55 h 113"/>
                <a:gd name="T20" fmla="*/ 74 w 74"/>
                <a:gd name="T21" fmla="*/ 74 h 113"/>
                <a:gd name="T22" fmla="*/ 71 w 74"/>
                <a:gd name="T23" fmla="*/ 93 h 113"/>
                <a:gd name="T24" fmla="*/ 58 w 74"/>
                <a:gd name="T25" fmla="*/ 106 h 113"/>
                <a:gd name="T26" fmla="*/ 38 w 74"/>
                <a:gd name="T27" fmla="*/ 113 h 113"/>
                <a:gd name="T28" fmla="*/ 19 w 74"/>
                <a:gd name="T29" fmla="*/ 106 h 113"/>
                <a:gd name="T30" fmla="*/ 6 w 74"/>
                <a:gd name="T31" fmla="*/ 90 h 113"/>
                <a:gd name="T32" fmla="*/ 0 w 74"/>
                <a:gd name="T33" fmla="*/ 58 h 113"/>
                <a:gd name="T34" fmla="*/ 3 w 74"/>
                <a:gd name="T35" fmla="*/ 32 h 113"/>
                <a:gd name="T36" fmla="*/ 13 w 74"/>
                <a:gd name="T37" fmla="*/ 13 h 113"/>
                <a:gd name="T38" fmla="*/ 32 w 74"/>
                <a:gd name="T39" fmla="*/ 0 h 113"/>
                <a:gd name="T40" fmla="*/ 55 w 74"/>
                <a:gd name="T41" fmla="*/ 0 h 113"/>
                <a:gd name="T42" fmla="*/ 71 w 74"/>
                <a:gd name="T43" fmla="*/ 16 h 113"/>
                <a:gd name="T44" fmla="*/ 16 w 74"/>
                <a:gd name="T45" fmla="*/ 74 h 113"/>
                <a:gd name="T46" fmla="*/ 19 w 74"/>
                <a:gd name="T47" fmla="*/ 87 h 113"/>
                <a:gd name="T48" fmla="*/ 25 w 74"/>
                <a:gd name="T49" fmla="*/ 96 h 113"/>
                <a:gd name="T50" fmla="*/ 38 w 74"/>
                <a:gd name="T51" fmla="*/ 100 h 113"/>
                <a:gd name="T52" fmla="*/ 55 w 74"/>
                <a:gd name="T53" fmla="*/ 93 h 113"/>
                <a:gd name="T54" fmla="*/ 61 w 74"/>
                <a:gd name="T55" fmla="*/ 74 h 113"/>
                <a:gd name="T56" fmla="*/ 55 w 74"/>
                <a:gd name="T57" fmla="*/ 58 h 113"/>
                <a:gd name="T58" fmla="*/ 38 w 74"/>
                <a:gd name="T59" fmla="*/ 51 h 113"/>
                <a:gd name="T60" fmla="*/ 22 w 74"/>
                <a:gd name="T61" fmla="*/ 58 h 113"/>
                <a:gd name="T62" fmla="*/ 16 w 74"/>
                <a:gd name="T63" fmla="*/ 7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13"/>
                <a:gd name="T98" fmla="*/ 74 w 74"/>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13">
                  <a:moveTo>
                    <a:pt x="74" y="29"/>
                  </a:moveTo>
                  <a:lnTo>
                    <a:pt x="58" y="29"/>
                  </a:lnTo>
                  <a:lnTo>
                    <a:pt x="58" y="22"/>
                  </a:lnTo>
                  <a:lnTo>
                    <a:pt x="55" y="19"/>
                  </a:lnTo>
                  <a:lnTo>
                    <a:pt x="48" y="13"/>
                  </a:lnTo>
                  <a:lnTo>
                    <a:pt x="42" y="13"/>
                  </a:lnTo>
                  <a:lnTo>
                    <a:pt x="35" y="13"/>
                  </a:lnTo>
                  <a:lnTo>
                    <a:pt x="29" y="16"/>
                  </a:lnTo>
                  <a:lnTo>
                    <a:pt x="22" y="22"/>
                  </a:lnTo>
                  <a:lnTo>
                    <a:pt x="19" y="29"/>
                  </a:lnTo>
                  <a:lnTo>
                    <a:pt x="16" y="38"/>
                  </a:lnTo>
                  <a:lnTo>
                    <a:pt x="16" y="51"/>
                  </a:lnTo>
                  <a:lnTo>
                    <a:pt x="22" y="45"/>
                  </a:lnTo>
                  <a:lnTo>
                    <a:pt x="29" y="42"/>
                  </a:lnTo>
                  <a:lnTo>
                    <a:pt x="35" y="38"/>
                  </a:lnTo>
                  <a:lnTo>
                    <a:pt x="42" y="38"/>
                  </a:lnTo>
                  <a:lnTo>
                    <a:pt x="51" y="38"/>
                  </a:lnTo>
                  <a:lnTo>
                    <a:pt x="58" y="42"/>
                  </a:lnTo>
                  <a:lnTo>
                    <a:pt x="64" y="48"/>
                  </a:lnTo>
                  <a:lnTo>
                    <a:pt x="71" y="55"/>
                  </a:lnTo>
                  <a:lnTo>
                    <a:pt x="74" y="64"/>
                  </a:lnTo>
                  <a:lnTo>
                    <a:pt x="74" y="74"/>
                  </a:lnTo>
                  <a:lnTo>
                    <a:pt x="74" y="84"/>
                  </a:lnTo>
                  <a:lnTo>
                    <a:pt x="71" y="93"/>
                  </a:lnTo>
                  <a:lnTo>
                    <a:pt x="64" y="103"/>
                  </a:lnTo>
                  <a:lnTo>
                    <a:pt x="58" y="106"/>
                  </a:lnTo>
                  <a:lnTo>
                    <a:pt x="48" y="113"/>
                  </a:lnTo>
                  <a:lnTo>
                    <a:pt x="38" y="113"/>
                  </a:lnTo>
                  <a:lnTo>
                    <a:pt x="29" y="109"/>
                  </a:lnTo>
                  <a:lnTo>
                    <a:pt x="19" y="106"/>
                  </a:lnTo>
                  <a:lnTo>
                    <a:pt x="13" y="100"/>
                  </a:lnTo>
                  <a:lnTo>
                    <a:pt x="6" y="90"/>
                  </a:lnTo>
                  <a:lnTo>
                    <a:pt x="3" y="77"/>
                  </a:lnTo>
                  <a:lnTo>
                    <a:pt x="0" y="58"/>
                  </a:lnTo>
                  <a:lnTo>
                    <a:pt x="3" y="45"/>
                  </a:lnTo>
                  <a:lnTo>
                    <a:pt x="3" y="32"/>
                  </a:lnTo>
                  <a:lnTo>
                    <a:pt x="9" y="19"/>
                  </a:lnTo>
                  <a:lnTo>
                    <a:pt x="13" y="13"/>
                  </a:lnTo>
                  <a:lnTo>
                    <a:pt x="22" y="6"/>
                  </a:lnTo>
                  <a:lnTo>
                    <a:pt x="32" y="0"/>
                  </a:lnTo>
                  <a:lnTo>
                    <a:pt x="42" y="0"/>
                  </a:lnTo>
                  <a:lnTo>
                    <a:pt x="55" y="0"/>
                  </a:lnTo>
                  <a:lnTo>
                    <a:pt x="64" y="6"/>
                  </a:lnTo>
                  <a:lnTo>
                    <a:pt x="71" y="16"/>
                  </a:lnTo>
                  <a:lnTo>
                    <a:pt x="74" y="29"/>
                  </a:lnTo>
                  <a:close/>
                  <a:moveTo>
                    <a:pt x="16" y="74"/>
                  </a:moveTo>
                  <a:lnTo>
                    <a:pt x="16" y="80"/>
                  </a:lnTo>
                  <a:lnTo>
                    <a:pt x="19" y="87"/>
                  </a:lnTo>
                  <a:lnTo>
                    <a:pt x="22" y="93"/>
                  </a:lnTo>
                  <a:lnTo>
                    <a:pt x="25" y="96"/>
                  </a:lnTo>
                  <a:lnTo>
                    <a:pt x="32" y="100"/>
                  </a:lnTo>
                  <a:lnTo>
                    <a:pt x="38" y="100"/>
                  </a:lnTo>
                  <a:lnTo>
                    <a:pt x="48" y="96"/>
                  </a:lnTo>
                  <a:lnTo>
                    <a:pt x="55" y="93"/>
                  </a:lnTo>
                  <a:lnTo>
                    <a:pt x="58" y="84"/>
                  </a:lnTo>
                  <a:lnTo>
                    <a:pt x="61" y="74"/>
                  </a:lnTo>
                  <a:lnTo>
                    <a:pt x="58" y="64"/>
                  </a:lnTo>
                  <a:lnTo>
                    <a:pt x="55" y="58"/>
                  </a:lnTo>
                  <a:lnTo>
                    <a:pt x="48" y="51"/>
                  </a:lnTo>
                  <a:lnTo>
                    <a:pt x="38" y="51"/>
                  </a:lnTo>
                  <a:lnTo>
                    <a:pt x="29" y="51"/>
                  </a:lnTo>
                  <a:lnTo>
                    <a:pt x="22" y="58"/>
                  </a:lnTo>
                  <a:lnTo>
                    <a:pt x="16" y="64"/>
                  </a:lnTo>
                  <a:lnTo>
                    <a:pt x="16"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86" name="Line 2080"/>
            <p:cNvSpPr>
              <a:spLocks noChangeShapeType="1"/>
            </p:cNvSpPr>
            <p:nvPr/>
          </p:nvSpPr>
          <p:spPr bwMode="auto">
            <a:xfrm>
              <a:off x="913" y="2863"/>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87" name="Line 2081"/>
            <p:cNvSpPr>
              <a:spLocks noChangeShapeType="1"/>
            </p:cNvSpPr>
            <p:nvPr/>
          </p:nvSpPr>
          <p:spPr bwMode="auto">
            <a:xfrm>
              <a:off x="913" y="2602"/>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88" name="Freeform 2082"/>
            <p:cNvSpPr>
              <a:spLocks noEditPoints="1"/>
            </p:cNvSpPr>
            <p:nvPr/>
          </p:nvSpPr>
          <p:spPr bwMode="auto">
            <a:xfrm>
              <a:off x="739" y="2543"/>
              <a:ext cx="74" cy="113"/>
            </a:xfrm>
            <a:custGeom>
              <a:avLst/>
              <a:gdLst>
                <a:gd name="T0" fmla="*/ 58 w 74"/>
                <a:gd name="T1" fmla="*/ 29 h 113"/>
                <a:gd name="T2" fmla="*/ 55 w 74"/>
                <a:gd name="T3" fmla="*/ 20 h 113"/>
                <a:gd name="T4" fmla="*/ 42 w 74"/>
                <a:gd name="T5" fmla="*/ 13 h 113"/>
                <a:gd name="T6" fmla="*/ 29 w 74"/>
                <a:gd name="T7" fmla="*/ 17 h 113"/>
                <a:gd name="T8" fmla="*/ 19 w 74"/>
                <a:gd name="T9" fmla="*/ 29 h 113"/>
                <a:gd name="T10" fmla="*/ 16 w 74"/>
                <a:gd name="T11" fmla="*/ 52 h 113"/>
                <a:gd name="T12" fmla="*/ 29 w 74"/>
                <a:gd name="T13" fmla="*/ 42 h 113"/>
                <a:gd name="T14" fmla="*/ 42 w 74"/>
                <a:gd name="T15" fmla="*/ 39 h 113"/>
                <a:gd name="T16" fmla="*/ 58 w 74"/>
                <a:gd name="T17" fmla="*/ 42 h 113"/>
                <a:gd name="T18" fmla="*/ 71 w 74"/>
                <a:gd name="T19" fmla="*/ 55 h 113"/>
                <a:gd name="T20" fmla="*/ 74 w 74"/>
                <a:gd name="T21" fmla="*/ 75 h 113"/>
                <a:gd name="T22" fmla="*/ 71 w 74"/>
                <a:gd name="T23" fmla="*/ 94 h 113"/>
                <a:gd name="T24" fmla="*/ 58 w 74"/>
                <a:gd name="T25" fmla="*/ 107 h 113"/>
                <a:gd name="T26" fmla="*/ 38 w 74"/>
                <a:gd name="T27" fmla="*/ 113 h 113"/>
                <a:gd name="T28" fmla="*/ 19 w 74"/>
                <a:gd name="T29" fmla="*/ 107 h 113"/>
                <a:gd name="T30" fmla="*/ 6 w 74"/>
                <a:gd name="T31" fmla="*/ 91 h 113"/>
                <a:gd name="T32" fmla="*/ 0 w 74"/>
                <a:gd name="T33" fmla="*/ 59 h 113"/>
                <a:gd name="T34" fmla="*/ 3 w 74"/>
                <a:gd name="T35" fmla="*/ 29 h 113"/>
                <a:gd name="T36" fmla="*/ 13 w 74"/>
                <a:gd name="T37" fmla="*/ 13 h 113"/>
                <a:gd name="T38" fmla="*/ 32 w 74"/>
                <a:gd name="T39" fmla="*/ 0 h 113"/>
                <a:gd name="T40" fmla="*/ 55 w 74"/>
                <a:gd name="T41" fmla="*/ 0 h 113"/>
                <a:gd name="T42" fmla="*/ 71 w 74"/>
                <a:gd name="T43" fmla="*/ 17 h 113"/>
                <a:gd name="T44" fmla="*/ 16 w 74"/>
                <a:gd name="T45" fmla="*/ 75 h 113"/>
                <a:gd name="T46" fmla="*/ 19 w 74"/>
                <a:gd name="T47" fmla="*/ 88 h 113"/>
                <a:gd name="T48" fmla="*/ 25 w 74"/>
                <a:gd name="T49" fmla="*/ 97 h 113"/>
                <a:gd name="T50" fmla="*/ 38 w 74"/>
                <a:gd name="T51" fmla="*/ 100 h 113"/>
                <a:gd name="T52" fmla="*/ 55 w 74"/>
                <a:gd name="T53" fmla="*/ 94 h 113"/>
                <a:gd name="T54" fmla="*/ 61 w 74"/>
                <a:gd name="T55" fmla="*/ 75 h 113"/>
                <a:gd name="T56" fmla="*/ 55 w 74"/>
                <a:gd name="T57" fmla="*/ 59 h 113"/>
                <a:gd name="T58" fmla="*/ 38 w 74"/>
                <a:gd name="T59" fmla="*/ 52 h 113"/>
                <a:gd name="T60" fmla="*/ 22 w 74"/>
                <a:gd name="T61" fmla="*/ 59 h 113"/>
                <a:gd name="T62" fmla="*/ 16 w 74"/>
                <a:gd name="T63" fmla="*/ 7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13"/>
                <a:gd name="T98" fmla="*/ 74 w 74"/>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13">
                  <a:moveTo>
                    <a:pt x="74" y="29"/>
                  </a:moveTo>
                  <a:lnTo>
                    <a:pt x="58" y="29"/>
                  </a:lnTo>
                  <a:lnTo>
                    <a:pt x="58" y="23"/>
                  </a:lnTo>
                  <a:lnTo>
                    <a:pt x="55" y="20"/>
                  </a:lnTo>
                  <a:lnTo>
                    <a:pt x="48" y="13"/>
                  </a:lnTo>
                  <a:lnTo>
                    <a:pt x="42" y="13"/>
                  </a:lnTo>
                  <a:lnTo>
                    <a:pt x="35" y="13"/>
                  </a:lnTo>
                  <a:lnTo>
                    <a:pt x="29" y="17"/>
                  </a:lnTo>
                  <a:lnTo>
                    <a:pt x="22" y="20"/>
                  </a:lnTo>
                  <a:lnTo>
                    <a:pt x="19" y="29"/>
                  </a:lnTo>
                  <a:lnTo>
                    <a:pt x="16" y="39"/>
                  </a:lnTo>
                  <a:lnTo>
                    <a:pt x="16" y="52"/>
                  </a:lnTo>
                  <a:lnTo>
                    <a:pt x="22" y="46"/>
                  </a:lnTo>
                  <a:lnTo>
                    <a:pt x="29" y="42"/>
                  </a:lnTo>
                  <a:lnTo>
                    <a:pt x="35" y="39"/>
                  </a:lnTo>
                  <a:lnTo>
                    <a:pt x="42" y="39"/>
                  </a:lnTo>
                  <a:lnTo>
                    <a:pt x="51" y="39"/>
                  </a:lnTo>
                  <a:lnTo>
                    <a:pt x="58" y="42"/>
                  </a:lnTo>
                  <a:lnTo>
                    <a:pt x="64" y="49"/>
                  </a:lnTo>
                  <a:lnTo>
                    <a:pt x="71" y="55"/>
                  </a:lnTo>
                  <a:lnTo>
                    <a:pt x="74" y="65"/>
                  </a:lnTo>
                  <a:lnTo>
                    <a:pt x="74" y="75"/>
                  </a:lnTo>
                  <a:lnTo>
                    <a:pt x="74" y="84"/>
                  </a:lnTo>
                  <a:lnTo>
                    <a:pt x="71" y="94"/>
                  </a:lnTo>
                  <a:lnTo>
                    <a:pt x="64" y="100"/>
                  </a:lnTo>
                  <a:lnTo>
                    <a:pt x="58" y="107"/>
                  </a:lnTo>
                  <a:lnTo>
                    <a:pt x="48" y="110"/>
                  </a:lnTo>
                  <a:lnTo>
                    <a:pt x="38" y="113"/>
                  </a:lnTo>
                  <a:lnTo>
                    <a:pt x="29" y="110"/>
                  </a:lnTo>
                  <a:lnTo>
                    <a:pt x="19" y="107"/>
                  </a:lnTo>
                  <a:lnTo>
                    <a:pt x="13" y="100"/>
                  </a:lnTo>
                  <a:lnTo>
                    <a:pt x="6" y="91"/>
                  </a:lnTo>
                  <a:lnTo>
                    <a:pt x="3" y="75"/>
                  </a:lnTo>
                  <a:lnTo>
                    <a:pt x="0" y="59"/>
                  </a:lnTo>
                  <a:lnTo>
                    <a:pt x="3" y="42"/>
                  </a:lnTo>
                  <a:lnTo>
                    <a:pt x="3" y="29"/>
                  </a:lnTo>
                  <a:lnTo>
                    <a:pt x="9" y="20"/>
                  </a:lnTo>
                  <a:lnTo>
                    <a:pt x="13" y="13"/>
                  </a:lnTo>
                  <a:lnTo>
                    <a:pt x="22" y="4"/>
                  </a:lnTo>
                  <a:lnTo>
                    <a:pt x="32" y="0"/>
                  </a:lnTo>
                  <a:lnTo>
                    <a:pt x="42" y="0"/>
                  </a:lnTo>
                  <a:lnTo>
                    <a:pt x="55" y="0"/>
                  </a:lnTo>
                  <a:lnTo>
                    <a:pt x="64" y="7"/>
                  </a:lnTo>
                  <a:lnTo>
                    <a:pt x="71" y="17"/>
                  </a:lnTo>
                  <a:lnTo>
                    <a:pt x="74" y="29"/>
                  </a:lnTo>
                  <a:close/>
                  <a:moveTo>
                    <a:pt x="16" y="75"/>
                  </a:moveTo>
                  <a:lnTo>
                    <a:pt x="16" y="81"/>
                  </a:lnTo>
                  <a:lnTo>
                    <a:pt x="19" y="88"/>
                  </a:lnTo>
                  <a:lnTo>
                    <a:pt x="22" y="91"/>
                  </a:lnTo>
                  <a:lnTo>
                    <a:pt x="25" y="97"/>
                  </a:lnTo>
                  <a:lnTo>
                    <a:pt x="32" y="97"/>
                  </a:lnTo>
                  <a:lnTo>
                    <a:pt x="38" y="100"/>
                  </a:lnTo>
                  <a:lnTo>
                    <a:pt x="48" y="97"/>
                  </a:lnTo>
                  <a:lnTo>
                    <a:pt x="55" y="94"/>
                  </a:lnTo>
                  <a:lnTo>
                    <a:pt x="58" y="84"/>
                  </a:lnTo>
                  <a:lnTo>
                    <a:pt x="61" y="75"/>
                  </a:lnTo>
                  <a:lnTo>
                    <a:pt x="58" y="65"/>
                  </a:lnTo>
                  <a:lnTo>
                    <a:pt x="55" y="59"/>
                  </a:lnTo>
                  <a:lnTo>
                    <a:pt x="48" y="52"/>
                  </a:lnTo>
                  <a:lnTo>
                    <a:pt x="38" y="52"/>
                  </a:lnTo>
                  <a:lnTo>
                    <a:pt x="29" y="52"/>
                  </a:lnTo>
                  <a:lnTo>
                    <a:pt x="22" y="59"/>
                  </a:lnTo>
                  <a:lnTo>
                    <a:pt x="16" y="65"/>
                  </a:lnTo>
                  <a:lnTo>
                    <a:pt x="16" y="7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89" name="Line 2083"/>
            <p:cNvSpPr>
              <a:spLocks noChangeShapeType="1"/>
            </p:cNvSpPr>
            <p:nvPr/>
          </p:nvSpPr>
          <p:spPr bwMode="auto">
            <a:xfrm>
              <a:off x="913" y="2602"/>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90" name="Line 2084"/>
            <p:cNvSpPr>
              <a:spLocks noChangeShapeType="1"/>
            </p:cNvSpPr>
            <p:nvPr/>
          </p:nvSpPr>
          <p:spPr bwMode="auto">
            <a:xfrm>
              <a:off x="913" y="2340"/>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91" name="Freeform 2085"/>
            <p:cNvSpPr>
              <a:spLocks noEditPoints="1"/>
            </p:cNvSpPr>
            <p:nvPr/>
          </p:nvSpPr>
          <p:spPr bwMode="auto">
            <a:xfrm>
              <a:off x="739" y="2279"/>
              <a:ext cx="74" cy="113"/>
            </a:xfrm>
            <a:custGeom>
              <a:avLst/>
              <a:gdLst>
                <a:gd name="T0" fmla="*/ 58 w 74"/>
                <a:gd name="T1" fmla="*/ 32 h 113"/>
                <a:gd name="T2" fmla="*/ 55 w 74"/>
                <a:gd name="T3" fmla="*/ 19 h 113"/>
                <a:gd name="T4" fmla="*/ 42 w 74"/>
                <a:gd name="T5" fmla="*/ 13 h 113"/>
                <a:gd name="T6" fmla="*/ 29 w 74"/>
                <a:gd name="T7" fmla="*/ 19 h 113"/>
                <a:gd name="T8" fmla="*/ 19 w 74"/>
                <a:gd name="T9" fmla="*/ 29 h 113"/>
                <a:gd name="T10" fmla="*/ 16 w 74"/>
                <a:gd name="T11" fmla="*/ 55 h 113"/>
                <a:gd name="T12" fmla="*/ 29 w 74"/>
                <a:gd name="T13" fmla="*/ 45 h 113"/>
                <a:gd name="T14" fmla="*/ 42 w 74"/>
                <a:gd name="T15" fmla="*/ 39 h 113"/>
                <a:gd name="T16" fmla="*/ 58 w 74"/>
                <a:gd name="T17" fmla="*/ 45 h 113"/>
                <a:gd name="T18" fmla="*/ 71 w 74"/>
                <a:gd name="T19" fmla="*/ 58 h 113"/>
                <a:gd name="T20" fmla="*/ 74 w 74"/>
                <a:gd name="T21" fmla="*/ 77 h 113"/>
                <a:gd name="T22" fmla="*/ 71 w 74"/>
                <a:gd name="T23" fmla="*/ 97 h 113"/>
                <a:gd name="T24" fmla="*/ 58 w 74"/>
                <a:gd name="T25" fmla="*/ 110 h 113"/>
                <a:gd name="T26" fmla="*/ 38 w 74"/>
                <a:gd name="T27" fmla="*/ 113 h 113"/>
                <a:gd name="T28" fmla="*/ 19 w 74"/>
                <a:gd name="T29" fmla="*/ 110 h 113"/>
                <a:gd name="T30" fmla="*/ 6 w 74"/>
                <a:gd name="T31" fmla="*/ 90 h 113"/>
                <a:gd name="T32" fmla="*/ 0 w 74"/>
                <a:gd name="T33" fmla="*/ 61 h 113"/>
                <a:gd name="T34" fmla="*/ 3 w 74"/>
                <a:gd name="T35" fmla="*/ 32 h 113"/>
                <a:gd name="T36" fmla="*/ 13 w 74"/>
                <a:gd name="T37" fmla="*/ 13 h 113"/>
                <a:gd name="T38" fmla="*/ 32 w 74"/>
                <a:gd name="T39" fmla="*/ 3 h 113"/>
                <a:gd name="T40" fmla="*/ 55 w 74"/>
                <a:gd name="T41" fmla="*/ 3 h 113"/>
                <a:gd name="T42" fmla="*/ 71 w 74"/>
                <a:gd name="T43" fmla="*/ 19 h 113"/>
                <a:gd name="T44" fmla="*/ 16 w 74"/>
                <a:gd name="T45" fmla="*/ 77 h 113"/>
                <a:gd name="T46" fmla="*/ 19 w 74"/>
                <a:gd name="T47" fmla="*/ 90 h 113"/>
                <a:gd name="T48" fmla="*/ 25 w 74"/>
                <a:gd name="T49" fmla="*/ 100 h 113"/>
                <a:gd name="T50" fmla="*/ 38 w 74"/>
                <a:gd name="T51" fmla="*/ 100 h 113"/>
                <a:gd name="T52" fmla="*/ 55 w 74"/>
                <a:gd name="T53" fmla="*/ 94 h 113"/>
                <a:gd name="T54" fmla="*/ 61 w 74"/>
                <a:gd name="T55" fmla="*/ 77 h 113"/>
                <a:gd name="T56" fmla="*/ 55 w 74"/>
                <a:gd name="T57" fmla="*/ 58 h 113"/>
                <a:gd name="T58" fmla="*/ 38 w 74"/>
                <a:gd name="T59" fmla="*/ 52 h 113"/>
                <a:gd name="T60" fmla="*/ 22 w 74"/>
                <a:gd name="T61" fmla="*/ 58 h 113"/>
                <a:gd name="T62" fmla="*/ 16 w 74"/>
                <a:gd name="T63" fmla="*/ 7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13"/>
                <a:gd name="T98" fmla="*/ 74 w 74"/>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13">
                  <a:moveTo>
                    <a:pt x="74" y="29"/>
                  </a:moveTo>
                  <a:lnTo>
                    <a:pt x="58" y="32"/>
                  </a:lnTo>
                  <a:lnTo>
                    <a:pt x="58" y="26"/>
                  </a:lnTo>
                  <a:lnTo>
                    <a:pt x="55" y="19"/>
                  </a:lnTo>
                  <a:lnTo>
                    <a:pt x="48" y="16"/>
                  </a:lnTo>
                  <a:lnTo>
                    <a:pt x="42" y="13"/>
                  </a:lnTo>
                  <a:lnTo>
                    <a:pt x="35" y="16"/>
                  </a:lnTo>
                  <a:lnTo>
                    <a:pt x="29" y="19"/>
                  </a:lnTo>
                  <a:lnTo>
                    <a:pt x="22" y="23"/>
                  </a:lnTo>
                  <a:lnTo>
                    <a:pt x="19" y="29"/>
                  </a:lnTo>
                  <a:lnTo>
                    <a:pt x="16" y="42"/>
                  </a:lnTo>
                  <a:lnTo>
                    <a:pt x="16" y="55"/>
                  </a:lnTo>
                  <a:lnTo>
                    <a:pt x="22" y="48"/>
                  </a:lnTo>
                  <a:lnTo>
                    <a:pt x="29" y="45"/>
                  </a:lnTo>
                  <a:lnTo>
                    <a:pt x="35" y="42"/>
                  </a:lnTo>
                  <a:lnTo>
                    <a:pt x="42" y="39"/>
                  </a:lnTo>
                  <a:lnTo>
                    <a:pt x="51" y="42"/>
                  </a:lnTo>
                  <a:lnTo>
                    <a:pt x="58" y="45"/>
                  </a:lnTo>
                  <a:lnTo>
                    <a:pt x="64" y="52"/>
                  </a:lnTo>
                  <a:lnTo>
                    <a:pt x="71" y="58"/>
                  </a:lnTo>
                  <a:lnTo>
                    <a:pt x="74" y="68"/>
                  </a:lnTo>
                  <a:lnTo>
                    <a:pt x="74" y="77"/>
                  </a:lnTo>
                  <a:lnTo>
                    <a:pt x="74" y="87"/>
                  </a:lnTo>
                  <a:lnTo>
                    <a:pt x="71" y="97"/>
                  </a:lnTo>
                  <a:lnTo>
                    <a:pt x="64" y="103"/>
                  </a:lnTo>
                  <a:lnTo>
                    <a:pt x="58" y="110"/>
                  </a:lnTo>
                  <a:lnTo>
                    <a:pt x="48" y="113"/>
                  </a:lnTo>
                  <a:lnTo>
                    <a:pt x="38" y="113"/>
                  </a:lnTo>
                  <a:lnTo>
                    <a:pt x="29" y="113"/>
                  </a:lnTo>
                  <a:lnTo>
                    <a:pt x="19" y="110"/>
                  </a:lnTo>
                  <a:lnTo>
                    <a:pt x="13" y="103"/>
                  </a:lnTo>
                  <a:lnTo>
                    <a:pt x="6" y="90"/>
                  </a:lnTo>
                  <a:lnTo>
                    <a:pt x="3" y="77"/>
                  </a:lnTo>
                  <a:lnTo>
                    <a:pt x="0" y="61"/>
                  </a:lnTo>
                  <a:lnTo>
                    <a:pt x="3" y="45"/>
                  </a:lnTo>
                  <a:lnTo>
                    <a:pt x="3" y="32"/>
                  </a:lnTo>
                  <a:lnTo>
                    <a:pt x="9" y="23"/>
                  </a:lnTo>
                  <a:lnTo>
                    <a:pt x="13" y="13"/>
                  </a:lnTo>
                  <a:lnTo>
                    <a:pt x="22" y="6"/>
                  </a:lnTo>
                  <a:lnTo>
                    <a:pt x="32" y="3"/>
                  </a:lnTo>
                  <a:lnTo>
                    <a:pt x="42" y="0"/>
                  </a:lnTo>
                  <a:lnTo>
                    <a:pt x="55" y="3"/>
                  </a:lnTo>
                  <a:lnTo>
                    <a:pt x="64" y="10"/>
                  </a:lnTo>
                  <a:lnTo>
                    <a:pt x="71" y="19"/>
                  </a:lnTo>
                  <a:lnTo>
                    <a:pt x="74" y="29"/>
                  </a:lnTo>
                  <a:close/>
                  <a:moveTo>
                    <a:pt x="16" y="77"/>
                  </a:moveTo>
                  <a:lnTo>
                    <a:pt x="16" y="84"/>
                  </a:lnTo>
                  <a:lnTo>
                    <a:pt x="19" y="90"/>
                  </a:lnTo>
                  <a:lnTo>
                    <a:pt x="22" y="94"/>
                  </a:lnTo>
                  <a:lnTo>
                    <a:pt x="25" y="100"/>
                  </a:lnTo>
                  <a:lnTo>
                    <a:pt x="32" y="100"/>
                  </a:lnTo>
                  <a:lnTo>
                    <a:pt x="38" y="100"/>
                  </a:lnTo>
                  <a:lnTo>
                    <a:pt x="48" y="100"/>
                  </a:lnTo>
                  <a:lnTo>
                    <a:pt x="55" y="94"/>
                  </a:lnTo>
                  <a:lnTo>
                    <a:pt x="58" y="87"/>
                  </a:lnTo>
                  <a:lnTo>
                    <a:pt x="61" y="77"/>
                  </a:lnTo>
                  <a:lnTo>
                    <a:pt x="58" y="68"/>
                  </a:lnTo>
                  <a:lnTo>
                    <a:pt x="55" y="58"/>
                  </a:lnTo>
                  <a:lnTo>
                    <a:pt x="48" y="55"/>
                  </a:lnTo>
                  <a:lnTo>
                    <a:pt x="38" y="52"/>
                  </a:lnTo>
                  <a:lnTo>
                    <a:pt x="29" y="55"/>
                  </a:lnTo>
                  <a:lnTo>
                    <a:pt x="22" y="58"/>
                  </a:lnTo>
                  <a:lnTo>
                    <a:pt x="16" y="68"/>
                  </a:lnTo>
                  <a:lnTo>
                    <a:pt x="16"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92" name="Line 2086"/>
            <p:cNvSpPr>
              <a:spLocks noChangeShapeType="1"/>
            </p:cNvSpPr>
            <p:nvPr/>
          </p:nvSpPr>
          <p:spPr bwMode="auto">
            <a:xfrm>
              <a:off x="913" y="2340"/>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93" name="Line 2087"/>
            <p:cNvSpPr>
              <a:spLocks noChangeShapeType="1"/>
            </p:cNvSpPr>
            <p:nvPr/>
          </p:nvSpPr>
          <p:spPr bwMode="auto">
            <a:xfrm>
              <a:off x="913" y="2079"/>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94" name="Freeform 2088"/>
            <p:cNvSpPr>
              <a:spLocks noEditPoints="1"/>
            </p:cNvSpPr>
            <p:nvPr/>
          </p:nvSpPr>
          <p:spPr bwMode="auto">
            <a:xfrm>
              <a:off x="739" y="2018"/>
              <a:ext cx="74" cy="113"/>
            </a:xfrm>
            <a:custGeom>
              <a:avLst/>
              <a:gdLst>
                <a:gd name="T0" fmla="*/ 58 w 74"/>
                <a:gd name="T1" fmla="*/ 32 h 113"/>
                <a:gd name="T2" fmla="*/ 55 w 74"/>
                <a:gd name="T3" fmla="*/ 19 h 113"/>
                <a:gd name="T4" fmla="*/ 42 w 74"/>
                <a:gd name="T5" fmla="*/ 13 h 113"/>
                <a:gd name="T6" fmla="*/ 29 w 74"/>
                <a:gd name="T7" fmla="*/ 16 h 113"/>
                <a:gd name="T8" fmla="*/ 19 w 74"/>
                <a:gd name="T9" fmla="*/ 29 h 113"/>
                <a:gd name="T10" fmla="*/ 16 w 74"/>
                <a:gd name="T11" fmla="*/ 55 h 113"/>
                <a:gd name="T12" fmla="*/ 29 w 74"/>
                <a:gd name="T13" fmla="*/ 42 h 113"/>
                <a:gd name="T14" fmla="*/ 42 w 74"/>
                <a:gd name="T15" fmla="*/ 38 h 113"/>
                <a:gd name="T16" fmla="*/ 58 w 74"/>
                <a:gd name="T17" fmla="*/ 45 h 113"/>
                <a:gd name="T18" fmla="*/ 71 w 74"/>
                <a:gd name="T19" fmla="*/ 58 h 113"/>
                <a:gd name="T20" fmla="*/ 74 w 74"/>
                <a:gd name="T21" fmla="*/ 74 h 113"/>
                <a:gd name="T22" fmla="*/ 71 w 74"/>
                <a:gd name="T23" fmla="*/ 96 h 113"/>
                <a:gd name="T24" fmla="*/ 58 w 74"/>
                <a:gd name="T25" fmla="*/ 109 h 113"/>
                <a:gd name="T26" fmla="*/ 38 w 74"/>
                <a:gd name="T27" fmla="*/ 113 h 113"/>
                <a:gd name="T28" fmla="*/ 19 w 74"/>
                <a:gd name="T29" fmla="*/ 109 h 113"/>
                <a:gd name="T30" fmla="*/ 6 w 74"/>
                <a:gd name="T31" fmla="*/ 90 h 113"/>
                <a:gd name="T32" fmla="*/ 0 w 74"/>
                <a:gd name="T33" fmla="*/ 61 h 113"/>
                <a:gd name="T34" fmla="*/ 3 w 74"/>
                <a:gd name="T35" fmla="*/ 32 h 113"/>
                <a:gd name="T36" fmla="*/ 13 w 74"/>
                <a:gd name="T37" fmla="*/ 13 h 113"/>
                <a:gd name="T38" fmla="*/ 32 w 74"/>
                <a:gd name="T39" fmla="*/ 3 h 113"/>
                <a:gd name="T40" fmla="*/ 55 w 74"/>
                <a:gd name="T41" fmla="*/ 3 h 113"/>
                <a:gd name="T42" fmla="*/ 71 w 74"/>
                <a:gd name="T43" fmla="*/ 19 h 113"/>
                <a:gd name="T44" fmla="*/ 16 w 74"/>
                <a:gd name="T45" fmla="*/ 74 h 113"/>
                <a:gd name="T46" fmla="*/ 19 w 74"/>
                <a:gd name="T47" fmla="*/ 87 h 113"/>
                <a:gd name="T48" fmla="*/ 25 w 74"/>
                <a:gd name="T49" fmla="*/ 96 h 113"/>
                <a:gd name="T50" fmla="*/ 38 w 74"/>
                <a:gd name="T51" fmla="*/ 100 h 113"/>
                <a:gd name="T52" fmla="*/ 55 w 74"/>
                <a:gd name="T53" fmla="*/ 93 h 113"/>
                <a:gd name="T54" fmla="*/ 61 w 74"/>
                <a:gd name="T55" fmla="*/ 77 h 113"/>
                <a:gd name="T56" fmla="*/ 55 w 74"/>
                <a:gd name="T57" fmla="*/ 58 h 113"/>
                <a:gd name="T58" fmla="*/ 38 w 74"/>
                <a:gd name="T59" fmla="*/ 51 h 113"/>
                <a:gd name="T60" fmla="*/ 22 w 74"/>
                <a:gd name="T61" fmla="*/ 58 h 113"/>
                <a:gd name="T62" fmla="*/ 16 w 74"/>
                <a:gd name="T63" fmla="*/ 7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13"/>
                <a:gd name="T98" fmla="*/ 74 w 74"/>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13">
                  <a:moveTo>
                    <a:pt x="74" y="29"/>
                  </a:moveTo>
                  <a:lnTo>
                    <a:pt x="58" y="32"/>
                  </a:lnTo>
                  <a:lnTo>
                    <a:pt x="58" y="26"/>
                  </a:lnTo>
                  <a:lnTo>
                    <a:pt x="55" y="19"/>
                  </a:lnTo>
                  <a:lnTo>
                    <a:pt x="48" y="16"/>
                  </a:lnTo>
                  <a:lnTo>
                    <a:pt x="42" y="13"/>
                  </a:lnTo>
                  <a:lnTo>
                    <a:pt x="35" y="16"/>
                  </a:lnTo>
                  <a:lnTo>
                    <a:pt x="29" y="16"/>
                  </a:lnTo>
                  <a:lnTo>
                    <a:pt x="22" y="22"/>
                  </a:lnTo>
                  <a:lnTo>
                    <a:pt x="19" y="29"/>
                  </a:lnTo>
                  <a:lnTo>
                    <a:pt x="16" y="38"/>
                  </a:lnTo>
                  <a:lnTo>
                    <a:pt x="16" y="55"/>
                  </a:lnTo>
                  <a:lnTo>
                    <a:pt x="22" y="48"/>
                  </a:lnTo>
                  <a:lnTo>
                    <a:pt x="29" y="42"/>
                  </a:lnTo>
                  <a:lnTo>
                    <a:pt x="35" y="42"/>
                  </a:lnTo>
                  <a:lnTo>
                    <a:pt x="42" y="38"/>
                  </a:lnTo>
                  <a:lnTo>
                    <a:pt x="51" y="42"/>
                  </a:lnTo>
                  <a:lnTo>
                    <a:pt x="58" y="45"/>
                  </a:lnTo>
                  <a:lnTo>
                    <a:pt x="64" y="48"/>
                  </a:lnTo>
                  <a:lnTo>
                    <a:pt x="71" y="58"/>
                  </a:lnTo>
                  <a:lnTo>
                    <a:pt x="74" y="64"/>
                  </a:lnTo>
                  <a:lnTo>
                    <a:pt x="74" y="74"/>
                  </a:lnTo>
                  <a:lnTo>
                    <a:pt x="74" y="87"/>
                  </a:lnTo>
                  <a:lnTo>
                    <a:pt x="71" y="96"/>
                  </a:lnTo>
                  <a:lnTo>
                    <a:pt x="64" y="103"/>
                  </a:lnTo>
                  <a:lnTo>
                    <a:pt x="58" y="109"/>
                  </a:lnTo>
                  <a:lnTo>
                    <a:pt x="48" y="113"/>
                  </a:lnTo>
                  <a:lnTo>
                    <a:pt x="38" y="113"/>
                  </a:lnTo>
                  <a:lnTo>
                    <a:pt x="29" y="113"/>
                  </a:lnTo>
                  <a:lnTo>
                    <a:pt x="19" y="109"/>
                  </a:lnTo>
                  <a:lnTo>
                    <a:pt x="13" y="100"/>
                  </a:lnTo>
                  <a:lnTo>
                    <a:pt x="6" y="90"/>
                  </a:lnTo>
                  <a:lnTo>
                    <a:pt x="3" y="77"/>
                  </a:lnTo>
                  <a:lnTo>
                    <a:pt x="0" y="61"/>
                  </a:lnTo>
                  <a:lnTo>
                    <a:pt x="3" y="45"/>
                  </a:lnTo>
                  <a:lnTo>
                    <a:pt x="3" y="32"/>
                  </a:lnTo>
                  <a:lnTo>
                    <a:pt x="9" y="22"/>
                  </a:lnTo>
                  <a:lnTo>
                    <a:pt x="13" y="13"/>
                  </a:lnTo>
                  <a:lnTo>
                    <a:pt x="22" y="6"/>
                  </a:lnTo>
                  <a:lnTo>
                    <a:pt x="32" y="3"/>
                  </a:lnTo>
                  <a:lnTo>
                    <a:pt x="42" y="0"/>
                  </a:lnTo>
                  <a:lnTo>
                    <a:pt x="55" y="3"/>
                  </a:lnTo>
                  <a:lnTo>
                    <a:pt x="64" y="9"/>
                  </a:lnTo>
                  <a:lnTo>
                    <a:pt x="71" y="19"/>
                  </a:lnTo>
                  <a:lnTo>
                    <a:pt x="74" y="29"/>
                  </a:lnTo>
                  <a:close/>
                  <a:moveTo>
                    <a:pt x="16" y="74"/>
                  </a:moveTo>
                  <a:lnTo>
                    <a:pt x="16" y="80"/>
                  </a:lnTo>
                  <a:lnTo>
                    <a:pt x="19" y="87"/>
                  </a:lnTo>
                  <a:lnTo>
                    <a:pt x="22" y="93"/>
                  </a:lnTo>
                  <a:lnTo>
                    <a:pt x="25" y="96"/>
                  </a:lnTo>
                  <a:lnTo>
                    <a:pt x="32" y="100"/>
                  </a:lnTo>
                  <a:lnTo>
                    <a:pt x="38" y="100"/>
                  </a:lnTo>
                  <a:lnTo>
                    <a:pt x="48" y="100"/>
                  </a:lnTo>
                  <a:lnTo>
                    <a:pt x="55" y="93"/>
                  </a:lnTo>
                  <a:lnTo>
                    <a:pt x="58" y="87"/>
                  </a:lnTo>
                  <a:lnTo>
                    <a:pt x="61" y="77"/>
                  </a:lnTo>
                  <a:lnTo>
                    <a:pt x="58" y="67"/>
                  </a:lnTo>
                  <a:lnTo>
                    <a:pt x="55" y="58"/>
                  </a:lnTo>
                  <a:lnTo>
                    <a:pt x="48" y="55"/>
                  </a:lnTo>
                  <a:lnTo>
                    <a:pt x="38" y="51"/>
                  </a:lnTo>
                  <a:lnTo>
                    <a:pt x="29" y="55"/>
                  </a:lnTo>
                  <a:lnTo>
                    <a:pt x="22" y="58"/>
                  </a:lnTo>
                  <a:lnTo>
                    <a:pt x="16" y="67"/>
                  </a:lnTo>
                  <a:lnTo>
                    <a:pt x="16"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95" name="Line 2089"/>
            <p:cNvSpPr>
              <a:spLocks noChangeShapeType="1"/>
            </p:cNvSpPr>
            <p:nvPr/>
          </p:nvSpPr>
          <p:spPr bwMode="auto">
            <a:xfrm>
              <a:off x="913" y="2079"/>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96" name="Line 2090"/>
            <p:cNvSpPr>
              <a:spLocks noChangeShapeType="1"/>
            </p:cNvSpPr>
            <p:nvPr/>
          </p:nvSpPr>
          <p:spPr bwMode="auto">
            <a:xfrm>
              <a:off x="913" y="1815"/>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97" name="Freeform 2091"/>
            <p:cNvSpPr>
              <a:spLocks noEditPoints="1"/>
            </p:cNvSpPr>
            <p:nvPr/>
          </p:nvSpPr>
          <p:spPr bwMode="auto">
            <a:xfrm>
              <a:off x="739" y="1756"/>
              <a:ext cx="74" cy="113"/>
            </a:xfrm>
            <a:custGeom>
              <a:avLst/>
              <a:gdLst>
                <a:gd name="T0" fmla="*/ 58 w 74"/>
                <a:gd name="T1" fmla="*/ 29 h 113"/>
                <a:gd name="T2" fmla="*/ 55 w 74"/>
                <a:gd name="T3" fmla="*/ 20 h 113"/>
                <a:gd name="T4" fmla="*/ 42 w 74"/>
                <a:gd name="T5" fmla="*/ 13 h 113"/>
                <a:gd name="T6" fmla="*/ 29 w 74"/>
                <a:gd name="T7" fmla="*/ 17 h 113"/>
                <a:gd name="T8" fmla="*/ 19 w 74"/>
                <a:gd name="T9" fmla="*/ 29 h 113"/>
                <a:gd name="T10" fmla="*/ 16 w 74"/>
                <a:gd name="T11" fmla="*/ 52 h 113"/>
                <a:gd name="T12" fmla="*/ 29 w 74"/>
                <a:gd name="T13" fmla="*/ 42 h 113"/>
                <a:gd name="T14" fmla="*/ 42 w 74"/>
                <a:gd name="T15" fmla="*/ 39 h 113"/>
                <a:gd name="T16" fmla="*/ 58 w 74"/>
                <a:gd name="T17" fmla="*/ 42 h 113"/>
                <a:gd name="T18" fmla="*/ 71 w 74"/>
                <a:gd name="T19" fmla="*/ 55 h 113"/>
                <a:gd name="T20" fmla="*/ 74 w 74"/>
                <a:gd name="T21" fmla="*/ 75 h 113"/>
                <a:gd name="T22" fmla="*/ 71 w 74"/>
                <a:gd name="T23" fmla="*/ 94 h 113"/>
                <a:gd name="T24" fmla="*/ 58 w 74"/>
                <a:gd name="T25" fmla="*/ 107 h 113"/>
                <a:gd name="T26" fmla="*/ 38 w 74"/>
                <a:gd name="T27" fmla="*/ 113 h 113"/>
                <a:gd name="T28" fmla="*/ 19 w 74"/>
                <a:gd name="T29" fmla="*/ 107 h 113"/>
                <a:gd name="T30" fmla="*/ 6 w 74"/>
                <a:gd name="T31" fmla="*/ 91 h 113"/>
                <a:gd name="T32" fmla="*/ 0 w 74"/>
                <a:gd name="T33" fmla="*/ 59 h 113"/>
                <a:gd name="T34" fmla="*/ 3 w 74"/>
                <a:gd name="T35" fmla="*/ 33 h 113"/>
                <a:gd name="T36" fmla="*/ 13 w 74"/>
                <a:gd name="T37" fmla="*/ 13 h 113"/>
                <a:gd name="T38" fmla="*/ 32 w 74"/>
                <a:gd name="T39" fmla="*/ 0 h 113"/>
                <a:gd name="T40" fmla="*/ 55 w 74"/>
                <a:gd name="T41" fmla="*/ 0 h 113"/>
                <a:gd name="T42" fmla="*/ 71 w 74"/>
                <a:gd name="T43" fmla="*/ 17 h 113"/>
                <a:gd name="T44" fmla="*/ 16 w 74"/>
                <a:gd name="T45" fmla="*/ 75 h 113"/>
                <a:gd name="T46" fmla="*/ 19 w 74"/>
                <a:gd name="T47" fmla="*/ 88 h 113"/>
                <a:gd name="T48" fmla="*/ 25 w 74"/>
                <a:gd name="T49" fmla="*/ 97 h 113"/>
                <a:gd name="T50" fmla="*/ 38 w 74"/>
                <a:gd name="T51" fmla="*/ 100 h 113"/>
                <a:gd name="T52" fmla="*/ 55 w 74"/>
                <a:gd name="T53" fmla="*/ 94 h 113"/>
                <a:gd name="T54" fmla="*/ 61 w 74"/>
                <a:gd name="T55" fmla="*/ 75 h 113"/>
                <a:gd name="T56" fmla="*/ 55 w 74"/>
                <a:gd name="T57" fmla="*/ 59 h 113"/>
                <a:gd name="T58" fmla="*/ 38 w 74"/>
                <a:gd name="T59" fmla="*/ 52 h 113"/>
                <a:gd name="T60" fmla="*/ 22 w 74"/>
                <a:gd name="T61" fmla="*/ 59 h 113"/>
                <a:gd name="T62" fmla="*/ 16 w 74"/>
                <a:gd name="T63" fmla="*/ 7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13"/>
                <a:gd name="T98" fmla="*/ 74 w 74"/>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13">
                  <a:moveTo>
                    <a:pt x="74" y="29"/>
                  </a:moveTo>
                  <a:lnTo>
                    <a:pt x="58" y="29"/>
                  </a:lnTo>
                  <a:lnTo>
                    <a:pt x="58" y="23"/>
                  </a:lnTo>
                  <a:lnTo>
                    <a:pt x="55" y="20"/>
                  </a:lnTo>
                  <a:lnTo>
                    <a:pt x="48" y="13"/>
                  </a:lnTo>
                  <a:lnTo>
                    <a:pt x="42" y="13"/>
                  </a:lnTo>
                  <a:lnTo>
                    <a:pt x="35" y="13"/>
                  </a:lnTo>
                  <a:lnTo>
                    <a:pt x="29" y="17"/>
                  </a:lnTo>
                  <a:lnTo>
                    <a:pt x="22" y="23"/>
                  </a:lnTo>
                  <a:lnTo>
                    <a:pt x="19" y="29"/>
                  </a:lnTo>
                  <a:lnTo>
                    <a:pt x="16" y="39"/>
                  </a:lnTo>
                  <a:lnTo>
                    <a:pt x="16" y="52"/>
                  </a:lnTo>
                  <a:lnTo>
                    <a:pt x="22" y="46"/>
                  </a:lnTo>
                  <a:lnTo>
                    <a:pt x="29" y="42"/>
                  </a:lnTo>
                  <a:lnTo>
                    <a:pt x="35" y="39"/>
                  </a:lnTo>
                  <a:lnTo>
                    <a:pt x="42" y="39"/>
                  </a:lnTo>
                  <a:lnTo>
                    <a:pt x="51" y="39"/>
                  </a:lnTo>
                  <a:lnTo>
                    <a:pt x="58" y="42"/>
                  </a:lnTo>
                  <a:lnTo>
                    <a:pt x="64" y="49"/>
                  </a:lnTo>
                  <a:lnTo>
                    <a:pt x="71" y="55"/>
                  </a:lnTo>
                  <a:lnTo>
                    <a:pt x="74" y="65"/>
                  </a:lnTo>
                  <a:lnTo>
                    <a:pt x="74" y="75"/>
                  </a:lnTo>
                  <a:lnTo>
                    <a:pt x="74" y="84"/>
                  </a:lnTo>
                  <a:lnTo>
                    <a:pt x="71" y="94"/>
                  </a:lnTo>
                  <a:lnTo>
                    <a:pt x="64" y="104"/>
                  </a:lnTo>
                  <a:lnTo>
                    <a:pt x="58" y="107"/>
                  </a:lnTo>
                  <a:lnTo>
                    <a:pt x="48" y="113"/>
                  </a:lnTo>
                  <a:lnTo>
                    <a:pt x="38" y="113"/>
                  </a:lnTo>
                  <a:lnTo>
                    <a:pt x="29" y="110"/>
                  </a:lnTo>
                  <a:lnTo>
                    <a:pt x="19" y="107"/>
                  </a:lnTo>
                  <a:lnTo>
                    <a:pt x="13" y="100"/>
                  </a:lnTo>
                  <a:lnTo>
                    <a:pt x="6" y="91"/>
                  </a:lnTo>
                  <a:lnTo>
                    <a:pt x="3" y="78"/>
                  </a:lnTo>
                  <a:lnTo>
                    <a:pt x="0" y="59"/>
                  </a:lnTo>
                  <a:lnTo>
                    <a:pt x="3" y="46"/>
                  </a:lnTo>
                  <a:lnTo>
                    <a:pt x="3" y="33"/>
                  </a:lnTo>
                  <a:lnTo>
                    <a:pt x="9" y="20"/>
                  </a:lnTo>
                  <a:lnTo>
                    <a:pt x="13" y="13"/>
                  </a:lnTo>
                  <a:lnTo>
                    <a:pt x="22" y="7"/>
                  </a:lnTo>
                  <a:lnTo>
                    <a:pt x="32" y="0"/>
                  </a:lnTo>
                  <a:lnTo>
                    <a:pt x="42" y="0"/>
                  </a:lnTo>
                  <a:lnTo>
                    <a:pt x="55" y="0"/>
                  </a:lnTo>
                  <a:lnTo>
                    <a:pt x="64" y="7"/>
                  </a:lnTo>
                  <a:lnTo>
                    <a:pt x="71" y="17"/>
                  </a:lnTo>
                  <a:lnTo>
                    <a:pt x="74" y="29"/>
                  </a:lnTo>
                  <a:close/>
                  <a:moveTo>
                    <a:pt x="16" y="75"/>
                  </a:moveTo>
                  <a:lnTo>
                    <a:pt x="16" y="81"/>
                  </a:lnTo>
                  <a:lnTo>
                    <a:pt x="19" y="88"/>
                  </a:lnTo>
                  <a:lnTo>
                    <a:pt x="22" y="94"/>
                  </a:lnTo>
                  <a:lnTo>
                    <a:pt x="25" y="97"/>
                  </a:lnTo>
                  <a:lnTo>
                    <a:pt x="32" y="100"/>
                  </a:lnTo>
                  <a:lnTo>
                    <a:pt x="38" y="100"/>
                  </a:lnTo>
                  <a:lnTo>
                    <a:pt x="48" y="97"/>
                  </a:lnTo>
                  <a:lnTo>
                    <a:pt x="55" y="94"/>
                  </a:lnTo>
                  <a:lnTo>
                    <a:pt x="58" y="84"/>
                  </a:lnTo>
                  <a:lnTo>
                    <a:pt x="61" y="75"/>
                  </a:lnTo>
                  <a:lnTo>
                    <a:pt x="58" y="65"/>
                  </a:lnTo>
                  <a:lnTo>
                    <a:pt x="55" y="59"/>
                  </a:lnTo>
                  <a:lnTo>
                    <a:pt x="48" y="52"/>
                  </a:lnTo>
                  <a:lnTo>
                    <a:pt x="38" y="52"/>
                  </a:lnTo>
                  <a:lnTo>
                    <a:pt x="29" y="52"/>
                  </a:lnTo>
                  <a:lnTo>
                    <a:pt x="22" y="59"/>
                  </a:lnTo>
                  <a:lnTo>
                    <a:pt x="16" y="65"/>
                  </a:lnTo>
                  <a:lnTo>
                    <a:pt x="16" y="7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798" name="Line 2092"/>
            <p:cNvSpPr>
              <a:spLocks noChangeShapeType="1"/>
            </p:cNvSpPr>
            <p:nvPr/>
          </p:nvSpPr>
          <p:spPr bwMode="auto">
            <a:xfrm>
              <a:off x="913" y="1815"/>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799" name="Line 2093"/>
            <p:cNvSpPr>
              <a:spLocks noChangeShapeType="1"/>
            </p:cNvSpPr>
            <p:nvPr/>
          </p:nvSpPr>
          <p:spPr bwMode="auto">
            <a:xfrm>
              <a:off x="913" y="1553"/>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800" name="Freeform 2094"/>
            <p:cNvSpPr>
              <a:spLocks noEditPoints="1"/>
            </p:cNvSpPr>
            <p:nvPr/>
          </p:nvSpPr>
          <p:spPr bwMode="auto">
            <a:xfrm>
              <a:off x="739" y="1495"/>
              <a:ext cx="74" cy="113"/>
            </a:xfrm>
            <a:custGeom>
              <a:avLst/>
              <a:gdLst>
                <a:gd name="T0" fmla="*/ 58 w 74"/>
                <a:gd name="T1" fmla="*/ 29 h 113"/>
                <a:gd name="T2" fmla="*/ 55 w 74"/>
                <a:gd name="T3" fmla="*/ 20 h 113"/>
                <a:gd name="T4" fmla="*/ 42 w 74"/>
                <a:gd name="T5" fmla="*/ 13 h 113"/>
                <a:gd name="T6" fmla="*/ 29 w 74"/>
                <a:gd name="T7" fmla="*/ 16 h 113"/>
                <a:gd name="T8" fmla="*/ 19 w 74"/>
                <a:gd name="T9" fmla="*/ 29 h 113"/>
                <a:gd name="T10" fmla="*/ 16 w 74"/>
                <a:gd name="T11" fmla="*/ 52 h 113"/>
                <a:gd name="T12" fmla="*/ 29 w 74"/>
                <a:gd name="T13" fmla="*/ 42 h 113"/>
                <a:gd name="T14" fmla="*/ 42 w 74"/>
                <a:gd name="T15" fmla="*/ 39 h 113"/>
                <a:gd name="T16" fmla="*/ 58 w 74"/>
                <a:gd name="T17" fmla="*/ 42 h 113"/>
                <a:gd name="T18" fmla="*/ 71 w 74"/>
                <a:gd name="T19" fmla="*/ 55 h 113"/>
                <a:gd name="T20" fmla="*/ 74 w 74"/>
                <a:gd name="T21" fmla="*/ 74 h 113"/>
                <a:gd name="T22" fmla="*/ 71 w 74"/>
                <a:gd name="T23" fmla="*/ 94 h 113"/>
                <a:gd name="T24" fmla="*/ 58 w 74"/>
                <a:gd name="T25" fmla="*/ 107 h 113"/>
                <a:gd name="T26" fmla="*/ 38 w 74"/>
                <a:gd name="T27" fmla="*/ 113 h 113"/>
                <a:gd name="T28" fmla="*/ 19 w 74"/>
                <a:gd name="T29" fmla="*/ 107 h 113"/>
                <a:gd name="T30" fmla="*/ 6 w 74"/>
                <a:gd name="T31" fmla="*/ 90 h 113"/>
                <a:gd name="T32" fmla="*/ 0 w 74"/>
                <a:gd name="T33" fmla="*/ 58 h 113"/>
                <a:gd name="T34" fmla="*/ 3 w 74"/>
                <a:gd name="T35" fmla="*/ 29 h 113"/>
                <a:gd name="T36" fmla="*/ 13 w 74"/>
                <a:gd name="T37" fmla="*/ 13 h 113"/>
                <a:gd name="T38" fmla="*/ 32 w 74"/>
                <a:gd name="T39" fmla="*/ 0 h 113"/>
                <a:gd name="T40" fmla="*/ 55 w 74"/>
                <a:gd name="T41" fmla="*/ 0 h 113"/>
                <a:gd name="T42" fmla="*/ 71 w 74"/>
                <a:gd name="T43" fmla="*/ 16 h 113"/>
                <a:gd name="T44" fmla="*/ 16 w 74"/>
                <a:gd name="T45" fmla="*/ 74 h 113"/>
                <a:gd name="T46" fmla="*/ 19 w 74"/>
                <a:gd name="T47" fmla="*/ 87 h 113"/>
                <a:gd name="T48" fmla="*/ 25 w 74"/>
                <a:gd name="T49" fmla="*/ 97 h 113"/>
                <a:gd name="T50" fmla="*/ 38 w 74"/>
                <a:gd name="T51" fmla="*/ 100 h 113"/>
                <a:gd name="T52" fmla="*/ 55 w 74"/>
                <a:gd name="T53" fmla="*/ 94 h 113"/>
                <a:gd name="T54" fmla="*/ 61 w 74"/>
                <a:gd name="T55" fmla="*/ 74 h 113"/>
                <a:gd name="T56" fmla="*/ 55 w 74"/>
                <a:gd name="T57" fmla="*/ 58 h 113"/>
                <a:gd name="T58" fmla="*/ 38 w 74"/>
                <a:gd name="T59" fmla="*/ 52 h 113"/>
                <a:gd name="T60" fmla="*/ 22 w 74"/>
                <a:gd name="T61" fmla="*/ 58 h 113"/>
                <a:gd name="T62" fmla="*/ 16 w 74"/>
                <a:gd name="T63" fmla="*/ 7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13"/>
                <a:gd name="T98" fmla="*/ 74 w 74"/>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13">
                  <a:moveTo>
                    <a:pt x="74" y="29"/>
                  </a:moveTo>
                  <a:lnTo>
                    <a:pt x="58" y="29"/>
                  </a:lnTo>
                  <a:lnTo>
                    <a:pt x="58" y="23"/>
                  </a:lnTo>
                  <a:lnTo>
                    <a:pt x="55" y="20"/>
                  </a:lnTo>
                  <a:lnTo>
                    <a:pt x="48" y="13"/>
                  </a:lnTo>
                  <a:lnTo>
                    <a:pt x="42" y="13"/>
                  </a:lnTo>
                  <a:lnTo>
                    <a:pt x="35" y="13"/>
                  </a:lnTo>
                  <a:lnTo>
                    <a:pt x="29" y="16"/>
                  </a:lnTo>
                  <a:lnTo>
                    <a:pt x="22" y="20"/>
                  </a:lnTo>
                  <a:lnTo>
                    <a:pt x="19" y="29"/>
                  </a:lnTo>
                  <a:lnTo>
                    <a:pt x="16" y="39"/>
                  </a:lnTo>
                  <a:lnTo>
                    <a:pt x="16" y="52"/>
                  </a:lnTo>
                  <a:lnTo>
                    <a:pt x="22" y="45"/>
                  </a:lnTo>
                  <a:lnTo>
                    <a:pt x="29" y="42"/>
                  </a:lnTo>
                  <a:lnTo>
                    <a:pt x="35" y="39"/>
                  </a:lnTo>
                  <a:lnTo>
                    <a:pt x="42" y="39"/>
                  </a:lnTo>
                  <a:lnTo>
                    <a:pt x="51" y="39"/>
                  </a:lnTo>
                  <a:lnTo>
                    <a:pt x="58" y="42"/>
                  </a:lnTo>
                  <a:lnTo>
                    <a:pt x="64" y="49"/>
                  </a:lnTo>
                  <a:lnTo>
                    <a:pt x="71" y="55"/>
                  </a:lnTo>
                  <a:lnTo>
                    <a:pt x="74" y="65"/>
                  </a:lnTo>
                  <a:lnTo>
                    <a:pt x="74" y="74"/>
                  </a:lnTo>
                  <a:lnTo>
                    <a:pt x="74" y="84"/>
                  </a:lnTo>
                  <a:lnTo>
                    <a:pt x="71" y="94"/>
                  </a:lnTo>
                  <a:lnTo>
                    <a:pt x="64" y="100"/>
                  </a:lnTo>
                  <a:lnTo>
                    <a:pt x="58" y="107"/>
                  </a:lnTo>
                  <a:lnTo>
                    <a:pt x="48" y="110"/>
                  </a:lnTo>
                  <a:lnTo>
                    <a:pt x="38" y="113"/>
                  </a:lnTo>
                  <a:lnTo>
                    <a:pt x="29" y="110"/>
                  </a:lnTo>
                  <a:lnTo>
                    <a:pt x="19" y="107"/>
                  </a:lnTo>
                  <a:lnTo>
                    <a:pt x="13" y="100"/>
                  </a:lnTo>
                  <a:lnTo>
                    <a:pt x="6" y="90"/>
                  </a:lnTo>
                  <a:lnTo>
                    <a:pt x="3" y="74"/>
                  </a:lnTo>
                  <a:lnTo>
                    <a:pt x="0" y="58"/>
                  </a:lnTo>
                  <a:lnTo>
                    <a:pt x="3" y="42"/>
                  </a:lnTo>
                  <a:lnTo>
                    <a:pt x="3" y="29"/>
                  </a:lnTo>
                  <a:lnTo>
                    <a:pt x="9" y="20"/>
                  </a:lnTo>
                  <a:lnTo>
                    <a:pt x="13" y="13"/>
                  </a:lnTo>
                  <a:lnTo>
                    <a:pt x="22" y="3"/>
                  </a:lnTo>
                  <a:lnTo>
                    <a:pt x="32" y="0"/>
                  </a:lnTo>
                  <a:lnTo>
                    <a:pt x="42" y="0"/>
                  </a:lnTo>
                  <a:lnTo>
                    <a:pt x="55" y="0"/>
                  </a:lnTo>
                  <a:lnTo>
                    <a:pt x="64" y="7"/>
                  </a:lnTo>
                  <a:lnTo>
                    <a:pt x="71" y="16"/>
                  </a:lnTo>
                  <a:lnTo>
                    <a:pt x="74" y="29"/>
                  </a:lnTo>
                  <a:close/>
                  <a:moveTo>
                    <a:pt x="16" y="74"/>
                  </a:moveTo>
                  <a:lnTo>
                    <a:pt x="16" y="81"/>
                  </a:lnTo>
                  <a:lnTo>
                    <a:pt x="19" y="87"/>
                  </a:lnTo>
                  <a:lnTo>
                    <a:pt x="22" y="90"/>
                  </a:lnTo>
                  <a:lnTo>
                    <a:pt x="25" y="97"/>
                  </a:lnTo>
                  <a:lnTo>
                    <a:pt x="32" y="97"/>
                  </a:lnTo>
                  <a:lnTo>
                    <a:pt x="38" y="100"/>
                  </a:lnTo>
                  <a:lnTo>
                    <a:pt x="48" y="97"/>
                  </a:lnTo>
                  <a:lnTo>
                    <a:pt x="55" y="94"/>
                  </a:lnTo>
                  <a:lnTo>
                    <a:pt x="58" y="84"/>
                  </a:lnTo>
                  <a:lnTo>
                    <a:pt x="61" y="74"/>
                  </a:lnTo>
                  <a:lnTo>
                    <a:pt x="58" y="65"/>
                  </a:lnTo>
                  <a:lnTo>
                    <a:pt x="55" y="58"/>
                  </a:lnTo>
                  <a:lnTo>
                    <a:pt x="48" y="52"/>
                  </a:lnTo>
                  <a:lnTo>
                    <a:pt x="38" y="52"/>
                  </a:lnTo>
                  <a:lnTo>
                    <a:pt x="29" y="52"/>
                  </a:lnTo>
                  <a:lnTo>
                    <a:pt x="22" y="58"/>
                  </a:lnTo>
                  <a:lnTo>
                    <a:pt x="16" y="65"/>
                  </a:lnTo>
                  <a:lnTo>
                    <a:pt x="16" y="7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01" name="Line 2095"/>
            <p:cNvSpPr>
              <a:spLocks noChangeShapeType="1"/>
            </p:cNvSpPr>
            <p:nvPr/>
          </p:nvSpPr>
          <p:spPr bwMode="auto">
            <a:xfrm>
              <a:off x="913" y="1553"/>
              <a:ext cx="42"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802" name="Line 2096"/>
            <p:cNvSpPr>
              <a:spLocks noChangeShapeType="1"/>
            </p:cNvSpPr>
            <p:nvPr/>
          </p:nvSpPr>
          <p:spPr bwMode="auto">
            <a:xfrm>
              <a:off x="1361"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803" name="Line 2097"/>
            <p:cNvSpPr>
              <a:spLocks noChangeShapeType="1"/>
            </p:cNvSpPr>
            <p:nvPr/>
          </p:nvSpPr>
          <p:spPr bwMode="auto">
            <a:xfrm>
              <a:off x="1361"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804" name="Line 2098"/>
            <p:cNvSpPr>
              <a:spLocks noChangeShapeType="1"/>
            </p:cNvSpPr>
            <p:nvPr/>
          </p:nvSpPr>
          <p:spPr bwMode="auto">
            <a:xfrm>
              <a:off x="1919"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805" name="Line 2099"/>
            <p:cNvSpPr>
              <a:spLocks noChangeShapeType="1"/>
            </p:cNvSpPr>
            <p:nvPr/>
          </p:nvSpPr>
          <p:spPr bwMode="auto">
            <a:xfrm>
              <a:off x="1919" y="1553"/>
              <a:ext cx="1" cy="42"/>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0806" name="Freeform 2100"/>
            <p:cNvSpPr>
              <a:spLocks noEditPoints="1"/>
            </p:cNvSpPr>
            <p:nvPr/>
          </p:nvSpPr>
          <p:spPr bwMode="auto">
            <a:xfrm>
              <a:off x="1700" y="1260"/>
              <a:ext cx="103" cy="116"/>
            </a:xfrm>
            <a:custGeom>
              <a:avLst/>
              <a:gdLst>
                <a:gd name="T0" fmla="*/ 0 w 103"/>
                <a:gd name="T1" fmla="*/ 58 h 116"/>
                <a:gd name="T2" fmla="*/ 0 w 103"/>
                <a:gd name="T3" fmla="*/ 42 h 116"/>
                <a:gd name="T4" fmla="*/ 6 w 103"/>
                <a:gd name="T5" fmla="*/ 29 h 116"/>
                <a:gd name="T6" fmla="*/ 13 w 103"/>
                <a:gd name="T7" fmla="*/ 16 h 116"/>
                <a:gd name="T8" fmla="*/ 23 w 103"/>
                <a:gd name="T9" fmla="*/ 6 h 116"/>
                <a:gd name="T10" fmla="*/ 35 w 103"/>
                <a:gd name="T11" fmla="*/ 3 h 116"/>
                <a:gd name="T12" fmla="*/ 52 w 103"/>
                <a:gd name="T13" fmla="*/ 0 h 116"/>
                <a:gd name="T14" fmla="*/ 64 w 103"/>
                <a:gd name="T15" fmla="*/ 3 h 116"/>
                <a:gd name="T16" fmla="*/ 77 w 103"/>
                <a:gd name="T17" fmla="*/ 6 h 116"/>
                <a:gd name="T18" fmla="*/ 90 w 103"/>
                <a:gd name="T19" fmla="*/ 16 h 116"/>
                <a:gd name="T20" fmla="*/ 97 w 103"/>
                <a:gd name="T21" fmla="*/ 29 h 116"/>
                <a:gd name="T22" fmla="*/ 103 w 103"/>
                <a:gd name="T23" fmla="*/ 42 h 116"/>
                <a:gd name="T24" fmla="*/ 103 w 103"/>
                <a:gd name="T25" fmla="*/ 58 h 116"/>
                <a:gd name="T26" fmla="*/ 103 w 103"/>
                <a:gd name="T27" fmla="*/ 74 h 116"/>
                <a:gd name="T28" fmla="*/ 97 w 103"/>
                <a:gd name="T29" fmla="*/ 87 h 116"/>
                <a:gd name="T30" fmla="*/ 87 w 103"/>
                <a:gd name="T31" fmla="*/ 100 h 116"/>
                <a:gd name="T32" fmla="*/ 77 w 103"/>
                <a:gd name="T33" fmla="*/ 109 h 116"/>
                <a:gd name="T34" fmla="*/ 64 w 103"/>
                <a:gd name="T35" fmla="*/ 113 h 116"/>
                <a:gd name="T36" fmla="*/ 52 w 103"/>
                <a:gd name="T37" fmla="*/ 116 h 116"/>
                <a:gd name="T38" fmla="*/ 35 w 103"/>
                <a:gd name="T39" fmla="*/ 113 h 116"/>
                <a:gd name="T40" fmla="*/ 23 w 103"/>
                <a:gd name="T41" fmla="*/ 106 h 116"/>
                <a:gd name="T42" fmla="*/ 13 w 103"/>
                <a:gd name="T43" fmla="*/ 100 h 116"/>
                <a:gd name="T44" fmla="*/ 3 w 103"/>
                <a:gd name="T45" fmla="*/ 87 h 116"/>
                <a:gd name="T46" fmla="*/ 0 w 103"/>
                <a:gd name="T47" fmla="*/ 74 h 116"/>
                <a:gd name="T48" fmla="*/ 0 w 103"/>
                <a:gd name="T49" fmla="*/ 58 h 116"/>
                <a:gd name="T50" fmla="*/ 13 w 103"/>
                <a:gd name="T51" fmla="*/ 58 h 116"/>
                <a:gd name="T52" fmla="*/ 13 w 103"/>
                <a:gd name="T53" fmla="*/ 71 h 116"/>
                <a:gd name="T54" fmla="*/ 19 w 103"/>
                <a:gd name="T55" fmla="*/ 84 h 116"/>
                <a:gd name="T56" fmla="*/ 23 w 103"/>
                <a:gd name="T57" fmla="*/ 90 h 116"/>
                <a:gd name="T58" fmla="*/ 32 w 103"/>
                <a:gd name="T59" fmla="*/ 96 h 116"/>
                <a:gd name="T60" fmla="*/ 42 w 103"/>
                <a:gd name="T61" fmla="*/ 100 h 116"/>
                <a:gd name="T62" fmla="*/ 52 w 103"/>
                <a:gd name="T63" fmla="*/ 103 h 116"/>
                <a:gd name="T64" fmla="*/ 61 w 103"/>
                <a:gd name="T65" fmla="*/ 100 h 116"/>
                <a:gd name="T66" fmla="*/ 71 w 103"/>
                <a:gd name="T67" fmla="*/ 96 h 116"/>
                <a:gd name="T68" fmla="*/ 77 w 103"/>
                <a:gd name="T69" fmla="*/ 90 h 116"/>
                <a:gd name="T70" fmla="*/ 84 w 103"/>
                <a:gd name="T71" fmla="*/ 80 h 116"/>
                <a:gd name="T72" fmla="*/ 87 w 103"/>
                <a:gd name="T73" fmla="*/ 71 h 116"/>
                <a:gd name="T74" fmla="*/ 90 w 103"/>
                <a:gd name="T75" fmla="*/ 58 h 116"/>
                <a:gd name="T76" fmla="*/ 87 w 103"/>
                <a:gd name="T77" fmla="*/ 45 h 116"/>
                <a:gd name="T78" fmla="*/ 84 w 103"/>
                <a:gd name="T79" fmla="*/ 35 h 116"/>
                <a:gd name="T80" fmla="*/ 77 w 103"/>
                <a:gd name="T81" fmla="*/ 26 h 116"/>
                <a:gd name="T82" fmla="*/ 71 w 103"/>
                <a:gd name="T83" fmla="*/ 19 h 116"/>
                <a:gd name="T84" fmla="*/ 61 w 103"/>
                <a:gd name="T85" fmla="*/ 16 h 116"/>
                <a:gd name="T86" fmla="*/ 52 w 103"/>
                <a:gd name="T87" fmla="*/ 13 h 116"/>
                <a:gd name="T88" fmla="*/ 42 w 103"/>
                <a:gd name="T89" fmla="*/ 16 h 116"/>
                <a:gd name="T90" fmla="*/ 32 w 103"/>
                <a:gd name="T91" fmla="*/ 19 h 116"/>
                <a:gd name="T92" fmla="*/ 26 w 103"/>
                <a:gd name="T93" fmla="*/ 22 h 116"/>
                <a:gd name="T94" fmla="*/ 19 w 103"/>
                <a:gd name="T95" fmla="*/ 32 h 116"/>
                <a:gd name="T96" fmla="*/ 13 w 103"/>
                <a:gd name="T97" fmla="*/ 45 h 116"/>
                <a:gd name="T98" fmla="*/ 13 w 103"/>
                <a:gd name="T99" fmla="*/ 58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116"/>
                <a:gd name="T152" fmla="*/ 103 w 103"/>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116">
                  <a:moveTo>
                    <a:pt x="0" y="58"/>
                  </a:moveTo>
                  <a:lnTo>
                    <a:pt x="0" y="42"/>
                  </a:lnTo>
                  <a:lnTo>
                    <a:pt x="6" y="29"/>
                  </a:lnTo>
                  <a:lnTo>
                    <a:pt x="13" y="16"/>
                  </a:lnTo>
                  <a:lnTo>
                    <a:pt x="23" y="6"/>
                  </a:lnTo>
                  <a:lnTo>
                    <a:pt x="35" y="3"/>
                  </a:lnTo>
                  <a:lnTo>
                    <a:pt x="52" y="0"/>
                  </a:lnTo>
                  <a:lnTo>
                    <a:pt x="64" y="3"/>
                  </a:lnTo>
                  <a:lnTo>
                    <a:pt x="77" y="6"/>
                  </a:lnTo>
                  <a:lnTo>
                    <a:pt x="90" y="16"/>
                  </a:lnTo>
                  <a:lnTo>
                    <a:pt x="97" y="29"/>
                  </a:lnTo>
                  <a:lnTo>
                    <a:pt x="103" y="42"/>
                  </a:lnTo>
                  <a:lnTo>
                    <a:pt x="103" y="58"/>
                  </a:lnTo>
                  <a:lnTo>
                    <a:pt x="103" y="74"/>
                  </a:lnTo>
                  <a:lnTo>
                    <a:pt x="97" y="87"/>
                  </a:lnTo>
                  <a:lnTo>
                    <a:pt x="87" y="100"/>
                  </a:lnTo>
                  <a:lnTo>
                    <a:pt x="77" y="109"/>
                  </a:lnTo>
                  <a:lnTo>
                    <a:pt x="64" y="113"/>
                  </a:lnTo>
                  <a:lnTo>
                    <a:pt x="52" y="116"/>
                  </a:lnTo>
                  <a:lnTo>
                    <a:pt x="35" y="113"/>
                  </a:lnTo>
                  <a:lnTo>
                    <a:pt x="23" y="106"/>
                  </a:lnTo>
                  <a:lnTo>
                    <a:pt x="13" y="100"/>
                  </a:lnTo>
                  <a:lnTo>
                    <a:pt x="3" y="87"/>
                  </a:lnTo>
                  <a:lnTo>
                    <a:pt x="0" y="74"/>
                  </a:lnTo>
                  <a:lnTo>
                    <a:pt x="0" y="58"/>
                  </a:lnTo>
                  <a:close/>
                  <a:moveTo>
                    <a:pt x="13" y="58"/>
                  </a:moveTo>
                  <a:lnTo>
                    <a:pt x="13" y="71"/>
                  </a:lnTo>
                  <a:lnTo>
                    <a:pt x="19" y="84"/>
                  </a:lnTo>
                  <a:lnTo>
                    <a:pt x="23" y="90"/>
                  </a:lnTo>
                  <a:lnTo>
                    <a:pt x="32" y="96"/>
                  </a:lnTo>
                  <a:lnTo>
                    <a:pt x="42" y="100"/>
                  </a:lnTo>
                  <a:lnTo>
                    <a:pt x="52" y="103"/>
                  </a:lnTo>
                  <a:lnTo>
                    <a:pt x="61" y="100"/>
                  </a:lnTo>
                  <a:lnTo>
                    <a:pt x="71" y="96"/>
                  </a:lnTo>
                  <a:lnTo>
                    <a:pt x="77" y="90"/>
                  </a:lnTo>
                  <a:lnTo>
                    <a:pt x="84" y="80"/>
                  </a:lnTo>
                  <a:lnTo>
                    <a:pt x="87" y="71"/>
                  </a:lnTo>
                  <a:lnTo>
                    <a:pt x="90" y="58"/>
                  </a:lnTo>
                  <a:lnTo>
                    <a:pt x="87" y="45"/>
                  </a:lnTo>
                  <a:lnTo>
                    <a:pt x="84" y="35"/>
                  </a:lnTo>
                  <a:lnTo>
                    <a:pt x="77" y="26"/>
                  </a:lnTo>
                  <a:lnTo>
                    <a:pt x="71" y="19"/>
                  </a:lnTo>
                  <a:lnTo>
                    <a:pt x="61" y="16"/>
                  </a:lnTo>
                  <a:lnTo>
                    <a:pt x="52" y="13"/>
                  </a:lnTo>
                  <a:lnTo>
                    <a:pt x="42" y="16"/>
                  </a:lnTo>
                  <a:lnTo>
                    <a:pt x="32" y="19"/>
                  </a:lnTo>
                  <a:lnTo>
                    <a:pt x="26" y="22"/>
                  </a:lnTo>
                  <a:lnTo>
                    <a:pt x="19" y="32"/>
                  </a:lnTo>
                  <a:lnTo>
                    <a:pt x="13" y="45"/>
                  </a:lnTo>
                  <a:lnTo>
                    <a:pt x="13"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07" name="Freeform 2101"/>
            <p:cNvSpPr>
              <a:spLocks noEditPoints="1"/>
            </p:cNvSpPr>
            <p:nvPr/>
          </p:nvSpPr>
          <p:spPr bwMode="auto">
            <a:xfrm>
              <a:off x="1823" y="1292"/>
              <a:ext cx="67" cy="113"/>
            </a:xfrm>
            <a:custGeom>
              <a:avLst/>
              <a:gdLst>
                <a:gd name="T0" fmla="*/ 0 w 67"/>
                <a:gd name="T1" fmla="*/ 113 h 113"/>
                <a:gd name="T2" fmla="*/ 0 w 67"/>
                <a:gd name="T3" fmla="*/ 0 h 113"/>
                <a:gd name="T4" fmla="*/ 12 w 67"/>
                <a:gd name="T5" fmla="*/ 0 h 113"/>
                <a:gd name="T6" fmla="*/ 12 w 67"/>
                <a:gd name="T7" fmla="*/ 13 h 113"/>
                <a:gd name="T8" fmla="*/ 16 w 67"/>
                <a:gd name="T9" fmla="*/ 6 h 113"/>
                <a:gd name="T10" fmla="*/ 22 w 67"/>
                <a:gd name="T11" fmla="*/ 3 h 113"/>
                <a:gd name="T12" fmla="*/ 29 w 67"/>
                <a:gd name="T13" fmla="*/ 0 h 113"/>
                <a:gd name="T14" fmla="*/ 35 w 67"/>
                <a:gd name="T15" fmla="*/ 0 h 113"/>
                <a:gd name="T16" fmla="*/ 45 w 67"/>
                <a:gd name="T17" fmla="*/ 0 h 113"/>
                <a:gd name="T18" fmla="*/ 51 w 67"/>
                <a:gd name="T19" fmla="*/ 3 h 113"/>
                <a:gd name="T20" fmla="*/ 58 w 67"/>
                <a:gd name="T21" fmla="*/ 10 h 113"/>
                <a:gd name="T22" fmla="*/ 64 w 67"/>
                <a:gd name="T23" fmla="*/ 19 h 113"/>
                <a:gd name="T24" fmla="*/ 67 w 67"/>
                <a:gd name="T25" fmla="*/ 29 h 113"/>
                <a:gd name="T26" fmla="*/ 67 w 67"/>
                <a:gd name="T27" fmla="*/ 42 h 113"/>
                <a:gd name="T28" fmla="*/ 67 w 67"/>
                <a:gd name="T29" fmla="*/ 52 h 113"/>
                <a:gd name="T30" fmla="*/ 64 w 67"/>
                <a:gd name="T31" fmla="*/ 61 h 113"/>
                <a:gd name="T32" fmla="*/ 58 w 67"/>
                <a:gd name="T33" fmla="*/ 71 h 113"/>
                <a:gd name="T34" fmla="*/ 51 w 67"/>
                <a:gd name="T35" fmla="*/ 77 h 113"/>
                <a:gd name="T36" fmla="*/ 41 w 67"/>
                <a:gd name="T37" fmla="*/ 81 h 113"/>
                <a:gd name="T38" fmla="*/ 32 w 67"/>
                <a:gd name="T39" fmla="*/ 84 h 113"/>
                <a:gd name="T40" fmla="*/ 25 w 67"/>
                <a:gd name="T41" fmla="*/ 81 h 113"/>
                <a:gd name="T42" fmla="*/ 22 w 67"/>
                <a:gd name="T43" fmla="*/ 81 h 113"/>
                <a:gd name="T44" fmla="*/ 16 w 67"/>
                <a:gd name="T45" fmla="*/ 77 h 113"/>
                <a:gd name="T46" fmla="*/ 12 w 67"/>
                <a:gd name="T47" fmla="*/ 71 h 113"/>
                <a:gd name="T48" fmla="*/ 12 w 67"/>
                <a:gd name="T49" fmla="*/ 113 h 113"/>
                <a:gd name="T50" fmla="*/ 0 w 67"/>
                <a:gd name="T51" fmla="*/ 113 h 113"/>
                <a:gd name="T52" fmla="*/ 12 w 67"/>
                <a:gd name="T53" fmla="*/ 42 h 113"/>
                <a:gd name="T54" fmla="*/ 12 w 67"/>
                <a:gd name="T55" fmla="*/ 52 h 113"/>
                <a:gd name="T56" fmla="*/ 16 w 67"/>
                <a:gd name="T57" fmla="*/ 58 h 113"/>
                <a:gd name="T58" fmla="*/ 19 w 67"/>
                <a:gd name="T59" fmla="*/ 64 h 113"/>
                <a:gd name="T60" fmla="*/ 25 w 67"/>
                <a:gd name="T61" fmla="*/ 68 h 113"/>
                <a:gd name="T62" fmla="*/ 32 w 67"/>
                <a:gd name="T63" fmla="*/ 71 h 113"/>
                <a:gd name="T64" fmla="*/ 41 w 67"/>
                <a:gd name="T65" fmla="*/ 68 h 113"/>
                <a:gd name="T66" fmla="*/ 48 w 67"/>
                <a:gd name="T67" fmla="*/ 61 h 113"/>
                <a:gd name="T68" fmla="*/ 51 w 67"/>
                <a:gd name="T69" fmla="*/ 58 h 113"/>
                <a:gd name="T70" fmla="*/ 51 w 67"/>
                <a:gd name="T71" fmla="*/ 48 h 113"/>
                <a:gd name="T72" fmla="*/ 54 w 67"/>
                <a:gd name="T73" fmla="*/ 42 h 113"/>
                <a:gd name="T74" fmla="*/ 51 w 67"/>
                <a:gd name="T75" fmla="*/ 32 h 113"/>
                <a:gd name="T76" fmla="*/ 51 w 67"/>
                <a:gd name="T77" fmla="*/ 26 h 113"/>
                <a:gd name="T78" fmla="*/ 48 w 67"/>
                <a:gd name="T79" fmla="*/ 19 h 113"/>
                <a:gd name="T80" fmla="*/ 41 w 67"/>
                <a:gd name="T81" fmla="*/ 13 h 113"/>
                <a:gd name="T82" fmla="*/ 32 w 67"/>
                <a:gd name="T83" fmla="*/ 13 h 113"/>
                <a:gd name="T84" fmla="*/ 25 w 67"/>
                <a:gd name="T85" fmla="*/ 13 h 113"/>
                <a:gd name="T86" fmla="*/ 19 w 67"/>
                <a:gd name="T87" fmla="*/ 19 h 113"/>
                <a:gd name="T88" fmla="*/ 16 w 67"/>
                <a:gd name="T89" fmla="*/ 26 h 113"/>
                <a:gd name="T90" fmla="*/ 12 w 67"/>
                <a:gd name="T91" fmla="*/ 32 h 113"/>
                <a:gd name="T92" fmla="*/ 12 w 67"/>
                <a:gd name="T93" fmla="*/ 42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3"/>
                <a:gd name="T143" fmla="*/ 67 w 67"/>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3">
                  <a:moveTo>
                    <a:pt x="0" y="113"/>
                  </a:moveTo>
                  <a:lnTo>
                    <a:pt x="0" y="0"/>
                  </a:lnTo>
                  <a:lnTo>
                    <a:pt x="12" y="0"/>
                  </a:lnTo>
                  <a:lnTo>
                    <a:pt x="12" y="13"/>
                  </a:lnTo>
                  <a:lnTo>
                    <a:pt x="16" y="6"/>
                  </a:lnTo>
                  <a:lnTo>
                    <a:pt x="22" y="3"/>
                  </a:lnTo>
                  <a:lnTo>
                    <a:pt x="29" y="0"/>
                  </a:lnTo>
                  <a:lnTo>
                    <a:pt x="35" y="0"/>
                  </a:lnTo>
                  <a:lnTo>
                    <a:pt x="45" y="0"/>
                  </a:lnTo>
                  <a:lnTo>
                    <a:pt x="51" y="3"/>
                  </a:lnTo>
                  <a:lnTo>
                    <a:pt x="58" y="10"/>
                  </a:lnTo>
                  <a:lnTo>
                    <a:pt x="64" y="19"/>
                  </a:lnTo>
                  <a:lnTo>
                    <a:pt x="67" y="29"/>
                  </a:lnTo>
                  <a:lnTo>
                    <a:pt x="67" y="42"/>
                  </a:lnTo>
                  <a:lnTo>
                    <a:pt x="67" y="52"/>
                  </a:lnTo>
                  <a:lnTo>
                    <a:pt x="64" y="61"/>
                  </a:lnTo>
                  <a:lnTo>
                    <a:pt x="58" y="71"/>
                  </a:lnTo>
                  <a:lnTo>
                    <a:pt x="51" y="77"/>
                  </a:lnTo>
                  <a:lnTo>
                    <a:pt x="41" y="81"/>
                  </a:lnTo>
                  <a:lnTo>
                    <a:pt x="32" y="84"/>
                  </a:lnTo>
                  <a:lnTo>
                    <a:pt x="25" y="81"/>
                  </a:lnTo>
                  <a:lnTo>
                    <a:pt x="22" y="81"/>
                  </a:lnTo>
                  <a:lnTo>
                    <a:pt x="16" y="77"/>
                  </a:lnTo>
                  <a:lnTo>
                    <a:pt x="12" y="71"/>
                  </a:lnTo>
                  <a:lnTo>
                    <a:pt x="12" y="113"/>
                  </a:lnTo>
                  <a:lnTo>
                    <a:pt x="0" y="113"/>
                  </a:lnTo>
                  <a:close/>
                  <a:moveTo>
                    <a:pt x="12" y="42"/>
                  </a:moveTo>
                  <a:lnTo>
                    <a:pt x="12" y="52"/>
                  </a:lnTo>
                  <a:lnTo>
                    <a:pt x="16" y="58"/>
                  </a:lnTo>
                  <a:lnTo>
                    <a:pt x="19" y="64"/>
                  </a:lnTo>
                  <a:lnTo>
                    <a:pt x="25" y="68"/>
                  </a:lnTo>
                  <a:lnTo>
                    <a:pt x="32" y="71"/>
                  </a:lnTo>
                  <a:lnTo>
                    <a:pt x="41" y="68"/>
                  </a:lnTo>
                  <a:lnTo>
                    <a:pt x="48" y="61"/>
                  </a:lnTo>
                  <a:lnTo>
                    <a:pt x="51" y="58"/>
                  </a:lnTo>
                  <a:lnTo>
                    <a:pt x="51" y="48"/>
                  </a:lnTo>
                  <a:lnTo>
                    <a:pt x="54" y="42"/>
                  </a:lnTo>
                  <a:lnTo>
                    <a:pt x="51" y="32"/>
                  </a:lnTo>
                  <a:lnTo>
                    <a:pt x="51" y="26"/>
                  </a:lnTo>
                  <a:lnTo>
                    <a:pt x="48" y="19"/>
                  </a:lnTo>
                  <a:lnTo>
                    <a:pt x="41" y="13"/>
                  </a:lnTo>
                  <a:lnTo>
                    <a:pt x="32" y="13"/>
                  </a:lnTo>
                  <a:lnTo>
                    <a:pt x="25" y="13"/>
                  </a:lnTo>
                  <a:lnTo>
                    <a:pt x="19" y="19"/>
                  </a:lnTo>
                  <a:lnTo>
                    <a:pt x="16" y="26"/>
                  </a:lnTo>
                  <a:lnTo>
                    <a:pt x="12" y="32"/>
                  </a:lnTo>
                  <a:lnTo>
                    <a:pt x="12" y="4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08" name="Freeform 2102"/>
            <p:cNvSpPr>
              <a:spLocks/>
            </p:cNvSpPr>
            <p:nvPr/>
          </p:nvSpPr>
          <p:spPr bwMode="auto">
            <a:xfrm>
              <a:off x="1903" y="1292"/>
              <a:ext cx="65" cy="84"/>
            </a:xfrm>
            <a:custGeom>
              <a:avLst/>
              <a:gdLst>
                <a:gd name="T0" fmla="*/ 13 w 65"/>
                <a:gd name="T1" fmla="*/ 55 h 84"/>
                <a:gd name="T2" fmla="*/ 20 w 65"/>
                <a:gd name="T3" fmla="*/ 68 h 84"/>
                <a:gd name="T4" fmla="*/ 32 w 65"/>
                <a:gd name="T5" fmla="*/ 71 h 84"/>
                <a:gd name="T6" fmla="*/ 45 w 65"/>
                <a:gd name="T7" fmla="*/ 68 h 84"/>
                <a:gd name="T8" fmla="*/ 52 w 65"/>
                <a:gd name="T9" fmla="*/ 58 h 84"/>
                <a:gd name="T10" fmla="*/ 45 w 65"/>
                <a:gd name="T11" fmla="*/ 52 h 84"/>
                <a:gd name="T12" fmla="*/ 32 w 65"/>
                <a:gd name="T13" fmla="*/ 48 h 84"/>
                <a:gd name="T14" fmla="*/ 13 w 65"/>
                <a:gd name="T15" fmla="*/ 42 h 84"/>
                <a:gd name="T16" fmla="*/ 3 w 65"/>
                <a:gd name="T17" fmla="*/ 32 h 84"/>
                <a:gd name="T18" fmla="*/ 0 w 65"/>
                <a:gd name="T19" fmla="*/ 23 h 84"/>
                <a:gd name="T20" fmla="*/ 3 w 65"/>
                <a:gd name="T21" fmla="*/ 13 h 84"/>
                <a:gd name="T22" fmla="*/ 10 w 65"/>
                <a:gd name="T23" fmla="*/ 3 h 84"/>
                <a:gd name="T24" fmla="*/ 16 w 65"/>
                <a:gd name="T25" fmla="*/ 0 h 84"/>
                <a:gd name="T26" fmla="*/ 29 w 65"/>
                <a:gd name="T27" fmla="*/ 0 h 84"/>
                <a:gd name="T28" fmla="*/ 45 w 65"/>
                <a:gd name="T29" fmla="*/ 3 h 84"/>
                <a:gd name="T30" fmla="*/ 55 w 65"/>
                <a:gd name="T31" fmla="*/ 10 h 84"/>
                <a:gd name="T32" fmla="*/ 61 w 65"/>
                <a:gd name="T33" fmla="*/ 23 h 84"/>
                <a:gd name="T34" fmla="*/ 45 w 65"/>
                <a:gd name="T35" fmla="*/ 19 h 84"/>
                <a:gd name="T36" fmla="*/ 36 w 65"/>
                <a:gd name="T37" fmla="*/ 13 h 84"/>
                <a:gd name="T38" fmla="*/ 23 w 65"/>
                <a:gd name="T39" fmla="*/ 13 h 84"/>
                <a:gd name="T40" fmla="*/ 16 w 65"/>
                <a:gd name="T41" fmla="*/ 16 h 84"/>
                <a:gd name="T42" fmla="*/ 16 w 65"/>
                <a:gd name="T43" fmla="*/ 23 h 84"/>
                <a:gd name="T44" fmla="*/ 20 w 65"/>
                <a:gd name="T45" fmla="*/ 26 h 84"/>
                <a:gd name="T46" fmla="*/ 26 w 65"/>
                <a:gd name="T47" fmla="*/ 29 h 84"/>
                <a:gd name="T48" fmla="*/ 42 w 65"/>
                <a:gd name="T49" fmla="*/ 35 h 84"/>
                <a:gd name="T50" fmla="*/ 55 w 65"/>
                <a:gd name="T51" fmla="*/ 42 h 84"/>
                <a:gd name="T52" fmla="*/ 65 w 65"/>
                <a:gd name="T53" fmla="*/ 52 h 84"/>
                <a:gd name="T54" fmla="*/ 65 w 65"/>
                <a:gd name="T55" fmla="*/ 64 h 84"/>
                <a:gd name="T56" fmla="*/ 55 w 65"/>
                <a:gd name="T57" fmla="*/ 74 h 84"/>
                <a:gd name="T58" fmla="*/ 42 w 65"/>
                <a:gd name="T59" fmla="*/ 81 h 84"/>
                <a:gd name="T60" fmla="*/ 23 w 65"/>
                <a:gd name="T61" fmla="*/ 81 h 84"/>
                <a:gd name="T62" fmla="*/ 10 w 65"/>
                <a:gd name="T63" fmla="*/ 77 h 84"/>
                <a:gd name="T64" fmla="*/ 0 w 65"/>
                <a:gd name="T65" fmla="*/ 58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4"/>
                <a:gd name="T101" fmla="*/ 65 w 65"/>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4">
                  <a:moveTo>
                    <a:pt x="0" y="58"/>
                  </a:moveTo>
                  <a:lnTo>
                    <a:pt x="13" y="55"/>
                  </a:lnTo>
                  <a:lnTo>
                    <a:pt x="16" y="61"/>
                  </a:lnTo>
                  <a:lnTo>
                    <a:pt x="20" y="68"/>
                  </a:lnTo>
                  <a:lnTo>
                    <a:pt x="26" y="68"/>
                  </a:lnTo>
                  <a:lnTo>
                    <a:pt x="32" y="71"/>
                  </a:lnTo>
                  <a:lnTo>
                    <a:pt x="42" y="68"/>
                  </a:lnTo>
                  <a:lnTo>
                    <a:pt x="45" y="68"/>
                  </a:lnTo>
                  <a:lnTo>
                    <a:pt x="49" y="61"/>
                  </a:lnTo>
                  <a:lnTo>
                    <a:pt x="52" y="58"/>
                  </a:lnTo>
                  <a:lnTo>
                    <a:pt x="49" y="55"/>
                  </a:lnTo>
                  <a:lnTo>
                    <a:pt x="45" y="52"/>
                  </a:lnTo>
                  <a:lnTo>
                    <a:pt x="39" y="52"/>
                  </a:lnTo>
                  <a:lnTo>
                    <a:pt x="32" y="48"/>
                  </a:lnTo>
                  <a:lnTo>
                    <a:pt x="20" y="45"/>
                  </a:lnTo>
                  <a:lnTo>
                    <a:pt x="13" y="42"/>
                  </a:lnTo>
                  <a:lnTo>
                    <a:pt x="7" y="39"/>
                  </a:lnTo>
                  <a:lnTo>
                    <a:pt x="3" y="32"/>
                  </a:lnTo>
                  <a:lnTo>
                    <a:pt x="0" y="29"/>
                  </a:lnTo>
                  <a:lnTo>
                    <a:pt x="0" y="23"/>
                  </a:lnTo>
                  <a:lnTo>
                    <a:pt x="0" y="16"/>
                  </a:lnTo>
                  <a:lnTo>
                    <a:pt x="3" y="13"/>
                  </a:lnTo>
                  <a:lnTo>
                    <a:pt x="7" y="10"/>
                  </a:lnTo>
                  <a:lnTo>
                    <a:pt x="10" y="3"/>
                  </a:lnTo>
                  <a:lnTo>
                    <a:pt x="13" y="3"/>
                  </a:lnTo>
                  <a:lnTo>
                    <a:pt x="16" y="0"/>
                  </a:lnTo>
                  <a:lnTo>
                    <a:pt x="23" y="0"/>
                  </a:lnTo>
                  <a:lnTo>
                    <a:pt x="29" y="0"/>
                  </a:lnTo>
                  <a:lnTo>
                    <a:pt x="39" y="0"/>
                  </a:lnTo>
                  <a:lnTo>
                    <a:pt x="45" y="3"/>
                  </a:lnTo>
                  <a:lnTo>
                    <a:pt x="52" y="6"/>
                  </a:lnTo>
                  <a:lnTo>
                    <a:pt x="55" y="10"/>
                  </a:lnTo>
                  <a:lnTo>
                    <a:pt x="58" y="16"/>
                  </a:lnTo>
                  <a:lnTo>
                    <a:pt x="61" y="23"/>
                  </a:lnTo>
                  <a:lnTo>
                    <a:pt x="45" y="23"/>
                  </a:lnTo>
                  <a:lnTo>
                    <a:pt x="45" y="19"/>
                  </a:lnTo>
                  <a:lnTo>
                    <a:pt x="42" y="16"/>
                  </a:lnTo>
                  <a:lnTo>
                    <a:pt x="36" y="13"/>
                  </a:lnTo>
                  <a:lnTo>
                    <a:pt x="29" y="13"/>
                  </a:lnTo>
                  <a:lnTo>
                    <a:pt x="23" y="13"/>
                  </a:lnTo>
                  <a:lnTo>
                    <a:pt x="20" y="16"/>
                  </a:lnTo>
                  <a:lnTo>
                    <a:pt x="16" y="16"/>
                  </a:lnTo>
                  <a:lnTo>
                    <a:pt x="16" y="23"/>
                  </a:lnTo>
                  <a:lnTo>
                    <a:pt x="16" y="26"/>
                  </a:lnTo>
                  <a:lnTo>
                    <a:pt x="20" y="26"/>
                  </a:lnTo>
                  <a:lnTo>
                    <a:pt x="20" y="29"/>
                  </a:lnTo>
                  <a:lnTo>
                    <a:pt x="26" y="29"/>
                  </a:lnTo>
                  <a:lnTo>
                    <a:pt x="32" y="32"/>
                  </a:lnTo>
                  <a:lnTo>
                    <a:pt x="42" y="35"/>
                  </a:lnTo>
                  <a:lnTo>
                    <a:pt x="52" y="39"/>
                  </a:lnTo>
                  <a:lnTo>
                    <a:pt x="55" y="42"/>
                  </a:lnTo>
                  <a:lnTo>
                    <a:pt x="61" y="45"/>
                  </a:lnTo>
                  <a:lnTo>
                    <a:pt x="65" y="52"/>
                  </a:lnTo>
                  <a:lnTo>
                    <a:pt x="65" y="58"/>
                  </a:lnTo>
                  <a:lnTo>
                    <a:pt x="65" y="64"/>
                  </a:lnTo>
                  <a:lnTo>
                    <a:pt x="61" y="71"/>
                  </a:lnTo>
                  <a:lnTo>
                    <a:pt x="55" y="74"/>
                  </a:lnTo>
                  <a:lnTo>
                    <a:pt x="49" y="81"/>
                  </a:lnTo>
                  <a:lnTo>
                    <a:pt x="42" y="81"/>
                  </a:lnTo>
                  <a:lnTo>
                    <a:pt x="32" y="84"/>
                  </a:lnTo>
                  <a:lnTo>
                    <a:pt x="23" y="81"/>
                  </a:lnTo>
                  <a:lnTo>
                    <a:pt x="16" y="81"/>
                  </a:lnTo>
                  <a:lnTo>
                    <a:pt x="10" y="77"/>
                  </a:lnTo>
                  <a:lnTo>
                    <a:pt x="3" y="68"/>
                  </a:lnTo>
                  <a:lnTo>
                    <a:pt x="0"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09" name="Freeform 2103"/>
            <p:cNvSpPr>
              <a:spLocks/>
            </p:cNvSpPr>
            <p:nvPr/>
          </p:nvSpPr>
          <p:spPr bwMode="auto">
            <a:xfrm>
              <a:off x="1974" y="1263"/>
              <a:ext cx="45" cy="110"/>
            </a:xfrm>
            <a:custGeom>
              <a:avLst/>
              <a:gdLst>
                <a:gd name="T0" fmla="*/ 0 w 45"/>
                <a:gd name="T1" fmla="*/ 110 h 110"/>
                <a:gd name="T2" fmla="*/ 32 w 45"/>
                <a:gd name="T3" fmla="*/ 0 h 110"/>
                <a:gd name="T4" fmla="*/ 45 w 45"/>
                <a:gd name="T5" fmla="*/ 0 h 110"/>
                <a:gd name="T6" fmla="*/ 13 w 45"/>
                <a:gd name="T7" fmla="*/ 110 h 110"/>
                <a:gd name="T8" fmla="*/ 0 w 45"/>
                <a:gd name="T9" fmla="*/ 110 h 110"/>
                <a:gd name="T10" fmla="*/ 0 60000 65536"/>
                <a:gd name="T11" fmla="*/ 0 60000 65536"/>
                <a:gd name="T12" fmla="*/ 0 60000 65536"/>
                <a:gd name="T13" fmla="*/ 0 60000 65536"/>
                <a:gd name="T14" fmla="*/ 0 60000 65536"/>
                <a:gd name="T15" fmla="*/ 0 w 45"/>
                <a:gd name="T16" fmla="*/ 0 h 110"/>
                <a:gd name="T17" fmla="*/ 45 w 45"/>
                <a:gd name="T18" fmla="*/ 110 h 110"/>
              </a:gdLst>
              <a:ahLst/>
              <a:cxnLst>
                <a:cxn ang="T10">
                  <a:pos x="T0" y="T1"/>
                </a:cxn>
                <a:cxn ang="T11">
                  <a:pos x="T2" y="T3"/>
                </a:cxn>
                <a:cxn ang="T12">
                  <a:pos x="T4" y="T5"/>
                </a:cxn>
                <a:cxn ang="T13">
                  <a:pos x="T6" y="T7"/>
                </a:cxn>
                <a:cxn ang="T14">
                  <a:pos x="T8" y="T9"/>
                </a:cxn>
              </a:cxnLst>
              <a:rect l="T15" t="T16" r="T17" b="T18"/>
              <a:pathLst>
                <a:path w="45" h="110">
                  <a:moveTo>
                    <a:pt x="0" y="110"/>
                  </a:moveTo>
                  <a:lnTo>
                    <a:pt x="32" y="0"/>
                  </a:lnTo>
                  <a:lnTo>
                    <a:pt x="45" y="0"/>
                  </a:lnTo>
                  <a:lnTo>
                    <a:pt x="13" y="110"/>
                  </a:lnTo>
                  <a:lnTo>
                    <a:pt x="0" y="11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10" name="Freeform 2104"/>
            <p:cNvSpPr>
              <a:spLocks/>
            </p:cNvSpPr>
            <p:nvPr/>
          </p:nvSpPr>
          <p:spPr bwMode="auto">
            <a:xfrm>
              <a:off x="2023" y="1292"/>
              <a:ext cx="67" cy="84"/>
            </a:xfrm>
            <a:custGeom>
              <a:avLst/>
              <a:gdLst>
                <a:gd name="T0" fmla="*/ 16 w 67"/>
                <a:gd name="T1" fmla="*/ 55 h 84"/>
                <a:gd name="T2" fmla="*/ 19 w 67"/>
                <a:gd name="T3" fmla="*/ 68 h 84"/>
                <a:gd name="T4" fmla="*/ 35 w 67"/>
                <a:gd name="T5" fmla="*/ 71 h 84"/>
                <a:gd name="T6" fmla="*/ 48 w 67"/>
                <a:gd name="T7" fmla="*/ 68 h 84"/>
                <a:gd name="T8" fmla="*/ 51 w 67"/>
                <a:gd name="T9" fmla="*/ 58 h 84"/>
                <a:gd name="T10" fmla="*/ 45 w 67"/>
                <a:gd name="T11" fmla="*/ 52 h 84"/>
                <a:gd name="T12" fmla="*/ 32 w 67"/>
                <a:gd name="T13" fmla="*/ 48 h 84"/>
                <a:gd name="T14" fmla="*/ 12 w 67"/>
                <a:gd name="T15" fmla="*/ 42 h 84"/>
                <a:gd name="T16" fmla="*/ 6 w 67"/>
                <a:gd name="T17" fmla="*/ 32 h 84"/>
                <a:gd name="T18" fmla="*/ 3 w 67"/>
                <a:gd name="T19" fmla="*/ 23 h 84"/>
                <a:gd name="T20" fmla="*/ 3 w 67"/>
                <a:gd name="T21" fmla="*/ 13 h 84"/>
                <a:gd name="T22" fmla="*/ 9 w 67"/>
                <a:gd name="T23" fmla="*/ 3 h 84"/>
                <a:gd name="T24" fmla="*/ 19 w 67"/>
                <a:gd name="T25" fmla="*/ 0 h 84"/>
                <a:gd name="T26" fmla="*/ 29 w 67"/>
                <a:gd name="T27" fmla="*/ 0 h 84"/>
                <a:gd name="T28" fmla="*/ 45 w 67"/>
                <a:gd name="T29" fmla="*/ 3 h 84"/>
                <a:gd name="T30" fmla="*/ 58 w 67"/>
                <a:gd name="T31" fmla="*/ 10 h 84"/>
                <a:gd name="T32" fmla="*/ 61 w 67"/>
                <a:gd name="T33" fmla="*/ 23 h 84"/>
                <a:gd name="T34" fmla="*/ 45 w 67"/>
                <a:gd name="T35" fmla="*/ 19 h 84"/>
                <a:gd name="T36" fmla="*/ 38 w 67"/>
                <a:gd name="T37" fmla="*/ 13 h 84"/>
                <a:gd name="T38" fmla="*/ 25 w 67"/>
                <a:gd name="T39" fmla="*/ 13 h 84"/>
                <a:gd name="T40" fmla="*/ 16 w 67"/>
                <a:gd name="T41" fmla="*/ 16 h 84"/>
                <a:gd name="T42" fmla="*/ 16 w 67"/>
                <a:gd name="T43" fmla="*/ 23 h 84"/>
                <a:gd name="T44" fmla="*/ 19 w 67"/>
                <a:gd name="T45" fmla="*/ 26 h 84"/>
                <a:gd name="T46" fmla="*/ 25 w 67"/>
                <a:gd name="T47" fmla="*/ 29 h 84"/>
                <a:gd name="T48" fmla="*/ 45 w 67"/>
                <a:gd name="T49" fmla="*/ 35 h 84"/>
                <a:gd name="T50" fmla="*/ 58 w 67"/>
                <a:gd name="T51" fmla="*/ 42 h 84"/>
                <a:gd name="T52" fmla="*/ 64 w 67"/>
                <a:gd name="T53" fmla="*/ 52 h 84"/>
                <a:gd name="T54" fmla="*/ 64 w 67"/>
                <a:gd name="T55" fmla="*/ 64 h 84"/>
                <a:gd name="T56" fmla="*/ 58 w 67"/>
                <a:gd name="T57" fmla="*/ 74 h 84"/>
                <a:gd name="T58" fmla="*/ 41 w 67"/>
                <a:gd name="T59" fmla="*/ 81 h 84"/>
                <a:gd name="T60" fmla="*/ 25 w 67"/>
                <a:gd name="T61" fmla="*/ 81 h 84"/>
                <a:gd name="T62" fmla="*/ 9 w 67"/>
                <a:gd name="T63" fmla="*/ 77 h 84"/>
                <a:gd name="T64" fmla="*/ 0 w 67"/>
                <a:gd name="T65" fmla="*/ 58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84"/>
                <a:gd name="T101" fmla="*/ 67 w 6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84">
                  <a:moveTo>
                    <a:pt x="0" y="58"/>
                  </a:moveTo>
                  <a:lnTo>
                    <a:pt x="16" y="55"/>
                  </a:lnTo>
                  <a:lnTo>
                    <a:pt x="16" y="61"/>
                  </a:lnTo>
                  <a:lnTo>
                    <a:pt x="19" y="68"/>
                  </a:lnTo>
                  <a:lnTo>
                    <a:pt x="25" y="68"/>
                  </a:lnTo>
                  <a:lnTo>
                    <a:pt x="35" y="71"/>
                  </a:lnTo>
                  <a:lnTo>
                    <a:pt x="41" y="68"/>
                  </a:lnTo>
                  <a:lnTo>
                    <a:pt x="48" y="68"/>
                  </a:lnTo>
                  <a:lnTo>
                    <a:pt x="51" y="61"/>
                  </a:lnTo>
                  <a:lnTo>
                    <a:pt x="51" y="58"/>
                  </a:lnTo>
                  <a:lnTo>
                    <a:pt x="51" y="55"/>
                  </a:lnTo>
                  <a:lnTo>
                    <a:pt x="45" y="52"/>
                  </a:lnTo>
                  <a:lnTo>
                    <a:pt x="41" y="52"/>
                  </a:lnTo>
                  <a:lnTo>
                    <a:pt x="32" y="48"/>
                  </a:lnTo>
                  <a:lnTo>
                    <a:pt x="22" y="45"/>
                  </a:lnTo>
                  <a:lnTo>
                    <a:pt x="12" y="42"/>
                  </a:lnTo>
                  <a:lnTo>
                    <a:pt x="9" y="39"/>
                  </a:lnTo>
                  <a:lnTo>
                    <a:pt x="6" y="32"/>
                  </a:lnTo>
                  <a:lnTo>
                    <a:pt x="3" y="29"/>
                  </a:lnTo>
                  <a:lnTo>
                    <a:pt x="3" y="23"/>
                  </a:lnTo>
                  <a:lnTo>
                    <a:pt x="3" y="16"/>
                  </a:lnTo>
                  <a:lnTo>
                    <a:pt x="3" y="13"/>
                  </a:lnTo>
                  <a:lnTo>
                    <a:pt x="6" y="10"/>
                  </a:lnTo>
                  <a:lnTo>
                    <a:pt x="9" y="3"/>
                  </a:lnTo>
                  <a:lnTo>
                    <a:pt x="12" y="3"/>
                  </a:lnTo>
                  <a:lnTo>
                    <a:pt x="19" y="0"/>
                  </a:lnTo>
                  <a:lnTo>
                    <a:pt x="25" y="0"/>
                  </a:lnTo>
                  <a:lnTo>
                    <a:pt x="29" y="0"/>
                  </a:lnTo>
                  <a:lnTo>
                    <a:pt x="38" y="0"/>
                  </a:lnTo>
                  <a:lnTo>
                    <a:pt x="45" y="3"/>
                  </a:lnTo>
                  <a:lnTo>
                    <a:pt x="51" y="6"/>
                  </a:lnTo>
                  <a:lnTo>
                    <a:pt x="58" y="10"/>
                  </a:lnTo>
                  <a:lnTo>
                    <a:pt x="61" y="16"/>
                  </a:lnTo>
                  <a:lnTo>
                    <a:pt x="61" y="23"/>
                  </a:lnTo>
                  <a:lnTo>
                    <a:pt x="48" y="23"/>
                  </a:lnTo>
                  <a:lnTo>
                    <a:pt x="45" y="19"/>
                  </a:lnTo>
                  <a:lnTo>
                    <a:pt x="41" y="16"/>
                  </a:lnTo>
                  <a:lnTo>
                    <a:pt x="38" y="13"/>
                  </a:lnTo>
                  <a:lnTo>
                    <a:pt x="32" y="13"/>
                  </a:lnTo>
                  <a:lnTo>
                    <a:pt x="25" y="13"/>
                  </a:lnTo>
                  <a:lnTo>
                    <a:pt x="19" y="16"/>
                  </a:lnTo>
                  <a:lnTo>
                    <a:pt x="16" y="16"/>
                  </a:lnTo>
                  <a:lnTo>
                    <a:pt x="16" y="23"/>
                  </a:lnTo>
                  <a:lnTo>
                    <a:pt x="19" y="26"/>
                  </a:lnTo>
                  <a:lnTo>
                    <a:pt x="22" y="29"/>
                  </a:lnTo>
                  <a:lnTo>
                    <a:pt x="25" y="29"/>
                  </a:lnTo>
                  <a:lnTo>
                    <a:pt x="32" y="32"/>
                  </a:lnTo>
                  <a:lnTo>
                    <a:pt x="45" y="35"/>
                  </a:lnTo>
                  <a:lnTo>
                    <a:pt x="51" y="39"/>
                  </a:lnTo>
                  <a:lnTo>
                    <a:pt x="58" y="42"/>
                  </a:lnTo>
                  <a:lnTo>
                    <a:pt x="61" y="45"/>
                  </a:lnTo>
                  <a:lnTo>
                    <a:pt x="64" y="52"/>
                  </a:lnTo>
                  <a:lnTo>
                    <a:pt x="67" y="58"/>
                  </a:lnTo>
                  <a:lnTo>
                    <a:pt x="64" y="64"/>
                  </a:lnTo>
                  <a:lnTo>
                    <a:pt x="61" y="71"/>
                  </a:lnTo>
                  <a:lnTo>
                    <a:pt x="58" y="74"/>
                  </a:lnTo>
                  <a:lnTo>
                    <a:pt x="51" y="81"/>
                  </a:lnTo>
                  <a:lnTo>
                    <a:pt x="41" y="81"/>
                  </a:lnTo>
                  <a:lnTo>
                    <a:pt x="35" y="84"/>
                  </a:lnTo>
                  <a:lnTo>
                    <a:pt x="25" y="81"/>
                  </a:lnTo>
                  <a:lnTo>
                    <a:pt x="16" y="81"/>
                  </a:lnTo>
                  <a:lnTo>
                    <a:pt x="9" y="77"/>
                  </a:lnTo>
                  <a:lnTo>
                    <a:pt x="3" y="68"/>
                  </a:lnTo>
                  <a:lnTo>
                    <a:pt x="0"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11" name="Freeform 2105"/>
            <p:cNvSpPr>
              <a:spLocks noEditPoints="1"/>
            </p:cNvSpPr>
            <p:nvPr/>
          </p:nvSpPr>
          <p:spPr bwMode="auto">
            <a:xfrm>
              <a:off x="2100" y="1292"/>
              <a:ext cx="74" cy="84"/>
            </a:xfrm>
            <a:custGeom>
              <a:avLst/>
              <a:gdLst>
                <a:gd name="T0" fmla="*/ 61 w 74"/>
                <a:gd name="T1" fmla="*/ 58 h 84"/>
                <a:gd name="T2" fmla="*/ 74 w 74"/>
                <a:gd name="T3" fmla="*/ 58 h 84"/>
                <a:gd name="T4" fmla="*/ 68 w 74"/>
                <a:gd name="T5" fmla="*/ 68 h 84"/>
                <a:gd name="T6" fmla="*/ 61 w 74"/>
                <a:gd name="T7" fmla="*/ 77 h 84"/>
                <a:gd name="T8" fmla="*/ 52 w 74"/>
                <a:gd name="T9" fmla="*/ 81 h 84"/>
                <a:gd name="T10" fmla="*/ 39 w 74"/>
                <a:gd name="T11" fmla="*/ 84 h 84"/>
                <a:gd name="T12" fmla="*/ 29 w 74"/>
                <a:gd name="T13" fmla="*/ 81 h 84"/>
                <a:gd name="T14" fmla="*/ 19 w 74"/>
                <a:gd name="T15" fmla="*/ 77 h 84"/>
                <a:gd name="T16" fmla="*/ 10 w 74"/>
                <a:gd name="T17" fmla="*/ 71 h 84"/>
                <a:gd name="T18" fmla="*/ 3 w 74"/>
                <a:gd name="T19" fmla="*/ 64 h 84"/>
                <a:gd name="T20" fmla="*/ 0 w 74"/>
                <a:gd name="T21" fmla="*/ 55 h 84"/>
                <a:gd name="T22" fmla="*/ 0 w 74"/>
                <a:gd name="T23" fmla="*/ 42 h 84"/>
                <a:gd name="T24" fmla="*/ 0 w 74"/>
                <a:gd name="T25" fmla="*/ 29 h 84"/>
                <a:gd name="T26" fmla="*/ 3 w 74"/>
                <a:gd name="T27" fmla="*/ 19 h 84"/>
                <a:gd name="T28" fmla="*/ 10 w 74"/>
                <a:gd name="T29" fmla="*/ 10 h 84"/>
                <a:gd name="T30" fmla="*/ 19 w 74"/>
                <a:gd name="T31" fmla="*/ 3 h 84"/>
                <a:gd name="T32" fmla="*/ 26 w 74"/>
                <a:gd name="T33" fmla="*/ 0 h 84"/>
                <a:gd name="T34" fmla="*/ 39 w 74"/>
                <a:gd name="T35" fmla="*/ 0 h 84"/>
                <a:gd name="T36" fmla="*/ 48 w 74"/>
                <a:gd name="T37" fmla="*/ 0 h 84"/>
                <a:gd name="T38" fmla="*/ 58 w 74"/>
                <a:gd name="T39" fmla="*/ 3 h 84"/>
                <a:gd name="T40" fmla="*/ 64 w 74"/>
                <a:gd name="T41" fmla="*/ 10 h 84"/>
                <a:gd name="T42" fmla="*/ 71 w 74"/>
                <a:gd name="T43" fmla="*/ 19 h 84"/>
                <a:gd name="T44" fmla="*/ 74 w 74"/>
                <a:gd name="T45" fmla="*/ 29 h 84"/>
                <a:gd name="T46" fmla="*/ 74 w 74"/>
                <a:gd name="T47" fmla="*/ 42 h 84"/>
                <a:gd name="T48" fmla="*/ 74 w 74"/>
                <a:gd name="T49" fmla="*/ 42 h 84"/>
                <a:gd name="T50" fmla="*/ 74 w 74"/>
                <a:gd name="T51" fmla="*/ 45 h 84"/>
                <a:gd name="T52" fmla="*/ 16 w 74"/>
                <a:gd name="T53" fmla="*/ 45 h 84"/>
                <a:gd name="T54" fmla="*/ 16 w 74"/>
                <a:gd name="T55" fmla="*/ 55 h 84"/>
                <a:gd name="T56" fmla="*/ 23 w 74"/>
                <a:gd name="T57" fmla="*/ 64 h 84"/>
                <a:gd name="T58" fmla="*/ 29 w 74"/>
                <a:gd name="T59" fmla="*/ 68 h 84"/>
                <a:gd name="T60" fmla="*/ 39 w 74"/>
                <a:gd name="T61" fmla="*/ 71 h 84"/>
                <a:gd name="T62" fmla="*/ 45 w 74"/>
                <a:gd name="T63" fmla="*/ 68 h 84"/>
                <a:gd name="T64" fmla="*/ 52 w 74"/>
                <a:gd name="T65" fmla="*/ 68 h 84"/>
                <a:gd name="T66" fmla="*/ 55 w 74"/>
                <a:gd name="T67" fmla="*/ 64 h 84"/>
                <a:gd name="T68" fmla="*/ 61 w 74"/>
                <a:gd name="T69" fmla="*/ 58 h 84"/>
                <a:gd name="T70" fmla="*/ 16 w 74"/>
                <a:gd name="T71" fmla="*/ 32 h 84"/>
                <a:gd name="T72" fmla="*/ 61 w 74"/>
                <a:gd name="T73" fmla="*/ 32 h 84"/>
                <a:gd name="T74" fmla="*/ 58 w 74"/>
                <a:gd name="T75" fmla="*/ 23 h 84"/>
                <a:gd name="T76" fmla="*/ 55 w 74"/>
                <a:gd name="T77" fmla="*/ 19 h 84"/>
                <a:gd name="T78" fmla="*/ 48 w 74"/>
                <a:gd name="T79" fmla="*/ 13 h 84"/>
                <a:gd name="T80" fmla="*/ 39 w 74"/>
                <a:gd name="T81" fmla="*/ 13 h 84"/>
                <a:gd name="T82" fmla="*/ 29 w 74"/>
                <a:gd name="T83" fmla="*/ 13 h 84"/>
                <a:gd name="T84" fmla="*/ 23 w 74"/>
                <a:gd name="T85" fmla="*/ 16 h 84"/>
                <a:gd name="T86" fmla="*/ 16 w 74"/>
                <a:gd name="T87" fmla="*/ 23 h 84"/>
                <a:gd name="T88" fmla="*/ 16 w 74"/>
                <a:gd name="T89" fmla="*/ 3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
                <a:gd name="T136" fmla="*/ 0 h 84"/>
                <a:gd name="T137" fmla="*/ 74 w 74"/>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 h="84">
                  <a:moveTo>
                    <a:pt x="61" y="58"/>
                  </a:moveTo>
                  <a:lnTo>
                    <a:pt x="74" y="58"/>
                  </a:lnTo>
                  <a:lnTo>
                    <a:pt x="68" y="68"/>
                  </a:lnTo>
                  <a:lnTo>
                    <a:pt x="61" y="77"/>
                  </a:lnTo>
                  <a:lnTo>
                    <a:pt x="52" y="81"/>
                  </a:lnTo>
                  <a:lnTo>
                    <a:pt x="39" y="84"/>
                  </a:lnTo>
                  <a:lnTo>
                    <a:pt x="29" y="81"/>
                  </a:lnTo>
                  <a:lnTo>
                    <a:pt x="19" y="77"/>
                  </a:lnTo>
                  <a:lnTo>
                    <a:pt x="10" y="71"/>
                  </a:lnTo>
                  <a:lnTo>
                    <a:pt x="3" y="64"/>
                  </a:lnTo>
                  <a:lnTo>
                    <a:pt x="0" y="55"/>
                  </a:lnTo>
                  <a:lnTo>
                    <a:pt x="0" y="42"/>
                  </a:lnTo>
                  <a:lnTo>
                    <a:pt x="0" y="29"/>
                  </a:lnTo>
                  <a:lnTo>
                    <a:pt x="3" y="19"/>
                  </a:lnTo>
                  <a:lnTo>
                    <a:pt x="10" y="10"/>
                  </a:lnTo>
                  <a:lnTo>
                    <a:pt x="19" y="3"/>
                  </a:lnTo>
                  <a:lnTo>
                    <a:pt x="26" y="0"/>
                  </a:lnTo>
                  <a:lnTo>
                    <a:pt x="39" y="0"/>
                  </a:lnTo>
                  <a:lnTo>
                    <a:pt x="48" y="0"/>
                  </a:lnTo>
                  <a:lnTo>
                    <a:pt x="58" y="3"/>
                  </a:lnTo>
                  <a:lnTo>
                    <a:pt x="64" y="10"/>
                  </a:lnTo>
                  <a:lnTo>
                    <a:pt x="71" y="19"/>
                  </a:lnTo>
                  <a:lnTo>
                    <a:pt x="74" y="29"/>
                  </a:lnTo>
                  <a:lnTo>
                    <a:pt x="74" y="42"/>
                  </a:lnTo>
                  <a:lnTo>
                    <a:pt x="74" y="45"/>
                  </a:lnTo>
                  <a:lnTo>
                    <a:pt x="16" y="45"/>
                  </a:lnTo>
                  <a:lnTo>
                    <a:pt x="16" y="55"/>
                  </a:lnTo>
                  <a:lnTo>
                    <a:pt x="23" y="64"/>
                  </a:lnTo>
                  <a:lnTo>
                    <a:pt x="29" y="68"/>
                  </a:lnTo>
                  <a:lnTo>
                    <a:pt x="39" y="71"/>
                  </a:lnTo>
                  <a:lnTo>
                    <a:pt x="45" y="68"/>
                  </a:lnTo>
                  <a:lnTo>
                    <a:pt x="52" y="68"/>
                  </a:lnTo>
                  <a:lnTo>
                    <a:pt x="55" y="64"/>
                  </a:lnTo>
                  <a:lnTo>
                    <a:pt x="61" y="58"/>
                  </a:lnTo>
                  <a:close/>
                  <a:moveTo>
                    <a:pt x="16" y="32"/>
                  </a:moveTo>
                  <a:lnTo>
                    <a:pt x="61" y="32"/>
                  </a:lnTo>
                  <a:lnTo>
                    <a:pt x="58" y="23"/>
                  </a:lnTo>
                  <a:lnTo>
                    <a:pt x="55" y="19"/>
                  </a:lnTo>
                  <a:lnTo>
                    <a:pt x="48" y="13"/>
                  </a:lnTo>
                  <a:lnTo>
                    <a:pt x="39" y="13"/>
                  </a:lnTo>
                  <a:lnTo>
                    <a:pt x="29" y="13"/>
                  </a:lnTo>
                  <a:lnTo>
                    <a:pt x="23" y="16"/>
                  </a:lnTo>
                  <a:lnTo>
                    <a:pt x="16" y="23"/>
                  </a:lnTo>
                  <a:lnTo>
                    <a:pt x="16" y="3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12" name="Freeform 2106"/>
            <p:cNvSpPr>
              <a:spLocks/>
            </p:cNvSpPr>
            <p:nvPr/>
          </p:nvSpPr>
          <p:spPr bwMode="auto">
            <a:xfrm>
              <a:off x="2187" y="1292"/>
              <a:ext cx="71" cy="84"/>
            </a:xfrm>
            <a:custGeom>
              <a:avLst/>
              <a:gdLst>
                <a:gd name="T0" fmla="*/ 55 w 71"/>
                <a:gd name="T1" fmla="*/ 52 h 84"/>
                <a:gd name="T2" fmla="*/ 71 w 71"/>
                <a:gd name="T3" fmla="*/ 55 h 84"/>
                <a:gd name="T4" fmla="*/ 65 w 71"/>
                <a:gd name="T5" fmla="*/ 64 h 84"/>
                <a:gd name="T6" fmla="*/ 58 w 71"/>
                <a:gd name="T7" fmla="*/ 74 h 84"/>
                <a:gd name="T8" fmla="*/ 48 w 71"/>
                <a:gd name="T9" fmla="*/ 81 h 84"/>
                <a:gd name="T10" fmla="*/ 36 w 71"/>
                <a:gd name="T11" fmla="*/ 84 h 84"/>
                <a:gd name="T12" fmla="*/ 26 w 71"/>
                <a:gd name="T13" fmla="*/ 81 h 84"/>
                <a:gd name="T14" fmla="*/ 16 w 71"/>
                <a:gd name="T15" fmla="*/ 77 h 84"/>
                <a:gd name="T16" fmla="*/ 10 w 71"/>
                <a:gd name="T17" fmla="*/ 71 h 84"/>
                <a:gd name="T18" fmla="*/ 3 w 71"/>
                <a:gd name="T19" fmla="*/ 64 h 84"/>
                <a:gd name="T20" fmla="*/ 0 w 71"/>
                <a:gd name="T21" fmla="*/ 55 h 84"/>
                <a:gd name="T22" fmla="*/ 0 w 71"/>
                <a:gd name="T23" fmla="*/ 42 h 84"/>
                <a:gd name="T24" fmla="*/ 0 w 71"/>
                <a:gd name="T25" fmla="*/ 29 h 84"/>
                <a:gd name="T26" fmla="*/ 3 w 71"/>
                <a:gd name="T27" fmla="*/ 19 h 84"/>
                <a:gd name="T28" fmla="*/ 10 w 71"/>
                <a:gd name="T29" fmla="*/ 10 h 84"/>
                <a:gd name="T30" fmla="*/ 16 w 71"/>
                <a:gd name="T31" fmla="*/ 3 h 84"/>
                <a:gd name="T32" fmla="*/ 26 w 71"/>
                <a:gd name="T33" fmla="*/ 0 h 84"/>
                <a:gd name="T34" fmla="*/ 36 w 71"/>
                <a:gd name="T35" fmla="*/ 0 h 84"/>
                <a:gd name="T36" fmla="*/ 48 w 71"/>
                <a:gd name="T37" fmla="*/ 0 h 84"/>
                <a:gd name="T38" fmla="*/ 58 w 71"/>
                <a:gd name="T39" fmla="*/ 6 h 84"/>
                <a:gd name="T40" fmla="*/ 65 w 71"/>
                <a:gd name="T41" fmla="*/ 13 h 84"/>
                <a:gd name="T42" fmla="*/ 68 w 71"/>
                <a:gd name="T43" fmla="*/ 26 h 84"/>
                <a:gd name="T44" fmla="*/ 55 w 71"/>
                <a:gd name="T45" fmla="*/ 26 h 84"/>
                <a:gd name="T46" fmla="*/ 52 w 71"/>
                <a:gd name="T47" fmla="*/ 19 h 84"/>
                <a:gd name="T48" fmla="*/ 48 w 71"/>
                <a:gd name="T49" fmla="*/ 16 h 84"/>
                <a:gd name="T50" fmla="*/ 42 w 71"/>
                <a:gd name="T51" fmla="*/ 13 h 84"/>
                <a:gd name="T52" fmla="*/ 36 w 71"/>
                <a:gd name="T53" fmla="*/ 13 h 84"/>
                <a:gd name="T54" fmla="*/ 29 w 71"/>
                <a:gd name="T55" fmla="*/ 13 h 84"/>
                <a:gd name="T56" fmla="*/ 19 w 71"/>
                <a:gd name="T57" fmla="*/ 19 h 84"/>
                <a:gd name="T58" fmla="*/ 16 w 71"/>
                <a:gd name="T59" fmla="*/ 26 h 84"/>
                <a:gd name="T60" fmla="*/ 16 w 71"/>
                <a:gd name="T61" fmla="*/ 32 h 84"/>
                <a:gd name="T62" fmla="*/ 16 w 71"/>
                <a:gd name="T63" fmla="*/ 42 h 84"/>
                <a:gd name="T64" fmla="*/ 16 w 71"/>
                <a:gd name="T65" fmla="*/ 52 h 84"/>
                <a:gd name="T66" fmla="*/ 16 w 71"/>
                <a:gd name="T67" fmla="*/ 58 h 84"/>
                <a:gd name="T68" fmla="*/ 19 w 71"/>
                <a:gd name="T69" fmla="*/ 64 h 84"/>
                <a:gd name="T70" fmla="*/ 26 w 71"/>
                <a:gd name="T71" fmla="*/ 68 h 84"/>
                <a:gd name="T72" fmla="*/ 36 w 71"/>
                <a:gd name="T73" fmla="*/ 71 h 84"/>
                <a:gd name="T74" fmla="*/ 42 w 71"/>
                <a:gd name="T75" fmla="*/ 68 h 84"/>
                <a:gd name="T76" fmla="*/ 48 w 71"/>
                <a:gd name="T77" fmla="*/ 64 h 84"/>
                <a:gd name="T78" fmla="*/ 52 w 71"/>
                <a:gd name="T79" fmla="*/ 61 h 84"/>
                <a:gd name="T80" fmla="*/ 55 w 71"/>
                <a:gd name="T81" fmla="*/ 52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84"/>
                <a:gd name="T125" fmla="*/ 71 w 71"/>
                <a:gd name="T126" fmla="*/ 84 h 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84">
                  <a:moveTo>
                    <a:pt x="55" y="52"/>
                  </a:moveTo>
                  <a:lnTo>
                    <a:pt x="71" y="55"/>
                  </a:lnTo>
                  <a:lnTo>
                    <a:pt x="65" y="64"/>
                  </a:lnTo>
                  <a:lnTo>
                    <a:pt x="58" y="74"/>
                  </a:lnTo>
                  <a:lnTo>
                    <a:pt x="48" y="81"/>
                  </a:lnTo>
                  <a:lnTo>
                    <a:pt x="36" y="84"/>
                  </a:lnTo>
                  <a:lnTo>
                    <a:pt x="26" y="81"/>
                  </a:lnTo>
                  <a:lnTo>
                    <a:pt x="16" y="77"/>
                  </a:lnTo>
                  <a:lnTo>
                    <a:pt x="10" y="71"/>
                  </a:lnTo>
                  <a:lnTo>
                    <a:pt x="3" y="64"/>
                  </a:lnTo>
                  <a:lnTo>
                    <a:pt x="0" y="55"/>
                  </a:lnTo>
                  <a:lnTo>
                    <a:pt x="0" y="42"/>
                  </a:lnTo>
                  <a:lnTo>
                    <a:pt x="0" y="29"/>
                  </a:lnTo>
                  <a:lnTo>
                    <a:pt x="3" y="19"/>
                  </a:lnTo>
                  <a:lnTo>
                    <a:pt x="10" y="10"/>
                  </a:lnTo>
                  <a:lnTo>
                    <a:pt x="16" y="3"/>
                  </a:lnTo>
                  <a:lnTo>
                    <a:pt x="26" y="0"/>
                  </a:lnTo>
                  <a:lnTo>
                    <a:pt x="36" y="0"/>
                  </a:lnTo>
                  <a:lnTo>
                    <a:pt x="48" y="0"/>
                  </a:lnTo>
                  <a:lnTo>
                    <a:pt x="58" y="6"/>
                  </a:lnTo>
                  <a:lnTo>
                    <a:pt x="65" y="13"/>
                  </a:lnTo>
                  <a:lnTo>
                    <a:pt x="68" y="26"/>
                  </a:lnTo>
                  <a:lnTo>
                    <a:pt x="55" y="26"/>
                  </a:lnTo>
                  <a:lnTo>
                    <a:pt x="52" y="19"/>
                  </a:lnTo>
                  <a:lnTo>
                    <a:pt x="48" y="16"/>
                  </a:lnTo>
                  <a:lnTo>
                    <a:pt x="42" y="13"/>
                  </a:lnTo>
                  <a:lnTo>
                    <a:pt x="36" y="13"/>
                  </a:lnTo>
                  <a:lnTo>
                    <a:pt x="29" y="13"/>
                  </a:lnTo>
                  <a:lnTo>
                    <a:pt x="19" y="19"/>
                  </a:lnTo>
                  <a:lnTo>
                    <a:pt x="16" y="26"/>
                  </a:lnTo>
                  <a:lnTo>
                    <a:pt x="16" y="32"/>
                  </a:lnTo>
                  <a:lnTo>
                    <a:pt x="16" y="42"/>
                  </a:lnTo>
                  <a:lnTo>
                    <a:pt x="16" y="52"/>
                  </a:lnTo>
                  <a:lnTo>
                    <a:pt x="16" y="58"/>
                  </a:lnTo>
                  <a:lnTo>
                    <a:pt x="19" y="64"/>
                  </a:lnTo>
                  <a:lnTo>
                    <a:pt x="26" y="68"/>
                  </a:lnTo>
                  <a:lnTo>
                    <a:pt x="36" y="71"/>
                  </a:lnTo>
                  <a:lnTo>
                    <a:pt x="42" y="68"/>
                  </a:lnTo>
                  <a:lnTo>
                    <a:pt x="48" y="64"/>
                  </a:lnTo>
                  <a:lnTo>
                    <a:pt x="52" y="61"/>
                  </a:lnTo>
                  <a:lnTo>
                    <a:pt x="55" y="5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13" name="Freeform 2107"/>
            <p:cNvSpPr>
              <a:spLocks/>
            </p:cNvSpPr>
            <p:nvPr/>
          </p:nvSpPr>
          <p:spPr bwMode="auto">
            <a:xfrm>
              <a:off x="2313" y="1263"/>
              <a:ext cx="35" cy="142"/>
            </a:xfrm>
            <a:custGeom>
              <a:avLst/>
              <a:gdLst>
                <a:gd name="T0" fmla="*/ 26 w 35"/>
                <a:gd name="T1" fmla="*/ 142 h 142"/>
                <a:gd name="T2" fmla="*/ 16 w 35"/>
                <a:gd name="T3" fmla="*/ 126 h 142"/>
                <a:gd name="T4" fmla="*/ 6 w 35"/>
                <a:gd name="T5" fmla="*/ 110 h 142"/>
                <a:gd name="T6" fmla="*/ 0 w 35"/>
                <a:gd name="T7" fmla="*/ 90 h 142"/>
                <a:gd name="T8" fmla="*/ 0 w 35"/>
                <a:gd name="T9" fmla="*/ 71 h 142"/>
                <a:gd name="T10" fmla="*/ 0 w 35"/>
                <a:gd name="T11" fmla="*/ 52 h 142"/>
                <a:gd name="T12" fmla="*/ 3 w 35"/>
                <a:gd name="T13" fmla="*/ 35 h 142"/>
                <a:gd name="T14" fmla="*/ 13 w 35"/>
                <a:gd name="T15" fmla="*/ 16 h 142"/>
                <a:gd name="T16" fmla="*/ 26 w 35"/>
                <a:gd name="T17" fmla="*/ 0 h 142"/>
                <a:gd name="T18" fmla="*/ 35 w 35"/>
                <a:gd name="T19" fmla="*/ 0 h 142"/>
                <a:gd name="T20" fmla="*/ 29 w 35"/>
                <a:gd name="T21" fmla="*/ 10 h 142"/>
                <a:gd name="T22" fmla="*/ 26 w 35"/>
                <a:gd name="T23" fmla="*/ 16 h 142"/>
                <a:gd name="T24" fmla="*/ 22 w 35"/>
                <a:gd name="T25" fmla="*/ 19 h 142"/>
                <a:gd name="T26" fmla="*/ 19 w 35"/>
                <a:gd name="T27" fmla="*/ 32 h 142"/>
                <a:gd name="T28" fmla="*/ 16 w 35"/>
                <a:gd name="T29" fmla="*/ 42 h 142"/>
                <a:gd name="T30" fmla="*/ 13 w 35"/>
                <a:gd name="T31" fmla="*/ 55 h 142"/>
                <a:gd name="T32" fmla="*/ 13 w 35"/>
                <a:gd name="T33" fmla="*/ 71 h 142"/>
                <a:gd name="T34" fmla="*/ 19 w 35"/>
                <a:gd name="T35" fmla="*/ 106 h 142"/>
                <a:gd name="T36" fmla="*/ 35 w 35"/>
                <a:gd name="T37" fmla="*/ 142 h 142"/>
                <a:gd name="T38" fmla="*/ 26 w 35"/>
                <a:gd name="T39" fmla="*/ 142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142"/>
                <a:gd name="T62" fmla="*/ 35 w 35"/>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142">
                  <a:moveTo>
                    <a:pt x="26" y="142"/>
                  </a:moveTo>
                  <a:lnTo>
                    <a:pt x="16" y="126"/>
                  </a:lnTo>
                  <a:lnTo>
                    <a:pt x="6" y="110"/>
                  </a:lnTo>
                  <a:lnTo>
                    <a:pt x="0" y="90"/>
                  </a:lnTo>
                  <a:lnTo>
                    <a:pt x="0" y="71"/>
                  </a:lnTo>
                  <a:lnTo>
                    <a:pt x="0" y="52"/>
                  </a:lnTo>
                  <a:lnTo>
                    <a:pt x="3" y="35"/>
                  </a:lnTo>
                  <a:lnTo>
                    <a:pt x="13" y="16"/>
                  </a:lnTo>
                  <a:lnTo>
                    <a:pt x="26" y="0"/>
                  </a:lnTo>
                  <a:lnTo>
                    <a:pt x="35" y="0"/>
                  </a:lnTo>
                  <a:lnTo>
                    <a:pt x="29" y="10"/>
                  </a:lnTo>
                  <a:lnTo>
                    <a:pt x="26" y="16"/>
                  </a:lnTo>
                  <a:lnTo>
                    <a:pt x="22" y="19"/>
                  </a:lnTo>
                  <a:lnTo>
                    <a:pt x="19" y="32"/>
                  </a:lnTo>
                  <a:lnTo>
                    <a:pt x="16" y="42"/>
                  </a:lnTo>
                  <a:lnTo>
                    <a:pt x="13" y="55"/>
                  </a:lnTo>
                  <a:lnTo>
                    <a:pt x="13" y="71"/>
                  </a:lnTo>
                  <a:lnTo>
                    <a:pt x="19" y="106"/>
                  </a:lnTo>
                  <a:lnTo>
                    <a:pt x="35" y="142"/>
                  </a:lnTo>
                  <a:lnTo>
                    <a:pt x="26" y="14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814" name="Line 2111"/>
            <p:cNvSpPr>
              <a:spLocks noChangeShapeType="1"/>
            </p:cNvSpPr>
            <p:nvPr/>
          </p:nvSpPr>
          <p:spPr bwMode="auto">
            <a:xfrm flipV="1">
              <a:off x="1026" y="2801"/>
              <a:ext cx="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15" name="Line 2112"/>
            <p:cNvSpPr>
              <a:spLocks noChangeShapeType="1"/>
            </p:cNvSpPr>
            <p:nvPr/>
          </p:nvSpPr>
          <p:spPr bwMode="auto">
            <a:xfrm flipV="1">
              <a:off x="1048" y="2776"/>
              <a:ext cx="7"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16" name="Line 2113"/>
            <p:cNvSpPr>
              <a:spLocks noChangeShapeType="1"/>
            </p:cNvSpPr>
            <p:nvPr/>
          </p:nvSpPr>
          <p:spPr bwMode="auto">
            <a:xfrm flipV="1">
              <a:off x="1068" y="2753"/>
              <a:ext cx="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17" name="Line 2114"/>
            <p:cNvSpPr>
              <a:spLocks noChangeShapeType="1"/>
            </p:cNvSpPr>
            <p:nvPr/>
          </p:nvSpPr>
          <p:spPr bwMode="auto">
            <a:xfrm flipV="1">
              <a:off x="1090" y="2731"/>
              <a:ext cx="10"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18" name="Line 2115"/>
            <p:cNvSpPr>
              <a:spLocks noChangeShapeType="1"/>
            </p:cNvSpPr>
            <p:nvPr/>
          </p:nvSpPr>
          <p:spPr bwMode="auto">
            <a:xfrm flipV="1">
              <a:off x="1113" y="2708"/>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19" name="Line 2116"/>
            <p:cNvSpPr>
              <a:spLocks noChangeShapeType="1"/>
            </p:cNvSpPr>
            <p:nvPr/>
          </p:nvSpPr>
          <p:spPr bwMode="auto">
            <a:xfrm flipV="1">
              <a:off x="1135" y="2682"/>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0" name="Line 2117"/>
            <p:cNvSpPr>
              <a:spLocks noChangeShapeType="1"/>
            </p:cNvSpPr>
            <p:nvPr/>
          </p:nvSpPr>
          <p:spPr bwMode="auto">
            <a:xfrm flipV="1">
              <a:off x="1158" y="2660"/>
              <a:ext cx="10"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1" name="Line 2118"/>
            <p:cNvSpPr>
              <a:spLocks noChangeShapeType="1"/>
            </p:cNvSpPr>
            <p:nvPr/>
          </p:nvSpPr>
          <p:spPr bwMode="auto">
            <a:xfrm flipV="1">
              <a:off x="1181" y="2637"/>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2" name="Line 2119"/>
            <p:cNvSpPr>
              <a:spLocks noChangeShapeType="1"/>
            </p:cNvSpPr>
            <p:nvPr/>
          </p:nvSpPr>
          <p:spPr bwMode="auto">
            <a:xfrm flipV="1">
              <a:off x="1203" y="2611"/>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3" name="Line 2120"/>
            <p:cNvSpPr>
              <a:spLocks noChangeShapeType="1"/>
            </p:cNvSpPr>
            <p:nvPr/>
          </p:nvSpPr>
          <p:spPr bwMode="auto">
            <a:xfrm flipV="1">
              <a:off x="1223" y="2589"/>
              <a:ext cx="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4" name="Freeform 2121"/>
            <p:cNvSpPr>
              <a:spLocks/>
            </p:cNvSpPr>
            <p:nvPr/>
          </p:nvSpPr>
          <p:spPr bwMode="auto">
            <a:xfrm>
              <a:off x="1245" y="2566"/>
              <a:ext cx="10" cy="10"/>
            </a:xfrm>
            <a:custGeom>
              <a:avLst/>
              <a:gdLst>
                <a:gd name="T0" fmla="*/ 0 w 10"/>
                <a:gd name="T1" fmla="*/ 10 h 10"/>
                <a:gd name="T2" fmla="*/ 3 w 10"/>
                <a:gd name="T3" fmla="*/ 6 h 10"/>
                <a:gd name="T4" fmla="*/ 10 w 10"/>
                <a:gd name="T5" fmla="*/ 0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0" y="10"/>
                  </a:moveTo>
                  <a:lnTo>
                    <a:pt x="3" y="6"/>
                  </a:lnTo>
                  <a:lnTo>
                    <a:pt x="10"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825" name="Line 2122"/>
            <p:cNvSpPr>
              <a:spLocks noChangeShapeType="1"/>
            </p:cNvSpPr>
            <p:nvPr/>
          </p:nvSpPr>
          <p:spPr bwMode="auto">
            <a:xfrm flipV="1">
              <a:off x="1268" y="2543"/>
              <a:ext cx="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6" name="Line 2123"/>
            <p:cNvSpPr>
              <a:spLocks noChangeShapeType="1"/>
            </p:cNvSpPr>
            <p:nvPr/>
          </p:nvSpPr>
          <p:spPr bwMode="auto">
            <a:xfrm flipV="1">
              <a:off x="1290" y="2521"/>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7" name="Line 2124"/>
            <p:cNvSpPr>
              <a:spLocks noChangeShapeType="1"/>
            </p:cNvSpPr>
            <p:nvPr/>
          </p:nvSpPr>
          <p:spPr bwMode="auto">
            <a:xfrm flipV="1">
              <a:off x="1316" y="2498"/>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8" name="Line 2125"/>
            <p:cNvSpPr>
              <a:spLocks noChangeShapeType="1"/>
            </p:cNvSpPr>
            <p:nvPr/>
          </p:nvSpPr>
          <p:spPr bwMode="auto">
            <a:xfrm flipV="1">
              <a:off x="1339" y="2476"/>
              <a:ext cx="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29" name="Line 2126"/>
            <p:cNvSpPr>
              <a:spLocks noChangeShapeType="1"/>
            </p:cNvSpPr>
            <p:nvPr/>
          </p:nvSpPr>
          <p:spPr bwMode="auto">
            <a:xfrm flipV="1">
              <a:off x="1361" y="2453"/>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0" name="Line 2127"/>
            <p:cNvSpPr>
              <a:spLocks noChangeShapeType="1"/>
            </p:cNvSpPr>
            <p:nvPr/>
          </p:nvSpPr>
          <p:spPr bwMode="auto">
            <a:xfrm flipV="1">
              <a:off x="1384" y="2431"/>
              <a:ext cx="10"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1" name="Line 2128"/>
            <p:cNvSpPr>
              <a:spLocks noChangeShapeType="1"/>
            </p:cNvSpPr>
            <p:nvPr/>
          </p:nvSpPr>
          <p:spPr bwMode="auto">
            <a:xfrm flipV="1">
              <a:off x="1406" y="2408"/>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2" name="Line 2129"/>
            <p:cNvSpPr>
              <a:spLocks noChangeShapeType="1"/>
            </p:cNvSpPr>
            <p:nvPr/>
          </p:nvSpPr>
          <p:spPr bwMode="auto">
            <a:xfrm flipV="1">
              <a:off x="1429" y="2385"/>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3" name="Line 2130"/>
            <p:cNvSpPr>
              <a:spLocks noChangeShapeType="1"/>
            </p:cNvSpPr>
            <p:nvPr/>
          </p:nvSpPr>
          <p:spPr bwMode="auto">
            <a:xfrm flipV="1">
              <a:off x="1455" y="2363"/>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4" name="Line 2131"/>
            <p:cNvSpPr>
              <a:spLocks noChangeShapeType="1"/>
            </p:cNvSpPr>
            <p:nvPr/>
          </p:nvSpPr>
          <p:spPr bwMode="auto">
            <a:xfrm flipV="1">
              <a:off x="1477" y="2343"/>
              <a:ext cx="13"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5" name="Line 2132"/>
            <p:cNvSpPr>
              <a:spLocks noChangeShapeType="1"/>
            </p:cNvSpPr>
            <p:nvPr/>
          </p:nvSpPr>
          <p:spPr bwMode="auto">
            <a:xfrm flipV="1">
              <a:off x="1506" y="2330"/>
              <a:ext cx="10"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6" name="Line 2133"/>
            <p:cNvSpPr>
              <a:spLocks noChangeShapeType="1"/>
            </p:cNvSpPr>
            <p:nvPr/>
          </p:nvSpPr>
          <p:spPr bwMode="auto">
            <a:xfrm flipV="1">
              <a:off x="1535" y="2314"/>
              <a:ext cx="10"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7" name="Line 2134"/>
            <p:cNvSpPr>
              <a:spLocks noChangeShapeType="1"/>
            </p:cNvSpPr>
            <p:nvPr/>
          </p:nvSpPr>
          <p:spPr bwMode="auto">
            <a:xfrm flipV="1">
              <a:off x="1564" y="2297"/>
              <a:ext cx="10"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8" name="Line 2135"/>
            <p:cNvSpPr>
              <a:spLocks noChangeShapeType="1"/>
            </p:cNvSpPr>
            <p:nvPr/>
          </p:nvSpPr>
          <p:spPr bwMode="auto">
            <a:xfrm flipV="1">
              <a:off x="1590" y="2282"/>
              <a:ext cx="13"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39" name="Line 2136"/>
            <p:cNvSpPr>
              <a:spLocks noChangeShapeType="1"/>
            </p:cNvSpPr>
            <p:nvPr/>
          </p:nvSpPr>
          <p:spPr bwMode="auto">
            <a:xfrm flipV="1">
              <a:off x="1619" y="2268"/>
              <a:ext cx="12"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0" name="Line 2137"/>
            <p:cNvSpPr>
              <a:spLocks noChangeShapeType="1"/>
            </p:cNvSpPr>
            <p:nvPr/>
          </p:nvSpPr>
          <p:spPr bwMode="auto">
            <a:xfrm flipV="1">
              <a:off x="1648" y="2253"/>
              <a:ext cx="10"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1" name="Line 2138"/>
            <p:cNvSpPr>
              <a:spLocks noChangeShapeType="1"/>
            </p:cNvSpPr>
            <p:nvPr/>
          </p:nvSpPr>
          <p:spPr bwMode="auto">
            <a:xfrm flipV="1">
              <a:off x="1677" y="2237"/>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2" name="Line 2139"/>
            <p:cNvSpPr>
              <a:spLocks noChangeShapeType="1"/>
            </p:cNvSpPr>
            <p:nvPr/>
          </p:nvSpPr>
          <p:spPr bwMode="auto">
            <a:xfrm flipV="1">
              <a:off x="1706" y="2224"/>
              <a:ext cx="10"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3" name="Line 2140"/>
            <p:cNvSpPr>
              <a:spLocks noChangeShapeType="1"/>
            </p:cNvSpPr>
            <p:nvPr/>
          </p:nvSpPr>
          <p:spPr bwMode="auto">
            <a:xfrm flipV="1">
              <a:off x="1732" y="2208"/>
              <a:ext cx="1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4" name="Line 2141"/>
            <p:cNvSpPr>
              <a:spLocks noChangeShapeType="1"/>
            </p:cNvSpPr>
            <p:nvPr/>
          </p:nvSpPr>
          <p:spPr bwMode="auto">
            <a:xfrm flipV="1">
              <a:off x="1761" y="2192"/>
              <a:ext cx="1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5" name="Line 2142"/>
            <p:cNvSpPr>
              <a:spLocks noChangeShapeType="1"/>
            </p:cNvSpPr>
            <p:nvPr/>
          </p:nvSpPr>
          <p:spPr bwMode="auto">
            <a:xfrm flipV="1">
              <a:off x="1790" y="2176"/>
              <a:ext cx="1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6" name="Line 2143"/>
            <p:cNvSpPr>
              <a:spLocks noChangeShapeType="1"/>
            </p:cNvSpPr>
            <p:nvPr/>
          </p:nvSpPr>
          <p:spPr bwMode="auto">
            <a:xfrm flipV="1">
              <a:off x="1819" y="2163"/>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7" name="Line 2144"/>
            <p:cNvSpPr>
              <a:spLocks noChangeShapeType="1"/>
            </p:cNvSpPr>
            <p:nvPr/>
          </p:nvSpPr>
          <p:spPr bwMode="auto">
            <a:xfrm flipV="1">
              <a:off x="1848" y="2147"/>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8" name="Line 2145"/>
            <p:cNvSpPr>
              <a:spLocks noChangeShapeType="1"/>
            </p:cNvSpPr>
            <p:nvPr/>
          </p:nvSpPr>
          <p:spPr bwMode="auto">
            <a:xfrm flipV="1">
              <a:off x="1877" y="2131"/>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49" name="Line 2146"/>
            <p:cNvSpPr>
              <a:spLocks noChangeShapeType="1"/>
            </p:cNvSpPr>
            <p:nvPr/>
          </p:nvSpPr>
          <p:spPr bwMode="auto">
            <a:xfrm flipV="1">
              <a:off x="1903" y="2118"/>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0" name="Line 2147"/>
            <p:cNvSpPr>
              <a:spLocks noChangeShapeType="1"/>
            </p:cNvSpPr>
            <p:nvPr/>
          </p:nvSpPr>
          <p:spPr bwMode="auto">
            <a:xfrm flipV="1">
              <a:off x="1935" y="2108"/>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1" name="Line 2148"/>
            <p:cNvSpPr>
              <a:spLocks noChangeShapeType="1"/>
            </p:cNvSpPr>
            <p:nvPr/>
          </p:nvSpPr>
          <p:spPr bwMode="auto">
            <a:xfrm flipV="1">
              <a:off x="1964" y="2102"/>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2" name="Line 2149"/>
            <p:cNvSpPr>
              <a:spLocks noChangeShapeType="1"/>
            </p:cNvSpPr>
            <p:nvPr/>
          </p:nvSpPr>
          <p:spPr bwMode="auto">
            <a:xfrm>
              <a:off x="1997" y="2098"/>
              <a:ext cx="1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3" name="Line 2150"/>
            <p:cNvSpPr>
              <a:spLocks noChangeShapeType="1"/>
            </p:cNvSpPr>
            <p:nvPr/>
          </p:nvSpPr>
          <p:spPr bwMode="auto">
            <a:xfrm>
              <a:off x="2029" y="2092"/>
              <a:ext cx="1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4" name="Line 2151"/>
            <p:cNvSpPr>
              <a:spLocks noChangeShapeType="1"/>
            </p:cNvSpPr>
            <p:nvPr/>
          </p:nvSpPr>
          <p:spPr bwMode="auto">
            <a:xfrm flipV="1">
              <a:off x="2061" y="2085"/>
              <a:ext cx="13"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5" name="Line 2152"/>
            <p:cNvSpPr>
              <a:spLocks noChangeShapeType="1"/>
            </p:cNvSpPr>
            <p:nvPr/>
          </p:nvSpPr>
          <p:spPr bwMode="auto">
            <a:xfrm flipV="1">
              <a:off x="2093" y="2079"/>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6" name="Line 2153"/>
            <p:cNvSpPr>
              <a:spLocks noChangeShapeType="1"/>
            </p:cNvSpPr>
            <p:nvPr/>
          </p:nvSpPr>
          <p:spPr bwMode="auto">
            <a:xfrm flipV="1">
              <a:off x="2126" y="2073"/>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7" name="Line 2154"/>
            <p:cNvSpPr>
              <a:spLocks noChangeShapeType="1"/>
            </p:cNvSpPr>
            <p:nvPr/>
          </p:nvSpPr>
          <p:spPr bwMode="auto">
            <a:xfrm flipV="1">
              <a:off x="2155" y="2056"/>
              <a:ext cx="9"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8" name="Line 2155"/>
            <p:cNvSpPr>
              <a:spLocks noChangeShapeType="1"/>
            </p:cNvSpPr>
            <p:nvPr/>
          </p:nvSpPr>
          <p:spPr bwMode="auto">
            <a:xfrm flipV="1">
              <a:off x="2177" y="2034"/>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59" name="Line 2156"/>
            <p:cNvSpPr>
              <a:spLocks noChangeShapeType="1"/>
            </p:cNvSpPr>
            <p:nvPr/>
          </p:nvSpPr>
          <p:spPr bwMode="auto">
            <a:xfrm flipV="1">
              <a:off x="2203" y="2014"/>
              <a:ext cx="10"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0" name="Line 2157"/>
            <p:cNvSpPr>
              <a:spLocks noChangeShapeType="1"/>
            </p:cNvSpPr>
            <p:nvPr/>
          </p:nvSpPr>
          <p:spPr bwMode="auto">
            <a:xfrm flipV="1">
              <a:off x="2226" y="1992"/>
              <a:ext cx="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1" name="Line 2158"/>
            <p:cNvSpPr>
              <a:spLocks noChangeShapeType="1"/>
            </p:cNvSpPr>
            <p:nvPr/>
          </p:nvSpPr>
          <p:spPr bwMode="auto">
            <a:xfrm flipV="1">
              <a:off x="2252" y="1969"/>
              <a:ext cx="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2" name="Line 2159"/>
            <p:cNvSpPr>
              <a:spLocks noChangeShapeType="1"/>
            </p:cNvSpPr>
            <p:nvPr/>
          </p:nvSpPr>
          <p:spPr bwMode="auto">
            <a:xfrm flipV="1">
              <a:off x="2274" y="1950"/>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3" name="Line 2160"/>
            <p:cNvSpPr>
              <a:spLocks noChangeShapeType="1"/>
            </p:cNvSpPr>
            <p:nvPr/>
          </p:nvSpPr>
          <p:spPr bwMode="auto">
            <a:xfrm flipV="1">
              <a:off x="2300" y="1927"/>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4" name="Line 2161"/>
            <p:cNvSpPr>
              <a:spLocks noChangeShapeType="1"/>
            </p:cNvSpPr>
            <p:nvPr/>
          </p:nvSpPr>
          <p:spPr bwMode="auto">
            <a:xfrm flipV="1">
              <a:off x="2323" y="1908"/>
              <a:ext cx="9"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5" name="Line 2162"/>
            <p:cNvSpPr>
              <a:spLocks noChangeShapeType="1"/>
            </p:cNvSpPr>
            <p:nvPr/>
          </p:nvSpPr>
          <p:spPr bwMode="auto">
            <a:xfrm flipV="1">
              <a:off x="2348" y="1885"/>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6" name="Line 2163"/>
            <p:cNvSpPr>
              <a:spLocks noChangeShapeType="1"/>
            </p:cNvSpPr>
            <p:nvPr/>
          </p:nvSpPr>
          <p:spPr bwMode="auto">
            <a:xfrm>
              <a:off x="2371" y="1879"/>
              <a:ext cx="1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7" name="Line 2164"/>
            <p:cNvSpPr>
              <a:spLocks noChangeShapeType="1"/>
            </p:cNvSpPr>
            <p:nvPr/>
          </p:nvSpPr>
          <p:spPr bwMode="auto">
            <a:xfrm flipV="1">
              <a:off x="1026" y="2708"/>
              <a:ext cx="29"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8" name="Line 2165"/>
            <p:cNvSpPr>
              <a:spLocks noChangeShapeType="1"/>
            </p:cNvSpPr>
            <p:nvPr/>
          </p:nvSpPr>
          <p:spPr bwMode="auto">
            <a:xfrm flipV="1">
              <a:off x="1064" y="2698"/>
              <a:ext cx="7"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69" name="Line 2166"/>
            <p:cNvSpPr>
              <a:spLocks noChangeShapeType="1"/>
            </p:cNvSpPr>
            <p:nvPr/>
          </p:nvSpPr>
          <p:spPr bwMode="auto">
            <a:xfrm flipV="1">
              <a:off x="1084" y="2679"/>
              <a:ext cx="29"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0" name="Line 2167"/>
            <p:cNvSpPr>
              <a:spLocks noChangeShapeType="1"/>
            </p:cNvSpPr>
            <p:nvPr/>
          </p:nvSpPr>
          <p:spPr bwMode="auto">
            <a:xfrm flipV="1">
              <a:off x="1123" y="2669"/>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1" name="Line 2168"/>
            <p:cNvSpPr>
              <a:spLocks noChangeShapeType="1"/>
            </p:cNvSpPr>
            <p:nvPr/>
          </p:nvSpPr>
          <p:spPr bwMode="auto">
            <a:xfrm flipV="1">
              <a:off x="1142" y="2650"/>
              <a:ext cx="29"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2" name="Line 2169"/>
            <p:cNvSpPr>
              <a:spLocks noChangeShapeType="1"/>
            </p:cNvSpPr>
            <p:nvPr/>
          </p:nvSpPr>
          <p:spPr bwMode="auto">
            <a:xfrm flipV="1">
              <a:off x="1181" y="2640"/>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3" name="Line 2170"/>
            <p:cNvSpPr>
              <a:spLocks noChangeShapeType="1"/>
            </p:cNvSpPr>
            <p:nvPr/>
          </p:nvSpPr>
          <p:spPr bwMode="auto">
            <a:xfrm flipV="1">
              <a:off x="1197" y="2621"/>
              <a:ext cx="29"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4" name="Line 2171"/>
            <p:cNvSpPr>
              <a:spLocks noChangeShapeType="1"/>
            </p:cNvSpPr>
            <p:nvPr/>
          </p:nvSpPr>
          <p:spPr bwMode="auto">
            <a:xfrm flipV="1">
              <a:off x="1239" y="2611"/>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5" name="Line 2172"/>
            <p:cNvSpPr>
              <a:spLocks noChangeShapeType="1"/>
            </p:cNvSpPr>
            <p:nvPr/>
          </p:nvSpPr>
          <p:spPr bwMode="auto">
            <a:xfrm flipV="1">
              <a:off x="1255" y="2592"/>
              <a:ext cx="29"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6" name="Line 2173"/>
            <p:cNvSpPr>
              <a:spLocks noChangeShapeType="1"/>
            </p:cNvSpPr>
            <p:nvPr/>
          </p:nvSpPr>
          <p:spPr bwMode="auto">
            <a:xfrm flipV="1">
              <a:off x="1297" y="2582"/>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7" name="Line 2174"/>
            <p:cNvSpPr>
              <a:spLocks noChangeShapeType="1"/>
            </p:cNvSpPr>
            <p:nvPr/>
          </p:nvSpPr>
          <p:spPr bwMode="auto">
            <a:xfrm flipV="1">
              <a:off x="1313" y="2563"/>
              <a:ext cx="29"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8" name="Line 2175"/>
            <p:cNvSpPr>
              <a:spLocks noChangeShapeType="1"/>
            </p:cNvSpPr>
            <p:nvPr/>
          </p:nvSpPr>
          <p:spPr bwMode="auto">
            <a:xfrm flipV="1">
              <a:off x="1355" y="2553"/>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79" name="Line 2176"/>
            <p:cNvSpPr>
              <a:spLocks noChangeShapeType="1"/>
            </p:cNvSpPr>
            <p:nvPr/>
          </p:nvSpPr>
          <p:spPr bwMode="auto">
            <a:xfrm flipV="1">
              <a:off x="1371" y="2534"/>
              <a:ext cx="29" cy="1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0" name="Line 2177"/>
            <p:cNvSpPr>
              <a:spLocks noChangeShapeType="1"/>
            </p:cNvSpPr>
            <p:nvPr/>
          </p:nvSpPr>
          <p:spPr bwMode="auto">
            <a:xfrm>
              <a:off x="1413" y="2527"/>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1" name="Line 2178"/>
            <p:cNvSpPr>
              <a:spLocks noChangeShapeType="1"/>
            </p:cNvSpPr>
            <p:nvPr/>
          </p:nvSpPr>
          <p:spPr bwMode="auto">
            <a:xfrm flipV="1">
              <a:off x="1429" y="2505"/>
              <a:ext cx="29" cy="1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2" name="Freeform 2179"/>
            <p:cNvSpPr>
              <a:spLocks/>
            </p:cNvSpPr>
            <p:nvPr/>
          </p:nvSpPr>
          <p:spPr bwMode="auto">
            <a:xfrm>
              <a:off x="1471" y="2498"/>
              <a:ext cx="6" cy="4"/>
            </a:xfrm>
            <a:custGeom>
              <a:avLst/>
              <a:gdLst>
                <a:gd name="T0" fmla="*/ 0 w 6"/>
                <a:gd name="T1" fmla="*/ 4 h 4"/>
                <a:gd name="T2" fmla="*/ 3 w 6"/>
                <a:gd name="T3" fmla="*/ 0 h 4"/>
                <a:gd name="T4" fmla="*/ 6 w 6"/>
                <a:gd name="T5" fmla="*/ 0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0" y="4"/>
                  </a:moveTo>
                  <a:lnTo>
                    <a:pt x="3" y="0"/>
                  </a:lnTo>
                  <a:lnTo>
                    <a:pt x="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883" name="Line 2180"/>
            <p:cNvSpPr>
              <a:spLocks noChangeShapeType="1"/>
            </p:cNvSpPr>
            <p:nvPr/>
          </p:nvSpPr>
          <p:spPr bwMode="auto">
            <a:xfrm flipV="1">
              <a:off x="1490" y="2485"/>
              <a:ext cx="29"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4" name="Line 2181"/>
            <p:cNvSpPr>
              <a:spLocks noChangeShapeType="1"/>
            </p:cNvSpPr>
            <p:nvPr/>
          </p:nvSpPr>
          <p:spPr bwMode="auto">
            <a:xfrm flipV="1">
              <a:off x="1532" y="2482"/>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5" name="Line 2182"/>
            <p:cNvSpPr>
              <a:spLocks noChangeShapeType="1"/>
            </p:cNvSpPr>
            <p:nvPr/>
          </p:nvSpPr>
          <p:spPr bwMode="auto">
            <a:xfrm flipV="1">
              <a:off x="1552" y="2473"/>
              <a:ext cx="32"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6" name="Line 2183"/>
            <p:cNvSpPr>
              <a:spLocks noChangeShapeType="1"/>
            </p:cNvSpPr>
            <p:nvPr/>
          </p:nvSpPr>
          <p:spPr bwMode="auto">
            <a:xfrm flipV="1">
              <a:off x="1593" y="2466"/>
              <a:ext cx="7"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7" name="Line 2184"/>
            <p:cNvSpPr>
              <a:spLocks noChangeShapeType="1"/>
            </p:cNvSpPr>
            <p:nvPr/>
          </p:nvSpPr>
          <p:spPr bwMode="auto">
            <a:xfrm flipV="1">
              <a:off x="1613" y="2456"/>
              <a:ext cx="32"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8" name="Line 2185"/>
            <p:cNvSpPr>
              <a:spLocks noChangeShapeType="1"/>
            </p:cNvSpPr>
            <p:nvPr/>
          </p:nvSpPr>
          <p:spPr bwMode="auto">
            <a:xfrm flipV="1">
              <a:off x="1658" y="2450"/>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89" name="Freeform 2186"/>
            <p:cNvSpPr>
              <a:spLocks/>
            </p:cNvSpPr>
            <p:nvPr/>
          </p:nvSpPr>
          <p:spPr bwMode="auto">
            <a:xfrm>
              <a:off x="1677" y="2437"/>
              <a:ext cx="29" cy="10"/>
            </a:xfrm>
            <a:custGeom>
              <a:avLst/>
              <a:gdLst>
                <a:gd name="T0" fmla="*/ 0 w 29"/>
                <a:gd name="T1" fmla="*/ 10 h 10"/>
                <a:gd name="T2" fmla="*/ 20 w 29"/>
                <a:gd name="T3" fmla="*/ 6 h 10"/>
                <a:gd name="T4" fmla="*/ 29 w 29"/>
                <a:gd name="T5" fmla="*/ 0 h 10"/>
                <a:gd name="T6" fmla="*/ 0 60000 65536"/>
                <a:gd name="T7" fmla="*/ 0 60000 65536"/>
                <a:gd name="T8" fmla="*/ 0 60000 65536"/>
                <a:gd name="T9" fmla="*/ 0 w 29"/>
                <a:gd name="T10" fmla="*/ 0 h 10"/>
                <a:gd name="T11" fmla="*/ 29 w 29"/>
                <a:gd name="T12" fmla="*/ 10 h 10"/>
              </a:gdLst>
              <a:ahLst/>
              <a:cxnLst>
                <a:cxn ang="T6">
                  <a:pos x="T0" y="T1"/>
                </a:cxn>
                <a:cxn ang="T7">
                  <a:pos x="T2" y="T3"/>
                </a:cxn>
                <a:cxn ang="T8">
                  <a:pos x="T4" y="T5"/>
                </a:cxn>
              </a:cxnLst>
              <a:rect l="T9" t="T10" r="T11" b="T12"/>
              <a:pathLst>
                <a:path w="29" h="10">
                  <a:moveTo>
                    <a:pt x="0" y="10"/>
                  </a:moveTo>
                  <a:lnTo>
                    <a:pt x="20" y="6"/>
                  </a:lnTo>
                  <a:lnTo>
                    <a:pt x="29"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890" name="Line 2187"/>
            <p:cNvSpPr>
              <a:spLocks noChangeShapeType="1"/>
            </p:cNvSpPr>
            <p:nvPr/>
          </p:nvSpPr>
          <p:spPr bwMode="auto">
            <a:xfrm flipV="1">
              <a:off x="2729" y="1844"/>
              <a:ext cx="10"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1" name="Line 2188"/>
            <p:cNvSpPr>
              <a:spLocks noChangeShapeType="1"/>
            </p:cNvSpPr>
            <p:nvPr/>
          </p:nvSpPr>
          <p:spPr bwMode="auto">
            <a:xfrm flipV="1">
              <a:off x="2748" y="1815"/>
              <a:ext cx="7"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2" name="Line 2189"/>
            <p:cNvSpPr>
              <a:spLocks noChangeShapeType="1"/>
            </p:cNvSpPr>
            <p:nvPr/>
          </p:nvSpPr>
          <p:spPr bwMode="auto">
            <a:xfrm flipV="1">
              <a:off x="2768" y="1789"/>
              <a:ext cx="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3" name="Line 2190"/>
            <p:cNvSpPr>
              <a:spLocks noChangeShapeType="1"/>
            </p:cNvSpPr>
            <p:nvPr/>
          </p:nvSpPr>
          <p:spPr bwMode="auto">
            <a:xfrm flipV="1">
              <a:off x="2787" y="1763"/>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4" name="Line 2191"/>
            <p:cNvSpPr>
              <a:spLocks noChangeShapeType="1"/>
            </p:cNvSpPr>
            <p:nvPr/>
          </p:nvSpPr>
          <p:spPr bwMode="auto">
            <a:xfrm flipV="1">
              <a:off x="2803" y="1737"/>
              <a:ext cx="10"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5" name="Line 2192"/>
            <p:cNvSpPr>
              <a:spLocks noChangeShapeType="1"/>
            </p:cNvSpPr>
            <p:nvPr/>
          </p:nvSpPr>
          <p:spPr bwMode="auto">
            <a:xfrm>
              <a:off x="2819" y="1744"/>
              <a:ext cx="7"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6" name="Line 2193"/>
            <p:cNvSpPr>
              <a:spLocks noChangeShapeType="1"/>
            </p:cNvSpPr>
            <p:nvPr/>
          </p:nvSpPr>
          <p:spPr bwMode="auto">
            <a:xfrm>
              <a:off x="2832" y="1776"/>
              <a:ext cx="7"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7" name="Line 2194"/>
            <p:cNvSpPr>
              <a:spLocks noChangeShapeType="1"/>
            </p:cNvSpPr>
            <p:nvPr/>
          </p:nvSpPr>
          <p:spPr bwMode="auto">
            <a:xfrm>
              <a:off x="2845" y="1805"/>
              <a:ext cx="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8" name="Line 2195"/>
            <p:cNvSpPr>
              <a:spLocks noChangeShapeType="1"/>
            </p:cNvSpPr>
            <p:nvPr/>
          </p:nvSpPr>
          <p:spPr bwMode="auto">
            <a:xfrm>
              <a:off x="2858" y="1834"/>
              <a:ext cx="3"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899" name="Line 2196"/>
            <p:cNvSpPr>
              <a:spLocks noChangeShapeType="1"/>
            </p:cNvSpPr>
            <p:nvPr/>
          </p:nvSpPr>
          <p:spPr bwMode="auto">
            <a:xfrm>
              <a:off x="2868" y="1863"/>
              <a:ext cx="6"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0" name="Line 2197"/>
            <p:cNvSpPr>
              <a:spLocks noChangeShapeType="1"/>
            </p:cNvSpPr>
            <p:nvPr/>
          </p:nvSpPr>
          <p:spPr bwMode="auto">
            <a:xfrm>
              <a:off x="2881" y="1895"/>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1" name="Line 2198"/>
            <p:cNvSpPr>
              <a:spLocks noChangeShapeType="1"/>
            </p:cNvSpPr>
            <p:nvPr/>
          </p:nvSpPr>
          <p:spPr bwMode="auto">
            <a:xfrm>
              <a:off x="2893" y="1924"/>
              <a:ext cx="4"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2" name="Line 2199"/>
            <p:cNvSpPr>
              <a:spLocks noChangeShapeType="1"/>
            </p:cNvSpPr>
            <p:nvPr/>
          </p:nvSpPr>
          <p:spPr bwMode="auto">
            <a:xfrm>
              <a:off x="2906" y="1953"/>
              <a:ext cx="4"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3" name="Line 2200"/>
            <p:cNvSpPr>
              <a:spLocks noChangeShapeType="1"/>
            </p:cNvSpPr>
            <p:nvPr/>
          </p:nvSpPr>
          <p:spPr bwMode="auto">
            <a:xfrm>
              <a:off x="2916" y="1982"/>
              <a:ext cx="6"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4" name="Line 2201"/>
            <p:cNvSpPr>
              <a:spLocks noChangeShapeType="1"/>
            </p:cNvSpPr>
            <p:nvPr/>
          </p:nvSpPr>
          <p:spPr bwMode="auto">
            <a:xfrm>
              <a:off x="2929" y="2014"/>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5" name="Line 2202"/>
            <p:cNvSpPr>
              <a:spLocks noChangeShapeType="1"/>
            </p:cNvSpPr>
            <p:nvPr/>
          </p:nvSpPr>
          <p:spPr bwMode="auto">
            <a:xfrm>
              <a:off x="2942" y="2044"/>
              <a:ext cx="3"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6" name="Line 2203"/>
            <p:cNvSpPr>
              <a:spLocks noChangeShapeType="1"/>
            </p:cNvSpPr>
            <p:nvPr/>
          </p:nvSpPr>
          <p:spPr bwMode="auto">
            <a:xfrm>
              <a:off x="2955" y="2073"/>
              <a:ext cx="3"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7" name="Line 2204"/>
            <p:cNvSpPr>
              <a:spLocks noChangeShapeType="1"/>
            </p:cNvSpPr>
            <p:nvPr/>
          </p:nvSpPr>
          <p:spPr bwMode="auto">
            <a:xfrm>
              <a:off x="2964" y="2102"/>
              <a:ext cx="7"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8" name="Line 2205"/>
            <p:cNvSpPr>
              <a:spLocks noChangeShapeType="1"/>
            </p:cNvSpPr>
            <p:nvPr/>
          </p:nvSpPr>
          <p:spPr bwMode="auto">
            <a:xfrm>
              <a:off x="2977" y="2134"/>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09" name="Line 2206"/>
            <p:cNvSpPr>
              <a:spLocks noChangeShapeType="1"/>
            </p:cNvSpPr>
            <p:nvPr/>
          </p:nvSpPr>
          <p:spPr bwMode="auto">
            <a:xfrm>
              <a:off x="2990" y="2163"/>
              <a:ext cx="7"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0" name="Line 2207"/>
            <p:cNvSpPr>
              <a:spLocks noChangeShapeType="1"/>
            </p:cNvSpPr>
            <p:nvPr/>
          </p:nvSpPr>
          <p:spPr bwMode="auto">
            <a:xfrm>
              <a:off x="3003" y="2192"/>
              <a:ext cx="3"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1" name="Line 2208"/>
            <p:cNvSpPr>
              <a:spLocks noChangeShapeType="1"/>
            </p:cNvSpPr>
            <p:nvPr/>
          </p:nvSpPr>
          <p:spPr bwMode="auto">
            <a:xfrm>
              <a:off x="3016" y="2224"/>
              <a:ext cx="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2" name="Line 2209"/>
            <p:cNvSpPr>
              <a:spLocks noChangeShapeType="1"/>
            </p:cNvSpPr>
            <p:nvPr/>
          </p:nvSpPr>
          <p:spPr bwMode="auto">
            <a:xfrm>
              <a:off x="3026" y="2253"/>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3" name="Freeform 2210"/>
            <p:cNvSpPr>
              <a:spLocks/>
            </p:cNvSpPr>
            <p:nvPr/>
          </p:nvSpPr>
          <p:spPr bwMode="auto">
            <a:xfrm>
              <a:off x="3039" y="2282"/>
              <a:ext cx="9" cy="7"/>
            </a:xfrm>
            <a:custGeom>
              <a:avLst/>
              <a:gdLst>
                <a:gd name="T0" fmla="*/ 0 w 9"/>
                <a:gd name="T1" fmla="*/ 0 h 7"/>
                <a:gd name="T2" fmla="*/ 0 w 9"/>
                <a:gd name="T3" fmla="*/ 0 h 7"/>
                <a:gd name="T4" fmla="*/ 9 w 9"/>
                <a:gd name="T5" fmla="*/ 7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0" y="0"/>
                  </a:moveTo>
                  <a:lnTo>
                    <a:pt x="0" y="0"/>
                  </a:lnTo>
                  <a:lnTo>
                    <a:pt x="9" y="7"/>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914" name="Line 2211"/>
            <p:cNvSpPr>
              <a:spLocks noChangeShapeType="1"/>
            </p:cNvSpPr>
            <p:nvPr/>
          </p:nvSpPr>
          <p:spPr bwMode="auto">
            <a:xfrm>
              <a:off x="3068" y="2298"/>
              <a:ext cx="9"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5" name="Line 2212"/>
            <p:cNvSpPr>
              <a:spLocks noChangeShapeType="1"/>
            </p:cNvSpPr>
            <p:nvPr/>
          </p:nvSpPr>
          <p:spPr bwMode="auto">
            <a:xfrm>
              <a:off x="3097" y="2311"/>
              <a:ext cx="9"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6" name="Line 2213"/>
            <p:cNvSpPr>
              <a:spLocks noChangeShapeType="1"/>
            </p:cNvSpPr>
            <p:nvPr/>
          </p:nvSpPr>
          <p:spPr bwMode="auto">
            <a:xfrm>
              <a:off x="3126" y="2327"/>
              <a:ext cx="9"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7" name="Line 2214"/>
            <p:cNvSpPr>
              <a:spLocks noChangeShapeType="1"/>
            </p:cNvSpPr>
            <p:nvPr/>
          </p:nvSpPr>
          <p:spPr bwMode="auto">
            <a:xfrm>
              <a:off x="3152" y="2340"/>
              <a:ext cx="12"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8" name="Line 2215"/>
            <p:cNvSpPr>
              <a:spLocks noChangeShapeType="1"/>
            </p:cNvSpPr>
            <p:nvPr/>
          </p:nvSpPr>
          <p:spPr bwMode="auto">
            <a:xfrm>
              <a:off x="3181" y="2356"/>
              <a:ext cx="12"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19" name="Line 2216"/>
            <p:cNvSpPr>
              <a:spLocks noChangeShapeType="1"/>
            </p:cNvSpPr>
            <p:nvPr/>
          </p:nvSpPr>
          <p:spPr bwMode="auto">
            <a:xfrm>
              <a:off x="3210" y="2373"/>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0" name="Line 2217"/>
            <p:cNvSpPr>
              <a:spLocks noChangeShapeType="1"/>
            </p:cNvSpPr>
            <p:nvPr/>
          </p:nvSpPr>
          <p:spPr bwMode="auto">
            <a:xfrm>
              <a:off x="3239" y="2385"/>
              <a:ext cx="13"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1" name="Line 2218"/>
            <p:cNvSpPr>
              <a:spLocks noChangeShapeType="1"/>
            </p:cNvSpPr>
            <p:nvPr/>
          </p:nvSpPr>
          <p:spPr bwMode="auto">
            <a:xfrm flipV="1">
              <a:off x="3264" y="2382"/>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2" name="Line 2219"/>
            <p:cNvSpPr>
              <a:spLocks noChangeShapeType="1"/>
            </p:cNvSpPr>
            <p:nvPr/>
          </p:nvSpPr>
          <p:spPr bwMode="auto">
            <a:xfrm flipV="1">
              <a:off x="3277" y="2350"/>
              <a:ext cx="4"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3" name="Line 2220"/>
            <p:cNvSpPr>
              <a:spLocks noChangeShapeType="1"/>
            </p:cNvSpPr>
            <p:nvPr/>
          </p:nvSpPr>
          <p:spPr bwMode="auto">
            <a:xfrm flipV="1">
              <a:off x="3287" y="2321"/>
              <a:ext cx="3"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4" name="Line 2221"/>
            <p:cNvSpPr>
              <a:spLocks noChangeShapeType="1"/>
            </p:cNvSpPr>
            <p:nvPr/>
          </p:nvSpPr>
          <p:spPr bwMode="auto">
            <a:xfrm flipV="1">
              <a:off x="3300" y="2292"/>
              <a:ext cx="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5" name="Line 2222"/>
            <p:cNvSpPr>
              <a:spLocks noChangeShapeType="1"/>
            </p:cNvSpPr>
            <p:nvPr/>
          </p:nvSpPr>
          <p:spPr bwMode="auto">
            <a:xfrm flipV="1">
              <a:off x="3310" y="2260"/>
              <a:ext cx="3"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6" name="Line 2223"/>
            <p:cNvSpPr>
              <a:spLocks noChangeShapeType="1"/>
            </p:cNvSpPr>
            <p:nvPr/>
          </p:nvSpPr>
          <p:spPr bwMode="auto">
            <a:xfrm flipV="1">
              <a:off x="3322" y="2231"/>
              <a:ext cx="4"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7" name="Line 2224"/>
            <p:cNvSpPr>
              <a:spLocks noChangeShapeType="1"/>
            </p:cNvSpPr>
            <p:nvPr/>
          </p:nvSpPr>
          <p:spPr bwMode="auto">
            <a:xfrm flipV="1">
              <a:off x="3332" y="2198"/>
              <a:ext cx="3"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8" name="Line 2225"/>
            <p:cNvSpPr>
              <a:spLocks noChangeShapeType="1"/>
            </p:cNvSpPr>
            <p:nvPr/>
          </p:nvSpPr>
          <p:spPr bwMode="auto">
            <a:xfrm flipV="1">
              <a:off x="3342" y="2169"/>
              <a:ext cx="6"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29" name="Line 2226"/>
            <p:cNvSpPr>
              <a:spLocks noChangeShapeType="1"/>
            </p:cNvSpPr>
            <p:nvPr/>
          </p:nvSpPr>
          <p:spPr bwMode="auto">
            <a:xfrm flipV="1">
              <a:off x="3355" y="2140"/>
              <a:ext cx="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0" name="Line 2227"/>
            <p:cNvSpPr>
              <a:spLocks noChangeShapeType="1"/>
            </p:cNvSpPr>
            <p:nvPr/>
          </p:nvSpPr>
          <p:spPr bwMode="auto">
            <a:xfrm flipV="1">
              <a:off x="3364" y="2108"/>
              <a:ext cx="7"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1" name="Line 2228"/>
            <p:cNvSpPr>
              <a:spLocks noChangeShapeType="1"/>
            </p:cNvSpPr>
            <p:nvPr/>
          </p:nvSpPr>
          <p:spPr bwMode="auto">
            <a:xfrm flipV="1">
              <a:off x="3377" y="2079"/>
              <a:ext cx="4"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2" name="Line 2229"/>
            <p:cNvSpPr>
              <a:spLocks noChangeShapeType="1"/>
            </p:cNvSpPr>
            <p:nvPr/>
          </p:nvSpPr>
          <p:spPr bwMode="auto">
            <a:xfrm flipV="1">
              <a:off x="3387" y="2050"/>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3" name="Line 2230"/>
            <p:cNvSpPr>
              <a:spLocks noChangeShapeType="1"/>
            </p:cNvSpPr>
            <p:nvPr/>
          </p:nvSpPr>
          <p:spPr bwMode="auto">
            <a:xfrm flipV="1">
              <a:off x="3400" y="2018"/>
              <a:ext cx="3"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4" name="Line 2231"/>
            <p:cNvSpPr>
              <a:spLocks noChangeShapeType="1"/>
            </p:cNvSpPr>
            <p:nvPr/>
          </p:nvSpPr>
          <p:spPr bwMode="auto">
            <a:xfrm flipV="1">
              <a:off x="3410" y="1989"/>
              <a:ext cx="6"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5" name="Line 2232"/>
            <p:cNvSpPr>
              <a:spLocks noChangeShapeType="1"/>
            </p:cNvSpPr>
            <p:nvPr/>
          </p:nvSpPr>
          <p:spPr bwMode="auto">
            <a:xfrm flipV="1">
              <a:off x="3422" y="1956"/>
              <a:ext cx="4"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6" name="Line 2233"/>
            <p:cNvSpPr>
              <a:spLocks noChangeShapeType="1"/>
            </p:cNvSpPr>
            <p:nvPr/>
          </p:nvSpPr>
          <p:spPr bwMode="auto">
            <a:xfrm flipV="1">
              <a:off x="3432" y="1927"/>
              <a:ext cx="7"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7" name="Line 2234"/>
            <p:cNvSpPr>
              <a:spLocks noChangeShapeType="1"/>
            </p:cNvSpPr>
            <p:nvPr/>
          </p:nvSpPr>
          <p:spPr bwMode="auto">
            <a:xfrm flipV="1">
              <a:off x="3445" y="1898"/>
              <a:ext cx="3"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8" name="Line 2235"/>
            <p:cNvSpPr>
              <a:spLocks noChangeShapeType="1"/>
            </p:cNvSpPr>
            <p:nvPr/>
          </p:nvSpPr>
          <p:spPr bwMode="auto">
            <a:xfrm flipV="1">
              <a:off x="3455" y="1866"/>
              <a:ext cx="6"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39" name="Line 2236"/>
            <p:cNvSpPr>
              <a:spLocks noChangeShapeType="1"/>
            </p:cNvSpPr>
            <p:nvPr/>
          </p:nvSpPr>
          <p:spPr bwMode="auto">
            <a:xfrm flipV="1">
              <a:off x="3468" y="1837"/>
              <a:ext cx="3"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0" name="Line 2237"/>
            <p:cNvSpPr>
              <a:spLocks noChangeShapeType="1"/>
            </p:cNvSpPr>
            <p:nvPr/>
          </p:nvSpPr>
          <p:spPr bwMode="auto">
            <a:xfrm flipV="1">
              <a:off x="3477" y="1808"/>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1" name="Line 2238"/>
            <p:cNvSpPr>
              <a:spLocks noChangeShapeType="1"/>
            </p:cNvSpPr>
            <p:nvPr/>
          </p:nvSpPr>
          <p:spPr bwMode="auto">
            <a:xfrm>
              <a:off x="3493" y="1795"/>
              <a:ext cx="10"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2" name="Line 2239"/>
            <p:cNvSpPr>
              <a:spLocks noChangeShapeType="1"/>
            </p:cNvSpPr>
            <p:nvPr/>
          </p:nvSpPr>
          <p:spPr bwMode="auto">
            <a:xfrm>
              <a:off x="3522" y="1805"/>
              <a:ext cx="1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3" name="Line 2240"/>
            <p:cNvSpPr>
              <a:spLocks noChangeShapeType="1"/>
            </p:cNvSpPr>
            <p:nvPr/>
          </p:nvSpPr>
          <p:spPr bwMode="auto">
            <a:xfrm>
              <a:off x="3555" y="1818"/>
              <a:ext cx="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4" name="Line 2241"/>
            <p:cNvSpPr>
              <a:spLocks noChangeShapeType="1"/>
            </p:cNvSpPr>
            <p:nvPr/>
          </p:nvSpPr>
          <p:spPr bwMode="auto">
            <a:xfrm>
              <a:off x="3584" y="1827"/>
              <a:ext cx="13"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5" name="Line 2242"/>
            <p:cNvSpPr>
              <a:spLocks noChangeShapeType="1"/>
            </p:cNvSpPr>
            <p:nvPr/>
          </p:nvSpPr>
          <p:spPr bwMode="auto">
            <a:xfrm>
              <a:off x="3616" y="1837"/>
              <a:ext cx="10"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6" name="Line 2243"/>
            <p:cNvSpPr>
              <a:spLocks noChangeShapeType="1"/>
            </p:cNvSpPr>
            <p:nvPr/>
          </p:nvSpPr>
          <p:spPr bwMode="auto">
            <a:xfrm>
              <a:off x="3645" y="1847"/>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7" name="Line 2244"/>
            <p:cNvSpPr>
              <a:spLocks noChangeShapeType="1"/>
            </p:cNvSpPr>
            <p:nvPr/>
          </p:nvSpPr>
          <p:spPr bwMode="auto">
            <a:xfrm>
              <a:off x="3677" y="1856"/>
              <a:ext cx="10"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48" name="Freeform 2245"/>
            <p:cNvSpPr>
              <a:spLocks/>
            </p:cNvSpPr>
            <p:nvPr/>
          </p:nvSpPr>
          <p:spPr bwMode="auto">
            <a:xfrm>
              <a:off x="3706" y="1866"/>
              <a:ext cx="13" cy="3"/>
            </a:xfrm>
            <a:custGeom>
              <a:avLst/>
              <a:gdLst>
                <a:gd name="T0" fmla="*/ 0 w 13"/>
                <a:gd name="T1" fmla="*/ 3 h 3"/>
                <a:gd name="T2" fmla="*/ 4 w 13"/>
                <a:gd name="T3" fmla="*/ 3 h 3"/>
                <a:gd name="T4" fmla="*/ 13 w 13"/>
                <a:gd name="T5" fmla="*/ 0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3"/>
                  </a:moveTo>
                  <a:lnTo>
                    <a:pt x="4" y="3"/>
                  </a:lnTo>
                  <a:lnTo>
                    <a:pt x="1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0949" name="Line 2246"/>
            <p:cNvSpPr>
              <a:spLocks noChangeShapeType="1"/>
            </p:cNvSpPr>
            <p:nvPr/>
          </p:nvSpPr>
          <p:spPr bwMode="auto">
            <a:xfrm flipV="1">
              <a:off x="3735" y="1856"/>
              <a:ext cx="13"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0" name="Line 2247"/>
            <p:cNvSpPr>
              <a:spLocks noChangeShapeType="1"/>
            </p:cNvSpPr>
            <p:nvPr/>
          </p:nvSpPr>
          <p:spPr bwMode="auto">
            <a:xfrm flipV="1">
              <a:off x="3768" y="1844"/>
              <a:ext cx="1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1" name="Line 2248"/>
            <p:cNvSpPr>
              <a:spLocks noChangeShapeType="1"/>
            </p:cNvSpPr>
            <p:nvPr/>
          </p:nvSpPr>
          <p:spPr bwMode="auto">
            <a:xfrm flipV="1">
              <a:off x="3797" y="1834"/>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2" name="Line 2249"/>
            <p:cNvSpPr>
              <a:spLocks noChangeShapeType="1"/>
            </p:cNvSpPr>
            <p:nvPr/>
          </p:nvSpPr>
          <p:spPr bwMode="auto">
            <a:xfrm flipV="1">
              <a:off x="3829" y="1821"/>
              <a:ext cx="10"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3" name="Line 2250"/>
            <p:cNvSpPr>
              <a:spLocks noChangeShapeType="1"/>
            </p:cNvSpPr>
            <p:nvPr/>
          </p:nvSpPr>
          <p:spPr bwMode="auto">
            <a:xfrm flipV="1">
              <a:off x="3858" y="1811"/>
              <a:ext cx="13" cy="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4" name="Line 2251"/>
            <p:cNvSpPr>
              <a:spLocks noChangeShapeType="1"/>
            </p:cNvSpPr>
            <p:nvPr/>
          </p:nvSpPr>
          <p:spPr bwMode="auto">
            <a:xfrm flipV="1">
              <a:off x="3887" y="1798"/>
              <a:ext cx="13"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5" name="Line 2252"/>
            <p:cNvSpPr>
              <a:spLocks noChangeShapeType="1"/>
            </p:cNvSpPr>
            <p:nvPr/>
          </p:nvSpPr>
          <p:spPr bwMode="auto">
            <a:xfrm flipV="1">
              <a:off x="3919" y="1789"/>
              <a:ext cx="10"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6" name="Line 2253"/>
            <p:cNvSpPr>
              <a:spLocks noChangeShapeType="1"/>
            </p:cNvSpPr>
            <p:nvPr/>
          </p:nvSpPr>
          <p:spPr bwMode="auto">
            <a:xfrm>
              <a:off x="3948" y="1792"/>
              <a:ext cx="1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7" name="Line 2254"/>
            <p:cNvSpPr>
              <a:spLocks noChangeShapeType="1"/>
            </p:cNvSpPr>
            <p:nvPr/>
          </p:nvSpPr>
          <p:spPr bwMode="auto">
            <a:xfrm>
              <a:off x="3981" y="1805"/>
              <a:ext cx="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8" name="Line 2255"/>
            <p:cNvSpPr>
              <a:spLocks noChangeShapeType="1"/>
            </p:cNvSpPr>
            <p:nvPr/>
          </p:nvSpPr>
          <p:spPr bwMode="auto">
            <a:xfrm>
              <a:off x="4010" y="1815"/>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59" name="Line 2256"/>
            <p:cNvSpPr>
              <a:spLocks noChangeShapeType="1"/>
            </p:cNvSpPr>
            <p:nvPr/>
          </p:nvSpPr>
          <p:spPr bwMode="auto">
            <a:xfrm>
              <a:off x="4039" y="1824"/>
              <a:ext cx="12" cy="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0" name="Line 2257"/>
            <p:cNvSpPr>
              <a:spLocks noChangeShapeType="1"/>
            </p:cNvSpPr>
            <p:nvPr/>
          </p:nvSpPr>
          <p:spPr bwMode="auto">
            <a:xfrm>
              <a:off x="4071" y="1837"/>
              <a:ext cx="1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1" name="Line 2258"/>
            <p:cNvSpPr>
              <a:spLocks noChangeShapeType="1"/>
            </p:cNvSpPr>
            <p:nvPr/>
          </p:nvSpPr>
          <p:spPr bwMode="auto">
            <a:xfrm>
              <a:off x="4100" y="1847"/>
              <a:ext cx="1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2" name="Line 2259"/>
            <p:cNvSpPr>
              <a:spLocks noChangeShapeType="1"/>
            </p:cNvSpPr>
            <p:nvPr/>
          </p:nvSpPr>
          <p:spPr bwMode="auto">
            <a:xfrm>
              <a:off x="4132" y="1860"/>
              <a:ext cx="10"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3" name="Line 2260"/>
            <p:cNvSpPr>
              <a:spLocks noChangeShapeType="1"/>
            </p:cNvSpPr>
            <p:nvPr/>
          </p:nvSpPr>
          <p:spPr bwMode="auto">
            <a:xfrm>
              <a:off x="4161" y="1869"/>
              <a:ext cx="7"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4" name="Line 2261"/>
            <p:cNvSpPr>
              <a:spLocks noChangeShapeType="1"/>
            </p:cNvSpPr>
            <p:nvPr/>
          </p:nvSpPr>
          <p:spPr bwMode="auto">
            <a:xfrm>
              <a:off x="4177" y="1898"/>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5" name="Line 2262"/>
            <p:cNvSpPr>
              <a:spLocks noChangeShapeType="1"/>
            </p:cNvSpPr>
            <p:nvPr/>
          </p:nvSpPr>
          <p:spPr bwMode="auto">
            <a:xfrm>
              <a:off x="4197" y="1924"/>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6" name="Line 2263"/>
            <p:cNvSpPr>
              <a:spLocks noChangeShapeType="1"/>
            </p:cNvSpPr>
            <p:nvPr/>
          </p:nvSpPr>
          <p:spPr bwMode="auto">
            <a:xfrm>
              <a:off x="4213" y="1950"/>
              <a:ext cx="9"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7" name="Line 2264"/>
            <p:cNvSpPr>
              <a:spLocks noChangeShapeType="1"/>
            </p:cNvSpPr>
            <p:nvPr/>
          </p:nvSpPr>
          <p:spPr bwMode="auto">
            <a:xfrm>
              <a:off x="4232" y="1979"/>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8" name="Line 2265"/>
            <p:cNvSpPr>
              <a:spLocks noChangeShapeType="1"/>
            </p:cNvSpPr>
            <p:nvPr/>
          </p:nvSpPr>
          <p:spPr bwMode="auto">
            <a:xfrm>
              <a:off x="4248" y="2005"/>
              <a:ext cx="10"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69" name="Line 2266"/>
            <p:cNvSpPr>
              <a:spLocks noChangeShapeType="1"/>
            </p:cNvSpPr>
            <p:nvPr/>
          </p:nvSpPr>
          <p:spPr bwMode="auto">
            <a:xfrm>
              <a:off x="4268" y="2031"/>
              <a:ext cx="6"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0" name="Line 2267"/>
            <p:cNvSpPr>
              <a:spLocks noChangeShapeType="1"/>
            </p:cNvSpPr>
            <p:nvPr/>
          </p:nvSpPr>
          <p:spPr bwMode="auto">
            <a:xfrm>
              <a:off x="4287" y="2060"/>
              <a:ext cx="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1" name="Line 2268"/>
            <p:cNvSpPr>
              <a:spLocks noChangeShapeType="1"/>
            </p:cNvSpPr>
            <p:nvPr/>
          </p:nvSpPr>
          <p:spPr bwMode="auto">
            <a:xfrm>
              <a:off x="4303" y="2085"/>
              <a:ext cx="7"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2" name="Line 2269"/>
            <p:cNvSpPr>
              <a:spLocks noChangeShapeType="1"/>
            </p:cNvSpPr>
            <p:nvPr/>
          </p:nvSpPr>
          <p:spPr bwMode="auto">
            <a:xfrm>
              <a:off x="4322" y="2111"/>
              <a:ext cx="7" cy="1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3" name="Line 2270"/>
            <p:cNvSpPr>
              <a:spLocks noChangeShapeType="1"/>
            </p:cNvSpPr>
            <p:nvPr/>
          </p:nvSpPr>
          <p:spPr bwMode="auto">
            <a:xfrm>
              <a:off x="4339" y="2140"/>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4" name="Line 2271"/>
            <p:cNvSpPr>
              <a:spLocks noChangeShapeType="1"/>
            </p:cNvSpPr>
            <p:nvPr/>
          </p:nvSpPr>
          <p:spPr bwMode="auto">
            <a:xfrm>
              <a:off x="4358" y="2166"/>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5" name="Line 2272"/>
            <p:cNvSpPr>
              <a:spLocks noChangeShapeType="1"/>
            </p:cNvSpPr>
            <p:nvPr/>
          </p:nvSpPr>
          <p:spPr bwMode="auto">
            <a:xfrm>
              <a:off x="4374" y="2192"/>
              <a:ext cx="6" cy="1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6" name="Line 2273"/>
            <p:cNvSpPr>
              <a:spLocks noChangeShapeType="1"/>
            </p:cNvSpPr>
            <p:nvPr/>
          </p:nvSpPr>
          <p:spPr bwMode="auto">
            <a:xfrm flipV="1">
              <a:off x="1026" y="2769"/>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7" name="Line 2274"/>
            <p:cNvSpPr>
              <a:spLocks noChangeShapeType="1"/>
            </p:cNvSpPr>
            <p:nvPr/>
          </p:nvSpPr>
          <p:spPr bwMode="auto">
            <a:xfrm>
              <a:off x="984" y="2811"/>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8" name="Line 2275"/>
            <p:cNvSpPr>
              <a:spLocks noChangeShapeType="1"/>
            </p:cNvSpPr>
            <p:nvPr/>
          </p:nvSpPr>
          <p:spPr bwMode="auto">
            <a:xfrm>
              <a:off x="984" y="2769"/>
              <a:ext cx="80"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79" name="Line 2276"/>
            <p:cNvSpPr>
              <a:spLocks noChangeShapeType="1"/>
            </p:cNvSpPr>
            <p:nvPr/>
          </p:nvSpPr>
          <p:spPr bwMode="auto">
            <a:xfrm flipV="1">
              <a:off x="984" y="2769"/>
              <a:ext cx="80"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0" name="Line 2277"/>
            <p:cNvSpPr>
              <a:spLocks noChangeShapeType="1"/>
            </p:cNvSpPr>
            <p:nvPr/>
          </p:nvSpPr>
          <p:spPr bwMode="auto">
            <a:xfrm flipV="1">
              <a:off x="1248" y="2531"/>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1" name="Line 2278"/>
            <p:cNvSpPr>
              <a:spLocks noChangeShapeType="1"/>
            </p:cNvSpPr>
            <p:nvPr/>
          </p:nvSpPr>
          <p:spPr bwMode="auto">
            <a:xfrm>
              <a:off x="1210" y="2572"/>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2" name="Line 2279"/>
            <p:cNvSpPr>
              <a:spLocks noChangeShapeType="1"/>
            </p:cNvSpPr>
            <p:nvPr/>
          </p:nvSpPr>
          <p:spPr bwMode="auto">
            <a:xfrm>
              <a:off x="1210" y="2531"/>
              <a:ext cx="80"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3" name="Line 2280"/>
            <p:cNvSpPr>
              <a:spLocks noChangeShapeType="1"/>
            </p:cNvSpPr>
            <p:nvPr/>
          </p:nvSpPr>
          <p:spPr bwMode="auto">
            <a:xfrm flipV="1">
              <a:off x="1210" y="2531"/>
              <a:ext cx="80"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4" name="Line 2281"/>
            <p:cNvSpPr>
              <a:spLocks noChangeShapeType="1"/>
            </p:cNvSpPr>
            <p:nvPr/>
          </p:nvSpPr>
          <p:spPr bwMode="auto">
            <a:xfrm flipV="1">
              <a:off x="1474" y="2311"/>
              <a:ext cx="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5" name="Line 2282"/>
            <p:cNvSpPr>
              <a:spLocks noChangeShapeType="1"/>
            </p:cNvSpPr>
            <p:nvPr/>
          </p:nvSpPr>
          <p:spPr bwMode="auto">
            <a:xfrm>
              <a:off x="1432" y="2353"/>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6" name="Line 2283"/>
            <p:cNvSpPr>
              <a:spLocks noChangeShapeType="1"/>
            </p:cNvSpPr>
            <p:nvPr/>
          </p:nvSpPr>
          <p:spPr bwMode="auto">
            <a:xfrm>
              <a:off x="1432" y="2311"/>
              <a:ext cx="8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7" name="Line 2284"/>
            <p:cNvSpPr>
              <a:spLocks noChangeShapeType="1"/>
            </p:cNvSpPr>
            <p:nvPr/>
          </p:nvSpPr>
          <p:spPr bwMode="auto">
            <a:xfrm flipV="1">
              <a:off x="1432" y="2311"/>
              <a:ext cx="8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8" name="Line 2285"/>
            <p:cNvSpPr>
              <a:spLocks noChangeShapeType="1"/>
            </p:cNvSpPr>
            <p:nvPr/>
          </p:nvSpPr>
          <p:spPr bwMode="auto">
            <a:xfrm flipV="1">
              <a:off x="1697" y="2192"/>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89" name="Line 2286"/>
            <p:cNvSpPr>
              <a:spLocks noChangeShapeType="1"/>
            </p:cNvSpPr>
            <p:nvPr/>
          </p:nvSpPr>
          <p:spPr bwMode="auto">
            <a:xfrm>
              <a:off x="1655" y="2234"/>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0" name="Line 2287"/>
            <p:cNvSpPr>
              <a:spLocks noChangeShapeType="1"/>
            </p:cNvSpPr>
            <p:nvPr/>
          </p:nvSpPr>
          <p:spPr bwMode="auto">
            <a:xfrm>
              <a:off x="1655" y="2192"/>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1" name="Line 2288"/>
            <p:cNvSpPr>
              <a:spLocks noChangeShapeType="1"/>
            </p:cNvSpPr>
            <p:nvPr/>
          </p:nvSpPr>
          <p:spPr bwMode="auto">
            <a:xfrm flipV="1">
              <a:off x="1655" y="2192"/>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2" name="Line 2289"/>
            <p:cNvSpPr>
              <a:spLocks noChangeShapeType="1"/>
            </p:cNvSpPr>
            <p:nvPr/>
          </p:nvSpPr>
          <p:spPr bwMode="auto">
            <a:xfrm flipV="1">
              <a:off x="1919" y="2073"/>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3" name="Line 2290"/>
            <p:cNvSpPr>
              <a:spLocks noChangeShapeType="1"/>
            </p:cNvSpPr>
            <p:nvPr/>
          </p:nvSpPr>
          <p:spPr bwMode="auto">
            <a:xfrm>
              <a:off x="1881" y="2114"/>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4" name="Line 2291"/>
            <p:cNvSpPr>
              <a:spLocks noChangeShapeType="1"/>
            </p:cNvSpPr>
            <p:nvPr/>
          </p:nvSpPr>
          <p:spPr bwMode="auto">
            <a:xfrm>
              <a:off x="1881" y="2073"/>
              <a:ext cx="80"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5" name="Line 2292"/>
            <p:cNvSpPr>
              <a:spLocks noChangeShapeType="1"/>
            </p:cNvSpPr>
            <p:nvPr/>
          </p:nvSpPr>
          <p:spPr bwMode="auto">
            <a:xfrm flipV="1">
              <a:off x="1881" y="2073"/>
              <a:ext cx="80"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6" name="Line 2293"/>
            <p:cNvSpPr>
              <a:spLocks noChangeShapeType="1"/>
            </p:cNvSpPr>
            <p:nvPr/>
          </p:nvSpPr>
          <p:spPr bwMode="auto">
            <a:xfrm flipV="1">
              <a:off x="2145" y="2031"/>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7" name="Line 2294"/>
            <p:cNvSpPr>
              <a:spLocks noChangeShapeType="1"/>
            </p:cNvSpPr>
            <p:nvPr/>
          </p:nvSpPr>
          <p:spPr bwMode="auto">
            <a:xfrm>
              <a:off x="2103" y="2073"/>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8" name="Line 2295"/>
            <p:cNvSpPr>
              <a:spLocks noChangeShapeType="1"/>
            </p:cNvSpPr>
            <p:nvPr/>
          </p:nvSpPr>
          <p:spPr bwMode="auto">
            <a:xfrm>
              <a:off x="2103" y="2031"/>
              <a:ext cx="8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999" name="Line 2296"/>
            <p:cNvSpPr>
              <a:spLocks noChangeShapeType="1"/>
            </p:cNvSpPr>
            <p:nvPr/>
          </p:nvSpPr>
          <p:spPr bwMode="auto">
            <a:xfrm flipV="1">
              <a:off x="2103" y="2031"/>
              <a:ext cx="8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0" name="Line 2297"/>
            <p:cNvSpPr>
              <a:spLocks noChangeShapeType="1"/>
            </p:cNvSpPr>
            <p:nvPr/>
          </p:nvSpPr>
          <p:spPr bwMode="auto">
            <a:xfrm flipV="1">
              <a:off x="2368" y="1837"/>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1" name="Line 2298"/>
            <p:cNvSpPr>
              <a:spLocks noChangeShapeType="1"/>
            </p:cNvSpPr>
            <p:nvPr/>
          </p:nvSpPr>
          <p:spPr bwMode="auto">
            <a:xfrm>
              <a:off x="2326" y="1876"/>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2" name="Line 2299"/>
            <p:cNvSpPr>
              <a:spLocks noChangeShapeType="1"/>
            </p:cNvSpPr>
            <p:nvPr/>
          </p:nvSpPr>
          <p:spPr bwMode="auto">
            <a:xfrm>
              <a:off x="2326" y="1837"/>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3" name="Line 2300"/>
            <p:cNvSpPr>
              <a:spLocks noChangeShapeType="1"/>
            </p:cNvSpPr>
            <p:nvPr/>
          </p:nvSpPr>
          <p:spPr bwMode="auto">
            <a:xfrm flipV="1">
              <a:off x="2326" y="1837"/>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4" name="Line 2301"/>
            <p:cNvSpPr>
              <a:spLocks noChangeShapeType="1"/>
            </p:cNvSpPr>
            <p:nvPr/>
          </p:nvSpPr>
          <p:spPr bwMode="auto">
            <a:xfrm flipV="1">
              <a:off x="2590" y="2008"/>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5" name="Line 2302"/>
            <p:cNvSpPr>
              <a:spLocks noChangeShapeType="1"/>
            </p:cNvSpPr>
            <p:nvPr/>
          </p:nvSpPr>
          <p:spPr bwMode="auto">
            <a:xfrm>
              <a:off x="2552" y="2047"/>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6" name="Line 2303"/>
            <p:cNvSpPr>
              <a:spLocks noChangeShapeType="1"/>
            </p:cNvSpPr>
            <p:nvPr/>
          </p:nvSpPr>
          <p:spPr bwMode="auto">
            <a:xfrm>
              <a:off x="2552" y="2008"/>
              <a:ext cx="80"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7" name="Line 2304"/>
            <p:cNvSpPr>
              <a:spLocks noChangeShapeType="1"/>
            </p:cNvSpPr>
            <p:nvPr/>
          </p:nvSpPr>
          <p:spPr bwMode="auto">
            <a:xfrm flipV="1">
              <a:off x="2552" y="2008"/>
              <a:ext cx="80"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8" name="Line 2305"/>
            <p:cNvSpPr>
              <a:spLocks noChangeShapeType="1"/>
            </p:cNvSpPr>
            <p:nvPr/>
          </p:nvSpPr>
          <p:spPr bwMode="auto">
            <a:xfrm flipV="1">
              <a:off x="2816" y="1692"/>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09" name="Line 2306"/>
            <p:cNvSpPr>
              <a:spLocks noChangeShapeType="1"/>
            </p:cNvSpPr>
            <p:nvPr/>
          </p:nvSpPr>
          <p:spPr bwMode="auto">
            <a:xfrm>
              <a:off x="2774" y="1731"/>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0" name="Line 2307"/>
            <p:cNvSpPr>
              <a:spLocks noChangeShapeType="1"/>
            </p:cNvSpPr>
            <p:nvPr/>
          </p:nvSpPr>
          <p:spPr bwMode="auto">
            <a:xfrm>
              <a:off x="2774" y="1692"/>
              <a:ext cx="8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1" name="Line 2308"/>
            <p:cNvSpPr>
              <a:spLocks noChangeShapeType="1"/>
            </p:cNvSpPr>
            <p:nvPr/>
          </p:nvSpPr>
          <p:spPr bwMode="auto">
            <a:xfrm flipV="1">
              <a:off x="2774" y="1692"/>
              <a:ext cx="8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2" name="Line 2309"/>
            <p:cNvSpPr>
              <a:spLocks noChangeShapeType="1"/>
            </p:cNvSpPr>
            <p:nvPr/>
          </p:nvSpPr>
          <p:spPr bwMode="auto">
            <a:xfrm flipV="1">
              <a:off x="3039" y="2243"/>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3" name="Line 2310"/>
            <p:cNvSpPr>
              <a:spLocks noChangeShapeType="1"/>
            </p:cNvSpPr>
            <p:nvPr/>
          </p:nvSpPr>
          <p:spPr bwMode="auto">
            <a:xfrm>
              <a:off x="3000" y="2282"/>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4" name="Line 2311"/>
            <p:cNvSpPr>
              <a:spLocks noChangeShapeType="1"/>
            </p:cNvSpPr>
            <p:nvPr/>
          </p:nvSpPr>
          <p:spPr bwMode="auto">
            <a:xfrm>
              <a:off x="3000" y="2243"/>
              <a:ext cx="8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5" name="Line 2312"/>
            <p:cNvSpPr>
              <a:spLocks noChangeShapeType="1"/>
            </p:cNvSpPr>
            <p:nvPr/>
          </p:nvSpPr>
          <p:spPr bwMode="auto">
            <a:xfrm flipV="1">
              <a:off x="3000" y="2243"/>
              <a:ext cx="8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6" name="Line 2313"/>
            <p:cNvSpPr>
              <a:spLocks noChangeShapeType="1"/>
            </p:cNvSpPr>
            <p:nvPr/>
          </p:nvSpPr>
          <p:spPr bwMode="auto">
            <a:xfrm flipV="1">
              <a:off x="3264" y="2356"/>
              <a:ext cx="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7" name="Line 2314"/>
            <p:cNvSpPr>
              <a:spLocks noChangeShapeType="1"/>
            </p:cNvSpPr>
            <p:nvPr/>
          </p:nvSpPr>
          <p:spPr bwMode="auto">
            <a:xfrm>
              <a:off x="3222" y="2398"/>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8" name="Line 2315"/>
            <p:cNvSpPr>
              <a:spLocks noChangeShapeType="1"/>
            </p:cNvSpPr>
            <p:nvPr/>
          </p:nvSpPr>
          <p:spPr bwMode="auto">
            <a:xfrm>
              <a:off x="3222" y="2356"/>
              <a:ext cx="8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19" name="Line 2316"/>
            <p:cNvSpPr>
              <a:spLocks noChangeShapeType="1"/>
            </p:cNvSpPr>
            <p:nvPr/>
          </p:nvSpPr>
          <p:spPr bwMode="auto">
            <a:xfrm flipV="1">
              <a:off x="3222" y="2356"/>
              <a:ext cx="8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0" name="Line 2317"/>
            <p:cNvSpPr>
              <a:spLocks noChangeShapeType="1"/>
            </p:cNvSpPr>
            <p:nvPr/>
          </p:nvSpPr>
          <p:spPr bwMode="auto">
            <a:xfrm flipV="1">
              <a:off x="3487" y="1753"/>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1" name="Line 2318"/>
            <p:cNvSpPr>
              <a:spLocks noChangeShapeType="1"/>
            </p:cNvSpPr>
            <p:nvPr/>
          </p:nvSpPr>
          <p:spPr bwMode="auto">
            <a:xfrm>
              <a:off x="3445" y="1795"/>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2" name="Line 2319"/>
            <p:cNvSpPr>
              <a:spLocks noChangeShapeType="1"/>
            </p:cNvSpPr>
            <p:nvPr/>
          </p:nvSpPr>
          <p:spPr bwMode="auto">
            <a:xfrm>
              <a:off x="3445" y="1753"/>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3" name="Line 2320"/>
            <p:cNvSpPr>
              <a:spLocks noChangeShapeType="1"/>
            </p:cNvSpPr>
            <p:nvPr/>
          </p:nvSpPr>
          <p:spPr bwMode="auto">
            <a:xfrm flipV="1">
              <a:off x="3445" y="1753"/>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4" name="Line 2321"/>
            <p:cNvSpPr>
              <a:spLocks noChangeShapeType="1"/>
            </p:cNvSpPr>
            <p:nvPr/>
          </p:nvSpPr>
          <p:spPr bwMode="auto">
            <a:xfrm flipV="1">
              <a:off x="3710" y="1827"/>
              <a:ext cx="1"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5" name="Line 2322"/>
            <p:cNvSpPr>
              <a:spLocks noChangeShapeType="1"/>
            </p:cNvSpPr>
            <p:nvPr/>
          </p:nvSpPr>
          <p:spPr bwMode="auto">
            <a:xfrm>
              <a:off x="3671" y="1869"/>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6" name="Line 2323"/>
            <p:cNvSpPr>
              <a:spLocks noChangeShapeType="1"/>
            </p:cNvSpPr>
            <p:nvPr/>
          </p:nvSpPr>
          <p:spPr bwMode="auto">
            <a:xfrm>
              <a:off x="3671" y="1827"/>
              <a:ext cx="80"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7" name="Line 2324"/>
            <p:cNvSpPr>
              <a:spLocks noChangeShapeType="1"/>
            </p:cNvSpPr>
            <p:nvPr/>
          </p:nvSpPr>
          <p:spPr bwMode="auto">
            <a:xfrm flipV="1">
              <a:off x="3671" y="1827"/>
              <a:ext cx="80" cy="84"/>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8" name="Line 2325"/>
            <p:cNvSpPr>
              <a:spLocks noChangeShapeType="1"/>
            </p:cNvSpPr>
            <p:nvPr/>
          </p:nvSpPr>
          <p:spPr bwMode="auto">
            <a:xfrm flipV="1">
              <a:off x="3935" y="1747"/>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29" name="Line 2326"/>
            <p:cNvSpPr>
              <a:spLocks noChangeShapeType="1"/>
            </p:cNvSpPr>
            <p:nvPr/>
          </p:nvSpPr>
          <p:spPr bwMode="auto">
            <a:xfrm>
              <a:off x="3893" y="1789"/>
              <a:ext cx="8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0" name="Line 2327"/>
            <p:cNvSpPr>
              <a:spLocks noChangeShapeType="1"/>
            </p:cNvSpPr>
            <p:nvPr/>
          </p:nvSpPr>
          <p:spPr bwMode="auto">
            <a:xfrm>
              <a:off x="3893" y="1747"/>
              <a:ext cx="8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1" name="Line 2328"/>
            <p:cNvSpPr>
              <a:spLocks noChangeShapeType="1"/>
            </p:cNvSpPr>
            <p:nvPr/>
          </p:nvSpPr>
          <p:spPr bwMode="auto">
            <a:xfrm flipV="1">
              <a:off x="3893" y="1747"/>
              <a:ext cx="8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2" name="Line 2329"/>
            <p:cNvSpPr>
              <a:spLocks noChangeShapeType="1"/>
            </p:cNvSpPr>
            <p:nvPr/>
          </p:nvSpPr>
          <p:spPr bwMode="auto">
            <a:xfrm flipV="1">
              <a:off x="4158" y="1827"/>
              <a:ext cx="1"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3" name="Line 2330"/>
            <p:cNvSpPr>
              <a:spLocks noChangeShapeType="1"/>
            </p:cNvSpPr>
            <p:nvPr/>
          </p:nvSpPr>
          <p:spPr bwMode="auto">
            <a:xfrm>
              <a:off x="4116" y="1869"/>
              <a:ext cx="8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4" name="Line 2331"/>
            <p:cNvSpPr>
              <a:spLocks noChangeShapeType="1"/>
            </p:cNvSpPr>
            <p:nvPr/>
          </p:nvSpPr>
          <p:spPr bwMode="auto">
            <a:xfrm>
              <a:off x="4116" y="1827"/>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5" name="Line 2332"/>
            <p:cNvSpPr>
              <a:spLocks noChangeShapeType="1"/>
            </p:cNvSpPr>
            <p:nvPr/>
          </p:nvSpPr>
          <p:spPr bwMode="auto">
            <a:xfrm flipV="1">
              <a:off x="4116" y="1827"/>
              <a:ext cx="84" cy="8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6" name="Line 2333"/>
            <p:cNvSpPr>
              <a:spLocks noChangeShapeType="1"/>
            </p:cNvSpPr>
            <p:nvPr/>
          </p:nvSpPr>
          <p:spPr bwMode="auto">
            <a:xfrm flipV="1">
              <a:off x="4380" y="2163"/>
              <a:ext cx="1"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7" name="Line 2334"/>
            <p:cNvSpPr>
              <a:spLocks noChangeShapeType="1"/>
            </p:cNvSpPr>
            <p:nvPr/>
          </p:nvSpPr>
          <p:spPr bwMode="auto">
            <a:xfrm>
              <a:off x="4342" y="2202"/>
              <a:ext cx="80"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8" name="Line 2335"/>
            <p:cNvSpPr>
              <a:spLocks noChangeShapeType="1"/>
            </p:cNvSpPr>
            <p:nvPr/>
          </p:nvSpPr>
          <p:spPr bwMode="auto">
            <a:xfrm>
              <a:off x="4342" y="2163"/>
              <a:ext cx="80" cy="8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039" name="Line 2336"/>
            <p:cNvSpPr>
              <a:spLocks noChangeShapeType="1"/>
            </p:cNvSpPr>
            <p:nvPr/>
          </p:nvSpPr>
          <p:spPr bwMode="auto">
            <a:xfrm flipV="1">
              <a:off x="4342" y="2163"/>
              <a:ext cx="80" cy="80"/>
            </a:xfrm>
            <a:prstGeom prst="line">
              <a:avLst/>
            </a:prstGeom>
            <a:noFill/>
            <a:ln w="4763">
              <a:solidFill>
                <a:srgbClr val="000000"/>
              </a:solidFill>
              <a:round/>
              <a:headEnd/>
              <a:tailEnd/>
            </a:ln>
          </p:spPr>
          <p:txBody>
            <a:bodyPr/>
            <a:lstStyle/>
            <a:p>
              <a:endParaRPr lang="en-US" dirty="0">
                <a:latin typeface="Courier New" pitchFamily="49" charset="0"/>
              </a:endParaRPr>
            </a:p>
          </p:txBody>
        </p:sp>
      </p:grpSp>
      <p:sp>
        <p:nvSpPr>
          <p:cNvPr id="280583" name="Line 2338"/>
          <p:cNvSpPr>
            <a:spLocks noChangeShapeType="1"/>
          </p:cNvSpPr>
          <p:nvPr/>
        </p:nvSpPr>
        <p:spPr bwMode="auto">
          <a:xfrm>
            <a:off x="1260475" y="4770438"/>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84" name="Line 2339"/>
          <p:cNvSpPr>
            <a:spLocks noChangeShapeType="1"/>
          </p:cNvSpPr>
          <p:nvPr/>
        </p:nvSpPr>
        <p:spPr bwMode="auto">
          <a:xfrm flipH="1">
            <a:off x="6907213" y="4770438"/>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85" name="Freeform 2340"/>
          <p:cNvSpPr>
            <a:spLocks noEditPoints="1"/>
          </p:cNvSpPr>
          <p:nvPr/>
        </p:nvSpPr>
        <p:spPr bwMode="auto">
          <a:xfrm>
            <a:off x="973138" y="4675188"/>
            <a:ext cx="122237" cy="185737"/>
          </a:xfrm>
          <a:custGeom>
            <a:avLst/>
            <a:gdLst>
              <a:gd name="T0" fmla="*/ 2147483647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2147483647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0 w 77"/>
              <a:gd name="T33" fmla="*/ 2147483647 h 117"/>
              <a:gd name="T34" fmla="*/ 2147483647 w 77"/>
              <a:gd name="T35" fmla="*/ 2147483647 h 117"/>
              <a:gd name="T36" fmla="*/ 2147483647 w 77"/>
              <a:gd name="T37" fmla="*/ 2147483647 h 117"/>
              <a:gd name="T38" fmla="*/ 2147483647 w 77"/>
              <a:gd name="T39" fmla="*/ 0 h 117"/>
              <a:gd name="T40" fmla="*/ 2147483647 w 77"/>
              <a:gd name="T41" fmla="*/ 0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2147483647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117"/>
              <a:gd name="T98" fmla="*/ 77 w 77"/>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117">
                <a:moveTo>
                  <a:pt x="77" y="30"/>
                </a:moveTo>
                <a:lnTo>
                  <a:pt x="61" y="30"/>
                </a:lnTo>
                <a:lnTo>
                  <a:pt x="61" y="23"/>
                </a:lnTo>
                <a:lnTo>
                  <a:pt x="57" y="20"/>
                </a:lnTo>
                <a:lnTo>
                  <a:pt x="51" y="13"/>
                </a:lnTo>
                <a:lnTo>
                  <a:pt x="44" y="13"/>
                </a:lnTo>
                <a:lnTo>
                  <a:pt x="37" y="13"/>
                </a:lnTo>
                <a:lnTo>
                  <a:pt x="30" y="17"/>
                </a:lnTo>
                <a:lnTo>
                  <a:pt x="24" y="20"/>
                </a:lnTo>
                <a:lnTo>
                  <a:pt x="20" y="30"/>
                </a:lnTo>
                <a:lnTo>
                  <a:pt x="17" y="40"/>
                </a:lnTo>
                <a:lnTo>
                  <a:pt x="17" y="53"/>
                </a:lnTo>
                <a:lnTo>
                  <a:pt x="24" y="47"/>
                </a:lnTo>
                <a:lnTo>
                  <a:pt x="30" y="43"/>
                </a:lnTo>
                <a:lnTo>
                  <a:pt x="37" y="40"/>
                </a:lnTo>
                <a:lnTo>
                  <a:pt x="44" y="40"/>
                </a:lnTo>
                <a:lnTo>
                  <a:pt x="54" y="40"/>
                </a:lnTo>
                <a:lnTo>
                  <a:pt x="61" y="43"/>
                </a:lnTo>
                <a:lnTo>
                  <a:pt x="67" y="50"/>
                </a:lnTo>
                <a:lnTo>
                  <a:pt x="74" y="57"/>
                </a:lnTo>
                <a:lnTo>
                  <a:pt x="77" y="67"/>
                </a:lnTo>
                <a:lnTo>
                  <a:pt x="77" y="77"/>
                </a:lnTo>
                <a:lnTo>
                  <a:pt x="77" y="87"/>
                </a:lnTo>
                <a:lnTo>
                  <a:pt x="74" y="97"/>
                </a:lnTo>
                <a:lnTo>
                  <a:pt x="67" y="104"/>
                </a:lnTo>
                <a:lnTo>
                  <a:pt x="61" y="110"/>
                </a:lnTo>
                <a:lnTo>
                  <a:pt x="51" y="114"/>
                </a:lnTo>
                <a:lnTo>
                  <a:pt x="41" y="117"/>
                </a:lnTo>
                <a:lnTo>
                  <a:pt x="30" y="114"/>
                </a:lnTo>
                <a:lnTo>
                  <a:pt x="20" y="110"/>
                </a:lnTo>
                <a:lnTo>
                  <a:pt x="14" y="104"/>
                </a:lnTo>
                <a:lnTo>
                  <a:pt x="7" y="94"/>
                </a:lnTo>
                <a:lnTo>
                  <a:pt x="4" y="77"/>
                </a:lnTo>
                <a:lnTo>
                  <a:pt x="0" y="60"/>
                </a:lnTo>
                <a:lnTo>
                  <a:pt x="4" y="43"/>
                </a:lnTo>
                <a:lnTo>
                  <a:pt x="4" y="30"/>
                </a:lnTo>
                <a:lnTo>
                  <a:pt x="10" y="20"/>
                </a:lnTo>
                <a:lnTo>
                  <a:pt x="14" y="13"/>
                </a:lnTo>
                <a:lnTo>
                  <a:pt x="24" y="3"/>
                </a:lnTo>
                <a:lnTo>
                  <a:pt x="34" y="0"/>
                </a:lnTo>
                <a:lnTo>
                  <a:pt x="44" y="0"/>
                </a:lnTo>
                <a:lnTo>
                  <a:pt x="57" y="0"/>
                </a:lnTo>
                <a:lnTo>
                  <a:pt x="67" y="7"/>
                </a:lnTo>
                <a:lnTo>
                  <a:pt x="74" y="17"/>
                </a:lnTo>
                <a:lnTo>
                  <a:pt x="77" y="30"/>
                </a:lnTo>
                <a:close/>
                <a:moveTo>
                  <a:pt x="17" y="77"/>
                </a:moveTo>
                <a:lnTo>
                  <a:pt x="17" y="84"/>
                </a:lnTo>
                <a:lnTo>
                  <a:pt x="20" y="90"/>
                </a:lnTo>
                <a:lnTo>
                  <a:pt x="24" y="94"/>
                </a:lnTo>
                <a:lnTo>
                  <a:pt x="27" y="100"/>
                </a:lnTo>
                <a:lnTo>
                  <a:pt x="34" y="100"/>
                </a:lnTo>
                <a:lnTo>
                  <a:pt x="41" y="104"/>
                </a:lnTo>
                <a:lnTo>
                  <a:pt x="51" y="100"/>
                </a:lnTo>
                <a:lnTo>
                  <a:pt x="57" y="97"/>
                </a:lnTo>
                <a:lnTo>
                  <a:pt x="61" y="87"/>
                </a:lnTo>
                <a:lnTo>
                  <a:pt x="64" y="77"/>
                </a:lnTo>
                <a:lnTo>
                  <a:pt x="61" y="67"/>
                </a:lnTo>
                <a:lnTo>
                  <a:pt x="57" y="60"/>
                </a:lnTo>
                <a:lnTo>
                  <a:pt x="51" y="53"/>
                </a:lnTo>
                <a:lnTo>
                  <a:pt x="41" y="53"/>
                </a:lnTo>
                <a:lnTo>
                  <a:pt x="30" y="53"/>
                </a:lnTo>
                <a:lnTo>
                  <a:pt x="24" y="60"/>
                </a:lnTo>
                <a:lnTo>
                  <a:pt x="17" y="67"/>
                </a:lnTo>
                <a:lnTo>
                  <a:pt x="17"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586" name="Line 2341"/>
          <p:cNvSpPr>
            <a:spLocks noChangeShapeType="1"/>
          </p:cNvSpPr>
          <p:nvPr/>
        </p:nvSpPr>
        <p:spPr bwMode="auto">
          <a:xfrm>
            <a:off x="1260475" y="4770438"/>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87" name="Line 2342"/>
          <p:cNvSpPr>
            <a:spLocks noChangeShapeType="1"/>
          </p:cNvSpPr>
          <p:nvPr/>
        </p:nvSpPr>
        <p:spPr bwMode="auto">
          <a:xfrm flipH="1">
            <a:off x="6907213" y="4770438"/>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88" name="Line 2343"/>
          <p:cNvSpPr>
            <a:spLocks noChangeShapeType="1"/>
          </p:cNvSpPr>
          <p:nvPr/>
        </p:nvSpPr>
        <p:spPr bwMode="auto">
          <a:xfrm>
            <a:off x="1260475" y="426561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89" name="Line 2344"/>
          <p:cNvSpPr>
            <a:spLocks noChangeShapeType="1"/>
          </p:cNvSpPr>
          <p:nvPr/>
        </p:nvSpPr>
        <p:spPr bwMode="auto">
          <a:xfrm flipH="1">
            <a:off x="6907213" y="426561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90" name="Freeform 2345"/>
          <p:cNvSpPr>
            <a:spLocks noEditPoints="1"/>
          </p:cNvSpPr>
          <p:nvPr/>
        </p:nvSpPr>
        <p:spPr bwMode="auto">
          <a:xfrm>
            <a:off x="973138" y="4170363"/>
            <a:ext cx="122237" cy="185737"/>
          </a:xfrm>
          <a:custGeom>
            <a:avLst/>
            <a:gdLst>
              <a:gd name="T0" fmla="*/ 2147483647 w 77"/>
              <a:gd name="T1" fmla="*/ 2147483647 h 117"/>
              <a:gd name="T2" fmla="*/ 2147483647 w 77"/>
              <a:gd name="T3" fmla="*/ 2147483647 h 117"/>
              <a:gd name="T4" fmla="*/ 2147483647 w 77"/>
              <a:gd name="T5" fmla="*/ 2147483647 h 117"/>
              <a:gd name="T6" fmla="*/ 2147483647 w 77"/>
              <a:gd name="T7" fmla="*/ 2147483647 h 117"/>
              <a:gd name="T8" fmla="*/ 2147483647 w 77"/>
              <a:gd name="T9" fmla="*/ 2147483647 h 117"/>
              <a:gd name="T10" fmla="*/ 2147483647 w 77"/>
              <a:gd name="T11" fmla="*/ 2147483647 h 117"/>
              <a:gd name="T12" fmla="*/ 2147483647 w 77"/>
              <a:gd name="T13" fmla="*/ 2147483647 h 117"/>
              <a:gd name="T14" fmla="*/ 2147483647 w 77"/>
              <a:gd name="T15" fmla="*/ 2147483647 h 117"/>
              <a:gd name="T16" fmla="*/ 2147483647 w 77"/>
              <a:gd name="T17" fmla="*/ 2147483647 h 117"/>
              <a:gd name="T18" fmla="*/ 2147483647 w 77"/>
              <a:gd name="T19" fmla="*/ 2147483647 h 117"/>
              <a:gd name="T20" fmla="*/ 2147483647 w 77"/>
              <a:gd name="T21" fmla="*/ 2147483647 h 117"/>
              <a:gd name="T22" fmla="*/ 2147483647 w 77"/>
              <a:gd name="T23" fmla="*/ 2147483647 h 117"/>
              <a:gd name="T24" fmla="*/ 2147483647 w 77"/>
              <a:gd name="T25" fmla="*/ 2147483647 h 117"/>
              <a:gd name="T26" fmla="*/ 2147483647 w 77"/>
              <a:gd name="T27" fmla="*/ 2147483647 h 117"/>
              <a:gd name="T28" fmla="*/ 2147483647 w 77"/>
              <a:gd name="T29" fmla="*/ 2147483647 h 117"/>
              <a:gd name="T30" fmla="*/ 2147483647 w 77"/>
              <a:gd name="T31" fmla="*/ 2147483647 h 117"/>
              <a:gd name="T32" fmla="*/ 0 w 77"/>
              <a:gd name="T33" fmla="*/ 2147483647 h 117"/>
              <a:gd name="T34" fmla="*/ 2147483647 w 77"/>
              <a:gd name="T35" fmla="*/ 2147483647 h 117"/>
              <a:gd name="T36" fmla="*/ 2147483647 w 77"/>
              <a:gd name="T37" fmla="*/ 2147483647 h 117"/>
              <a:gd name="T38" fmla="*/ 2147483647 w 77"/>
              <a:gd name="T39" fmla="*/ 0 h 117"/>
              <a:gd name="T40" fmla="*/ 2147483647 w 77"/>
              <a:gd name="T41" fmla="*/ 0 h 117"/>
              <a:gd name="T42" fmla="*/ 2147483647 w 77"/>
              <a:gd name="T43" fmla="*/ 2147483647 h 117"/>
              <a:gd name="T44" fmla="*/ 2147483647 w 77"/>
              <a:gd name="T45" fmla="*/ 2147483647 h 117"/>
              <a:gd name="T46" fmla="*/ 2147483647 w 77"/>
              <a:gd name="T47" fmla="*/ 2147483647 h 117"/>
              <a:gd name="T48" fmla="*/ 2147483647 w 77"/>
              <a:gd name="T49" fmla="*/ 2147483647 h 117"/>
              <a:gd name="T50" fmla="*/ 2147483647 w 77"/>
              <a:gd name="T51" fmla="*/ 2147483647 h 117"/>
              <a:gd name="T52" fmla="*/ 2147483647 w 77"/>
              <a:gd name="T53" fmla="*/ 2147483647 h 117"/>
              <a:gd name="T54" fmla="*/ 2147483647 w 77"/>
              <a:gd name="T55" fmla="*/ 2147483647 h 117"/>
              <a:gd name="T56" fmla="*/ 2147483647 w 77"/>
              <a:gd name="T57" fmla="*/ 2147483647 h 117"/>
              <a:gd name="T58" fmla="*/ 2147483647 w 77"/>
              <a:gd name="T59" fmla="*/ 2147483647 h 117"/>
              <a:gd name="T60" fmla="*/ 2147483647 w 77"/>
              <a:gd name="T61" fmla="*/ 2147483647 h 117"/>
              <a:gd name="T62" fmla="*/ 2147483647 w 77"/>
              <a:gd name="T63" fmla="*/ 2147483647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117"/>
              <a:gd name="T98" fmla="*/ 77 w 77"/>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117">
                <a:moveTo>
                  <a:pt x="77" y="30"/>
                </a:moveTo>
                <a:lnTo>
                  <a:pt x="61" y="30"/>
                </a:lnTo>
                <a:lnTo>
                  <a:pt x="61" y="23"/>
                </a:lnTo>
                <a:lnTo>
                  <a:pt x="57" y="20"/>
                </a:lnTo>
                <a:lnTo>
                  <a:pt x="51" y="13"/>
                </a:lnTo>
                <a:lnTo>
                  <a:pt x="44" y="13"/>
                </a:lnTo>
                <a:lnTo>
                  <a:pt x="37" y="13"/>
                </a:lnTo>
                <a:lnTo>
                  <a:pt x="30" y="17"/>
                </a:lnTo>
                <a:lnTo>
                  <a:pt x="24" y="23"/>
                </a:lnTo>
                <a:lnTo>
                  <a:pt x="20" y="30"/>
                </a:lnTo>
                <a:lnTo>
                  <a:pt x="17" y="40"/>
                </a:lnTo>
                <a:lnTo>
                  <a:pt x="17" y="53"/>
                </a:lnTo>
                <a:lnTo>
                  <a:pt x="24" y="47"/>
                </a:lnTo>
                <a:lnTo>
                  <a:pt x="30" y="43"/>
                </a:lnTo>
                <a:lnTo>
                  <a:pt x="37" y="40"/>
                </a:lnTo>
                <a:lnTo>
                  <a:pt x="44" y="40"/>
                </a:lnTo>
                <a:lnTo>
                  <a:pt x="54" y="40"/>
                </a:lnTo>
                <a:lnTo>
                  <a:pt x="61" y="43"/>
                </a:lnTo>
                <a:lnTo>
                  <a:pt x="67" y="50"/>
                </a:lnTo>
                <a:lnTo>
                  <a:pt x="74" y="57"/>
                </a:lnTo>
                <a:lnTo>
                  <a:pt x="77" y="67"/>
                </a:lnTo>
                <a:lnTo>
                  <a:pt x="77" y="77"/>
                </a:lnTo>
                <a:lnTo>
                  <a:pt x="77" y="87"/>
                </a:lnTo>
                <a:lnTo>
                  <a:pt x="74" y="97"/>
                </a:lnTo>
                <a:lnTo>
                  <a:pt x="67" y="107"/>
                </a:lnTo>
                <a:lnTo>
                  <a:pt x="61" y="110"/>
                </a:lnTo>
                <a:lnTo>
                  <a:pt x="51" y="117"/>
                </a:lnTo>
                <a:lnTo>
                  <a:pt x="41" y="117"/>
                </a:lnTo>
                <a:lnTo>
                  <a:pt x="30" y="114"/>
                </a:lnTo>
                <a:lnTo>
                  <a:pt x="20" y="110"/>
                </a:lnTo>
                <a:lnTo>
                  <a:pt x="14" y="104"/>
                </a:lnTo>
                <a:lnTo>
                  <a:pt x="7" y="94"/>
                </a:lnTo>
                <a:lnTo>
                  <a:pt x="4" y="80"/>
                </a:lnTo>
                <a:lnTo>
                  <a:pt x="0" y="60"/>
                </a:lnTo>
                <a:lnTo>
                  <a:pt x="4" y="47"/>
                </a:lnTo>
                <a:lnTo>
                  <a:pt x="4" y="33"/>
                </a:lnTo>
                <a:lnTo>
                  <a:pt x="10" y="20"/>
                </a:lnTo>
                <a:lnTo>
                  <a:pt x="14" y="13"/>
                </a:lnTo>
                <a:lnTo>
                  <a:pt x="24" y="7"/>
                </a:lnTo>
                <a:lnTo>
                  <a:pt x="34" y="0"/>
                </a:lnTo>
                <a:lnTo>
                  <a:pt x="44" y="0"/>
                </a:lnTo>
                <a:lnTo>
                  <a:pt x="57" y="0"/>
                </a:lnTo>
                <a:lnTo>
                  <a:pt x="67" y="7"/>
                </a:lnTo>
                <a:lnTo>
                  <a:pt x="74" y="17"/>
                </a:lnTo>
                <a:lnTo>
                  <a:pt x="77" y="30"/>
                </a:lnTo>
                <a:close/>
                <a:moveTo>
                  <a:pt x="17" y="77"/>
                </a:moveTo>
                <a:lnTo>
                  <a:pt x="17" y="84"/>
                </a:lnTo>
                <a:lnTo>
                  <a:pt x="20" y="90"/>
                </a:lnTo>
                <a:lnTo>
                  <a:pt x="24" y="97"/>
                </a:lnTo>
                <a:lnTo>
                  <a:pt x="27" y="100"/>
                </a:lnTo>
                <a:lnTo>
                  <a:pt x="34" y="104"/>
                </a:lnTo>
                <a:lnTo>
                  <a:pt x="41" y="104"/>
                </a:lnTo>
                <a:lnTo>
                  <a:pt x="51" y="100"/>
                </a:lnTo>
                <a:lnTo>
                  <a:pt x="57" y="97"/>
                </a:lnTo>
                <a:lnTo>
                  <a:pt x="61" y="87"/>
                </a:lnTo>
                <a:lnTo>
                  <a:pt x="64" y="77"/>
                </a:lnTo>
                <a:lnTo>
                  <a:pt x="61" y="67"/>
                </a:lnTo>
                <a:lnTo>
                  <a:pt x="57" y="60"/>
                </a:lnTo>
                <a:lnTo>
                  <a:pt x="51" y="53"/>
                </a:lnTo>
                <a:lnTo>
                  <a:pt x="41" y="53"/>
                </a:lnTo>
                <a:lnTo>
                  <a:pt x="30" y="53"/>
                </a:lnTo>
                <a:lnTo>
                  <a:pt x="24" y="60"/>
                </a:lnTo>
                <a:lnTo>
                  <a:pt x="17" y="67"/>
                </a:lnTo>
                <a:lnTo>
                  <a:pt x="17" y="7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0591" name="Line 2346"/>
          <p:cNvSpPr>
            <a:spLocks noChangeShapeType="1"/>
          </p:cNvSpPr>
          <p:nvPr/>
        </p:nvSpPr>
        <p:spPr bwMode="auto">
          <a:xfrm>
            <a:off x="1260475" y="4265613"/>
            <a:ext cx="69850"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92" name="Line 2347"/>
          <p:cNvSpPr>
            <a:spLocks noChangeShapeType="1"/>
          </p:cNvSpPr>
          <p:nvPr/>
        </p:nvSpPr>
        <p:spPr bwMode="auto">
          <a:xfrm flipH="1">
            <a:off x="6907213" y="4265613"/>
            <a:ext cx="65087" cy="1587"/>
          </a:xfrm>
          <a:prstGeom prst="line">
            <a:avLst/>
          </a:prstGeom>
          <a:noFill/>
          <a:ln w="11113">
            <a:solidFill>
              <a:srgbClr val="000000"/>
            </a:solidFill>
            <a:round/>
            <a:headEnd/>
            <a:tailEnd/>
          </a:ln>
        </p:spPr>
        <p:txBody>
          <a:bodyPr/>
          <a:lstStyle/>
          <a:p>
            <a:endParaRPr lang="en-US" dirty="0">
              <a:latin typeface="Courier New" pitchFamily="49" charset="0"/>
            </a:endParaRPr>
          </a:p>
        </p:txBody>
      </p:sp>
      <p:sp>
        <p:nvSpPr>
          <p:cNvPr id="280593" name="Line 2349"/>
          <p:cNvSpPr>
            <a:spLocks noChangeShapeType="1"/>
          </p:cNvSpPr>
          <p:nvPr/>
        </p:nvSpPr>
        <p:spPr bwMode="auto">
          <a:xfrm flipV="1">
            <a:off x="1446213" y="4414838"/>
            <a:ext cx="11112" cy="158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0594" name="Line 2353"/>
          <p:cNvSpPr>
            <a:spLocks noChangeShapeType="1"/>
          </p:cNvSpPr>
          <p:nvPr/>
        </p:nvSpPr>
        <p:spPr bwMode="auto">
          <a:xfrm flipV="1">
            <a:off x="1568450" y="4238625"/>
            <a:ext cx="15875" cy="22225"/>
          </a:xfrm>
          <a:prstGeom prst="line">
            <a:avLst/>
          </a:prstGeom>
          <a:noFill/>
          <a:ln w="4763">
            <a:solidFill>
              <a:srgbClr val="000000"/>
            </a:solidFill>
            <a:round/>
            <a:headEnd/>
            <a:tailEnd/>
          </a:ln>
        </p:spPr>
        <p:txBody>
          <a:bodyP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Footer Placeholder 3"/>
          <p:cNvSpPr>
            <a:spLocks noGrp="1"/>
          </p:cNvSpPr>
          <p:nvPr>
            <p:ph type="ftr" sz="quarter" idx="10"/>
          </p:nvPr>
        </p:nvSpPr>
        <p:spPr/>
        <p:txBody>
          <a:bodyPr/>
          <a:lstStyle/>
          <a:p>
            <a:pPr>
              <a:defRPr/>
            </a:pPr>
            <a:r>
              <a:rPr lang="en-US"/>
              <a:t>Art of Multiprocessor Programming</a:t>
            </a:r>
          </a:p>
        </p:txBody>
      </p:sp>
      <p:sp>
        <p:nvSpPr>
          <p:cNvPr id="617" name="Slide Number Placeholder 4"/>
          <p:cNvSpPr>
            <a:spLocks noGrp="1"/>
          </p:cNvSpPr>
          <p:nvPr>
            <p:ph type="sldNum" sz="quarter" idx="11"/>
          </p:nvPr>
        </p:nvSpPr>
        <p:spPr/>
        <p:txBody>
          <a:bodyPr/>
          <a:lstStyle/>
          <a:p>
            <a:pPr>
              <a:defRPr/>
            </a:pPr>
            <a:fld id="{5A9B7DC4-62C7-4606-825A-0DAABE3BBCED}" type="slidenum">
              <a:rPr lang="x-none"/>
              <a:pPr>
                <a:defRPr/>
              </a:pPr>
              <a:t>294</a:t>
            </a:fld>
            <a:endParaRPr lang="en-US"/>
          </a:p>
        </p:txBody>
      </p:sp>
      <p:sp>
        <p:nvSpPr>
          <p:cNvPr id="281604" name="Rectangle 2"/>
          <p:cNvSpPr>
            <a:spLocks noGrp="1" noChangeArrowheads="1"/>
          </p:cNvSpPr>
          <p:nvPr>
            <p:ph type="title"/>
          </p:nvPr>
        </p:nvSpPr>
        <p:spPr/>
        <p:txBody>
          <a:bodyPr/>
          <a:lstStyle/>
          <a:p>
            <a:r>
              <a:rPr lang="en-US" smtClean="0"/>
              <a:t>As Contains Ratio Increases  </a:t>
            </a:r>
          </a:p>
        </p:txBody>
      </p:sp>
      <p:sp>
        <p:nvSpPr>
          <p:cNvPr id="281605" name="AutoShape 11"/>
          <p:cNvSpPr>
            <a:spLocks noChangeAspect="1" noChangeArrowheads="1" noTextEdit="1"/>
          </p:cNvSpPr>
          <p:nvPr/>
        </p:nvSpPr>
        <p:spPr bwMode="auto">
          <a:xfrm>
            <a:off x="0" y="1868488"/>
            <a:ext cx="6653213" cy="3956050"/>
          </a:xfrm>
          <a:prstGeom prst="rect">
            <a:avLst/>
          </a:prstGeom>
          <a:noFill/>
          <a:ln w="9525">
            <a:noFill/>
            <a:miter lim="800000"/>
            <a:headEnd/>
            <a:tailEnd/>
          </a:ln>
        </p:spPr>
        <p:txBody>
          <a:bodyPr/>
          <a:lstStyle/>
          <a:p>
            <a:endParaRPr lang="en-US" dirty="0">
              <a:latin typeface="Courier New" pitchFamily="49" charset="0"/>
            </a:endParaRPr>
          </a:p>
        </p:txBody>
      </p:sp>
      <p:grpSp>
        <p:nvGrpSpPr>
          <p:cNvPr id="281606" name="Group 1932"/>
          <p:cNvGrpSpPr>
            <a:grpSpLocks/>
          </p:cNvGrpSpPr>
          <p:nvPr/>
        </p:nvGrpSpPr>
        <p:grpSpPr bwMode="auto">
          <a:xfrm>
            <a:off x="465138" y="2120900"/>
            <a:ext cx="8267699" cy="2792413"/>
            <a:chOff x="293" y="1336"/>
            <a:chExt cx="5208" cy="1759"/>
          </a:xfrm>
        </p:grpSpPr>
        <p:sp>
          <p:nvSpPr>
            <p:cNvPr id="281608" name="Text Box 3"/>
            <p:cNvSpPr txBox="1">
              <a:spLocks noChangeArrowheads="1"/>
            </p:cNvSpPr>
            <p:nvPr/>
          </p:nvSpPr>
          <p:spPr bwMode="auto">
            <a:xfrm>
              <a:off x="4185" y="1482"/>
              <a:ext cx="734" cy="213"/>
            </a:xfrm>
            <a:prstGeom prst="rect">
              <a:avLst/>
            </a:prstGeom>
            <a:noFill/>
            <a:ln w="9525" algn="ctr">
              <a:noFill/>
              <a:miter lim="800000"/>
              <a:headEnd/>
              <a:tailEnd/>
            </a:ln>
          </p:spPr>
          <p:txBody>
            <a:bodyPr wrap="none">
              <a:spAutoFit/>
            </a:bodyPr>
            <a:lstStyle/>
            <a:p>
              <a:pPr algn="l"/>
              <a:r>
                <a:rPr lang="en-US" sz="1600" b="1" dirty="0">
                  <a:latin typeface="Arial" pitchFamily="34" charset="0"/>
                </a:rPr>
                <a:t>Lock-free </a:t>
              </a:r>
            </a:p>
          </p:txBody>
        </p:sp>
        <p:sp>
          <p:nvSpPr>
            <p:cNvPr id="281609" name="Text Box 4"/>
            <p:cNvSpPr txBox="1">
              <a:spLocks noChangeArrowheads="1"/>
            </p:cNvSpPr>
            <p:nvPr/>
          </p:nvSpPr>
          <p:spPr bwMode="auto">
            <a:xfrm>
              <a:off x="4188" y="1692"/>
              <a:ext cx="647" cy="212"/>
            </a:xfrm>
            <a:prstGeom prst="rect">
              <a:avLst/>
            </a:prstGeom>
            <a:noFill/>
            <a:ln w="9525" algn="ctr">
              <a:noFill/>
              <a:miter lim="800000"/>
              <a:headEnd/>
              <a:tailEnd/>
            </a:ln>
          </p:spPr>
          <p:txBody>
            <a:bodyPr wrap="none">
              <a:spAutoFit/>
            </a:bodyPr>
            <a:lstStyle/>
            <a:p>
              <a:pPr algn="l"/>
              <a:r>
                <a:rPr lang="en-US" sz="1600" b="1" dirty="0">
                  <a:latin typeface="Arial" pitchFamily="34" charset="0"/>
                </a:rPr>
                <a:t>Lazy list</a:t>
              </a:r>
            </a:p>
          </p:txBody>
        </p:sp>
        <p:sp>
          <p:nvSpPr>
            <p:cNvPr id="281610" name="Line 14"/>
            <p:cNvSpPr>
              <a:spLocks noChangeShapeType="1"/>
            </p:cNvSpPr>
            <p:nvPr/>
          </p:nvSpPr>
          <p:spPr bwMode="auto">
            <a:xfrm>
              <a:off x="768" y="2699"/>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11" name="Line 15"/>
            <p:cNvSpPr>
              <a:spLocks noChangeShapeType="1"/>
            </p:cNvSpPr>
            <p:nvPr/>
          </p:nvSpPr>
          <p:spPr bwMode="auto">
            <a:xfrm flipH="1">
              <a:off x="4027" y="2699"/>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12" name="Freeform 16"/>
            <p:cNvSpPr>
              <a:spLocks noEditPoints="1"/>
            </p:cNvSpPr>
            <p:nvPr/>
          </p:nvSpPr>
          <p:spPr bwMode="auto">
            <a:xfrm>
              <a:off x="611" y="2644"/>
              <a:ext cx="67" cy="101"/>
            </a:xfrm>
            <a:custGeom>
              <a:avLst/>
              <a:gdLst>
                <a:gd name="T0" fmla="*/ 0 w 67"/>
                <a:gd name="T1" fmla="*/ 52 h 101"/>
                <a:gd name="T2" fmla="*/ 3 w 67"/>
                <a:gd name="T3" fmla="*/ 34 h 101"/>
                <a:gd name="T4" fmla="*/ 5 w 67"/>
                <a:gd name="T5" fmla="*/ 23 h 101"/>
                <a:gd name="T6" fmla="*/ 8 w 67"/>
                <a:gd name="T7" fmla="*/ 14 h 101"/>
                <a:gd name="T8" fmla="*/ 14 w 67"/>
                <a:gd name="T9" fmla="*/ 5 h 101"/>
                <a:gd name="T10" fmla="*/ 23 w 67"/>
                <a:gd name="T11" fmla="*/ 2 h 101"/>
                <a:gd name="T12" fmla="*/ 35 w 67"/>
                <a:gd name="T13" fmla="*/ 0 h 101"/>
                <a:gd name="T14" fmla="*/ 40 w 67"/>
                <a:gd name="T15" fmla="*/ 2 h 101"/>
                <a:gd name="T16" fmla="*/ 49 w 67"/>
                <a:gd name="T17" fmla="*/ 5 h 101"/>
                <a:gd name="T18" fmla="*/ 55 w 67"/>
                <a:gd name="T19" fmla="*/ 8 h 101"/>
                <a:gd name="T20" fmla="*/ 58 w 67"/>
                <a:gd name="T21" fmla="*/ 14 h 101"/>
                <a:gd name="T22" fmla="*/ 61 w 67"/>
                <a:gd name="T23" fmla="*/ 20 h 101"/>
                <a:gd name="T24" fmla="*/ 64 w 67"/>
                <a:gd name="T25" fmla="*/ 29 h 101"/>
                <a:gd name="T26" fmla="*/ 67 w 67"/>
                <a:gd name="T27" fmla="*/ 37 h 101"/>
                <a:gd name="T28" fmla="*/ 67 w 67"/>
                <a:gd name="T29" fmla="*/ 52 h 101"/>
                <a:gd name="T30" fmla="*/ 64 w 67"/>
                <a:gd name="T31" fmla="*/ 66 h 101"/>
                <a:gd name="T32" fmla="*/ 64 w 67"/>
                <a:gd name="T33" fmla="*/ 81 h 101"/>
                <a:gd name="T34" fmla="*/ 58 w 67"/>
                <a:gd name="T35" fmla="*/ 90 h 101"/>
                <a:gd name="T36" fmla="*/ 52 w 67"/>
                <a:gd name="T37" fmla="*/ 99 h 101"/>
                <a:gd name="T38" fmla="*/ 43 w 67"/>
                <a:gd name="T39" fmla="*/ 101 h 101"/>
                <a:gd name="T40" fmla="*/ 35 w 67"/>
                <a:gd name="T41" fmla="*/ 101 h 101"/>
                <a:gd name="T42" fmla="*/ 23 w 67"/>
                <a:gd name="T43" fmla="*/ 101 h 101"/>
                <a:gd name="T44" fmla="*/ 17 w 67"/>
                <a:gd name="T45" fmla="*/ 99 h 101"/>
                <a:gd name="T46" fmla="*/ 11 w 67"/>
                <a:gd name="T47" fmla="*/ 93 h 101"/>
                <a:gd name="T48" fmla="*/ 5 w 67"/>
                <a:gd name="T49" fmla="*/ 84 h 101"/>
                <a:gd name="T50" fmla="*/ 3 w 67"/>
                <a:gd name="T51" fmla="*/ 69 h 101"/>
                <a:gd name="T52" fmla="*/ 0 w 67"/>
                <a:gd name="T53" fmla="*/ 52 h 101"/>
                <a:gd name="T54" fmla="*/ 14 w 67"/>
                <a:gd name="T55" fmla="*/ 52 h 101"/>
                <a:gd name="T56" fmla="*/ 14 w 67"/>
                <a:gd name="T57" fmla="*/ 66 h 101"/>
                <a:gd name="T58" fmla="*/ 17 w 67"/>
                <a:gd name="T59" fmla="*/ 78 h 101"/>
                <a:gd name="T60" fmla="*/ 20 w 67"/>
                <a:gd name="T61" fmla="*/ 84 h 101"/>
                <a:gd name="T62" fmla="*/ 26 w 67"/>
                <a:gd name="T63" fmla="*/ 90 h 101"/>
                <a:gd name="T64" fmla="*/ 35 w 67"/>
                <a:gd name="T65" fmla="*/ 90 h 101"/>
                <a:gd name="T66" fmla="*/ 40 w 67"/>
                <a:gd name="T67" fmla="*/ 90 h 101"/>
                <a:gd name="T68" fmla="*/ 46 w 67"/>
                <a:gd name="T69" fmla="*/ 84 h 101"/>
                <a:gd name="T70" fmla="*/ 49 w 67"/>
                <a:gd name="T71" fmla="*/ 78 h 101"/>
                <a:gd name="T72" fmla="*/ 52 w 67"/>
                <a:gd name="T73" fmla="*/ 66 h 101"/>
                <a:gd name="T74" fmla="*/ 52 w 67"/>
                <a:gd name="T75" fmla="*/ 52 h 101"/>
                <a:gd name="T76" fmla="*/ 52 w 67"/>
                <a:gd name="T77" fmla="*/ 37 h 101"/>
                <a:gd name="T78" fmla="*/ 49 w 67"/>
                <a:gd name="T79" fmla="*/ 29 h 101"/>
                <a:gd name="T80" fmla="*/ 46 w 67"/>
                <a:gd name="T81" fmla="*/ 20 h 101"/>
                <a:gd name="T82" fmla="*/ 40 w 67"/>
                <a:gd name="T83" fmla="*/ 14 h 101"/>
                <a:gd name="T84" fmla="*/ 35 w 67"/>
                <a:gd name="T85" fmla="*/ 11 h 101"/>
                <a:gd name="T86" fmla="*/ 26 w 67"/>
                <a:gd name="T87" fmla="*/ 14 h 101"/>
                <a:gd name="T88" fmla="*/ 20 w 67"/>
                <a:gd name="T89" fmla="*/ 20 h 101"/>
                <a:gd name="T90" fmla="*/ 17 w 67"/>
                <a:gd name="T91" fmla="*/ 26 h 101"/>
                <a:gd name="T92" fmla="*/ 14 w 67"/>
                <a:gd name="T93" fmla="*/ 37 h 101"/>
                <a:gd name="T94" fmla="*/ 14 w 67"/>
                <a:gd name="T95" fmla="*/ 52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1"/>
                <a:gd name="T146" fmla="*/ 67 w 67"/>
                <a:gd name="T147" fmla="*/ 101 h 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1">
                  <a:moveTo>
                    <a:pt x="0" y="52"/>
                  </a:moveTo>
                  <a:lnTo>
                    <a:pt x="3" y="34"/>
                  </a:lnTo>
                  <a:lnTo>
                    <a:pt x="5" y="23"/>
                  </a:lnTo>
                  <a:lnTo>
                    <a:pt x="8" y="14"/>
                  </a:lnTo>
                  <a:lnTo>
                    <a:pt x="14" y="5"/>
                  </a:lnTo>
                  <a:lnTo>
                    <a:pt x="23" y="2"/>
                  </a:lnTo>
                  <a:lnTo>
                    <a:pt x="35" y="0"/>
                  </a:lnTo>
                  <a:lnTo>
                    <a:pt x="40" y="2"/>
                  </a:lnTo>
                  <a:lnTo>
                    <a:pt x="49" y="5"/>
                  </a:lnTo>
                  <a:lnTo>
                    <a:pt x="55" y="8"/>
                  </a:lnTo>
                  <a:lnTo>
                    <a:pt x="58" y="14"/>
                  </a:lnTo>
                  <a:lnTo>
                    <a:pt x="61" y="20"/>
                  </a:lnTo>
                  <a:lnTo>
                    <a:pt x="64" y="29"/>
                  </a:lnTo>
                  <a:lnTo>
                    <a:pt x="67" y="37"/>
                  </a:lnTo>
                  <a:lnTo>
                    <a:pt x="67" y="52"/>
                  </a:lnTo>
                  <a:lnTo>
                    <a:pt x="64" y="66"/>
                  </a:lnTo>
                  <a:lnTo>
                    <a:pt x="64" y="81"/>
                  </a:lnTo>
                  <a:lnTo>
                    <a:pt x="58" y="90"/>
                  </a:lnTo>
                  <a:lnTo>
                    <a:pt x="52" y="99"/>
                  </a:lnTo>
                  <a:lnTo>
                    <a:pt x="43" y="101"/>
                  </a:lnTo>
                  <a:lnTo>
                    <a:pt x="35" y="101"/>
                  </a:lnTo>
                  <a:lnTo>
                    <a:pt x="23" y="101"/>
                  </a:lnTo>
                  <a:lnTo>
                    <a:pt x="17" y="99"/>
                  </a:lnTo>
                  <a:lnTo>
                    <a:pt x="11" y="93"/>
                  </a:lnTo>
                  <a:lnTo>
                    <a:pt x="5" y="84"/>
                  </a:lnTo>
                  <a:lnTo>
                    <a:pt x="3" y="69"/>
                  </a:lnTo>
                  <a:lnTo>
                    <a:pt x="0" y="52"/>
                  </a:lnTo>
                  <a:close/>
                  <a:moveTo>
                    <a:pt x="14" y="52"/>
                  </a:moveTo>
                  <a:lnTo>
                    <a:pt x="14" y="66"/>
                  </a:lnTo>
                  <a:lnTo>
                    <a:pt x="17" y="78"/>
                  </a:lnTo>
                  <a:lnTo>
                    <a:pt x="20" y="84"/>
                  </a:lnTo>
                  <a:lnTo>
                    <a:pt x="26" y="90"/>
                  </a:lnTo>
                  <a:lnTo>
                    <a:pt x="35" y="90"/>
                  </a:lnTo>
                  <a:lnTo>
                    <a:pt x="40" y="90"/>
                  </a:lnTo>
                  <a:lnTo>
                    <a:pt x="46" y="84"/>
                  </a:lnTo>
                  <a:lnTo>
                    <a:pt x="49" y="78"/>
                  </a:lnTo>
                  <a:lnTo>
                    <a:pt x="52" y="66"/>
                  </a:lnTo>
                  <a:lnTo>
                    <a:pt x="52" y="52"/>
                  </a:lnTo>
                  <a:lnTo>
                    <a:pt x="52" y="37"/>
                  </a:lnTo>
                  <a:lnTo>
                    <a:pt x="49" y="29"/>
                  </a:lnTo>
                  <a:lnTo>
                    <a:pt x="46" y="20"/>
                  </a:lnTo>
                  <a:lnTo>
                    <a:pt x="40" y="14"/>
                  </a:lnTo>
                  <a:lnTo>
                    <a:pt x="35" y="11"/>
                  </a:lnTo>
                  <a:lnTo>
                    <a:pt x="26" y="14"/>
                  </a:lnTo>
                  <a:lnTo>
                    <a:pt x="20" y="20"/>
                  </a:lnTo>
                  <a:lnTo>
                    <a:pt x="17" y="26"/>
                  </a:lnTo>
                  <a:lnTo>
                    <a:pt x="14" y="37"/>
                  </a:lnTo>
                  <a:lnTo>
                    <a:pt x="14" y="5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13" name="Line 17"/>
            <p:cNvSpPr>
              <a:spLocks noChangeShapeType="1"/>
            </p:cNvSpPr>
            <p:nvPr/>
          </p:nvSpPr>
          <p:spPr bwMode="auto">
            <a:xfrm>
              <a:off x="768" y="2699"/>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14" name="Line 18"/>
            <p:cNvSpPr>
              <a:spLocks noChangeShapeType="1"/>
            </p:cNvSpPr>
            <p:nvPr/>
          </p:nvSpPr>
          <p:spPr bwMode="auto">
            <a:xfrm flipH="1">
              <a:off x="4027" y="2699"/>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15" name="Line 19"/>
            <p:cNvSpPr>
              <a:spLocks noChangeShapeType="1"/>
            </p:cNvSpPr>
            <p:nvPr/>
          </p:nvSpPr>
          <p:spPr bwMode="auto">
            <a:xfrm>
              <a:off x="768" y="256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16" name="Line 20"/>
            <p:cNvSpPr>
              <a:spLocks noChangeShapeType="1"/>
            </p:cNvSpPr>
            <p:nvPr/>
          </p:nvSpPr>
          <p:spPr bwMode="auto">
            <a:xfrm flipH="1">
              <a:off x="4027" y="256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17" name="Freeform 21"/>
            <p:cNvSpPr>
              <a:spLocks/>
            </p:cNvSpPr>
            <p:nvPr/>
          </p:nvSpPr>
          <p:spPr bwMode="auto">
            <a:xfrm>
              <a:off x="308" y="2507"/>
              <a:ext cx="35" cy="102"/>
            </a:xfrm>
            <a:custGeom>
              <a:avLst/>
              <a:gdLst>
                <a:gd name="T0" fmla="*/ 35 w 35"/>
                <a:gd name="T1" fmla="*/ 102 h 102"/>
                <a:gd name="T2" fmla="*/ 23 w 35"/>
                <a:gd name="T3" fmla="*/ 102 h 102"/>
                <a:gd name="T4" fmla="*/ 23 w 35"/>
                <a:gd name="T5" fmla="*/ 23 h 102"/>
                <a:gd name="T6" fmla="*/ 17 w 35"/>
                <a:gd name="T7" fmla="*/ 26 h 102"/>
                <a:gd name="T8" fmla="*/ 12 w 35"/>
                <a:gd name="T9" fmla="*/ 32 h 102"/>
                <a:gd name="T10" fmla="*/ 6 w 35"/>
                <a:gd name="T11" fmla="*/ 35 h 102"/>
                <a:gd name="T12" fmla="*/ 0 w 35"/>
                <a:gd name="T13" fmla="*/ 38 h 102"/>
                <a:gd name="T14" fmla="*/ 0 w 35"/>
                <a:gd name="T15" fmla="*/ 26 h 102"/>
                <a:gd name="T16" fmla="*/ 9 w 35"/>
                <a:gd name="T17" fmla="*/ 20 h 102"/>
                <a:gd name="T18" fmla="*/ 17 w 35"/>
                <a:gd name="T19" fmla="*/ 14 h 102"/>
                <a:gd name="T20" fmla="*/ 23 w 35"/>
                <a:gd name="T21" fmla="*/ 8 h 102"/>
                <a:gd name="T22" fmla="*/ 26 w 35"/>
                <a:gd name="T23" fmla="*/ 0 h 102"/>
                <a:gd name="T24" fmla="*/ 35 w 35"/>
                <a:gd name="T25" fmla="*/ 0 h 102"/>
                <a:gd name="T26" fmla="*/ 35 w 35"/>
                <a:gd name="T27" fmla="*/ 102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02"/>
                <a:gd name="T44" fmla="*/ 35 w 35"/>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02">
                  <a:moveTo>
                    <a:pt x="35" y="102"/>
                  </a:moveTo>
                  <a:lnTo>
                    <a:pt x="23" y="102"/>
                  </a:lnTo>
                  <a:lnTo>
                    <a:pt x="23" y="23"/>
                  </a:lnTo>
                  <a:lnTo>
                    <a:pt x="17" y="26"/>
                  </a:lnTo>
                  <a:lnTo>
                    <a:pt x="12" y="32"/>
                  </a:lnTo>
                  <a:lnTo>
                    <a:pt x="6" y="35"/>
                  </a:lnTo>
                  <a:lnTo>
                    <a:pt x="0" y="38"/>
                  </a:lnTo>
                  <a:lnTo>
                    <a:pt x="0" y="26"/>
                  </a:lnTo>
                  <a:lnTo>
                    <a:pt x="9" y="20"/>
                  </a:lnTo>
                  <a:lnTo>
                    <a:pt x="17" y="14"/>
                  </a:lnTo>
                  <a:lnTo>
                    <a:pt x="23" y="8"/>
                  </a:lnTo>
                  <a:lnTo>
                    <a:pt x="26" y="0"/>
                  </a:lnTo>
                  <a:lnTo>
                    <a:pt x="35" y="0"/>
                  </a:lnTo>
                  <a:lnTo>
                    <a:pt x="35" y="10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18" name="Freeform 22"/>
            <p:cNvSpPr>
              <a:spLocks noEditPoints="1"/>
            </p:cNvSpPr>
            <p:nvPr/>
          </p:nvSpPr>
          <p:spPr bwMode="auto">
            <a:xfrm>
              <a:off x="375" y="2533"/>
              <a:ext cx="67" cy="76"/>
            </a:xfrm>
            <a:custGeom>
              <a:avLst/>
              <a:gdLst>
                <a:gd name="T0" fmla="*/ 52 w 67"/>
                <a:gd name="T1" fmla="*/ 52 h 76"/>
                <a:gd name="T2" fmla="*/ 67 w 67"/>
                <a:gd name="T3" fmla="*/ 55 h 76"/>
                <a:gd name="T4" fmla="*/ 61 w 67"/>
                <a:gd name="T5" fmla="*/ 64 h 76"/>
                <a:gd name="T6" fmla="*/ 55 w 67"/>
                <a:gd name="T7" fmla="*/ 70 h 76"/>
                <a:gd name="T8" fmla="*/ 46 w 67"/>
                <a:gd name="T9" fmla="*/ 76 h 76"/>
                <a:gd name="T10" fmla="*/ 35 w 67"/>
                <a:gd name="T11" fmla="*/ 76 h 76"/>
                <a:gd name="T12" fmla="*/ 23 w 67"/>
                <a:gd name="T13" fmla="*/ 76 h 76"/>
                <a:gd name="T14" fmla="*/ 14 w 67"/>
                <a:gd name="T15" fmla="*/ 73 h 76"/>
                <a:gd name="T16" fmla="*/ 9 w 67"/>
                <a:gd name="T17" fmla="*/ 67 h 76"/>
                <a:gd name="T18" fmla="*/ 3 w 67"/>
                <a:gd name="T19" fmla="*/ 58 h 76"/>
                <a:gd name="T20" fmla="*/ 0 w 67"/>
                <a:gd name="T21" fmla="*/ 49 h 76"/>
                <a:gd name="T22" fmla="*/ 0 w 67"/>
                <a:gd name="T23" fmla="*/ 41 h 76"/>
                <a:gd name="T24" fmla="*/ 0 w 67"/>
                <a:gd name="T25" fmla="*/ 29 h 76"/>
                <a:gd name="T26" fmla="*/ 3 w 67"/>
                <a:gd name="T27" fmla="*/ 17 h 76"/>
                <a:gd name="T28" fmla="*/ 9 w 67"/>
                <a:gd name="T29" fmla="*/ 12 h 76"/>
                <a:gd name="T30" fmla="*/ 14 w 67"/>
                <a:gd name="T31" fmla="*/ 6 h 76"/>
                <a:gd name="T32" fmla="*/ 23 w 67"/>
                <a:gd name="T33" fmla="*/ 3 h 76"/>
                <a:gd name="T34" fmla="*/ 32 w 67"/>
                <a:gd name="T35" fmla="*/ 0 h 76"/>
                <a:gd name="T36" fmla="*/ 44 w 67"/>
                <a:gd name="T37" fmla="*/ 3 h 76"/>
                <a:gd name="T38" fmla="*/ 49 w 67"/>
                <a:gd name="T39" fmla="*/ 6 h 76"/>
                <a:gd name="T40" fmla="*/ 58 w 67"/>
                <a:gd name="T41" fmla="*/ 12 h 76"/>
                <a:gd name="T42" fmla="*/ 61 w 67"/>
                <a:gd name="T43" fmla="*/ 17 h 76"/>
                <a:gd name="T44" fmla="*/ 64 w 67"/>
                <a:gd name="T45" fmla="*/ 26 h 76"/>
                <a:gd name="T46" fmla="*/ 67 w 67"/>
                <a:gd name="T47" fmla="*/ 38 h 76"/>
                <a:gd name="T48" fmla="*/ 67 w 67"/>
                <a:gd name="T49" fmla="*/ 41 h 76"/>
                <a:gd name="T50" fmla="*/ 67 w 67"/>
                <a:gd name="T51" fmla="*/ 41 h 76"/>
                <a:gd name="T52" fmla="*/ 11 w 67"/>
                <a:gd name="T53" fmla="*/ 41 h 76"/>
                <a:gd name="T54" fmla="*/ 14 w 67"/>
                <a:gd name="T55" fmla="*/ 52 h 76"/>
                <a:gd name="T56" fmla="*/ 20 w 67"/>
                <a:gd name="T57" fmla="*/ 58 h 76"/>
                <a:gd name="T58" fmla="*/ 26 w 67"/>
                <a:gd name="T59" fmla="*/ 64 h 76"/>
                <a:gd name="T60" fmla="*/ 35 w 67"/>
                <a:gd name="T61" fmla="*/ 64 h 76"/>
                <a:gd name="T62" fmla="*/ 41 w 67"/>
                <a:gd name="T63" fmla="*/ 64 h 76"/>
                <a:gd name="T64" fmla="*/ 46 w 67"/>
                <a:gd name="T65" fmla="*/ 61 h 76"/>
                <a:gd name="T66" fmla="*/ 49 w 67"/>
                <a:gd name="T67" fmla="*/ 58 h 76"/>
                <a:gd name="T68" fmla="*/ 52 w 67"/>
                <a:gd name="T69" fmla="*/ 52 h 76"/>
                <a:gd name="T70" fmla="*/ 11 w 67"/>
                <a:gd name="T71" fmla="*/ 29 h 76"/>
                <a:gd name="T72" fmla="*/ 52 w 67"/>
                <a:gd name="T73" fmla="*/ 29 h 76"/>
                <a:gd name="T74" fmla="*/ 52 w 67"/>
                <a:gd name="T75" fmla="*/ 23 h 76"/>
                <a:gd name="T76" fmla="*/ 49 w 67"/>
                <a:gd name="T77" fmla="*/ 17 h 76"/>
                <a:gd name="T78" fmla="*/ 41 w 67"/>
                <a:gd name="T79" fmla="*/ 14 h 76"/>
                <a:gd name="T80" fmla="*/ 32 w 67"/>
                <a:gd name="T81" fmla="*/ 12 h 76"/>
                <a:gd name="T82" fmla="*/ 26 w 67"/>
                <a:gd name="T83" fmla="*/ 14 h 76"/>
                <a:gd name="T84" fmla="*/ 20 w 67"/>
                <a:gd name="T85" fmla="*/ 17 h 76"/>
                <a:gd name="T86" fmla="*/ 14 w 67"/>
                <a:gd name="T87" fmla="*/ 23 h 76"/>
                <a:gd name="T88" fmla="*/ 11 w 67"/>
                <a:gd name="T89" fmla="*/ 29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2"/>
                  </a:moveTo>
                  <a:lnTo>
                    <a:pt x="67" y="55"/>
                  </a:lnTo>
                  <a:lnTo>
                    <a:pt x="61" y="64"/>
                  </a:lnTo>
                  <a:lnTo>
                    <a:pt x="55" y="70"/>
                  </a:lnTo>
                  <a:lnTo>
                    <a:pt x="46" y="76"/>
                  </a:lnTo>
                  <a:lnTo>
                    <a:pt x="35" y="76"/>
                  </a:lnTo>
                  <a:lnTo>
                    <a:pt x="23" y="76"/>
                  </a:lnTo>
                  <a:lnTo>
                    <a:pt x="14" y="73"/>
                  </a:lnTo>
                  <a:lnTo>
                    <a:pt x="9" y="67"/>
                  </a:lnTo>
                  <a:lnTo>
                    <a:pt x="3" y="58"/>
                  </a:lnTo>
                  <a:lnTo>
                    <a:pt x="0" y="49"/>
                  </a:lnTo>
                  <a:lnTo>
                    <a:pt x="0" y="41"/>
                  </a:lnTo>
                  <a:lnTo>
                    <a:pt x="0" y="29"/>
                  </a:lnTo>
                  <a:lnTo>
                    <a:pt x="3" y="17"/>
                  </a:lnTo>
                  <a:lnTo>
                    <a:pt x="9" y="12"/>
                  </a:lnTo>
                  <a:lnTo>
                    <a:pt x="14" y="6"/>
                  </a:lnTo>
                  <a:lnTo>
                    <a:pt x="23" y="3"/>
                  </a:lnTo>
                  <a:lnTo>
                    <a:pt x="32" y="0"/>
                  </a:lnTo>
                  <a:lnTo>
                    <a:pt x="44" y="3"/>
                  </a:lnTo>
                  <a:lnTo>
                    <a:pt x="49" y="6"/>
                  </a:lnTo>
                  <a:lnTo>
                    <a:pt x="58" y="12"/>
                  </a:lnTo>
                  <a:lnTo>
                    <a:pt x="61" y="17"/>
                  </a:lnTo>
                  <a:lnTo>
                    <a:pt x="64" y="26"/>
                  </a:lnTo>
                  <a:lnTo>
                    <a:pt x="67" y="38"/>
                  </a:lnTo>
                  <a:lnTo>
                    <a:pt x="67" y="41"/>
                  </a:lnTo>
                  <a:lnTo>
                    <a:pt x="11" y="41"/>
                  </a:lnTo>
                  <a:lnTo>
                    <a:pt x="14" y="52"/>
                  </a:lnTo>
                  <a:lnTo>
                    <a:pt x="20" y="58"/>
                  </a:lnTo>
                  <a:lnTo>
                    <a:pt x="26" y="64"/>
                  </a:lnTo>
                  <a:lnTo>
                    <a:pt x="35" y="64"/>
                  </a:lnTo>
                  <a:lnTo>
                    <a:pt x="41" y="64"/>
                  </a:lnTo>
                  <a:lnTo>
                    <a:pt x="46" y="61"/>
                  </a:lnTo>
                  <a:lnTo>
                    <a:pt x="49" y="58"/>
                  </a:lnTo>
                  <a:lnTo>
                    <a:pt x="52" y="52"/>
                  </a:lnTo>
                  <a:close/>
                  <a:moveTo>
                    <a:pt x="11" y="29"/>
                  </a:moveTo>
                  <a:lnTo>
                    <a:pt x="52" y="29"/>
                  </a:lnTo>
                  <a:lnTo>
                    <a:pt x="52" y="23"/>
                  </a:lnTo>
                  <a:lnTo>
                    <a:pt x="49" y="17"/>
                  </a:lnTo>
                  <a:lnTo>
                    <a:pt x="41" y="14"/>
                  </a:lnTo>
                  <a:lnTo>
                    <a:pt x="32" y="12"/>
                  </a:lnTo>
                  <a:lnTo>
                    <a:pt x="26" y="14"/>
                  </a:lnTo>
                  <a:lnTo>
                    <a:pt x="20" y="17"/>
                  </a:lnTo>
                  <a:lnTo>
                    <a:pt x="14" y="23"/>
                  </a:lnTo>
                  <a:lnTo>
                    <a:pt x="11" y="2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19" name="Freeform 23"/>
            <p:cNvSpPr>
              <a:spLocks/>
            </p:cNvSpPr>
            <p:nvPr/>
          </p:nvSpPr>
          <p:spPr bwMode="auto">
            <a:xfrm>
              <a:off x="453" y="2524"/>
              <a:ext cx="67" cy="67"/>
            </a:xfrm>
            <a:custGeom>
              <a:avLst/>
              <a:gdLst>
                <a:gd name="T0" fmla="*/ 30 w 67"/>
                <a:gd name="T1" fmla="*/ 67 h 67"/>
                <a:gd name="T2" fmla="*/ 30 w 67"/>
                <a:gd name="T3" fmla="*/ 41 h 67"/>
                <a:gd name="T4" fmla="*/ 0 w 67"/>
                <a:gd name="T5" fmla="*/ 41 h 67"/>
                <a:gd name="T6" fmla="*/ 0 w 67"/>
                <a:gd name="T7" fmla="*/ 29 h 67"/>
                <a:gd name="T8" fmla="*/ 30 w 67"/>
                <a:gd name="T9" fmla="*/ 29 h 67"/>
                <a:gd name="T10" fmla="*/ 30 w 67"/>
                <a:gd name="T11" fmla="*/ 0 h 67"/>
                <a:gd name="T12" fmla="*/ 41 w 67"/>
                <a:gd name="T13" fmla="*/ 0 h 67"/>
                <a:gd name="T14" fmla="*/ 41 w 67"/>
                <a:gd name="T15" fmla="*/ 29 h 67"/>
                <a:gd name="T16" fmla="*/ 67 w 67"/>
                <a:gd name="T17" fmla="*/ 29 h 67"/>
                <a:gd name="T18" fmla="*/ 67 w 67"/>
                <a:gd name="T19" fmla="*/ 41 h 67"/>
                <a:gd name="T20" fmla="*/ 41 w 67"/>
                <a:gd name="T21" fmla="*/ 41 h 67"/>
                <a:gd name="T22" fmla="*/ 41 w 67"/>
                <a:gd name="T23" fmla="*/ 67 h 67"/>
                <a:gd name="T24" fmla="*/ 30 w 67"/>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30" y="67"/>
                  </a:moveTo>
                  <a:lnTo>
                    <a:pt x="30" y="41"/>
                  </a:lnTo>
                  <a:lnTo>
                    <a:pt x="0" y="41"/>
                  </a:lnTo>
                  <a:lnTo>
                    <a:pt x="0" y="29"/>
                  </a:lnTo>
                  <a:lnTo>
                    <a:pt x="30" y="29"/>
                  </a:lnTo>
                  <a:lnTo>
                    <a:pt x="30" y="0"/>
                  </a:lnTo>
                  <a:lnTo>
                    <a:pt x="41" y="0"/>
                  </a:lnTo>
                  <a:lnTo>
                    <a:pt x="41" y="29"/>
                  </a:lnTo>
                  <a:lnTo>
                    <a:pt x="67" y="29"/>
                  </a:lnTo>
                  <a:lnTo>
                    <a:pt x="67" y="41"/>
                  </a:lnTo>
                  <a:lnTo>
                    <a:pt x="41" y="41"/>
                  </a:lnTo>
                  <a:lnTo>
                    <a:pt x="41" y="67"/>
                  </a:lnTo>
                  <a:lnTo>
                    <a:pt x="3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20" name="Freeform 24"/>
            <p:cNvSpPr>
              <a:spLocks noEditPoints="1"/>
            </p:cNvSpPr>
            <p:nvPr/>
          </p:nvSpPr>
          <p:spPr bwMode="auto">
            <a:xfrm>
              <a:off x="535" y="2507"/>
              <a:ext cx="64" cy="102"/>
            </a:xfrm>
            <a:custGeom>
              <a:avLst/>
              <a:gdLst>
                <a:gd name="T0" fmla="*/ 0 w 64"/>
                <a:gd name="T1" fmla="*/ 52 h 102"/>
                <a:gd name="T2" fmla="*/ 0 w 64"/>
                <a:gd name="T3" fmla="*/ 35 h 102"/>
                <a:gd name="T4" fmla="*/ 3 w 64"/>
                <a:gd name="T5" fmla="*/ 23 h 102"/>
                <a:gd name="T6" fmla="*/ 9 w 64"/>
                <a:gd name="T7" fmla="*/ 14 h 102"/>
                <a:gd name="T8" fmla="*/ 14 w 64"/>
                <a:gd name="T9" fmla="*/ 6 h 102"/>
                <a:gd name="T10" fmla="*/ 23 w 64"/>
                <a:gd name="T11" fmla="*/ 3 h 102"/>
                <a:gd name="T12" fmla="*/ 32 w 64"/>
                <a:gd name="T13" fmla="*/ 0 h 102"/>
                <a:gd name="T14" fmla="*/ 41 w 64"/>
                <a:gd name="T15" fmla="*/ 3 h 102"/>
                <a:gd name="T16" fmla="*/ 46 w 64"/>
                <a:gd name="T17" fmla="*/ 3 h 102"/>
                <a:gd name="T18" fmla="*/ 52 w 64"/>
                <a:gd name="T19" fmla="*/ 8 h 102"/>
                <a:gd name="T20" fmla="*/ 58 w 64"/>
                <a:gd name="T21" fmla="*/ 14 h 102"/>
                <a:gd name="T22" fmla="*/ 61 w 64"/>
                <a:gd name="T23" fmla="*/ 20 h 102"/>
                <a:gd name="T24" fmla="*/ 64 w 64"/>
                <a:gd name="T25" fmla="*/ 29 h 102"/>
                <a:gd name="T26" fmla="*/ 64 w 64"/>
                <a:gd name="T27" fmla="*/ 38 h 102"/>
                <a:gd name="T28" fmla="*/ 64 w 64"/>
                <a:gd name="T29" fmla="*/ 52 h 102"/>
                <a:gd name="T30" fmla="*/ 64 w 64"/>
                <a:gd name="T31" fmla="*/ 67 h 102"/>
                <a:gd name="T32" fmla="*/ 61 w 64"/>
                <a:gd name="T33" fmla="*/ 81 h 102"/>
                <a:gd name="T34" fmla="*/ 55 w 64"/>
                <a:gd name="T35" fmla="*/ 90 h 102"/>
                <a:gd name="T36" fmla="*/ 49 w 64"/>
                <a:gd name="T37" fmla="*/ 96 h 102"/>
                <a:gd name="T38" fmla="*/ 44 w 64"/>
                <a:gd name="T39" fmla="*/ 102 h 102"/>
                <a:gd name="T40" fmla="*/ 32 w 64"/>
                <a:gd name="T41" fmla="*/ 102 h 102"/>
                <a:gd name="T42" fmla="*/ 23 w 64"/>
                <a:gd name="T43" fmla="*/ 102 h 102"/>
                <a:gd name="T44" fmla="*/ 14 w 64"/>
                <a:gd name="T45" fmla="*/ 99 h 102"/>
                <a:gd name="T46" fmla="*/ 9 w 64"/>
                <a:gd name="T47" fmla="*/ 93 h 102"/>
                <a:gd name="T48" fmla="*/ 3 w 64"/>
                <a:gd name="T49" fmla="*/ 81 h 102"/>
                <a:gd name="T50" fmla="*/ 0 w 64"/>
                <a:gd name="T51" fmla="*/ 70 h 102"/>
                <a:gd name="T52" fmla="*/ 0 w 64"/>
                <a:gd name="T53" fmla="*/ 52 h 102"/>
                <a:gd name="T54" fmla="*/ 12 w 64"/>
                <a:gd name="T55" fmla="*/ 52 h 102"/>
                <a:gd name="T56" fmla="*/ 14 w 64"/>
                <a:gd name="T57" fmla="*/ 67 h 102"/>
                <a:gd name="T58" fmla="*/ 14 w 64"/>
                <a:gd name="T59" fmla="*/ 75 h 102"/>
                <a:gd name="T60" fmla="*/ 17 w 64"/>
                <a:gd name="T61" fmla="*/ 84 h 102"/>
                <a:gd name="T62" fmla="*/ 23 w 64"/>
                <a:gd name="T63" fmla="*/ 90 h 102"/>
                <a:gd name="T64" fmla="*/ 32 w 64"/>
                <a:gd name="T65" fmla="*/ 90 h 102"/>
                <a:gd name="T66" fmla="*/ 41 w 64"/>
                <a:gd name="T67" fmla="*/ 90 h 102"/>
                <a:gd name="T68" fmla="*/ 46 w 64"/>
                <a:gd name="T69" fmla="*/ 84 h 102"/>
                <a:gd name="T70" fmla="*/ 49 w 64"/>
                <a:gd name="T71" fmla="*/ 75 h 102"/>
                <a:gd name="T72" fmla="*/ 52 w 64"/>
                <a:gd name="T73" fmla="*/ 67 h 102"/>
                <a:gd name="T74" fmla="*/ 52 w 64"/>
                <a:gd name="T75" fmla="*/ 52 h 102"/>
                <a:gd name="T76" fmla="*/ 52 w 64"/>
                <a:gd name="T77" fmla="*/ 38 h 102"/>
                <a:gd name="T78" fmla="*/ 49 w 64"/>
                <a:gd name="T79" fmla="*/ 26 h 102"/>
                <a:gd name="T80" fmla="*/ 46 w 64"/>
                <a:gd name="T81" fmla="*/ 20 h 102"/>
                <a:gd name="T82" fmla="*/ 41 w 64"/>
                <a:gd name="T83" fmla="*/ 14 h 102"/>
                <a:gd name="T84" fmla="*/ 32 w 64"/>
                <a:gd name="T85" fmla="*/ 11 h 102"/>
                <a:gd name="T86" fmla="*/ 23 w 64"/>
                <a:gd name="T87" fmla="*/ 14 h 102"/>
                <a:gd name="T88" fmla="*/ 17 w 64"/>
                <a:gd name="T89" fmla="*/ 20 h 102"/>
                <a:gd name="T90" fmla="*/ 14 w 64"/>
                <a:gd name="T91" fmla="*/ 26 h 102"/>
                <a:gd name="T92" fmla="*/ 14 w 64"/>
                <a:gd name="T93" fmla="*/ 38 h 102"/>
                <a:gd name="T94" fmla="*/ 12 w 64"/>
                <a:gd name="T95" fmla="*/ 52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2"/>
                  </a:moveTo>
                  <a:lnTo>
                    <a:pt x="0" y="35"/>
                  </a:lnTo>
                  <a:lnTo>
                    <a:pt x="3" y="23"/>
                  </a:lnTo>
                  <a:lnTo>
                    <a:pt x="9" y="14"/>
                  </a:lnTo>
                  <a:lnTo>
                    <a:pt x="14" y="6"/>
                  </a:lnTo>
                  <a:lnTo>
                    <a:pt x="23" y="3"/>
                  </a:lnTo>
                  <a:lnTo>
                    <a:pt x="32" y="0"/>
                  </a:lnTo>
                  <a:lnTo>
                    <a:pt x="41" y="3"/>
                  </a:lnTo>
                  <a:lnTo>
                    <a:pt x="46" y="3"/>
                  </a:lnTo>
                  <a:lnTo>
                    <a:pt x="52" y="8"/>
                  </a:lnTo>
                  <a:lnTo>
                    <a:pt x="58" y="14"/>
                  </a:lnTo>
                  <a:lnTo>
                    <a:pt x="61" y="20"/>
                  </a:lnTo>
                  <a:lnTo>
                    <a:pt x="64" y="29"/>
                  </a:lnTo>
                  <a:lnTo>
                    <a:pt x="64" y="38"/>
                  </a:lnTo>
                  <a:lnTo>
                    <a:pt x="64" y="52"/>
                  </a:lnTo>
                  <a:lnTo>
                    <a:pt x="64" y="67"/>
                  </a:lnTo>
                  <a:lnTo>
                    <a:pt x="61" y="81"/>
                  </a:lnTo>
                  <a:lnTo>
                    <a:pt x="55" y="90"/>
                  </a:lnTo>
                  <a:lnTo>
                    <a:pt x="49" y="96"/>
                  </a:lnTo>
                  <a:lnTo>
                    <a:pt x="44" y="102"/>
                  </a:lnTo>
                  <a:lnTo>
                    <a:pt x="32" y="102"/>
                  </a:lnTo>
                  <a:lnTo>
                    <a:pt x="23" y="102"/>
                  </a:lnTo>
                  <a:lnTo>
                    <a:pt x="14" y="99"/>
                  </a:lnTo>
                  <a:lnTo>
                    <a:pt x="9" y="93"/>
                  </a:lnTo>
                  <a:lnTo>
                    <a:pt x="3" y="81"/>
                  </a:lnTo>
                  <a:lnTo>
                    <a:pt x="0" y="70"/>
                  </a:lnTo>
                  <a:lnTo>
                    <a:pt x="0" y="52"/>
                  </a:lnTo>
                  <a:close/>
                  <a:moveTo>
                    <a:pt x="12" y="52"/>
                  </a:moveTo>
                  <a:lnTo>
                    <a:pt x="14" y="67"/>
                  </a:lnTo>
                  <a:lnTo>
                    <a:pt x="14" y="75"/>
                  </a:lnTo>
                  <a:lnTo>
                    <a:pt x="17" y="84"/>
                  </a:lnTo>
                  <a:lnTo>
                    <a:pt x="23" y="90"/>
                  </a:lnTo>
                  <a:lnTo>
                    <a:pt x="32" y="90"/>
                  </a:lnTo>
                  <a:lnTo>
                    <a:pt x="41" y="90"/>
                  </a:lnTo>
                  <a:lnTo>
                    <a:pt x="46" y="84"/>
                  </a:lnTo>
                  <a:lnTo>
                    <a:pt x="49" y="75"/>
                  </a:lnTo>
                  <a:lnTo>
                    <a:pt x="52" y="67"/>
                  </a:lnTo>
                  <a:lnTo>
                    <a:pt x="52" y="52"/>
                  </a:lnTo>
                  <a:lnTo>
                    <a:pt x="52" y="38"/>
                  </a:lnTo>
                  <a:lnTo>
                    <a:pt x="49" y="26"/>
                  </a:lnTo>
                  <a:lnTo>
                    <a:pt x="46" y="20"/>
                  </a:lnTo>
                  <a:lnTo>
                    <a:pt x="41" y="14"/>
                  </a:lnTo>
                  <a:lnTo>
                    <a:pt x="32" y="11"/>
                  </a:lnTo>
                  <a:lnTo>
                    <a:pt x="23" y="14"/>
                  </a:lnTo>
                  <a:lnTo>
                    <a:pt x="17" y="20"/>
                  </a:lnTo>
                  <a:lnTo>
                    <a:pt x="14" y="26"/>
                  </a:lnTo>
                  <a:lnTo>
                    <a:pt x="14" y="38"/>
                  </a:lnTo>
                  <a:lnTo>
                    <a:pt x="12" y="5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21" name="Freeform 25"/>
            <p:cNvSpPr>
              <a:spLocks noEditPoints="1"/>
            </p:cNvSpPr>
            <p:nvPr/>
          </p:nvSpPr>
          <p:spPr bwMode="auto">
            <a:xfrm>
              <a:off x="611" y="2507"/>
              <a:ext cx="67" cy="102"/>
            </a:xfrm>
            <a:custGeom>
              <a:avLst/>
              <a:gdLst>
                <a:gd name="T0" fmla="*/ 52 w 67"/>
                <a:gd name="T1" fmla="*/ 29 h 102"/>
                <a:gd name="T2" fmla="*/ 46 w 67"/>
                <a:gd name="T3" fmla="*/ 17 h 102"/>
                <a:gd name="T4" fmla="*/ 35 w 67"/>
                <a:gd name="T5" fmla="*/ 11 h 102"/>
                <a:gd name="T6" fmla="*/ 23 w 67"/>
                <a:gd name="T7" fmla="*/ 14 h 102"/>
                <a:gd name="T8" fmla="*/ 14 w 67"/>
                <a:gd name="T9" fmla="*/ 26 h 102"/>
                <a:gd name="T10" fmla="*/ 11 w 67"/>
                <a:gd name="T11" fmla="*/ 49 h 102"/>
                <a:gd name="T12" fmla="*/ 23 w 67"/>
                <a:gd name="T13" fmla="*/ 38 h 102"/>
                <a:gd name="T14" fmla="*/ 37 w 67"/>
                <a:gd name="T15" fmla="*/ 35 h 102"/>
                <a:gd name="T16" fmla="*/ 52 w 67"/>
                <a:gd name="T17" fmla="*/ 40 h 102"/>
                <a:gd name="T18" fmla="*/ 61 w 67"/>
                <a:gd name="T19" fmla="*/ 52 h 102"/>
                <a:gd name="T20" fmla="*/ 67 w 67"/>
                <a:gd name="T21" fmla="*/ 67 h 102"/>
                <a:gd name="T22" fmla="*/ 61 w 67"/>
                <a:gd name="T23" fmla="*/ 87 h 102"/>
                <a:gd name="T24" fmla="*/ 49 w 67"/>
                <a:gd name="T25" fmla="*/ 99 h 102"/>
                <a:gd name="T26" fmla="*/ 35 w 67"/>
                <a:gd name="T27" fmla="*/ 102 h 102"/>
                <a:gd name="T28" fmla="*/ 17 w 67"/>
                <a:gd name="T29" fmla="*/ 99 h 102"/>
                <a:gd name="T30" fmla="*/ 3 w 67"/>
                <a:gd name="T31" fmla="*/ 81 h 102"/>
                <a:gd name="T32" fmla="*/ 0 w 67"/>
                <a:gd name="T33" fmla="*/ 55 h 102"/>
                <a:gd name="T34" fmla="*/ 3 w 67"/>
                <a:gd name="T35" fmla="*/ 29 h 102"/>
                <a:gd name="T36" fmla="*/ 11 w 67"/>
                <a:gd name="T37" fmla="*/ 11 h 102"/>
                <a:gd name="T38" fmla="*/ 26 w 67"/>
                <a:gd name="T39" fmla="*/ 3 h 102"/>
                <a:gd name="T40" fmla="*/ 46 w 67"/>
                <a:gd name="T41" fmla="*/ 3 h 102"/>
                <a:gd name="T42" fmla="*/ 61 w 67"/>
                <a:gd name="T43" fmla="*/ 17 h 102"/>
                <a:gd name="T44" fmla="*/ 11 w 67"/>
                <a:gd name="T45" fmla="*/ 67 h 102"/>
                <a:gd name="T46" fmla="*/ 14 w 67"/>
                <a:gd name="T47" fmla="*/ 78 h 102"/>
                <a:gd name="T48" fmla="*/ 23 w 67"/>
                <a:gd name="T49" fmla="*/ 87 h 102"/>
                <a:gd name="T50" fmla="*/ 35 w 67"/>
                <a:gd name="T51" fmla="*/ 90 h 102"/>
                <a:gd name="T52" fmla="*/ 46 w 67"/>
                <a:gd name="T53" fmla="*/ 84 h 102"/>
                <a:gd name="T54" fmla="*/ 52 w 67"/>
                <a:gd name="T55" fmla="*/ 70 h 102"/>
                <a:gd name="T56" fmla="*/ 46 w 67"/>
                <a:gd name="T57" fmla="*/ 52 h 102"/>
                <a:gd name="T58" fmla="*/ 32 w 67"/>
                <a:gd name="T59" fmla="*/ 46 h 102"/>
                <a:gd name="T60" fmla="*/ 17 w 67"/>
                <a:gd name="T61" fmla="*/ 52 h 102"/>
                <a:gd name="T62" fmla="*/ 11 w 67"/>
                <a:gd name="T63" fmla="*/ 6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6"/>
                  </a:moveTo>
                  <a:lnTo>
                    <a:pt x="52" y="29"/>
                  </a:lnTo>
                  <a:lnTo>
                    <a:pt x="49" y="23"/>
                  </a:lnTo>
                  <a:lnTo>
                    <a:pt x="46" y="17"/>
                  </a:lnTo>
                  <a:lnTo>
                    <a:pt x="40" y="14"/>
                  </a:lnTo>
                  <a:lnTo>
                    <a:pt x="35" y="11"/>
                  </a:lnTo>
                  <a:lnTo>
                    <a:pt x="29" y="14"/>
                  </a:lnTo>
                  <a:lnTo>
                    <a:pt x="23" y="14"/>
                  </a:lnTo>
                  <a:lnTo>
                    <a:pt x="20" y="20"/>
                  </a:lnTo>
                  <a:lnTo>
                    <a:pt x="14" y="26"/>
                  </a:lnTo>
                  <a:lnTo>
                    <a:pt x="14" y="35"/>
                  </a:lnTo>
                  <a:lnTo>
                    <a:pt x="11" y="49"/>
                  </a:lnTo>
                  <a:lnTo>
                    <a:pt x="17" y="43"/>
                  </a:lnTo>
                  <a:lnTo>
                    <a:pt x="23" y="38"/>
                  </a:lnTo>
                  <a:lnTo>
                    <a:pt x="29" y="38"/>
                  </a:lnTo>
                  <a:lnTo>
                    <a:pt x="37" y="35"/>
                  </a:lnTo>
                  <a:lnTo>
                    <a:pt x="43" y="38"/>
                  </a:lnTo>
                  <a:lnTo>
                    <a:pt x="52" y="40"/>
                  </a:lnTo>
                  <a:lnTo>
                    <a:pt x="58" y="43"/>
                  </a:lnTo>
                  <a:lnTo>
                    <a:pt x="61" y="52"/>
                  </a:lnTo>
                  <a:lnTo>
                    <a:pt x="64" y="58"/>
                  </a:lnTo>
                  <a:lnTo>
                    <a:pt x="67" y="67"/>
                  </a:lnTo>
                  <a:lnTo>
                    <a:pt x="64" y="78"/>
                  </a:lnTo>
                  <a:lnTo>
                    <a:pt x="61" y="87"/>
                  </a:lnTo>
                  <a:lnTo>
                    <a:pt x="58" y="93"/>
                  </a:lnTo>
                  <a:lnTo>
                    <a:pt x="49" y="99"/>
                  </a:lnTo>
                  <a:lnTo>
                    <a:pt x="43" y="102"/>
                  </a:lnTo>
                  <a:lnTo>
                    <a:pt x="35" y="102"/>
                  </a:lnTo>
                  <a:lnTo>
                    <a:pt x="26" y="102"/>
                  </a:lnTo>
                  <a:lnTo>
                    <a:pt x="17" y="99"/>
                  </a:lnTo>
                  <a:lnTo>
                    <a:pt x="8" y="90"/>
                  </a:lnTo>
                  <a:lnTo>
                    <a:pt x="3" y="81"/>
                  </a:lnTo>
                  <a:lnTo>
                    <a:pt x="0" y="70"/>
                  </a:lnTo>
                  <a:lnTo>
                    <a:pt x="0" y="55"/>
                  </a:lnTo>
                  <a:lnTo>
                    <a:pt x="0" y="40"/>
                  </a:lnTo>
                  <a:lnTo>
                    <a:pt x="3" y="29"/>
                  </a:lnTo>
                  <a:lnTo>
                    <a:pt x="5" y="20"/>
                  </a:lnTo>
                  <a:lnTo>
                    <a:pt x="11" y="11"/>
                  </a:lnTo>
                  <a:lnTo>
                    <a:pt x="17" y="6"/>
                  </a:lnTo>
                  <a:lnTo>
                    <a:pt x="26" y="3"/>
                  </a:lnTo>
                  <a:lnTo>
                    <a:pt x="35" y="0"/>
                  </a:lnTo>
                  <a:lnTo>
                    <a:pt x="46" y="3"/>
                  </a:lnTo>
                  <a:lnTo>
                    <a:pt x="55" y="8"/>
                  </a:lnTo>
                  <a:lnTo>
                    <a:pt x="61" y="17"/>
                  </a:lnTo>
                  <a:lnTo>
                    <a:pt x="64" y="26"/>
                  </a:lnTo>
                  <a:close/>
                  <a:moveTo>
                    <a:pt x="11" y="67"/>
                  </a:moveTo>
                  <a:lnTo>
                    <a:pt x="14" y="72"/>
                  </a:lnTo>
                  <a:lnTo>
                    <a:pt x="14" y="78"/>
                  </a:lnTo>
                  <a:lnTo>
                    <a:pt x="17" y="84"/>
                  </a:lnTo>
                  <a:lnTo>
                    <a:pt x="23" y="87"/>
                  </a:lnTo>
                  <a:lnTo>
                    <a:pt x="29" y="90"/>
                  </a:lnTo>
                  <a:lnTo>
                    <a:pt x="35" y="90"/>
                  </a:lnTo>
                  <a:lnTo>
                    <a:pt x="40" y="90"/>
                  </a:lnTo>
                  <a:lnTo>
                    <a:pt x="46" y="84"/>
                  </a:lnTo>
                  <a:lnTo>
                    <a:pt x="52" y="78"/>
                  </a:lnTo>
                  <a:lnTo>
                    <a:pt x="52" y="70"/>
                  </a:lnTo>
                  <a:lnTo>
                    <a:pt x="52" y="61"/>
                  </a:lnTo>
                  <a:lnTo>
                    <a:pt x="46" y="52"/>
                  </a:lnTo>
                  <a:lnTo>
                    <a:pt x="40" y="49"/>
                  </a:lnTo>
                  <a:lnTo>
                    <a:pt x="32" y="46"/>
                  </a:lnTo>
                  <a:lnTo>
                    <a:pt x="26" y="49"/>
                  </a:lnTo>
                  <a:lnTo>
                    <a:pt x="17" y="52"/>
                  </a:lnTo>
                  <a:lnTo>
                    <a:pt x="14" y="61"/>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22" name="Line 26"/>
            <p:cNvSpPr>
              <a:spLocks noChangeShapeType="1"/>
            </p:cNvSpPr>
            <p:nvPr/>
          </p:nvSpPr>
          <p:spPr bwMode="auto">
            <a:xfrm>
              <a:off x="768" y="256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23" name="Line 27"/>
            <p:cNvSpPr>
              <a:spLocks noChangeShapeType="1"/>
            </p:cNvSpPr>
            <p:nvPr/>
          </p:nvSpPr>
          <p:spPr bwMode="auto">
            <a:xfrm flipH="1">
              <a:off x="4027" y="256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24" name="Line 28"/>
            <p:cNvSpPr>
              <a:spLocks noChangeShapeType="1"/>
            </p:cNvSpPr>
            <p:nvPr/>
          </p:nvSpPr>
          <p:spPr bwMode="auto">
            <a:xfrm>
              <a:off x="768" y="242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25" name="Line 29"/>
            <p:cNvSpPr>
              <a:spLocks noChangeShapeType="1"/>
            </p:cNvSpPr>
            <p:nvPr/>
          </p:nvSpPr>
          <p:spPr bwMode="auto">
            <a:xfrm flipH="1">
              <a:off x="4027" y="242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26" name="Freeform 30"/>
            <p:cNvSpPr>
              <a:spLocks/>
            </p:cNvSpPr>
            <p:nvPr/>
          </p:nvSpPr>
          <p:spPr bwMode="auto">
            <a:xfrm>
              <a:off x="296" y="2370"/>
              <a:ext cx="67" cy="102"/>
            </a:xfrm>
            <a:custGeom>
              <a:avLst/>
              <a:gdLst>
                <a:gd name="T0" fmla="*/ 67 w 67"/>
                <a:gd name="T1" fmla="*/ 87 h 102"/>
                <a:gd name="T2" fmla="*/ 67 w 67"/>
                <a:gd name="T3" fmla="*/ 102 h 102"/>
                <a:gd name="T4" fmla="*/ 0 w 67"/>
                <a:gd name="T5" fmla="*/ 102 h 102"/>
                <a:gd name="T6" fmla="*/ 0 w 67"/>
                <a:gd name="T7" fmla="*/ 96 h 102"/>
                <a:gd name="T8" fmla="*/ 3 w 67"/>
                <a:gd name="T9" fmla="*/ 93 h 102"/>
                <a:gd name="T10" fmla="*/ 6 w 67"/>
                <a:gd name="T11" fmla="*/ 84 h 102"/>
                <a:gd name="T12" fmla="*/ 9 w 67"/>
                <a:gd name="T13" fmla="*/ 78 h 102"/>
                <a:gd name="T14" fmla="*/ 15 w 67"/>
                <a:gd name="T15" fmla="*/ 73 h 102"/>
                <a:gd name="T16" fmla="*/ 26 w 67"/>
                <a:gd name="T17" fmla="*/ 64 h 102"/>
                <a:gd name="T18" fmla="*/ 35 w 67"/>
                <a:gd name="T19" fmla="*/ 55 h 102"/>
                <a:gd name="T20" fmla="*/ 41 w 67"/>
                <a:gd name="T21" fmla="*/ 49 h 102"/>
                <a:gd name="T22" fmla="*/ 47 w 67"/>
                <a:gd name="T23" fmla="*/ 44 h 102"/>
                <a:gd name="T24" fmla="*/ 50 w 67"/>
                <a:gd name="T25" fmla="*/ 35 h 102"/>
                <a:gd name="T26" fmla="*/ 53 w 67"/>
                <a:gd name="T27" fmla="*/ 29 h 102"/>
                <a:gd name="T28" fmla="*/ 50 w 67"/>
                <a:gd name="T29" fmla="*/ 23 h 102"/>
                <a:gd name="T30" fmla="*/ 47 w 67"/>
                <a:gd name="T31" fmla="*/ 17 h 102"/>
                <a:gd name="T32" fmla="*/ 41 w 67"/>
                <a:gd name="T33" fmla="*/ 14 h 102"/>
                <a:gd name="T34" fmla="*/ 35 w 67"/>
                <a:gd name="T35" fmla="*/ 12 h 102"/>
                <a:gd name="T36" fmla="*/ 26 w 67"/>
                <a:gd name="T37" fmla="*/ 14 h 102"/>
                <a:gd name="T38" fmla="*/ 21 w 67"/>
                <a:gd name="T39" fmla="*/ 17 h 102"/>
                <a:gd name="T40" fmla="*/ 18 w 67"/>
                <a:gd name="T41" fmla="*/ 23 h 102"/>
                <a:gd name="T42" fmla="*/ 15 w 67"/>
                <a:gd name="T43" fmla="*/ 29 h 102"/>
                <a:gd name="T44" fmla="*/ 3 w 67"/>
                <a:gd name="T45" fmla="*/ 29 h 102"/>
                <a:gd name="T46" fmla="*/ 3 w 67"/>
                <a:gd name="T47" fmla="*/ 20 h 102"/>
                <a:gd name="T48" fmla="*/ 6 w 67"/>
                <a:gd name="T49" fmla="*/ 14 h 102"/>
                <a:gd name="T50" fmla="*/ 12 w 67"/>
                <a:gd name="T51" fmla="*/ 9 h 102"/>
                <a:gd name="T52" fmla="*/ 18 w 67"/>
                <a:gd name="T53" fmla="*/ 3 h 102"/>
                <a:gd name="T54" fmla="*/ 26 w 67"/>
                <a:gd name="T55" fmla="*/ 3 h 102"/>
                <a:gd name="T56" fmla="*/ 35 w 67"/>
                <a:gd name="T57" fmla="*/ 0 h 102"/>
                <a:gd name="T58" fmla="*/ 44 w 67"/>
                <a:gd name="T59" fmla="*/ 3 h 102"/>
                <a:gd name="T60" fmla="*/ 50 w 67"/>
                <a:gd name="T61" fmla="*/ 6 h 102"/>
                <a:gd name="T62" fmla="*/ 56 w 67"/>
                <a:gd name="T63" fmla="*/ 9 h 102"/>
                <a:gd name="T64" fmla="*/ 61 w 67"/>
                <a:gd name="T65" fmla="*/ 14 h 102"/>
                <a:gd name="T66" fmla="*/ 64 w 67"/>
                <a:gd name="T67" fmla="*/ 20 h 102"/>
                <a:gd name="T68" fmla="*/ 64 w 67"/>
                <a:gd name="T69" fmla="*/ 29 h 102"/>
                <a:gd name="T70" fmla="*/ 64 w 67"/>
                <a:gd name="T71" fmla="*/ 35 h 102"/>
                <a:gd name="T72" fmla="*/ 64 w 67"/>
                <a:gd name="T73" fmla="*/ 41 h 102"/>
                <a:gd name="T74" fmla="*/ 61 w 67"/>
                <a:gd name="T75" fmla="*/ 46 h 102"/>
                <a:gd name="T76" fmla="*/ 56 w 67"/>
                <a:gd name="T77" fmla="*/ 52 h 102"/>
                <a:gd name="T78" fmla="*/ 53 w 67"/>
                <a:gd name="T79" fmla="*/ 58 h 102"/>
                <a:gd name="T80" fmla="*/ 44 w 67"/>
                <a:gd name="T81" fmla="*/ 64 h 102"/>
                <a:gd name="T82" fmla="*/ 38 w 67"/>
                <a:gd name="T83" fmla="*/ 70 h 102"/>
                <a:gd name="T84" fmla="*/ 32 w 67"/>
                <a:gd name="T85" fmla="*/ 76 h 102"/>
                <a:gd name="T86" fmla="*/ 26 w 67"/>
                <a:gd name="T87" fmla="*/ 78 h 102"/>
                <a:gd name="T88" fmla="*/ 24 w 67"/>
                <a:gd name="T89" fmla="*/ 81 h 102"/>
                <a:gd name="T90" fmla="*/ 21 w 67"/>
                <a:gd name="T91" fmla="*/ 84 h 102"/>
                <a:gd name="T92" fmla="*/ 18 w 67"/>
                <a:gd name="T93" fmla="*/ 87 h 102"/>
                <a:gd name="T94" fmla="*/ 67 w 67"/>
                <a:gd name="T95" fmla="*/ 87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67" y="87"/>
                  </a:moveTo>
                  <a:lnTo>
                    <a:pt x="67" y="102"/>
                  </a:lnTo>
                  <a:lnTo>
                    <a:pt x="0" y="102"/>
                  </a:lnTo>
                  <a:lnTo>
                    <a:pt x="0" y="96"/>
                  </a:lnTo>
                  <a:lnTo>
                    <a:pt x="3" y="93"/>
                  </a:lnTo>
                  <a:lnTo>
                    <a:pt x="6" y="84"/>
                  </a:lnTo>
                  <a:lnTo>
                    <a:pt x="9" y="78"/>
                  </a:lnTo>
                  <a:lnTo>
                    <a:pt x="15" y="73"/>
                  </a:lnTo>
                  <a:lnTo>
                    <a:pt x="26" y="64"/>
                  </a:lnTo>
                  <a:lnTo>
                    <a:pt x="35" y="55"/>
                  </a:lnTo>
                  <a:lnTo>
                    <a:pt x="41" y="49"/>
                  </a:lnTo>
                  <a:lnTo>
                    <a:pt x="47" y="44"/>
                  </a:lnTo>
                  <a:lnTo>
                    <a:pt x="50" y="35"/>
                  </a:lnTo>
                  <a:lnTo>
                    <a:pt x="53" y="29"/>
                  </a:lnTo>
                  <a:lnTo>
                    <a:pt x="50" y="23"/>
                  </a:lnTo>
                  <a:lnTo>
                    <a:pt x="47" y="17"/>
                  </a:lnTo>
                  <a:lnTo>
                    <a:pt x="41" y="14"/>
                  </a:lnTo>
                  <a:lnTo>
                    <a:pt x="35" y="12"/>
                  </a:lnTo>
                  <a:lnTo>
                    <a:pt x="26" y="14"/>
                  </a:lnTo>
                  <a:lnTo>
                    <a:pt x="21" y="17"/>
                  </a:lnTo>
                  <a:lnTo>
                    <a:pt x="18" y="23"/>
                  </a:lnTo>
                  <a:lnTo>
                    <a:pt x="15" y="29"/>
                  </a:lnTo>
                  <a:lnTo>
                    <a:pt x="3" y="29"/>
                  </a:lnTo>
                  <a:lnTo>
                    <a:pt x="3" y="20"/>
                  </a:lnTo>
                  <a:lnTo>
                    <a:pt x="6" y="14"/>
                  </a:lnTo>
                  <a:lnTo>
                    <a:pt x="12" y="9"/>
                  </a:lnTo>
                  <a:lnTo>
                    <a:pt x="18" y="3"/>
                  </a:lnTo>
                  <a:lnTo>
                    <a:pt x="26" y="3"/>
                  </a:lnTo>
                  <a:lnTo>
                    <a:pt x="35" y="0"/>
                  </a:lnTo>
                  <a:lnTo>
                    <a:pt x="44" y="3"/>
                  </a:lnTo>
                  <a:lnTo>
                    <a:pt x="50" y="6"/>
                  </a:lnTo>
                  <a:lnTo>
                    <a:pt x="56" y="9"/>
                  </a:lnTo>
                  <a:lnTo>
                    <a:pt x="61" y="14"/>
                  </a:lnTo>
                  <a:lnTo>
                    <a:pt x="64" y="20"/>
                  </a:lnTo>
                  <a:lnTo>
                    <a:pt x="64" y="29"/>
                  </a:lnTo>
                  <a:lnTo>
                    <a:pt x="64" y="35"/>
                  </a:lnTo>
                  <a:lnTo>
                    <a:pt x="64" y="41"/>
                  </a:lnTo>
                  <a:lnTo>
                    <a:pt x="61" y="46"/>
                  </a:lnTo>
                  <a:lnTo>
                    <a:pt x="56" y="52"/>
                  </a:lnTo>
                  <a:lnTo>
                    <a:pt x="53" y="58"/>
                  </a:lnTo>
                  <a:lnTo>
                    <a:pt x="44" y="64"/>
                  </a:lnTo>
                  <a:lnTo>
                    <a:pt x="38" y="70"/>
                  </a:lnTo>
                  <a:lnTo>
                    <a:pt x="32" y="76"/>
                  </a:lnTo>
                  <a:lnTo>
                    <a:pt x="26" y="78"/>
                  </a:lnTo>
                  <a:lnTo>
                    <a:pt x="24" y="81"/>
                  </a:lnTo>
                  <a:lnTo>
                    <a:pt x="21" y="84"/>
                  </a:lnTo>
                  <a:lnTo>
                    <a:pt x="18" y="87"/>
                  </a:lnTo>
                  <a:lnTo>
                    <a:pt x="67" y="8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27" name="Freeform 31"/>
            <p:cNvSpPr>
              <a:spLocks noEditPoints="1"/>
            </p:cNvSpPr>
            <p:nvPr/>
          </p:nvSpPr>
          <p:spPr bwMode="auto">
            <a:xfrm>
              <a:off x="375" y="2396"/>
              <a:ext cx="67" cy="76"/>
            </a:xfrm>
            <a:custGeom>
              <a:avLst/>
              <a:gdLst>
                <a:gd name="T0" fmla="*/ 52 w 67"/>
                <a:gd name="T1" fmla="*/ 52 h 76"/>
                <a:gd name="T2" fmla="*/ 67 w 67"/>
                <a:gd name="T3" fmla="*/ 55 h 76"/>
                <a:gd name="T4" fmla="*/ 61 w 67"/>
                <a:gd name="T5" fmla="*/ 64 h 76"/>
                <a:gd name="T6" fmla="*/ 55 w 67"/>
                <a:gd name="T7" fmla="*/ 70 h 76"/>
                <a:gd name="T8" fmla="*/ 46 w 67"/>
                <a:gd name="T9" fmla="*/ 76 h 76"/>
                <a:gd name="T10" fmla="*/ 35 w 67"/>
                <a:gd name="T11" fmla="*/ 76 h 76"/>
                <a:gd name="T12" fmla="*/ 23 w 67"/>
                <a:gd name="T13" fmla="*/ 76 h 76"/>
                <a:gd name="T14" fmla="*/ 14 w 67"/>
                <a:gd name="T15" fmla="*/ 73 h 76"/>
                <a:gd name="T16" fmla="*/ 9 w 67"/>
                <a:gd name="T17" fmla="*/ 67 h 76"/>
                <a:gd name="T18" fmla="*/ 3 w 67"/>
                <a:gd name="T19" fmla="*/ 58 h 76"/>
                <a:gd name="T20" fmla="*/ 0 w 67"/>
                <a:gd name="T21" fmla="*/ 50 h 76"/>
                <a:gd name="T22" fmla="*/ 0 w 67"/>
                <a:gd name="T23" fmla="*/ 41 h 76"/>
                <a:gd name="T24" fmla="*/ 0 w 67"/>
                <a:gd name="T25" fmla="*/ 29 h 76"/>
                <a:gd name="T26" fmla="*/ 3 w 67"/>
                <a:gd name="T27" fmla="*/ 18 h 76"/>
                <a:gd name="T28" fmla="*/ 9 w 67"/>
                <a:gd name="T29" fmla="*/ 12 h 76"/>
                <a:gd name="T30" fmla="*/ 14 w 67"/>
                <a:gd name="T31" fmla="*/ 6 h 76"/>
                <a:gd name="T32" fmla="*/ 23 w 67"/>
                <a:gd name="T33" fmla="*/ 3 h 76"/>
                <a:gd name="T34" fmla="*/ 32 w 67"/>
                <a:gd name="T35" fmla="*/ 0 h 76"/>
                <a:gd name="T36" fmla="*/ 44 w 67"/>
                <a:gd name="T37" fmla="*/ 3 h 76"/>
                <a:gd name="T38" fmla="*/ 49 w 67"/>
                <a:gd name="T39" fmla="*/ 6 h 76"/>
                <a:gd name="T40" fmla="*/ 58 w 67"/>
                <a:gd name="T41" fmla="*/ 12 h 76"/>
                <a:gd name="T42" fmla="*/ 61 w 67"/>
                <a:gd name="T43" fmla="*/ 18 h 76"/>
                <a:gd name="T44" fmla="*/ 64 w 67"/>
                <a:gd name="T45" fmla="*/ 26 h 76"/>
                <a:gd name="T46" fmla="*/ 67 w 67"/>
                <a:gd name="T47" fmla="*/ 38 h 76"/>
                <a:gd name="T48" fmla="*/ 67 w 67"/>
                <a:gd name="T49" fmla="*/ 41 h 76"/>
                <a:gd name="T50" fmla="*/ 67 w 67"/>
                <a:gd name="T51" fmla="*/ 41 h 76"/>
                <a:gd name="T52" fmla="*/ 11 w 67"/>
                <a:gd name="T53" fmla="*/ 41 h 76"/>
                <a:gd name="T54" fmla="*/ 14 w 67"/>
                <a:gd name="T55" fmla="*/ 52 h 76"/>
                <a:gd name="T56" fmla="*/ 20 w 67"/>
                <a:gd name="T57" fmla="*/ 58 h 76"/>
                <a:gd name="T58" fmla="*/ 26 w 67"/>
                <a:gd name="T59" fmla="*/ 64 h 76"/>
                <a:gd name="T60" fmla="*/ 35 w 67"/>
                <a:gd name="T61" fmla="*/ 64 h 76"/>
                <a:gd name="T62" fmla="*/ 41 w 67"/>
                <a:gd name="T63" fmla="*/ 64 h 76"/>
                <a:gd name="T64" fmla="*/ 46 w 67"/>
                <a:gd name="T65" fmla="*/ 61 h 76"/>
                <a:gd name="T66" fmla="*/ 49 w 67"/>
                <a:gd name="T67" fmla="*/ 58 h 76"/>
                <a:gd name="T68" fmla="*/ 52 w 67"/>
                <a:gd name="T69" fmla="*/ 52 h 76"/>
                <a:gd name="T70" fmla="*/ 11 w 67"/>
                <a:gd name="T71" fmla="*/ 29 h 76"/>
                <a:gd name="T72" fmla="*/ 52 w 67"/>
                <a:gd name="T73" fmla="*/ 29 h 76"/>
                <a:gd name="T74" fmla="*/ 52 w 67"/>
                <a:gd name="T75" fmla="*/ 23 h 76"/>
                <a:gd name="T76" fmla="*/ 49 w 67"/>
                <a:gd name="T77" fmla="*/ 18 h 76"/>
                <a:gd name="T78" fmla="*/ 41 w 67"/>
                <a:gd name="T79" fmla="*/ 15 h 76"/>
                <a:gd name="T80" fmla="*/ 32 w 67"/>
                <a:gd name="T81" fmla="*/ 12 h 76"/>
                <a:gd name="T82" fmla="*/ 26 w 67"/>
                <a:gd name="T83" fmla="*/ 15 h 76"/>
                <a:gd name="T84" fmla="*/ 20 w 67"/>
                <a:gd name="T85" fmla="*/ 18 h 76"/>
                <a:gd name="T86" fmla="*/ 14 w 67"/>
                <a:gd name="T87" fmla="*/ 23 h 76"/>
                <a:gd name="T88" fmla="*/ 11 w 67"/>
                <a:gd name="T89" fmla="*/ 29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2"/>
                  </a:moveTo>
                  <a:lnTo>
                    <a:pt x="67" y="55"/>
                  </a:lnTo>
                  <a:lnTo>
                    <a:pt x="61" y="64"/>
                  </a:lnTo>
                  <a:lnTo>
                    <a:pt x="55" y="70"/>
                  </a:lnTo>
                  <a:lnTo>
                    <a:pt x="46" y="76"/>
                  </a:lnTo>
                  <a:lnTo>
                    <a:pt x="35" y="76"/>
                  </a:lnTo>
                  <a:lnTo>
                    <a:pt x="23" y="76"/>
                  </a:lnTo>
                  <a:lnTo>
                    <a:pt x="14" y="73"/>
                  </a:lnTo>
                  <a:lnTo>
                    <a:pt x="9" y="67"/>
                  </a:lnTo>
                  <a:lnTo>
                    <a:pt x="3" y="58"/>
                  </a:lnTo>
                  <a:lnTo>
                    <a:pt x="0" y="50"/>
                  </a:lnTo>
                  <a:lnTo>
                    <a:pt x="0" y="41"/>
                  </a:lnTo>
                  <a:lnTo>
                    <a:pt x="0" y="29"/>
                  </a:lnTo>
                  <a:lnTo>
                    <a:pt x="3" y="18"/>
                  </a:lnTo>
                  <a:lnTo>
                    <a:pt x="9" y="12"/>
                  </a:lnTo>
                  <a:lnTo>
                    <a:pt x="14" y="6"/>
                  </a:lnTo>
                  <a:lnTo>
                    <a:pt x="23" y="3"/>
                  </a:lnTo>
                  <a:lnTo>
                    <a:pt x="32" y="0"/>
                  </a:lnTo>
                  <a:lnTo>
                    <a:pt x="44" y="3"/>
                  </a:lnTo>
                  <a:lnTo>
                    <a:pt x="49" y="6"/>
                  </a:lnTo>
                  <a:lnTo>
                    <a:pt x="58" y="12"/>
                  </a:lnTo>
                  <a:lnTo>
                    <a:pt x="61" y="18"/>
                  </a:lnTo>
                  <a:lnTo>
                    <a:pt x="64" y="26"/>
                  </a:lnTo>
                  <a:lnTo>
                    <a:pt x="67" y="38"/>
                  </a:lnTo>
                  <a:lnTo>
                    <a:pt x="67" y="41"/>
                  </a:lnTo>
                  <a:lnTo>
                    <a:pt x="11" y="41"/>
                  </a:lnTo>
                  <a:lnTo>
                    <a:pt x="14" y="52"/>
                  </a:lnTo>
                  <a:lnTo>
                    <a:pt x="20" y="58"/>
                  </a:lnTo>
                  <a:lnTo>
                    <a:pt x="26" y="64"/>
                  </a:lnTo>
                  <a:lnTo>
                    <a:pt x="35" y="64"/>
                  </a:lnTo>
                  <a:lnTo>
                    <a:pt x="41" y="64"/>
                  </a:lnTo>
                  <a:lnTo>
                    <a:pt x="46" y="61"/>
                  </a:lnTo>
                  <a:lnTo>
                    <a:pt x="49" y="58"/>
                  </a:lnTo>
                  <a:lnTo>
                    <a:pt x="52" y="52"/>
                  </a:lnTo>
                  <a:close/>
                  <a:moveTo>
                    <a:pt x="11" y="29"/>
                  </a:moveTo>
                  <a:lnTo>
                    <a:pt x="52" y="29"/>
                  </a:lnTo>
                  <a:lnTo>
                    <a:pt x="52" y="23"/>
                  </a:lnTo>
                  <a:lnTo>
                    <a:pt x="49" y="18"/>
                  </a:lnTo>
                  <a:lnTo>
                    <a:pt x="41" y="15"/>
                  </a:lnTo>
                  <a:lnTo>
                    <a:pt x="32" y="12"/>
                  </a:lnTo>
                  <a:lnTo>
                    <a:pt x="26" y="15"/>
                  </a:lnTo>
                  <a:lnTo>
                    <a:pt x="20" y="18"/>
                  </a:lnTo>
                  <a:lnTo>
                    <a:pt x="14" y="23"/>
                  </a:lnTo>
                  <a:lnTo>
                    <a:pt x="11" y="2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28" name="Freeform 32"/>
            <p:cNvSpPr>
              <a:spLocks/>
            </p:cNvSpPr>
            <p:nvPr/>
          </p:nvSpPr>
          <p:spPr bwMode="auto">
            <a:xfrm>
              <a:off x="453" y="2387"/>
              <a:ext cx="67" cy="67"/>
            </a:xfrm>
            <a:custGeom>
              <a:avLst/>
              <a:gdLst>
                <a:gd name="T0" fmla="*/ 30 w 67"/>
                <a:gd name="T1" fmla="*/ 67 h 67"/>
                <a:gd name="T2" fmla="*/ 30 w 67"/>
                <a:gd name="T3" fmla="*/ 41 h 67"/>
                <a:gd name="T4" fmla="*/ 0 w 67"/>
                <a:gd name="T5" fmla="*/ 41 h 67"/>
                <a:gd name="T6" fmla="*/ 0 w 67"/>
                <a:gd name="T7" fmla="*/ 29 h 67"/>
                <a:gd name="T8" fmla="*/ 30 w 67"/>
                <a:gd name="T9" fmla="*/ 29 h 67"/>
                <a:gd name="T10" fmla="*/ 30 w 67"/>
                <a:gd name="T11" fmla="*/ 0 h 67"/>
                <a:gd name="T12" fmla="*/ 41 w 67"/>
                <a:gd name="T13" fmla="*/ 0 h 67"/>
                <a:gd name="T14" fmla="*/ 41 w 67"/>
                <a:gd name="T15" fmla="*/ 29 h 67"/>
                <a:gd name="T16" fmla="*/ 67 w 67"/>
                <a:gd name="T17" fmla="*/ 29 h 67"/>
                <a:gd name="T18" fmla="*/ 67 w 67"/>
                <a:gd name="T19" fmla="*/ 41 h 67"/>
                <a:gd name="T20" fmla="*/ 41 w 67"/>
                <a:gd name="T21" fmla="*/ 41 h 67"/>
                <a:gd name="T22" fmla="*/ 41 w 67"/>
                <a:gd name="T23" fmla="*/ 67 h 67"/>
                <a:gd name="T24" fmla="*/ 30 w 67"/>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30" y="67"/>
                  </a:moveTo>
                  <a:lnTo>
                    <a:pt x="30" y="41"/>
                  </a:lnTo>
                  <a:lnTo>
                    <a:pt x="0" y="41"/>
                  </a:lnTo>
                  <a:lnTo>
                    <a:pt x="0" y="29"/>
                  </a:lnTo>
                  <a:lnTo>
                    <a:pt x="30" y="29"/>
                  </a:lnTo>
                  <a:lnTo>
                    <a:pt x="30" y="0"/>
                  </a:lnTo>
                  <a:lnTo>
                    <a:pt x="41" y="0"/>
                  </a:lnTo>
                  <a:lnTo>
                    <a:pt x="41" y="29"/>
                  </a:lnTo>
                  <a:lnTo>
                    <a:pt x="67" y="29"/>
                  </a:lnTo>
                  <a:lnTo>
                    <a:pt x="67" y="41"/>
                  </a:lnTo>
                  <a:lnTo>
                    <a:pt x="41" y="41"/>
                  </a:lnTo>
                  <a:lnTo>
                    <a:pt x="41" y="67"/>
                  </a:lnTo>
                  <a:lnTo>
                    <a:pt x="3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29" name="Freeform 33"/>
            <p:cNvSpPr>
              <a:spLocks noEditPoints="1"/>
            </p:cNvSpPr>
            <p:nvPr/>
          </p:nvSpPr>
          <p:spPr bwMode="auto">
            <a:xfrm>
              <a:off x="535" y="2370"/>
              <a:ext cx="64" cy="102"/>
            </a:xfrm>
            <a:custGeom>
              <a:avLst/>
              <a:gdLst>
                <a:gd name="T0" fmla="*/ 0 w 64"/>
                <a:gd name="T1" fmla="*/ 52 h 102"/>
                <a:gd name="T2" fmla="*/ 0 w 64"/>
                <a:gd name="T3" fmla="*/ 35 h 102"/>
                <a:gd name="T4" fmla="*/ 3 w 64"/>
                <a:gd name="T5" fmla="*/ 23 h 102"/>
                <a:gd name="T6" fmla="*/ 9 w 64"/>
                <a:gd name="T7" fmla="*/ 14 h 102"/>
                <a:gd name="T8" fmla="*/ 14 w 64"/>
                <a:gd name="T9" fmla="*/ 6 h 102"/>
                <a:gd name="T10" fmla="*/ 23 w 64"/>
                <a:gd name="T11" fmla="*/ 3 h 102"/>
                <a:gd name="T12" fmla="*/ 32 w 64"/>
                <a:gd name="T13" fmla="*/ 0 h 102"/>
                <a:gd name="T14" fmla="*/ 41 w 64"/>
                <a:gd name="T15" fmla="*/ 3 h 102"/>
                <a:gd name="T16" fmla="*/ 46 w 64"/>
                <a:gd name="T17" fmla="*/ 3 h 102"/>
                <a:gd name="T18" fmla="*/ 52 w 64"/>
                <a:gd name="T19" fmla="*/ 9 h 102"/>
                <a:gd name="T20" fmla="*/ 58 w 64"/>
                <a:gd name="T21" fmla="*/ 14 h 102"/>
                <a:gd name="T22" fmla="*/ 61 w 64"/>
                <a:gd name="T23" fmla="*/ 20 h 102"/>
                <a:gd name="T24" fmla="*/ 64 w 64"/>
                <a:gd name="T25" fmla="*/ 29 h 102"/>
                <a:gd name="T26" fmla="*/ 64 w 64"/>
                <a:gd name="T27" fmla="*/ 38 h 102"/>
                <a:gd name="T28" fmla="*/ 64 w 64"/>
                <a:gd name="T29" fmla="*/ 52 h 102"/>
                <a:gd name="T30" fmla="*/ 64 w 64"/>
                <a:gd name="T31" fmla="*/ 67 h 102"/>
                <a:gd name="T32" fmla="*/ 61 w 64"/>
                <a:gd name="T33" fmla="*/ 81 h 102"/>
                <a:gd name="T34" fmla="*/ 55 w 64"/>
                <a:gd name="T35" fmla="*/ 90 h 102"/>
                <a:gd name="T36" fmla="*/ 49 w 64"/>
                <a:gd name="T37" fmla="*/ 96 h 102"/>
                <a:gd name="T38" fmla="*/ 44 w 64"/>
                <a:gd name="T39" fmla="*/ 102 h 102"/>
                <a:gd name="T40" fmla="*/ 32 w 64"/>
                <a:gd name="T41" fmla="*/ 102 h 102"/>
                <a:gd name="T42" fmla="*/ 23 w 64"/>
                <a:gd name="T43" fmla="*/ 102 h 102"/>
                <a:gd name="T44" fmla="*/ 14 w 64"/>
                <a:gd name="T45" fmla="*/ 99 h 102"/>
                <a:gd name="T46" fmla="*/ 9 w 64"/>
                <a:gd name="T47" fmla="*/ 93 h 102"/>
                <a:gd name="T48" fmla="*/ 3 w 64"/>
                <a:gd name="T49" fmla="*/ 81 h 102"/>
                <a:gd name="T50" fmla="*/ 0 w 64"/>
                <a:gd name="T51" fmla="*/ 70 h 102"/>
                <a:gd name="T52" fmla="*/ 0 w 64"/>
                <a:gd name="T53" fmla="*/ 52 h 102"/>
                <a:gd name="T54" fmla="*/ 12 w 64"/>
                <a:gd name="T55" fmla="*/ 52 h 102"/>
                <a:gd name="T56" fmla="*/ 14 w 64"/>
                <a:gd name="T57" fmla="*/ 67 h 102"/>
                <a:gd name="T58" fmla="*/ 14 w 64"/>
                <a:gd name="T59" fmla="*/ 76 h 102"/>
                <a:gd name="T60" fmla="*/ 17 w 64"/>
                <a:gd name="T61" fmla="*/ 84 h 102"/>
                <a:gd name="T62" fmla="*/ 23 w 64"/>
                <a:gd name="T63" fmla="*/ 90 h 102"/>
                <a:gd name="T64" fmla="*/ 32 w 64"/>
                <a:gd name="T65" fmla="*/ 90 h 102"/>
                <a:gd name="T66" fmla="*/ 41 w 64"/>
                <a:gd name="T67" fmla="*/ 90 h 102"/>
                <a:gd name="T68" fmla="*/ 46 w 64"/>
                <a:gd name="T69" fmla="*/ 84 h 102"/>
                <a:gd name="T70" fmla="*/ 49 w 64"/>
                <a:gd name="T71" fmla="*/ 76 h 102"/>
                <a:gd name="T72" fmla="*/ 52 w 64"/>
                <a:gd name="T73" fmla="*/ 67 h 102"/>
                <a:gd name="T74" fmla="*/ 52 w 64"/>
                <a:gd name="T75" fmla="*/ 52 h 102"/>
                <a:gd name="T76" fmla="*/ 52 w 64"/>
                <a:gd name="T77" fmla="*/ 38 h 102"/>
                <a:gd name="T78" fmla="*/ 49 w 64"/>
                <a:gd name="T79" fmla="*/ 26 h 102"/>
                <a:gd name="T80" fmla="*/ 46 w 64"/>
                <a:gd name="T81" fmla="*/ 20 h 102"/>
                <a:gd name="T82" fmla="*/ 41 w 64"/>
                <a:gd name="T83" fmla="*/ 14 h 102"/>
                <a:gd name="T84" fmla="*/ 32 w 64"/>
                <a:gd name="T85" fmla="*/ 12 h 102"/>
                <a:gd name="T86" fmla="*/ 23 w 64"/>
                <a:gd name="T87" fmla="*/ 14 h 102"/>
                <a:gd name="T88" fmla="*/ 17 w 64"/>
                <a:gd name="T89" fmla="*/ 20 h 102"/>
                <a:gd name="T90" fmla="*/ 14 w 64"/>
                <a:gd name="T91" fmla="*/ 26 h 102"/>
                <a:gd name="T92" fmla="*/ 14 w 64"/>
                <a:gd name="T93" fmla="*/ 38 h 102"/>
                <a:gd name="T94" fmla="*/ 12 w 64"/>
                <a:gd name="T95" fmla="*/ 52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2"/>
                  </a:moveTo>
                  <a:lnTo>
                    <a:pt x="0" y="35"/>
                  </a:lnTo>
                  <a:lnTo>
                    <a:pt x="3" y="23"/>
                  </a:lnTo>
                  <a:lnTo>
                    <a:pt x="9" y="14"/>
                  </a:lnTo>
                  <a:lnTo>
                    <a:pt x="14" y="6"/>
                  </a:lnTo>
                  <a:lnTo>
                    <a:pt x="23" y="3"/>
                  </a:lnTo>
                  <a:lnTo>
                    <a:pt x="32" y="0"/>
                  </a:lnTo>
                  <a:lnTo>
                    <a:pt x="41" y="3"/>
                  </a:lnTo>
                  <a:lnTo>
                    <a:pt x="46" y="3"/>
                  </a:lnTo>
                  <a:lnTo>
                    <a:pt x="52" y="9"/>
                  </a:lnTo>
                  <a:lnTo>
                    <a:pt x="58" y="14"/>
                  </a:lnTo>
                  <a:lnTo>
                    <a:pt x="61" y="20"/>
                  </a:lnTo>
                  <a:lnTo>
                    <a:pt x="64" y="29"/>
                  </a:lnTo>
                  <a:lnTo>
                    <a:pt x="64" y="38"/>
                  </a:lnTo>
                  <a:lnTo>
                    <a:pt x="64" y="52"/>
                  </a:lnTo>
                  <a:lnTo>
                    <a:pt x="64" y="67"/>
                  </a:lnTo>
                  <a:lnTo>
                    <a:pt x="61" y="81"/>
                  </a:lnTo>
                  <a:lnTo>
                    <a:pt x="55" y="90"/>
                  </a:lnTo>
                  <a:lnTo>
                    <a:pt x="49" y="96"/>
                  </a:lnTo>
                  <a:lnTo>
                    <a:pt x="44" y="102"/>
                  </a:lnTo>
                  <a:lnTo>
                    <a:pt x="32" y="102"/>
                  </a:lnTo>
                  <a:lnTo>
                    <a:pt x="23" y="102"/>
                  </a:lnTo>
                  <a:lnTo>
                    <a:pt x="14" y="99"/>
                  </a:lnTo>
                  <a:lnTo>
                    <a:pt x="9" y="93"/>
                  </a:lnTo>
                  <a:lnTo>
                    <a:pt x="3" y="81"/>
                  </a:lnTo>
                  <a:lnTo>
                    <a:pt x="0" y="70"/>
                  </a:lnTo>
                  <a:lnTo>
                    <a:pt x="0" y="52"/>
                  </a:lnTo>
                  <a:close/>
                  <a:moveTo>
                    <a:pt x="12" y="52"/>
                  </a:moveTo>
                  <a:lnTo>
                    <a:pt x="14" y="67"/>
                  </a:lnTo>
                  <a:lnTo>
                    <a:pt x="14" y="76"/>
                  </a:lnTo>
                  <a:lnTo>
                    <a:pt x="17" y="84"/>
                  </a:lnTo>
                  <a:lnTo>
                    <a:pt x="23" y="90"/>
                  </a:lnTo>
                  <a:lnTo>
                    <a:pt x="32" y="90"/>
                  </a:lnTo>
                  <a:lnTo>
                    <a:pt x="41" y="90"/>
                  </a:lnTo>
                  <a:lnTo>
                    <a:pt x="46" y="84"/>
                  </a:lnTo>
                  <a:lnTo>
                    <a:pt x="49" y="76"/>
                  </a:lnTo>
                  <a:lnTo>
                    <a:pt x="52" y="67"/>
                  </a:lnTo>
                  <a:lnTo>
                    <a:pt x="52" y="52"/>
                  </a:lnTo>
                  <a:lnTo>
                    <a:pt x="52" y="38"/>
                  </a:lnTo>
                  <a:lnTo>
                    <a:pt x="49" y="26"/>
                  </a:lnTo>
                  <a:lnTo>
                    <a:pt x="46" y="20"/>
                  </a:lnTo>
                  <a:lnTo>
                    <a:pt x="41" y="14"/>
                  </a:lnTo>
                  <a:lnTo>
                    <a:pt x="32" y="12"/>
                  </a:lnTo>
                  <a:lnTo>
                    <a:pt x="23" y="14"/>
                  </a:lnTo>
                  <a:lnTo>
                    <a:pt x="17" y="20"/>
                  </a:lnTo>
                  <a:lnTo>
                    <a:pt x="14" y="26"/>
                  </a:lnTo>
                  <a:lnTo>
                    <a:pt x="14" y="38"/>
                  </a:lnTo>
                  <a:lnTo>
                    <a:pt x="12" y="5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30" name="Freeform 34"/>
            <p:cNvSpPr>
              <a:spLocks noEditPoints="1"/>
            </p:cNvSpPr>
            <p:nvPr/>
          </p:nvSpPr>
          <p:spPr bwMode="auto">
            <a:xfrm>
              <a:off x="611" y="2370"/>
              <a:ext cx="67" cy="102"/>
            </a:xfrm>
            <a:custGeom>
              <a:avLst/>
              <a:gdLst>
                <a:gd name="T0" fmla="*/ 52 w 67"/>
                <a:gd name="T1" fmla="*/ 29 h 102"/>
                <a:gd name="T2" fmla="*/ 46 w 67"/>
                <a:gd name="T3" fmla="*/ 17 h 102"/>
                <a:gd name="T4" fmla="*/ 35 w 67"/>
                <a:gd name="T5" fmla="*/ 12 h 102"/>
                <a:gd name="T6" fmla="*/ 23 w 67"/>
                <a:gd name="T7" fmla="*/ 14 h 102"/>
                <a:gd name="T8" fmla="*/ 14 w 67"/>
                <a:gd name="T9" fmla="*/ 26 h 102"/>
                <a:gd name="T10" fmla="*/ 11 w 67"/>
                <a:gd name="T11" fmla="*/ 49 h 102"/>
                <a:gd name="T12" fmla="*/ 23 w 67"/>
                <a:gd name="T13" fmla="*/ 38 h 102"/>
                <a:gd name="T14" fmla="*/ 37 w 67"/>
                <a:gd name="T15" fmla="*/ 35 h 102"/>
                <a:gd name="T16" fmla="*/ 52 w 67"/>
                <a:gd name="T17" fmla="*/ 41 h 102"/>
                <a:gd name="T18" fmla="*/ 61 w 67"/>
                <a:gd name="T19" fmla="*/ 52 h 102"/>
                <a:gd name="T20" fmla="*/ 67 w 67"/>
                <a:gd name="T21" fmla="*/ 67 h 102"/>
                <a:gd name="T22" fmla="*/ 61 w 67"/>
                <a:gd name="T23" fmla="*/ 87 h 102"/>
                <a:gd name="T24" fmla="*/ 49 w 67"/>
                <a:gd name="T25" fmla="*/ 99 h 102"/>
                <a:gd name="T26" fmla="*/ 35 w 67"/>
                <a:gd name="T27" fmla="*/ 102 h 102"/>
                <a:gd name="T28" fmla="*/ 17 w 67"/>
                <a:gd name="T29" fmla="*/ 99 h 102"/>
                <a:gd name="T30" fmla="*/ 3 w 67"/>
                <a:gd name="T31" fmla="*/ 81 h 102"/>
                <a:gd name="T32" fmla="*/ 0 w 67"/>
                <a:gd name="T33" fmla="*/ 55 h 102"/>
                <a:gd name="T34" fmla="*/ 3 w 67"/>
                <a:gd name="T35" fmla="*/ 29 h 102"/>
                <a:gd name="T36" fmla="*/ 11 w 67"/>
                <a:gd name="T37" fmla="*/ 12 h 102"/>
                <a:gd name="T38" fmla="*/ 26 w 67"/>
                <a:gd name="T39" fmla="*/ 3 h 102"/>
                <a:gd name="T40" fmla="*/ 46 w 67"/>
                <a:gd name="T41" fmla="*/ 3 h 102"/>
                <a:gd name="T42" fmla="*/ 61 w 67"/>
                <a:gd name="T43" fmla="*/ 17 h 102"/>
                <a:gd name="T44" fmla="*/ 11 w 67"/>
                <a:gd name="T45" fmla="*/ 67 h 102"/>
                <a:gd name="T46" fmla="*/ 14 w 67"/>
                <a:gd name="T47" fmla="*/ 78 h 102"/>
                <a:gd name="T48" fmla="*/ 23 w 67"/>
                <a:gd name="T49" fmla="*/ 87 h 102"/>
                <a:gd name="T50" fmla="*/ 35 w 67"/>
                <a:gd name="T51" fmla="*/ 90 h 102"/>
                <a:gd name="T52" fmla="*/ 46 w 67"/>
                <a:gd name="T53" fmla="*/ 84 h 102"/>
                <a:gd name="T54" fmla="*/ 52 w 67"/>
                <a:gd name="T55" fmla="*/ 70 h 102"/>
                <a:gd name="T56" fmla="*/ 46 w 67"/>
                <a:gd name="T57" fmla="*/ 52 h 102"/>
                <a:gd name="T58" fmla="*/ 32 w 67"/>
                <a:gd name="T59" fmla="*/ 46 h 102"/>
                <a:gd name="T60" fmla="*/ 17 w 67"/>
                <a:gd name="T61" fmla="*/ 52 h 102"/>
                <a:gd name="T62" fmla="*/ 11 w 67"/>
                <a:gd name="T63" fmla="*/ 6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6"/>
                  </a:moveTo>
                  <a:lnTo>
                    <a:pt x="52" y="29"/>
                  </a:lnTo>
                  <a:lnTo>
                    <a:pt x="49" y="23"/>
                  </a:lnTo>
                  <a:lnTo>
                    <a:pt x="46" y="17"/>
                  </a:lnTo>
                  <a:lnTo>
                    <a:pt x="40" y="14"/>
                  </a:lnTo>
                  <a:lnTo>
                    <a:pt x="35" y="12"/>
                  </a:lnTo>
                  <a:lnTo>
                    <a:pt x="29" y="14"/>
                  </a:lnTo>
                  <a:lnTo>
                    <a:pt x="23" y="14"/>
                  </a:lnTo>
                  <a:lnTo>
                    <a:pt x="20" y="20"/>
                  </a:lnTo>
                  <a:lnTo>
                    <a:pt x="14" y="26"/>
                  </a:lnTo>
                  <a:lnTo>
                    <a:pt x="14" y="35"/>
                  </a:lnTo>
                  <a:lnTo>
                    <a:pt x="11" y="49"/>
                  </a:lnTo>
                  <a:lnTo>
                    <a:pt x="17" y="44"/>
                  </a:lnTo>
                  <a:lnTo>
                    <a:pt x="23" y="38"/>
                  </a:lnTo>
                  <a:lnTo>
                    <a:pt x="29" y="38"/>
                  </a:lnTo>
                  <a:lnTo>
                    <a:pt x="37" y="35"/>
                  </a:lnTo>
                  <a:lnTo>
                    <a:pt x="43" y="38"/>
                  </a:lnTo>
                  <a:lnTo>
                    <a:pt x="52" y="41"/>
                  </a:lnTo>
                  <a:lnTo>
                    <a:pt x="58" y="44"/>
                  </a:lnTo>
                  <a:lnTo>
                    <a:pt x="61" y="52"/>
                  </a:lnTo>
                  <a:lnTo>
                    <a:pt x="64" y="58"/>
                  </a:lnTo>
                  <a:lnTo>
                    <a:pt x="67" y="67"/>
                  </a:lnTo>
                  <a:lnTo>
                    <a:pt x="64" y="78"/>
                  </a:lnTo>
                  <a:lnTo>
                    <a:pt x="61" y="87"/>
                  </a:lnTo>
                  <a:lnTo>
                    <a:pt x="58" y="93"/>
                  </a:lnTo>
                  <a:lnTo>
                    <a:pt x="49" y="99"/>
                  </a:lnTo>
                  <a:lnTo>
                    <a:pt x="43" y="102"/>
                  </a:lnTo>
                  <a:lnTo>
                    <a:pt x="35" y="102"/>
                  </a:lnTo>
                  <a:lnTo>
                    <a:pt x="26" y="102"/>
                  </a:lnTo>
                  <a:lnTo>
                    <a:pt x="17" y="99"/>
                  </a:lnTo>
                  <a:lnTo>
                    <a:pt x="8" y="90"/>
                  </a:lnTo>
                  <a:lnTo>
                    <a:pt x="3" y="81"/>
                  </a:lnTo>
                  <a:lnTo>
                    <a:pt x="0" y="70"/>
                  </a:lnTo>
                  <a:lnTo>
                    <a:pt x="0" y="55"/>
                  </a:lnTo>
                  <a:lnTo>
                    <a:pt x="0" y="41"/>
                  </a:lnTo>
                  <a:lnTo>
                    <a:pt x="3" y="29"/>
                  </a:lnTo>
                  <a:lnTo>
                    <a:pt x="5" y="20"/>
                  </a:lnTo>
                  <a:lnTo>
                    <a:pt x="11" y="12"/>
                  </a:lnTo>
                  <a:lnTo>
                    <a:pt x="17" y="6"/>
                  </a:lnTo>
                  <a:lnTo>
                    <a:pt x="26" y="3"/>
                  </a:lnTo>
                  <a:lnTo>
                    <a:pt x="35" y="0"/>
                  </a:lnTo>
                  <a:lnTo>
                    <a:pt x="46" y="3"/>
                  </a:lnTo>
                  <a:lnTo>
                    <a:pt x="55" y="9"/>
                  </a:lnTo>
                  <a:lnTo>
                    <a:pt x="61" y="17"/>
                  </a:lnTo>
                  <a:lnTo>
                    <a:pt x="64" y="26"/>
                  </a:lnTo>
                  <a:close/>
                  <a:moveTo>
                    <a:pt x="11" y="67"/>
                  </a:moveTo>
                  <a:lnTo>
                    <a:pt x="14" y="73"/>
                  </a:lnTo>
                  <a:lnTo>
                    <a:pt x="14" y="78"/>
                  </a:lnTo>
                  <a:lnTo>
                    <a:pt x="17" y="84"/>
                  </a:lnTo>
                  <a:lnTo>
                    <a:pt x="23" y="87"/>
                  </a:lnTo>
                  <a:lnTo>
                    <a:pt x="29" y="90"/>
                  </a:lnTo>
                  <a:lnTo>
                    <a:pt x="35" y="90"/>
                  </a:lnTo>
                  <a:lnTo>
                    <a:pt x="40" y="90"/>
                  </a:lnTo>
                  <a:lnTo>
                    <a:pt x="46" y="84"/>
                  </a:lnTo>
                  <a:lnTo>
                    <a:pt x="52" y="78"/>
                  </a:lnTo>
                  <a:lnTo>
                    <a:pt x="52" y="70"/>
                  </a:lnTo>
                  <a:lnTo>
                    <a:pt x="52" y="61"/>
                  </a:lnTo>
                  <a:lnTo>
                    <a:pt x="46" y="52"/>
                  </a:lnTo>
                  <a:lnTo>
                    <a:pt x="40" y="49"/>
                  </a:lnTo>
                  <a:lnTo>
                    <a:pt x="32" y="46"/>
                  </a:lnTo>
                  <a:lnTo>
                    <a:pt x="26" y="49"/>
                  </a:lnTo>
                  <a:lnTo>
                    <a:pt x="17" y="52"/>
                  </a:lnTo>
                  <a:lnTo>
                    <a:pt x="14" y="61"/>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31" name="Line 35"/>
            <p:cNvSpPr>
              <a:spLocks noChangeShapeType="1"/>
            </p:cNvSpPr>
            <p:nvPr/>
          </p:nvSpPr>
          <p:spPr bwMode="auto">
            <a:xfrm>
              <a:off x="768" y="242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32" name="Line 36"/>
            <p:cNvSpPr>
              <a:spLocks noChangeShapeType="1"/>
            </p:cNvSpPr>
            <p:nvPr/>
          </p:nvSpPr>
          <p:spPr bwMode="auto">
            <a:xfrm flipH="1">
              <a:off x="4027" y="242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33" name="Line 37"/>
            <p:cNvSpPr>
              <a:spLocks noChangeShapeType="1"/>
            </p:cNvSpPr>
            <p:nvPr/>
          </p:nvSpPr>
          <p:spPr bwMode="auto">
            <a:xfrm>
              <a:off x="768" y="228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34" name="Line 38"/>
            <p:cNvSpPr>
              <a:spLocks noChangeShapeType="1"/>
            </p:cNvSpPr>
            <p:nvPr/>
          </p:nvSpPr>
          <p:spPr bwMode="auto">
            <a:xfrm flipH="1">
              <a:off x="4027" y="228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35" name="Freeform 39"/>
            <p:cNvSpPr>
              <a:spLocks/>
            </p:cNvSpPr>
            <p:nvPr/>
          </p:nvSpPr>
          <p:spPr bwMode="auto">
            <a:xfrm>
              <a:off x="299" y="2233"/>
              <a:ext cx="64" cy="102"/>
            </a:xfrm>
            <a:custGeom>
              <a:avLst/>
              <a:gdLst>
                <a:gd name="T0" fmla="*/ 0 w 64"/>
                <a:gd name="T1" fmla="*/ 76 h 102"/>
                <a:gd name="T2" fmla="*/ 12 w 64"/>
                <a:gd name="T3" fmla="*/ 73 h 102"/>
                <a:gd name="T4" fmla="*/ 15 w 64"/>
                <a:gd name="T5" fmla="*/ 82 h 102"/>
                <a:gd name="T6" fmla="*/ 21 w 64"/>
                <a:gd name="T7" fmla="*/ 87 h 102"/>
                <a:gd name="T8" fmla="*/ 23 w 64"/>
                <a:gd name="T9" fmla="*/ 90 h 102"/>
                <a:gd name="T10" fmla="*/ 32 w 64"/>
                <a:gd name="T11" fmla="*/ 90 h 102"/>
                <a:gd name="T12" fmla="*/ 41 w 64"/>
                <a:gd name="T13" fmla="*/ 90 h 102"/>
                <a:gd name="T14" fmla="*/ 47 w 64"/>
                <a:gd name="T15" fmla="*/ 84 h 102"/>
                <a:gd name="T16" fmla="*/ 50 w 64"/>
                <a:gd name="T17" fmla="*/ 79 h 102"/>
                <a:gd name="T18" fmla="*/ 53 w 64"/>
                <a:gd name="T19" fmla="*/ 70 h 102"/>
                <a:gd name="T20" fmla="*/ 50 w 64"/>
                <a:gd name="T21" fmla="*/ 64 h 102"/>
                <a:gd name="T22" fmla="*/ 47 w 64"/>
                <a:gd name="T23" fmla="*/ 55 h 102"/>
                <a:gd name="T24" fmla="*/ 41 w 64"/>
                <a:gd name="T25" fmla="*/ 52 h 102"/>
                <a:gd name="T26" fmla="*/ 32 w 64"/>
                <a:gd name="T27" fmla="*/ 52 h 102"/>
                <a:gd name="T28" fmla="*/ 29 w 64"/>
                <a:gd name="T29" fmla="*/ 52 h 102"/>
                <a:gd name="T30" fmla="*/ 23 w 64"/>
                <a:gd name="T31" fmla="*/ 52 h 102"/>
                <a:gd name="T32" fmla="*/ 26 w 64"/>
                <a:gd name="T33" fmla="*/ 41 h 102"/>
                <a:gd name="T34" fmla="*/ 26 w 64"/>
                <a:gd name="T35" fmla="*/ 41 h 102"/>
                <a:gd name="T36" fmla="*/ 26 w 64"/>
                <a:gd name="T37" fmla="*/ 41 h 102"/>
                <a:gd name="T38" fmla="*/ 35 w 64"/>
                <a:gd name="T39" fmla="*/ 41 h 102"/>
                <a:gd name="T40" fmla="*/ 41 w 64"/>
                <a:gd name="T41" fmla="*/ 38 h 102"/>
                <a:gd name="T42" fmla="*/ 44 w 64"/>
                <a:gd name="T43" fmla="*/ 32 h 102"/>
                <a:gd name="T44" fmla="*/ 47 w 64"/>
                <a:gd name="T45" fmla="*/ 26 h 102"/>
                <a:gd name="T46" fmla="*/ 44 w 64"/>
                <a:gd name="T47" fmla="*/ 20 h 102"/>
                <a:gd name="T48" fmla="*/ 41 w 64"/>
                <a:gd name="T49" fmla="*/ 15 h 102"/>
                <a:gd name="T50" fmla="*/ 38 w 64"/>
                <a:gd name="T51" fmla="*/ 12 h 102"/>
                <a:gd name="T52" fmla="*/ 32 w 64"/>
                <a:gd name="T53" fmla="*/ 12 h 102"/>
                <a:gd name="T54" fmla="*/ 23 w 64"/>
                <a:gd name="T55" fmla="*/ 12 h 102"/>
                <a:gd name="T56" fmla="*/ 21 w 64"/>
                <a:gd name="T57" fmla="*/ 15 h 102"/>
                <a:gd name="T58" fmla="*/ 18 w 64"/>
                <a:gd name="T59" fmla="*/ 20 h 102"/>
                <a:gd name="T60" fmla="*/ 15 w 64"/>
                <a:gd name="T61" fmla="*/ 29 h 102"/>
                <a:gd name="T62" fmla="*/ 0 w 64"/>
                <a:gd name="T63" fmla="*/ 26 h 102"/>
                <a:gd name="T64" fmla="*/ 6 w 64"/>
                <a:gd name="T65" fmla="*/ 15 h 102"/>
                <a:gd name="T66" fmla="*/ 12 w 64"/>
                <a:gd name="T67" fmla="*/ 6 h 102"/>
                <a:gd name="T68" fmla="*/ 21 w 64"/>
                <a:gd name="T69" fmla="*/ 3 h 102"/>
                <a:gd name="T70" fmla="*/ 29 w 64"/>
                <a:gd name="T71" fmla="*/ 0 h 102"/>
                <a:gd name="T72" fmla="*/ 38 w 64"/>
                <a:gd name="T73" fmla="*/ 0 h 102"/>
                <a:gd name="T74" fmla="*/ 47 w 64"/>
                <a:gd name="T75" fmla="*/ 3 h 102"/>
                <a:gd name="T76" fmla="*/ 53 w 64"/>
                <a:gd name="T77" fmla="*/ 9 h 102"/>
                <a:gd name="T78" fmla="*/ 55 w 64"/>
                <a:gd name="T79" fmla="*/ 12 h 102"/>
                <a:gd name="T80" fmla="*/ 58 w 64"/>
                <a:gd name="T81" fmla="*/ 20 h 102"/>
                <a:gd name="T82" fmla="*/ 58 w 64"/>
                <a:gd name="T83" fmla="*/ 26 h 102"/>
                <a:gd name="T84" fmla="*/ 58 w 64"/>
                <a:gd name="T85" fmla="*/ 32 h 102"/>
                <a:gd name="T86" fmla="*/ 55 w 64"/>
                <a:gd name="T87" fmla="*/ 38 h 102"/>
                <a:gd name="T88" fmla="*/ 53 w 64"/>
                <a:gd name="T89" fmla="*/ 41 h 102"/>
                <a:gd name="T90" fmla="*/ 47 w 64"/>
                <a:gd name="T91" fmla="*/ 47 h 102"/>
                <a:gd name="T92" fmla="*/ 53 w 64"/>
                <a:gd name="T93" fmla="*/ 50 h 102"/>
                <a:gd name="T94" fmla="*/ 58 w 64"/>
                <a:gd name="T95" fmla="*/ 55 h 102"/>
                <a:gd name="T96" fmla="*/ 64 w 64"/>
                <a:gd name="T97" fmla="*/ 61 h 102"/>
                <a:gd name="T98" fmla="*/ 64 w 64"/>
                <a:gd name="T99" fmla="*/ 70 h 102"/>
                <a:gd name="T100" fmla="*/ 64 w 64"/>
                <a:gd name="T101" fmla="*/ 79 h 102"/>
                <a:gd name="T102" fmla="*/ 61 w 64"/>
                <a:gd name="T103" fmla="*/ 87 h 102"/>
                <a:gd name="T104" fmla="*/ 55 w 64"/>
                <a:gd name="T105" fmla="*/ 93 h 102"/>
                <a:gd name="T106" fmla="*/ 50 w 64"/>
                <a:gd name="T107" fmla="*/ 99 h 102"/>
                <a:gd name="T108" fmla="*/ 41 w 64"/>
                <a:gd name="T109" fmla="*/ 102 h 102"/>
                <a:gd name="T110" fmla="*/ 32 w 64"/>
                <a:gd name="T111" fmla="*/ 102 h 102"/>
                <a:gd name="T112" fmla="*/ 23 w 64"/>
                <a:gd name="T113" fmla="*/ 102 h 102"/>
                <a:gd name="T114" fmla="*/ 15 w 64"/>
                <a:gd name="T115" fmla="*/ 99 h 102"/>
                <a:gd name="T116" fmla="*/ 9 w 64"/>
                <a:gd name="T117" fmla="*/ 93 h 102"/>
                <a:gd name="T118" fmla="*/ 6 w 64"/>
                <a:gd name="T119" fmla="*/ 90 h 102"/>
                <a:gd name="T120" fmla="*/ 0 w 64"/>
                <a:gd name="T121" fmla="*/ 82 h 102"/>
                <a:gd name="T122" fmla="*/ 0 w 64"/>
                <a:gd name="T123" fmla="*/ 76 h 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
                <a:gd name="T187" fmla="*/ 0 h 102"/>
                <a:gd name="T188" fmla="*/ 64 w 64"/>
                <a:gd name="T189" fmla="*/ 102 h 1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 h="102">
                  <a:moveTo>
                    <a:pt x="0" y="76"/>
                  </a:moveTo>
                  <a:lnTo>
                    <a:pt x="12" y="73"/>
                  </a:lnTo>
                  <a:lnTo>
                    <a:pt x="15" y="82"/>
                  </a:lnTo>
                  <a:lnTo>
                    <a:pt x="21" y="87"/>
                  </a:lnTo>
                  <a:lnTo>
                    <a:pt x="23" y="90"/>
                  </a:lnTo>
                  <a:lnTo>
                    <a:pt x="32" y="90"/>
                  </a:lnTo>
                  <a:lnTo>
                    <a:pt x="41" y="90"/>
                  </a:lnTo>
                  <a:lnTo>
                    <a:pt x="47" y="84"/>
                  </a:lnTo>
                  <a:lnTo>
                    <a:pt x="50" y="79"/>
                  </a:lnTo>
                  <a:lnTo>
                    <a:pt x="53" y="70"/>
                  </a:lnTo>
                  <a:lnTo>
                    <a:pt x="50" y="64"/>
                  </a:lnTo>
                  <a:lnTo>
                    <a:pt x="47" y="55"/>
                  </a:lnTo>
                  <a:lnTo>
                    <a:pt x="41" y="52"/>
                  </a:lnTo>
                  <a:lnTo>
                    <a:pt x="32" y="52"/>
                  </a:lnTo>
                  <a:lnTo>
                    <a:pt x="29" y="52"/>
                  </a:lnTo>
                  <a:lnTo>
                    <a:pt x="23" y="52"/>
                  </a:lnTo>
                  <a:lnTo>
                    <a:pt x="26" y="41"/>
                  </a:lnTo>
                  <a:lnTo>
                    <a:pt x="35" y="41"/>
                  </a:lnTo>
                  <a:lnTo>
                    <a:pt x="41" y="38"/>
                  </a:lnTo>
                  <a:lnTo>
                    <a:pt x="44" y="32"/>
                  </a:lnTo>
                  <a:lnTo>
                    <a:pt x="47" y="26"/>
                  </a:lnTo>
                  <a:lnTo>
                    <a:pt x="44" y="20"/>
                  </a:lnTo>
                  <a:lnTo>
                    <a:pt x="41" y="15"/>
                  </a:lnTo>
                  <a:lnTo>
                    <a:pt x="38" y="12"/>
                  </a:lnTo>
                  <a:lnTo>
                    <a:pt x="32" y="12"/>
                  </a:lnTo>
                  <a:lnTo>
                    <a:pt x="23" y="12"/>
                  </a:lnTo>
                  <a:lnTo>
                    <a:pt x="21" y="15"/>
                  </a:lnTo>
                  <a:lnTo>
                    <a:pt x="18" y="20"/>
                  </a:lnTo>
                  <a:lnTo>
                    <a:pt x="15" y="29"/>
                  </a:lnTo>
                  <a:lnTo>
                    <a:pt x="0" y="26"/>
                  </a:lnTo>
                  <a:lnTo>
                    <a:pt x="6" y="15"/>
                  </a:lnTo>
                  <a:lnTo>
                    <a:pt x="12" y="6"/>
                  </a:lnTo>
                  <a:lnTo>
                    <a:pt x="21" y="3"/>
                  </a:lnTo>
                  <a:lnTo>
                    <a:pt x="29" y="0"/>
                  </a:lnTo>
                  <a:lnTo>
                    <a:pt x="38" y="0"/>
                  </a:lnTo>
                  <a:lnTo>
                    <a:pt x="47" y="3"/>
                  </a:lnTo>
                  <a:lnTo>
                    <a:pt x="53" y="9"/>
                  </a:lnTo>
                  <a:lnTo>
                    <a:pt x="55" y="12"/>
                  </a:lnTo>
                  <a:lnTo>
                    <a:pt x="58" y="20"/>
                  </a:lnTo>
                  <a:lnTo>
                    <a:pt x="58" y="26"/>
                  </a:lnTo>
                  <a:lnTo>
                    <a:pt x="58" y="32"/>
                  </a:lnTo>
                  <a:lnTo>
                    <a:pt x="55" y="38"/>
                  </a:lnTo>
                  <a:lnTo>
                    <a:pt x="53" y="41"/>
                  </a:lnTo>
                  <a:lnTo>
                    <a:pt x="47" y="47"/>
                  </a:lnTo>
                  <a:lnTo>
                    <a:pt x="53" y="50"/>
                  </a:lnTo>
                  <a:lnTo>
                    <a:pt x="58" y="55"/>
                  </a:lnTo>
                  <a:lnTo>
                    <a:pt x="64" y="61"/>
                  </a:lnTo>
                  <a:lnTo>
                    <a:pt x="64" y="70"/>
                  </a:lnTo>
                  <a:lnTo>
                    <a:pt x="64" y="79"/>
                  </a:lnTo>
                  <a:lnTo>
                    <a:pt x="61" y="87"/>
                  </a:lnTo>
                  <a:lnTo>
                    <a:pt x="55" y="93"/>
                  </a:lnTo>
                  <a:lnTo>
                    <a:pt x="50" y="99"/>
                  </a:lnTo>
                  <a:lnTo>
                    <a:pt x="41" y="102"/>
                  </a:lnTo>
                  <a:lnTo>
                    <a:pt x="32" y="102"/>
                  </a:lnTo>
                  <a:lnTo>
                    <a:pt x="23" y="102"/>
                  </a:lnTo>
                  <a:lnTo>
                    <a:pt x="15" y="99"/>
                  </a:lnTo>
                  <a:lnTo>
                    <a:pt x="9" y="93"/>
                  </a:lnTo>
                  <a:lnTo>
                    <a:pt x="6" y="90"/>
                  </a:lnTo>
                  <a:lnTo>
                    <a:pt x="0" y="82"/>
                  </a:lnTo>
                  <a:lnTo>
                    <a:pt x="0" y="76"/>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36" name="Freeform 40"/>
            <p:cNvSpPr>
              <a:spLocks noEditPoints="1"/>
            </p:cNvSpPr>
            <p:nvPr/>
          </p:nvSpPr>
          <p:spPr bwMode="auto">
            <a:xfrm>
              <a:off x="375" y="2259"/>
              <a:ext cx="67" cy="76"/>
            </a:xfrm>
            <a:custGeom>
              <a:avLst/>
              <a:gdLst>
                <a:gd name="T0" fmla="*/ 52 w 67"/>
                <a:gd name="T1" fmla="*/ 53 h 76"/>
                <a:gd name="T2" fmla="*/ 67 w 67"/>
                <a:gd name="T3" fmla="*/ 56 h 76"/>
                <a:gd name="T4" fmla="*/ 61 w 67"/>
                <a:gd name="T5" fmla="*/ 64 h 76"/>
                <a:gd name="T6" fmla="*/ 55 w 67"/>
                <a:gd name="T7" fmla="*/ 70 h 76"/>
                <a:gd name="T8" fmla="*/ 46 w 67"/>
                <a:gd name="T9" fmla="*/ 76 h 76"/>
                <a:gd name="T10" fmla="*/ 35 w 67"/>
                <a:gd name="T11" fmla="*/ 76 h 76"/>
                <a:gd name="T12" fmla="*/ 23 w 67"/>
                <a:gd name="T13" fmla="*/ 76 h 76"/>
                <a:gd name="T14" fmla="*/ 14 w 67"/>
                <a:gd name="T15" fmla="*/ 73 h 76"/>
                <a:gd name="T16" fmla="*/ 9 w 67"/>
                <a:gd name="T17" fmla="*/ 67 h 76"/>
                <a:gd name="T18" fmla="*/ 3 w 67"/>
                <a:gd name="T19" fmla="*/ 58 h 76"/>
                <a:gd name="T20" fmla="*/ 0 w 67"/>
                <a:gd name="T21" fmla="*/ 50 h 76"/>
                <a:gd name="T22" fmla="*/ 0 w 67"/>
                <a:gd name="T23" fmla="*/ 38 h 76"/>
                <a:gd name="T24" fmla="*/ 0 w 67"/>
                <a:gd name="T25" fmla="*/ 26 h 76"/>
                <a:gd name="T26" fmla="*/ 3 w 67"/>
                <a:gd name="T27" fmla="*/ 18 h 76"/>
                <a:gd name="T28" fmla="*/ 9 w 67"/>
                <a:gd name="T29" fmla="*/ 12 h 76"/>
                <a:gd name="T30" fmla="*/ 14 w 67"/>
                <a:gd name="T31" fmla="*/ 6 h 76"/>
                <a:gd name="T32" fmla="*/ 23 w 67"/>
                <a:gd name="T33" fmla="*/ 0 h 76"/>
                <a:gd name="T34" fmla="*/ 32 w 67"/>
                <a:gd name="T35" fmla="*/ 0 h 76"/>
                <a:gd name="T36" fmla="*/ 44 w 67"/>
                <a:gd name="T37" fmla="*/ 0 h 76"/>
                <a:gd name="T38" fmla="*/ 49 w 67"/>
                <a:gd name="T39" fmla="*/ 6 h 76"/>
                <a:gd name="T40" fmla="*/ 58 w 67"/>
                <a:gd name="T41" fmla="*/ 9 h 76"/>
                <a:gd name="T42" fmla="*/ 61 w 67"/>
                <a:gd name="T43" fmla="*/ 18 h 76"/>
                <a:gd name="T44" fmla="*/ 64 w 67"/>
                <a:gd name="T45" fmla="*/ 26 h 76"/>
                <a:gd name="T46" fmla="*/ 67 w 67"/>
                <a:gd name="T47" fmla="*/ 38 h 76"/>
                <a:gd name="T48" fmla="*/ 67 w 67"/>
                <a:gd name="T49" fmla="*/ 38 h 76"/>
                <a:gd name="T50" fmla="*/ 67 w 67"/>
                <a:gd name="T51" fmla="*/ 41 h 76"/>
                <a:gd name="T52" fmla="*/ 11 w 67"/>
                <a:gd name="T53" fmla="*/ 41 h 76"/>
                <a:gd name="T54" fmla="*/ 14 w 67"/>
                <a:gd name="T55" fmla="*/ 53 h 76"/>
                <a:gd name="T56" fmla="*/ 20 w 67"/>
                <a:gd name="T57" fmla="*/ 58 h 76"/>
                <a:gd name="T58" fmla="*/ 26 w 67"/>
                <a:gd name="T59" fmla="*/ 64 h 76"/>
                <a:gd name="T60" fmla="*/ 35 w 67"/>
                <a:gd name="T61" fmla="*/ 64 h 76"/>
                <a:gd name="T62" fmla="*/ 41 w 67"/>
                <a:gd name="T63" fmla="*/ 64 h 76"/>
                <a:gd name="T64" fmla="*/ 46 w 67"/>
                <a:gd name="T65" fmla="*/ 61 h 76"/>
                <a:gd name="T66" fmla="*/ 49 w 67"/>
                <a:gd name="T67" fmla="*/ 58 h 76"/>
                <a:gd name="T68" fmla="*/ 52 w 67"/>
                <a:gd name="T69" fmla="*/ 53 h 76"/>
                <a:gd name="T70" fmla="*/ 11 w 67"/>
                <a:gd name="T71" fmla="*/ 29 h 76"/>
                <a:gd name="T72" fmla="*/ 52 w 67"/>
                <a:gd name="T73" fmla="*/ 29 h 76"/>
                <a:gd name="T74" fmla="*/ 52 w 67"/>
                <a:gd name="T75" fmla="*/ 24 h 76"/>
                <a:gd name="T76" fmla="*/ 49 w 67"/>
                <a:gd name="T77" fmla="*/ 18 h 76"/>
                <a:gd name="T78" fmla="*/ 41 w 67"/>
                <a:gd name="T79" fmla="*/ 15 h 76"/>
                <a:gd name="T80" fmla="*/ 32 w 67"/>
                <a:gd name="T81" fmla="*/ 12 h 76"/>
                <a:gd name="T82" fmla="*/ 26 w 67"/>
                <a:gd name="T83" fmla="*/ 15 h 76"/>
                <a:gd name="T84" fmla="*/ 20 w 67"/>
                <a:gd name="T85" fmla="*/ 18 h 76"/>
                <a:gd name="T86" fmla="*/ 14 w 67"/>
                <a:gd name="T87" fmla="*/ 24 h 76"/>
                <a:gd name="T88" fmla="*/ 11 w 67"/>
                <a:gd name="T89" fmla="*/ 29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3"/>
                  </a:moveTo>
                  <a:lnTo>
                    <a:pt x="67" y="56"/>
                  </a:lnTo>
                  <a:lnTo>
                    <a:pt x="61" y="64"/>
                  </a:lnTo>
                  <a:lnTo>
                    <a:pt x="55" y="70"/>
                  </a:lnTo>
                  <a:lnTo>
                    <a:pt x="46" y="76"/>
                  </a:lnTo>
                  <a:lnTo>
                    <a:pt x="35" y="76"/>
                  </a:lnTo>
                  <a:lnTo>
                    <a:pt x="23" y="76"/>
                  </a:lnTo>
                  <a:lnTo>
                    <a:pt x="14" y="73"/>
                  </a:lnTo>
                  <a:lnTo>
                    <a:pt x="9" y="67"/>
                  </a:lnTo>
                  <a:lnTo>
                    <a:pt x="3" y="58"/>
                  </a:lnTo>
                  <a:lnTo>
                    <a:pt x="0" y="50"/>
                  </a:lnTo>
                  <a:lnTo>
                    <a:pt x="0" y="38"/>
                  </a:lnTo>
                  <a:lnTo>
                    <a:pt x="0" y="26"/>
                  </a:lnTo>
                  <a:lnTo>
                    <a:pt x="3" y="18"/>
                  </a:lnTo>
                  <a:lnTo>
                    <a:pt x="9" y="12"/>
                  </a:lnTo>
                  <a:lnTo>
                    <a:pt x="14" y="6"/>
                  </a:lnTo>
                  <a:lnTo>
                    <a:pt x="23" y="0"/>
                  </a:lnTo>
                  <a:lnTo>
                    <a:pt x="32" y="0"/>
                  </a:lnTo>
                  <a:lnTo>
                    <a:pt x="44" y="0"/>
                  </a:lnTo>
                  <a:lnTo>
                    <a:pt x="49" y="6"/>
                  </a:lnTo>
                  <a:lnTo>
                    <a:pt x="58" y="9"/>
                  </a:lnTo>
                  <a:lnTo>
                    <a:pt x="61" y="18"/>
                  </a:lnTo>
                  <a:lnTo>
                    <a:pt x="64" y="26"/>
                  </a:lnTo>
                  <a:lnTo>
                    <a:pt x="67" y="38"/>
                  </a:lnTo>
                  <a:lnTo>
                    <a:pt x="67" y="41"/>
                  </a:lnTo>
                  <a:lnTo>
                    <a:pt x="11" y="41"/>
                  </a:lnTo>
                  <a:lnTo>
                    <a:pt x="14" y="53"/>
                  </a:lnTo>
                  <a:lnTo>
                    <a:pt x="20" y="58"/>
                  </a:lnTo>
                  <a:lnTo>
                    <a:pt x="26" y="64"/>
                  </a:lnTo>
                  <a:lnTo>
                    <a:pt x="35" y="64"/>
                  </a:lnTo>
                  <a:lnTo>
                    <a:pt x="41" y="64"/>
                  </a:lnTo>
                  <a:lnTo>
                    <a:pt x="46" y="61"/>
                  </a:lnTo>
                  <a:lnTo>
                    <a:pt x="49" y="58"/>
                  </a:lnTo>
                  <a:lnTo>
                    <a:pt x="52" y="53"/>
                  </a:lnTo>
                  <a:close/>
                  <a:moveTo>
                    <a:pt x="11" y="29"/>
                  </a:moveTo>
                  <a:lnTo>
                    <a:pt x="52" y="29"/>
                  </a:lnTo>
                  <a:lnTo>
                    <a:pt x="52" y="24"/>
                  </a:lnTo>
                  <a:lnTo>
                    <a:pt x="49" y="18"/>
                  </a:lnTo>
                  <a:lnTo>
                    <a:pt x="41" y="15"/>
                  </a:lnTo>
                  <a:lnTo>
                    <a:pt x="32" y="12"/>
                  </a:lnTo>
                  <a:lnTo>
                    <a:pt x="26" y="15"/>
                  </a:lnTo>
                  <a:lnTo>
                    <a:pt x="20" y="18"/>
                  </a:lnTo>
                  <a:lnTo>
                    <a:pt x="14" y="24"/>
                  </a:lnTo>
                  <a:lnTo>
                    <a:pt x="11" y="2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37" name="Freeform 41"/>
            <p:cNvSpPr>
              <a:spLocks/>
            </p:cNvSpPr>
            <p:nvPr/>
          </p:nvSpPr>
          <p:spPr bwMode="auto">
            <a:xfrm>
              <a:off x="453" y="2251"/>
              <a:ext cx="67" cy="66"/>
            </a:xfrm>
            <a:custGeom>
              <a:avLst/>
              <a:gdLst>
                <a:gd name="T0" fmla="*/ 30 w 67"/>
                <a:gd name="T1" fmla="*/ 66 h 66"/>
                <a:gd name="T2" fmla="*/ 30 w 67"/>
                <a:gd name="T3" fmla="*/ 40 h 66"/>
                <a:gd name="T4" fmla="*/ 0 w 67"/>
                <a:gd name="T5" fmla="*/ 40 h 66"/>
                <a:gd name="T6" fmla="*/ 0 w 67"/>
                <a:gd name="T7" fmla="*/ 29 h 66"/>
                <a:gd name="T8" fmla="*/ 30 w 67"/>
                <a:gd name="T9" fmla="*/ 29 h 66"/>
                <a:gd name="T10" fmla="*/ 30 w 67"/>
                <a:gd name="T11" fmla="*/ 0 h 66"/>
                <a:gd name="T12" fmla="*/ 41 w 67"/>
                <a:gd name="T13" fmla="*/ 0 h 66"/>
                <a:gd name="T14" fmla="*/ 41 w 67"/>
                <a:gd name="T15" fmla="*/ 29 h 66"/>
                <a:gd name="T16" fmla="*/ 67 w 67"/>
                <a:gd name="T17" fmla="*/ 29 h 66"/>
                <a:gd name="T18" fmla="*/ 67 w 67"/>
                <a:gd name="T19" fmla="*/ 40 h 66"/>
                <a:gd name="T20" fmla="*/ 41 w 67"/>
                <a:gd name="T21" fmla="*/ 40 h 66"/>
                <a:gd name="T22" fmla="*/ 41 w 67"/>
                <a:gd name="T23" fmla="*/ 66 h 66"/>
                <a:gd name="T24" fmla="*/ 30 w 67"/>
                <a:gd name="T25" fmla="*/ 6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6"/>
                <a:gd name="T41" fmla="*/ 67 w 67"/>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6">
                  <a:moveTo>
                    <a:pt x="30" y="66"/>
                  </a:moveTo>
                  <a:lnTo>
                    <a:pt x="30" y="40"/>
                  </a:lnTo>
                  <a:lnTo>
                    <a:pt x="0" y="40"/>
                  </a:lnTo>
                  <a:lnTo>
                    <a:pt x="0" y="29"/>
                  </a:lnTo>
                  <a:lnTo>
                    <a:pt x="30" y="29"/>
                  </a:lnTo>
                  <a:lnTo>
                    <a:pt x="30" y="0"/>
                  </a:lnTo>
                  <a:lnTo>
                    <a:pt x="41" y="0"/>
                  </a:lnTo>
                  <a:lnTo>
                    <a:pt x="41" y="29"/>
                  </a:lnTo>
                  <a:lnTo>
                    <a:pt x="67" y="29"/>
                  </a:lnTo>
                  <a:lnTo>
                    <a:pt x="67" y="40"/>
                  </a:lnTo>
                  <a:lnTo>
                    <a:pt x="41" y="40"/>
                  </a:lnTo>
                  <a:lnTo>
                    <a:pt x="41" y="66"/>
                  </a:lnTo>
                  <a:lnTo>
                    <a:pt x="30" y="66"/>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38" name="Freeform 42"/>
            <p:cNvSpPr>
              <a:spLocks noEditPoints="1"/>
            </p:cNvSpPr>
            <p:nvPr/>
          </p:nvSpPr>
          <p:spPr bwMode="auto">
            <a:xfrm>
              <a:off x="535" y="2233"/>
              <a:ext cx="64" cy="102"/>
            </a:xfrm>
            <a:custGeom>
              <a:avLst/>
              <a:gdLst>
                <a:gd name="T0" fmla="*/ 0 w 64"/>
                <a:gd name="T1" fmla="*/ 52 h 102"/>
                <a:gd name="T2" fmla="*/ 0 w 64"/>
                <a:gd name="T3" fmla="*/ 35 h 102"/>
                <a:gd name="T4" fmla="*/ 3 w 64"/>
                <a:gd name="T5" fmla="*/ 23 h 102"/>
                <a:gd name="T6" fmla="*/ 9 w 64"/>
                <a:gd name="T7" fmla="*/ 12 h 102"/>
                <a:gd name="T8" fmla="*/ 14 w 64"/>
                <a:gd name="T9" fmla="*/ 6 h 102"/>
                <a:gd name="T10" fmla="*/ 23 w 64"/>
                <a:gd name="T11" fmla="*/ 3 h 102"/>
                <a:gd name="T12" fmla="*/ 32 w 64"/>
                <a:gd name="T13" fmla="*/ 0 h 102"/>
                <a:gd name="T14" fmla="*/ 41 w 64"/>
                <a:gd name="T15" fmla="*/ 0 h 102"/>
                <a:gd name="T16" fmla="*/ 46 w 64"/>
                <a:gd name="T17" fmla="*/ 3 h 102"/>
                <a:gd name="T18" fmla="*/ 52 w 64"/>
                <a:gd name="T19" fmla="*/ 9 h 102"/>
                <a:gd name="T20" fmla="*/ 58 w 64"/>
                <a:gd name="T21" fmla="*/ 12 h 102"/>
                <a:gd name="T22" fmla="*/ 61 w 64"/>
                <a:gd name="T23" fmla="*/ 20 h 102"/>
                <a:gd name="T24" fmla="*/ 64 w 64"/>
                <a:gd name="T25" fmla="*/ 29 h 102"/>
                <a:gd name="T26" fmla="*/ 64 w 64"/>
                <a:gd name="T27" fmla="*/ 38 h 102"/>
                <a:gd name="T28" fmla="*/ 64 w 64"/>
                <a:gd name="T29" fmla="*/ 52 h 102"/>
                <a:gd name="T30" fmla="*/ 64 w 64"/>
                <a:gd name="T31" fmla="*/ 67 h 102"/>
                <a:gd name="T32" fmla="*/ 61 w 64"/>
                <a:gd name="T33" fmla="*/ 79 h 102"/>
                <a:gd name="T34" fmla="*/ 55 w 64"/>
                <a:gd name="T35" fmla="*/ 90 h 102"/>
                <a:gd name="T36" fmla="*/ 49 w 64"/>
                <a:gd name="T37" fmla="*/ 96 h 102"/>
                <a:gd name="T38" fmla="*/ 44 w 64"/>
                <a:gd name="T39" fmla="*/ 102 h 102"/>
                <a:gd name="T40" fmla="*/ 32 w 64"/>
                <a:gd name="T41" fmla="*/ 102 h 102"/>
                <a:gd name="T42" fmla="*/ 23 w 64"/>
                <a:gd name="T43" fmla="*/ 102 h 102"/>
                <a:gd name="T44" fmla="*/ 14 w 64"/>
                <a:gd name="T45" fmla="*/ 99 h 102"/>
                <a:gd name="T46" fmla="*/ 9 w 64"/>
                <a:gd name="T47" fmla="*/ 93 h 102"/>
                <a:gd name="T48" fmla="*/ 3 w 64"/>
                <a:gd name="T49" fmla="*/ 82 h 102"/>
                <a:gd name="T50" fmla="*/ 0 w 64"/>
                <a:gd name="T51" fmla="*/ 67 h 102"/>
                <a:gd name="T52" fmla="*/ 0 w 64"/>
                <a:gd name="T53" fmla="*/ 52 h 102"/>
                <a:gd name="T54" fmla="*/ 12 w 64"/>
                <a:gd name="T55" fmla="*/ 52 h 102"/>
                <a:gd name="T56" fmla="*/ 14 w 64"/>
                <a:gd name="T57" fmla="*/ 67 h 102"/>
                <a:gd name="T58" fmla="*/ 14 w 64"/>
                <a:gd name="T59" fmla="*/ 76 h 102"/>
                <a:gd name="T60" fmla="*/ 17 w 64"/>
                <a:gd name="T61" fmla="*/ 84 h 102"/>
                <a:gd name="T62" fmla="*/ 23 w 64"/>
                <a:gd name="T63" fmla="*/ 87 h 102"/>
                <a:gd name="T64" fmla="*/ 32 w 64"/>
                <a:gd name="T65" fmla="*/ 90 h 102"/>
                <a:gd name="T66" fmla="*/ 41 w 64"/>
                <a:gd name="T67" fmla="*/ 87 h 102"/>
                <a:gd name="T68" fmla="*/ 46 w 64"/>
                <a:gd name="T69" fmla="*/ 84 h 102"/>
                <a:gd name="T70" fmla="*/ 49 w 64"/>
                <a:gd name="T71" fmla="*/ 76 h 102"/>
                <a:gd name="T72" fmla="*/ 52 w 64"/>
                <a:gd name="T73" fmla="*/ 67 h 102"/>
                <a:gd name="T74" fmla="*/ 52 w 64"/>
                <a:gd name="T75" fmla="*/ 52 h 102"/>
                <a:gd name="T76" fmla="*/ 52 w 64"/>
                <a:gd name="T77" fmla="*/ 38 h 102"/>
                <a:gd name="T78" fmla="*/ 49 w 64"/>
                <a:gd name="T79" fmla="*/ 26 h 102"/>
                <a:gd name="T80" fmla="*/ 46 w 64"/>
                <a:gd name="T81" fmla="*/ 20 h 102"/>
                <a:gd name="T82" fmla="*/ 41 w 64"/>
                <a:gd name="T83" fmla="*/ 15 h 102"/>
                <a:gd name="T84" fmla="*/ 32 w 64"/>
                <a:gd name="T85" fmla="*/ 12 h 102"/>
                <a:gd name="T86" fmla="*/ 23 w 64"/>
                <a:gd name="T87" fmla="*/ 15 h 102"/>
                <a:gd name="T88" fmla="*/ 17 w 64"/>
                <a:gd name="T89" fmla="*/ 18 h 102"/>
                <a:gd name="T90" fmla="*/ 14 w 64"/>
                <a:gd name="T91" fmla="*/ 26 h 102"/>
                <a:gd name="T92" fmla="*/ 14 w 64"/>
                <a:gd name="T93" fmla="*/ 38 h 102"/>
                <a:gd name="T94" fmla="*/ 12 w 64"/>
                <a:gd name="T95" fmla="*/ 52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2"/>
                  </a:moveTo>
                  <a:lnTo>
                    <a:pt x="0" y="35"/>
                  </a:lnTo>
                  <a:lnTo>
                    <a:pt x="3" y="23"/>
                  </a:lnTo>
                  <a:lnTo>
                    <a:pt x="9" y="12"/>
                  </a:lnTo>
                  <a:lnTo>
                    <a:pt x="14" y="6"/>
                  </a:lnTo>
                  <a:lnTo>
                    <a:pt x="23" y="3"/>
                  </a:lnTo>
                  <a:lnTo>
                    <a:pt x="32" y="0"/>
                  </a:lnTo>
                  <a:lnTo>
                    <a:pt x="41" y="0"/>
                  </a:lnTo>
                  <a:lnTo>
                    <a:pt x="46" y="3"/>
                  </a:lnTo>
                  <a:lnTo>
                    <a:pt x="52" y="9"/>
                  </a:lnTo>
                  <a:lnTo>
                    <a:pt x="58" y="12"/>
                  </a:lnTo>
                  <a:lnTo>
                    <a:pt x="61" y="20"/>
                  </a:lnTo>
                  <a:lnTo>
                    <a:pt x="64" y="29"/>
                  </a:lnTo>
                  <a:lnTo>
                    <a:pt x="64" y="38"/>
                  </a:lnTo>
                  <a:lnTo>
                    <a:pt x="64" y="52"/>
                  </a:lnTo>
                  <a:lnTo>
                    <a:pt x="64" y="67"/>
                  </a:lnTo>
                  <a:lnTo>
                    <a:pt x="61" y="79"/>
                  </a:lnTo>
                  <a:lnTo>
                    <a:pt x="55" y="90"/>
                  </a:lnTo>
                  <a:lnTo>
                    <a:pt x="49" y="96"/>
                  </a:lnTo>
                  <a:lnTo>
                    <a:pt x="44" y="102"/>
                  </a:lnTo>
                  <a:lnTo>
                    <a:pt x="32" y="102"/>
                  </a:lnTo>
                  <a:lnTo>
                    <a:pt x="23" y="102"/>
                  </a:lnTo>
                  <a:lnTo>
                    <a:pt x="14" y="99"/>
                  </a:lnTo>
                  <a:lnTo>
                    <a:pt x="9" y="93"/>
                  </a:lnTo>
                  <a:lnTo>
                    <a:pt x="3" y="82"/>
                  </a:lnTo>
                  <a:lnTo>
                    <a:pt x="0" y="67"/>
                  </a:lnTo>
                  <a:lnTo>
                    <a:pt x="0" y="52"/>
                  </a:lnTo>
                  <a:close/>
                  <a:moveTo>
                    <a:pt x="12" y="52"/>
                  </a:moveTo>
                  <a:lnTo>
                    <a:pt x="14" y="67"/>
                  </a:lnTo>
                  <a:lnTo>
                    <a:pt x="14" y="76"/>
                  </a:lnTo>
                  <a:lnTo>
                    <a:pt x="17" y="84"/>
                  </a:lnTo>
                  <a:lnTo>
                    <a:pt x="23" y="87"/>
                  </a:lnTo>
                  <a:lnTo>
                    <a:pt x="32" y="90"/>
                  </a:lnTo>
                  <a:lnTo>
                    <a:pt x="41" y="87"/>
                  </a:lnTo>
                  <a:lnTo>
                    <a:pt x="46" y="84"/>
                  </a:lnTo>
                  <a:lnTo>
                    <a:pt x="49" y="76"/>
                  </a:lnTo>
                  <a:lnTo>
                    <a:pt x="52" y="67"/>
                  </a:lnTo>
                  <a:lnTo>
                    <a:pt x="52" y="52"/>
                  </a:lnTo>
                  <a:lnTo>
                    <a:pt x="52" y="38"/>
                  </a:lnTo>
                  <a:lnTo>
                    <a:pt x="49" y="26"/>
                  </a:lnTo>
                  <a:lnTo>
                    <a:pt x="46" y="20"/>
                  </a:lnTo>
                  <a:lnTo>
                    <a:pt x="41" y="15"/>
                  </a:lnTo>
                  <a:lnTo>
                    <a:pt x="32" y="12"/>
                  </a:lnTo>
                  <a:lnTo>
                    <a:pt x="23" y="15"/>
                  </a:lnTo>
                  <a:lnTo>
                    <a:pt x="17" y="18"/>
                  </a:lnTo>
                  <a:lnTo>
                    <a:pt x="14" y="26"/>
                  </a:lnTo>
                  <a:lnTo>
                    <a:pt x="14" y="38"/>
                  </a:lnTo>
                  <a:lnTo>
                    <a:pt x="12" y="5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39" name="Freeform 43"/>
            <p:cNvSpPr>
              <a:spLocks noEditPoints="1"/>
            </p:cNvSpPr>
            <p:nvPr/>
          </p:nvSpPr>
          <p:spPr bwMode="auto">
            <a:xfrm>
              <a:off x="611" y="2233"/>
              <a:ext cx="67" cy="102"/>
            </a:xfrm>
            <a:custGeom>
              <a:avLst/>
              <a:gdLst>
                <a:gd name="T0" fmla="*/ 52 w 67"/>
                <a:gd name="T1" fmla="*/ 29 h 102"/>
                <a:gd name="T2" fmla="*/ 46 w 67"/>
                <a:gd name="T3" fmla="*/ 18 h 102"/>
                <a:gd name="T4" fmla="*/ 35 w 67"/>
                <a:gd name="T5" fmla="*/ 12 h 102"/>
                <a:gd name="T6" fmla="*/ 23 w 67"/>
                <a:gd name="T7" fmla="*/ 15 h 102"/>
                <a:gd name="T8" fmla="*/ 14 w 67"/>
                <a:gd name="T9" fmla="*/ 26 h 102"/>
                <a:gd name="T10" fmla="*/ 11 w 67"/>
                <a:gd name="T11" fmla="*/ 50 h 102"/>
                <a:gd name="T12" fmla="*/ 23 w 67"/>
                <a:gd name="T13" fmla="*/ 38 h 102"/>
                <a:gd name="T14" fmla="*/ 37 w 67"/>
                <a:gd name="T15" fmla="*/ 35 h 102"/>
                <a:gd name="T16" fmla="*/ 52 w 67"/>
                <a:gd name="T17" fmla="*/ 38 h 102"/>
                <a:gd name="T18" fmla="*/ 61 w 67"/>
                <a:gd name="T19" fmla="*/ 52 h 102"/>
                <a:gd name="T20" fmla="*/ 67 w 67"/>
                <a:gd name="T21" fmla="*/ 67 h 102"/>
                <a:gd name="T22" fmla="*/ 61 w 67"/>
                <a:gd name="T23" fmla="*/ 84 h 102"/>
                <a:gd name="T24" fmla="*/ 49 w 67"/>
                <a:gd name="T25" fmla="*/ 99 h 102"/>
                <a:gd name="T26" fmla="*/ 35 w 67"/>
                <a:gd name="T27" fmla="*/ 102 h 102"/>
                <a:gd name="T28" fmla="*/ 17 w 67"/>
                <a:gd name="T29" fmla="*/ 96 h 102"/>
                <a:gd name="T30" fmla="*/ 3 w 67"/>
                <a:gd name="T31" fmla="*/ 82 h 102"/>
                <a:gd name="T32" fmla="*/ 0 w 67"/>
                <a:gd name="T33" fmla="*/ 52 h 102"/>
                <a:gd name="T34" fmla="*/ 3 w 67"/>
                <a:gd name="T35" fmla="*/ 29 h 102"/>
                <a:gd name="T36" fmla="*/ 11 w 67"/>
                <a:gd name="T37" fmla="*/ 12 h 102"/>
                <a:gd name="T38" fmla="*/ 26 w 67"/>
                <a:gd name="T39" fmla="*/ 3 h 102"/>
                <a:gd name="T40" fmla="*/ 46 w 67"/>
                <a:gd name="T41" fmla="*/ 3 h 102"/>
                <a:gd name="T42" fmla="*/ 61 w 67"/>
                <a:gd name="T43" fmla="*/ 15 h 102"/>
                <a:gd name="T44" fmla="*/ 11 w 67"/>
                <a:gd name="T45" fmla="*/ 67 h 102"/>
                <a:gd name="T46" fmla="*/ 14 w 67"/>
                <a:gd name="T47" fmla="*/ 79 h 102"/>
                <a:gd name="T48" fmla="*/ 23 w 67"/>
                <a:gd name="T49" fmla="*/ 87 h 102"/>
                <a:gd name="T50" fmla="*/ 35 w 67"/>
                <a:gd name="T51" fmla="*/ 90 h 102"/>
                <a:gd name="T52" fmla="*/ 46 w 67"/>
                <a:gd name="T53" fmla="*/ 84 h 102"/>
                <a:gd name="T54" fmla="*/ 52 w 67"/>
                <a:gd name="T55" fmla="*/ 67 h 102"/>
                <a:gd name="T56" fmla="*/ 46 w 67"/>
                <a:gd name="T57" fmla="*/ 52 h 102"/>
                <a:gd name="T58" fmla="*/ 32 w 67"/>
                <a:gd name="T59" fmla="*/ 47 h 102"/>
                <a:gd name="T60" fmla="*/ 17 w 67"/>
                <a:gd name="T61" fmla="*/ 52 h 102"/>
                <a:gd name="T62" fmla="*/ 11 w 67"/>
                <a:gd name="T63" fmla="*/ 6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6"/>
                  </a:moveTo>
                  <a:lnTo>
                    <a:pt x="52" y="29"/>
                  </a:lnTo>
                  <a:lnTo>
                    <a:pt x="49" y="20"/>
                  </a:lnTo>
                  <a:lnTo>
                    <a:pt x="46" y="18"/>
                  </a:lnTo>
                  <a:lnTo>
                    <a:pt x="40" y="15"/>
                  </a:lnTo>
                  <a:lnTo>
                    <a:pt x="35" y="12"/>
                  </a:lnTo>
                  <a:lnTo>
                    <a:pt x="29" y="12"/>
                  </a:lnTo>
                  <a:lnTo>
                    <a:pt x="23" y="15"/>
                  </a:lnTo>
                  <a:lnTo>
                    <a:pt x="20" y="20"/>
                  </a:lnTo>
                  <a:lnTo>
                    <a:pt x="14" y="26"/>
                  </a:lnTo>
                  <a:lnTo>
                    <a:pt x="14" y="35"/>
                  </a:lnTo>
                  <a:lnTo>
                    <a:pt x="11" y="50"/>
                  </a:lnTo>
                  <a:lnTo>
                    <a:pt x="17" y="44"/>
                  </a:lnTo>
                  <a:lnTo>
                    <a:pt x="23" y="38"/>
                  </a:lnTo>
                  <a:lnTo>
                    <a:pt x="29" y="35"/>
                  </a:lnTo>
                  <a:lnTo>
                    <a:pt x="37" y="35"/>
                  </a:lnTo>
                  <a:lnTo>
                    <a:pt x="43" y="35"/>
                  </a:lnTo>
                  <a:lnTo>
                    <a:pt x="52" y="38"/>
                  </a:lnTo>
                  <a:lnTo>
                    <a:pt x="58" y="44"/>
                  </a:lnTo>
                  <a:lnTo>
                    <a:pt x="61" y="52"/>
                  </a:lnTo>
                  <a:lnTo>
                    <a:pt x="64" y="58"/>
                  </a:lnTo>
                  <a:lnTo>
                    <a:pt x="67" y="67"/>
                  </a:lnTo>
                  <a:lnTo>
                    <a:pt x="64" y="76"/>
                  </a:lnTo>
                  <a:lnTo>
                    <a:pt x="61" y="84"/>
                  </a:lnTo>
                  <a:lnTo>
                    <a:pt x="58" y="93"/>
                  </a:lnTo>
                  <a:lnTo>
                    <a:pt x="49" y="99"/>
                  </a:lnTo>
                  <a:lnTo>
                    <a:pt x="43" y="102"/>
                  </a:lnTo>
                  <a:lnTo>
                    <a:pt x="35" y="102"/>
                  </a:lnTo>
                  <a:lnTo>
                    <a:pt x="26" y="102"/>
                  </a:lnTo>
                  <a:lnTo>
                    <a:pt x="17" y="96"/>
                  </a:lnTo>
                  <a:lnTo>
                    <a:pt x="8" y="90"/>
                  </a:lnTo>
                  <a:lnTo>
                    <a:pt x="3" y="82"/>
                  </a:lnTo>
                  <a:lnTo>
                    <a:pt x="0" y="70"/>
                  </a:lnTo>
                  <a:lnTo>
                    <a:pt x="0" y="52"/>
                  </a:lnTo>
                  <a:lnTo>
                    <a:pt x="0" y="41"/>
                  </a:lnTo>
                  <a:lnTo>
                    <a:pt x="3" y="29"/>
                  </a:lnTo>
                  <a:lnTo>
                    <a:pt x="5" y="20"/>
                  </a:lnTo>
                  <a:lnTo>
                    <a:pt x="11" y="12"/>
                  </a:lnTo>
                  <a:lnTo>
                    <a:pt x="17" y="6"/>
                  </a:lnTo>
                  <a:lnTo>
                    <a:pt x="26" y="3"/>
                  </a:lnTo>
                  <a:lnTo>
                    <a:pt x="35" y="0"/>
                  </a:lnTo>
                  <a:lnTo>
                    <a:pt x="46" y="3"/>
                  </a:lnTo>
                  <a:lnTo>
                    <a:pt x="55" y="6"/>
                  </a:lnTo>
                  <a:lnTo>
                    <a:pt x="61" y="15"/>
                  </a:lnTo>
                  <a:lnTo>
                    <a:pt x="64" y="26"/>
                  </a:lnTo>
                  <a:close/>
                  <a:moveTo>
                    <a:pt x="11" y="67"/>
                  </a:moveTo>
                  <a:lnTo>
                    <a:pt x="14" y="73"/>
                  </a:lnTo>
                  <a:lnTo>
                    <a:pt x="14" y="79"/>
                  </a:lnTo>
                  <a:lnTo>
                    <a:pt x="17" y="84"/>
                  </a:lnTo>
                  <a:lnTo>
                    <a:pt x="23" y="87"/>
                  </a:lnTo>
                  <a:lnTo>
                    <a:pt x="29" y="90"/>
                  </a:lnTo>
                  <a:lnTo>
                    <a:pt x="35" y="90"/>
                  </a:lnTo>
                  <a:lnTo>
                    <a:pt x="40" y="90"/>
                  </a:lnTo>
                  <a:lnTo>
                    <a:pt x="46" y="84"/>
                  </a:lnTo>
                  <a:lnTo>
                    <a:pt x="52" y="79"/>
                  </a:lnTo>
                  <a:lnTo>
                    <a:pt x="52" y="67"/>
                  </a:lnTo>
                  <a:lnTo>
                    <a:pt x="52" y="58"/>
                  </a:lnTo>
                  <a:lnTo>
                    <a:pt x="46" y="52"/>
                  </a:lnTo>
                  <a:lnTo>
                    <a:pt x="40" y="50"/>
                  </a:lnTo>
                  <a:lnTo>
                    <a:pt x="32" y="47"/>
                  </a:lnTo>
                  <a:lnTo>
                    <a:pt x="26" y="50"/>
                  </a:lnTo>
                  <a:lnTo>
                    <a:pt x="17" y="52"/>
                  </a:lnTo>
                  <a:lnTo>
                    <a:pt x="14" y="58"/>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40" name="Line 44"/>
            <p:cNvSpPr>
              <a:spLocks noChangeShapeType="1"/>
            </p:cNvSpPr>
            <p:nvPr/>
          </p:nvSpPr>
          <p:spPr bwMode="auto">
            <a:xfrm>
              <a:off x="768" y="228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41" name="Line 45"/>
            <p:cNvSpPr>
              <a:spLocks noChangeShapeType="1"/>
            </p:cNvSpPr>
            <p:nvPr/>
          </p:nvSpPr>
          <p:spPr bwMode="auto">
            <a:xfrm flipH="1">
              <a:off x="4027" y="228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42" name="Line 46"/>
            <p:cNvSpPr>
              <a:spLocks noChangeShapeType="1"/>
            </p:cNvSpPr>
            <p:nvPr/>
          </p:nvSpPr>
          <p:spPr bwMode="auto">
            <a:xfrm>
              <a:off x="768" y="215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43" name="Line 47"/>
            <p:cNvSpPr>
              <a:spLocks noChangeShapeType="1"/>
            </p:cNvSpPr>
            <p:nvPr/>
          </p:nvSpPr>
          <p:spPr bwMode="auto">
            <a:xfrm flipH="1">
              <a:off x="4027" y="215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44" name="Freeform 48"/>
            <p:cNvSpPr>
              <a:spLocks noEditPoints="1"/>
            </p:cNvSpPr>
            <p:nvPr/>
          </p:nvSpPr>
          <p:spPr bwMode="auto">
            <a:xfrm>
              <a:off x="293" y="2099"/>
              <a:ext cx="70" cy="99"/>
            </a:xfrm>
            <a:custGeom>
              <a:avLst/>
              <a:gdLst>
                <a:gd name="T0" fmla="*/ 47 w 70"/>
                <a:gd name="T1" fmla="*/ 99 h 99"/>
                <a:gd name="T2" fmla="*/ 47 w 70"/>
                <a:gd name="T3" fmla="*/ 76 h 99"/>
                <a:gd name="T4" fmla="*/ 0 w 70"/>
                <a:gd name="T5" fmla="*/ 76 h 99"/>
                <a:gd name="T6" fmla="*/ 0 w 70"/>
                <a:gd name="T7" fmla="*/ 61 h 99"/>
                <a:gd name="T8" fmla="*/ 50 w 70"/>
                <a:gd name="T9" fmla="*/ 0 h 99"/>
                <a:gd name="T10" fmla="*/ 59 w 70"/>
                <a:gd name="T11" fmla="*/ 0 h 99"/>
                <a:gd name="T12" fmla="*/ 59 w 70"/>
                <a:gd name="T13" fmla="*/ 61 h 99"/>
                <a:gd name="T14" fmla="*/ 70 w 70"/>
                <a:gd name="T15" fmla="*/ 61 h 99"/>
                <a:gd name="T16" fmla="*/ 70 w 70"/>
                <a:gd name="T17" fmla="*/ 76 h 99"/>
                <a:gd name="T18" fmla="*/ 59 w 70"/>
                <a:gd name="T19" fmla="*/ 76 h 99"/>
                <a:gd name="T20" fmla="*/ 59 w 70"/>
                <a:gd name="T21" fmla="*/ 99 h 99"/>
                <a:gd name="T22" fmla="*/ 47 w 70"/>
                <a:gd name="T23" fmla="*/ 99 h 99"/>
                <a:gd name="T24" fmla="*/ 47 w 70"/>
                <a:gd name="T25" fmla="*/ 61 h 99"/>
                <a:gd name="T26" fmla="*/ 47 w 70"/>
                <a:gd name="T27" fmla="*/ 23 h 99"/>
                <a:gd name="T28" fmla="*/ 18 w 70"/>
                <a:gd name="T29" fmla="*/ 61 h 99"/>
                <a:gd name="T30" fmla="*/ 47 w 70"/>
                <a:gd name="T31" fmla="*/ 6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99"/>
                <a:gd name="T50" fmla="*/ 70 w 70"/>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99">
                  <a:moveTo>
                    <a:pt x="47" y="99"/>
                  </a:moveTo>
                  <a:lnTo>
                    <a:pt x="47" y="76"/>
                  </a:lnTo>
                  <a:lnTo>
                    <a:pt x="0" y="76"/>
                  </a:lnTo>
                  <a:lnTo>
                    <a:pt x="0" y="61"/>
                  </a:lnTo>
                  <a:lnTo>
                    <a:pt x="50" y="0"/>
                  </a:lnTo>
                  <a:lnTo>
                    <a:pt x="59" y="0"/>
                  </a:lnTo>
                  <a:lnTo>
                    <a:pt x="59" y="61"/>
                  </a:lnTo>
                  <a:lnTo>
                    <a:pt x="70" y="61"/>
                  </a:lnTo>
                  <a:lnTo>
                    <a:pt x="70" y="76"/>
                  </a:lnTo>
                  <a:lnTo>
                    <a:pt x="59" y="76"/>
                  </a:lnTo>
                  <a:lnTo>
                    <a:pt x="59" y="99"/>
                  </a:lnTo>
                  <a:lnTo>
                    <a:pt x="47" y="99"/>
                  </a:lnTo>
                  <a:close/>
                  <a:moveTo>
                    <a:pt x="47" y="61"/>
                  </a:moveTo>
                  <a:lnTo>
                    <a:pt x="47" y="23"/>
                  </a:lnTo>
                  <a:lnTo>
                    <a:pt x="18" y="61"/>
                  </a:lnTo>
                  <a:lnTo>
                    <a:pt x="47" y="6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45" name="Freeform 49"/>
            <p:cNvSpPr>
              <a:spLocks noEditPoints="1"/>
            </p:cNvSpPr>
            <p:nvPr/>
          </p:nvSpPr>
          <p:spPr bwMode="auto">
            <a:xfrm>
              <a:off x="375" y="2122"/>
              <a:ext cx="67" cy="76"/>
            </a:xfrm>
            <a:custGeom>
              <a:avLst/>
              <a:gdLst>
                <a:gd name="T0" fmla="*/ 52 w 67"/>
                <a:gd name="T1" fmla="*/ 53 h 76"/>
                <a:gd name="T2" fmla="*/ 67 w 67"/>
                <a:gd name="T3" fmla="*/ 56 h 76"/>
                <a:gd name="T4" fmla="*/ 61 w 67"/>
                <a:gd name="T5" fmla="*/ 64 h 76"/>
                <a:gd name="T6" fmla="*/ 55 w 67"/>
                <a:gd name="T7" fmla="*/ 70 h 76"/>
                <a:gd name="T8" fmla="*/ 46 w 67"/>
                <a:gd name="T9" fmla="*/ 76 h 76"/>
                <a:gd name="T10" fmla="*/ 35 w 67"/>
                <a:gd name="T11" fmla="*/ 76 h 76"/>
                <a:gd name="T12" fmla="*/ 23 w 67"/>
                <a:gd name="T13" fmla="*/ 76 h 76"/>
                <a:gd name="T14" fmla="*/ 14 w 67"/>
                <a:gd name="T15" fmla="*/ 73 h 76"/>
                <a:gd name="T16" fmla="*/ 9 w 67"/>
                <a:gd name="T17" fmla="*/ 67 h 76"/>
                <a:gd name="T18" fmla="*/ 3 w 67"/>
                <a:gd name="T19" fmla="*/ 59 h 76"/>
                <a:gd name="T20" fmla="*/ 0 w 67"/>
                <a:gd name="T21" fmla="*/ 50 h 76"/>
                <a:gd name="T22" fmla="*/ 0 w 67"/>
                <a:gd name="T23" fmla="*/ 38 h 76"/>
                <a:gd name="T24" fmla="*/ 0 w 67"/>
                <a:gd name="T25" fmla="*/ 27 h 76"/>
                <a:gd name="T26" fmla="*/ 3 w 67"/>
                <a:gd name="T27" fmla="*/ 18 h 76"/>
                <a:gd name="T28" fmla="*/ 9 w 67"/>
                <a:gd name="T29" fmla="*/ 12 h 76"/>
                <a:gd name="T30" fmla="*/ 14 w 67"/>
                <a:gd name="T31" fmla="*/ 6 h 76"/>
                <a:gd name="T32" fmla="*/ 23 w 67"/>
                <a:gd name="T33" fmla="*/ 0 h 76"/>
                <a:gd name="T34" fmla="*/ 32 w 67"/>
                <a:gd name="T35" fmla="*/ 0 h 76"/>
                <a:gd name="T36" fmla="*/ 44 w 67"/>
                <a:gd name="T37" fmla="*/ 0 h 76"/>
                <a:gd name="T38" fmla="*/ 49 w 67"/>
                <a:gd name="T39" fmla="*/ 6 h 76"/>
                <a:gd name="T40" fmla="*/ 58 w 67"/>
                <a:gd name="T41" fmla="*/ 9 h 76"/>
                <a:gd name="T42" fmla="*/ 61 w 67"/>
                <a:gd name="T43" fmla="*/ 18 h 76"/>
                <a:gd name="T44" fmla="*/ 64 w 67"/>
                <a:gd name="T45" fmla="*/ 27 h 76"/>
                <a:gd name="T46" fmla="*/ 67 w 67"/>
                <a:gd name="T47" fmla="*/ 38 h 76"/>
                <a:gd name="T48" fmla="*/ 67 w 67"/>
                <a:gd name="T49" fmla="*/ 38 h 76"/>
                <a:gd name="T50" fmla="*/ 67 w 67"/>
                <a:gd name="T51" fmla="*/ 41 h 76"/>
                <a:gd name="T52" fmla="*/ 11 w 67"/>
                <a:gd name="T53" fmla="*/ 41 h 76"/>
                <a:gd name="T54" fmla="*/ 14 w 67"/>
                <a:gd name="T55" fmla="*/ 53 h 76"/>
                <a:gd name="T56" fmla="*/ 20 w 67"/>
                <a:gd name="T57" fmla="*/ 59 h 76"/>
                <a:gd name="T58" fmla="*/ 26 w 67"/>
                <a:gd name="T59" fmla="*/ 64 h 76"/>
                <a:gd name="T60" fmla="*/ 35 w 67"/>
                <a:gd name="T61" fmla="*/ 64 h 76"/>
                <a:gd name="T62" fmla="*/ 41 w 67"/>
                <a:gd name="T63" fmla="*/ 64 h 76"/>
                <a:gd name="T64" fmla="*/ 46 w 67"/>
                <a:gd name="T65" fmla="*/ 62 h 76"/>
                <a:gd name="T66" fmla="*/ 49 w 67"/>
                <a:gd name="T67" fmla="*/ 59 h 76"/>
                <a:gd name="T68" fmla="*/ 52 w 67"/>
                <a:gd name="T69" fmla="*/ 53 h 76"/>
                <a:gd name="T70" fmla="*/ 11 w 67"/>
                <a:gd name="T71" fmla="*/ 30 h 76"/>
                <a:gd name="T72" fmla="*/ 52 w 67"/>
                <a:gd name="T73" fmla="*/ 30 h 76"/>
                <a:gd name="T74" fmla="*/ 52 w 67"/>
                <a:gd name="T75" fmla="*/ 24 h 76"/>
                <a:gd name="T76" fmla="*/ 49 w 67"/>
                <a:gd name="T77" fmla="*/ 18 h 76"/>
                <a:gd name="T78" fmla="*/ 41 w 67"/>
                <a:gd name="T79" fmla="*/ 15 h 76"/>
                <a:gd name="T80" fmla="*/ 32 w 67"/>
                <a:gd name="T81" fmla="*/ 12 h 76"/>
                <a:gd name="T82" fmla="*/ 26 w 67"/>
                <a:gd name="T83" fmla="*/ 15 h 76"/>
                <a:gd name="T84" fmla="*/ 20 w 67"/>
                <a:gd name="T85" fmla="*/ 18 h 76"/>
                <a:gd name="T86" fmla="*/ 14 w 67"/>
                <a:gd name="T87" fmla="*/ 24 h 76"/>
                <a:gd name="T88" fmla="*/ 11 w 67"/>
                <a:gd name="T89" fmla="*/ 30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3"/>
                  </a:moveTo>
                  <a:lnTo>
                    <a:pt x="67" y="56"/>
                  </a:lnTo>
                  <a:lnTo>
                    <a:pt x="61" y="64"/>
                  </a:lnTo>
                  <a:lnTo>
                    <a:pt x="55" y="70"/>
                  </a:lnTo>
                  <a:lnTo>
                    <a:pt x="46" y="76"/>
                  </a:lnTo>
                  <a:lnTo>
                    <a:pt x="35" y="76"/>
                  </a:lnTo>
                  <a:lnTo>
                    <a:pt x="23" y="76"/>
                  </a:lnTo>
                  <a:lnTo>
                    <a:pt x="14" y="73"/>
                  </a:lnTo>
                  <a:lnTo>
                    <a:pt x="9" y="67"/>
                  </a:lnTo>
                  <a:lnTo>
                    <a:pt x="3" y="59"/>
                  </a:lnTo>
                  <a:lnTo>
                    <a:pt x="0" y="50"/>
                  </a:lnTo>
                  <a:lnTo>
                    <a:pt x="0" y="38"/>
                  </a:lnTo>
                  <a:lnTo>
                    <a:pt x="0" y="27"/>
                  </a:lnTo>
                  <a:lnTo>
                    <a:pt x="3" y="18"/>
                  </a:lnTo>
                  <a:lnTo>
                    <a:pt x="9" y="12"/>
                  </a:lnTo>
                  <a:lnTo>
                    <a:pt x="14" y="6"/>
                  </a:lnTo>
                  <a:lnTo>
                    <a:pt x="23" y="0"/>
                  </a:lnTo>
                  <a:lnTo>
                    <a:pt x="32" y="0"/>
                  </a:lnTo>
                  <a:lnTo>
                    <a:pt x="44" y="0"/>
                  </a:lnTo>
                  <a:lnTo>
                    <a:pt x="49" y="6"/>
                  </a:lnTo>
                  <a:lnTo>
                    <a:pt x="58" y="9"/>
                  </a:lnTo>
                  <a:lnTo>
                    <a:pt x="61" y="18"/>
                  </a:lnTo>
                  <a:lnTo>
                    <a:pt x="64" y="27"/>
                  </a:lnTo>
                  <a:lnTo>
                    <a:pt x="67" y="38"/>
                  </a:lnTo>
                  <a:lnTo>
                    <a:pt x="67" y="41"/>
                  </a:lnTo>
                  <a:lnTo>
                    <a:pt x="11" y="41"/>
                  </a:lnTo>
                  <a:lnTo>
                    <a:pt x="14" y="53"/>
                  </a:lnTo>
                  <a:lnTo>
                    <a:pt x="20" y="59"/>
                  </a:lnTo>
                  <a:lnTo>
                    <a:pt x="26" y="64"/>
                  </a:lnTo>
                  <a:lnTo>
                    <a:pt x="35" y="64"/>
                  </a:lnTo>
                  <a:lnTo>
                    <a:pt x="41" y="64"/>
                  </a:lnTo>
                  <a:lnTo>
                    <a:pt x="46" y="62"/>
                  </a:lnTo>
                  <a:lnTo>
                    <a:pt x="49" y="59"/>
                  </a:lnTo>
                  <a:lnTo>
                    <a:pt x="52" y="53"/>
                  </a:lnTo>
                  <a:close/>
                  <a:moveTo>
                    <a:pt x="11" y="30"/>
                  </a:moveTo>
                  <a:lnTo>
                    <a:pt x="52" y="30"/>
                  </a:lnTo>
                  <a:lnTo>
                    <a:pt x="52" y="24"/>
                  </a:lnTo>
                  <a:lnTo>
                    <a:pt x="49" y="18"/>
                  </a:lnTo>
                  <a:lnTo>
                    <a:pt x="41" y="15"/>
                  </a:lnTo>
                  <a:lnTo>
                    <a:pt x="32" y="12"/>
                  </a:lnTo>
                  <a:lnTo>
                    <a:pt x="26" y="15"/>
                  </a:lnTo>
                  <a:lnTo>
                    <a:pt x="20" y="18"/>
                  </a:lnTo>
                  <a:lnTo>
                    <a:pt x="14" y="24"/>
                  </a:lnTo>
                  <a:lnTo>
                    <a:pt x="11" y="3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46" name="Freeform 50"/>
            <p:cNvSpPr>
              <a:spLocks/>
            </p:cNvSpPr>
            <p:nvPr/>
          </p:nvSpPr>
          <p:spPr bwMode="auto">
            <a:xfrm>
              <a:off x="453" y="2114"/>
              <a:ext cx="67" cy="67"/>
            </a:xfrm>
            <a:custGeom>
              <a:avLst/>
              <a:gdLst>
                <a:gd name="T0" fmla="*/ 30 w 67"/>
                <a:gd name="T1" fmla="*/ 67 h 67"/>
                <a:gd name="T2" fmla="*/ 30 w 67"/>
                <a:gd name="T3" fmla="*/ 40 h 67"/>
                <a:gd name="T4" fmla="*/ 0 w 67"/>
                <a:gd name="T5" fmla="*/ 40 h 67"/>
                <a:gd name="T6" fmla="*/ 0 w 67"/>
                <a:gd name="T7" fmla="*/ 29 h 67"/>
                <a:gd name="T8" fmla="*/ 30 w 67"/>
                <a:gd name="T9" fmla="*/ 29 h 67"/>
                <a:gd name="T10" fmla="*/ 30 w 67"/>
                <a:gd name="T11" fmla="*/ 0 h 67"/>
                <a:gd name="T12" fmla="*/ 41 w 67"/>
                <a:gd name="T13" fmla="*/ 0 h 67"/>
                <a:gd name="T14" fmla="*/ 41 w 67"/>
                <a:gd name="T15" fmla="*/ 29 h 67"/>
                <a:gd name="T16" fmla="*/ 67 w 67"/>
                <a:gd name="T17" fmla="*/ 29 h 67"/>
                <a:gd name="T18" fmla="*/ 67 w 67"/>
                <a:gd name="T19" fmla="*/ 40 h 67"/>
                <a:gd name="T20" fmla="*/ 41 w 67"/>
                <a:gd name="T21" fmla="*/ 40 h 67"/>
                <a:gd name="T22" fmla="*/ 41 w 67"/>
                <a:gd name="T23" fmla="*/ 67 h 67"/>
                <a:gd name="T24" fmla="*/ 30 w 67"/>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30" y="67"/>
                  </a:moveTo>
                  <a:lnTo>
                    <a:pt x="30" y="40"/>
                  </a:lnTo>
                  <a:lnTo>
                    <a:pt x="0" y="40"/>
                  </a:lnTo>
                  <a:lnTo>
                    <a:pt x="0" y="29"/>
                  </a:lnTo>
                  <a:lnTo>
                    <a:pt x="30" y="29"/>
                  </a:lnTo>
                  <a:lnTo>
                    <a:pt x="30" y="0"/>
                  </a:lnTo>
                  <a:lnTo>
                    <a:pt x="41" y="0"/>
                  </a:lnTo>
                  <a:lnTo>
                    <a:pt x="41" y="29"/>
                  </a:lnTo>
                  <a:lnTo>
                    <a:pt x="67" y="29"/>
                  </a:lnTo>
                  <a:lnTo>
                    <a:pt x="67" y="40"/>
                  </a:lnTo>
                  <a:lnTo>
                    <a:pt x="41" y="40"/>
                  </a:lnTo>
                  <a:lnTo>
                    <a:pt x="41" y="67"/>
                  </a:lnTo>
                  <a:lnTo>
                    <a:pt x="3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47" name="Freeform 51"/>
            <p:cNvSpPr>
              <a:spLocks noEditPoints="1"/>
            </p:cNvSpPr>
            <p:nvPr/>
          </p:nvSpPr>
          <p:spPr bwMode="auto">
            <a:xfrm>
              <a:off x="535" y="2096"/>
              <a:ext cx="64" cy="102"/>
            </a:xfrm>
            <a:custGeom>
              <a:avLst/>
              <a:gdLst>
                <a:gd name="T0" fmla="*/ 0 w 64"/>
                <a:gd name="T1" fmla="*/ 53 h 102"/>
                <a:gd name="T2" fmla="*/ 0 w 64"/>
                <a:gd name="T3" fmla="*/ 35 h 102"/>
                <a:gd name="T4" fmla="*/ 3 w 64"/>
                <a:gd name="T5" fmla="*/ 24 h 102"/>
                <a:gd name="T6" fmla="*/ 9 w 64"/>
                <a:gd name="T7" fmla="*/ 12 h 102"/>
                <a:gd name="T8" fmla="*/ 14 w 64"/>
                <a:gd name="T9" fmla="*/ 6 h 102"/>
                <a:gd name="T10" fmla="*/ 23 w 64"/>
                <a:gd name="T11" fmla="*/ 3 h 102"/>
                <a:gd name="T12" fmla="*/ 32 w 64"/>
                <a:gd name="T13" fmla="*/ 0 h 102"/>
                <a:gd name="T14" fmla="*/ 41 w 64"/>
                <a:gd name="T15" fmla="*/ 0 h 102"/>
                <a:gd name="T16" fmla="*/ 46 w 64"/>
                <a:gd name="T17" fmla="*/ 3 h 102"/>
                <a:gd name="T18" fmla="*/ 52 w 64"/>
                <a:gd name="T19" fmla="*/ 9 h 102"/>
                <a:gd name="T20" fmla="*/ 58 w 64"/>
                <a:gd name="T21" fmla="*/ 12 h 102"/>
                <a:gd name="T22" fmla="*/ 61 w 64"/>
                <a:gd name="T23" fmla="*/ 21 h 102"/>
                <a:gd name="T24" fmla="*/ 64 w 64"/>
                <a:gd name="T25" fmla="*/ 29 h 102"/>
                <a:gd name="T26" fmla="*/ 64 w 64"/>
                <a:gd name="T27" fmla="*/ 38 h 102"/>
                <a:gd name="T28" fmla="*/ 64 w 64"/>
                <a:gd name="T29" fmla="*/ 53 h 102"/>
                <a:gd name="T30" fmla="*/ 64 w 64"/>
                <a:gd name="T31" fmla="*/ 67 h 102"/>
                <a:gd name="T32" fmla="*/ 61 w 64"/>
                <a:gd name="T33" fmla="*/ 79 h 102"/>
                <a:gd name="T34" fmla="*/ 55 w 64"/>
                <a:gd name="T35" fmla="*/ 90 h 102"/>
                <a:gd name="T36" fmla="*/ 49 w 64"/>
                <a:gd name="T37" fmla="*/ 96 h 102"/>
                <a:gd name="T38" fmla="*/ 44 w 64"/>
                <a:gd name="T39" fmla="*/ 102 h 102"/>
                <a:gd name="T40" fmla="*/ 32 w 64"/>
                <a:gd name="T41" fmla="*/ 102 h 102"/>
                <a:gd name="T42" fmla="*/ 23 w 64"/>
                <a:gd name="T43" fmla="*/ 102 h 102"/>
                <a:gd name="T44" fmla="*/ 14 w 64"/>
                <a:gd name="T45" fmla="*/ 99 h 102"/>
                <a:gd name="T46" fmla="*/ 9 w 64"/>
                <a:gd name="T47" fmla="*/ 93 h 102"/>
                <a:gd name="T48" fmla="*/ 3 w 64"/>
                <a:gd name="T49" fmla="*/ 82 h 102"/>
                <a:gd name="T50" fmla="*/ 0 w 64"/>
                <a:gd name="T51" fmla="*/ 67 h 102"/>
                <a:gd name="T52" fmla="*/ 0 w 64"/>
                <a:gd name="T53" fmla="*/ 53 h 102"/>
                <a:gd name="T54" fmla="*/ 12 w 64"/>
                <a:gd name="T55" fmla="*/ 53 h 102"/>
                <a:gd name="T56" fmla="*/ 14 w 64"/>
                <a:gd name="T57" fmla="*/ 67 h 102"/>
                <a:gd name="T58" fmla="*/ 14 w 64"/>
                <a:gd name="T59" fmla="*/ 76 h 102"/>
                <a:gd name="T60" fmla="*/ 17 w 64"/>
                <a:gd name="T61" fmla="*/ 85 h 102"/>
                <a:gd name="T62" fmla="*/ 23 w 64"/>
                <a:gd name="T63" fmla="*/ 88 h 102"/>
                <a:gd name="T64" fmla="*/ 32 w 64"/>
                <a:gd name="T65" fmla="*/ 90 h 102"/>
                <a:gd name="T66" fmla="*/ 41 w 64"/>
                <a:gd name="T67" fmla="*/ 88 h 102"/>
                <a:gd name="T68" fmla="*/ 46 w 64"/>
                <a:gd name="T69" fmla="*/ 85 h 102"/>
                <a:gd name="T70" fmla="*/ 49 w 64"/>
                <a:gd name="T71" fmla="*/ 76 h 102"/>
                <a:gd name="T72" fmla="*/ 52 w 64"/>
                <a:gd name="T73" fmla="*/ 67 h 102"/>
                <a:gd name="T74" fmla="*/ 52 w 64"/>
                <a:gd name="T75" fmla="*/ 53 h 102"/>
                <a:gd name="T76" fmla="*/ 52 w 64"/>
                <a:gd name="T77" fmla="*/ 38 h 102"/>
                <a:gd name="T78" fmla="*/ 49 w 64"/>
                <a:gd name="T79" fmla="*/ 26 h 102"/>
                <a:gd name="T80" fmla="*/ 46 w 64"/>
                <a:gd name="T81" fmla="*/ 21 h 102"/>
                <a:gd name="T82" fmla="*/ 41 w 64"/>
                <a:gd name="T83" fmla="*/ 15 h 102"/>
                <a:gd name="T84" fmla="*/ 32 w 64"/>
                <a:gd name="T85" fmla="*/ 12 h 102"/>
                <a:gd name="T86" fmla="*/ 23 w 64"/>
                <a:gd name="T87" fmla="*/ 15 h 102"/>
                <a:gd name="T88" fmla="*/ 17 w 64"/>
                <a:gd name="T89" fmla="*/ 18 h 102"/>
                <a:gd name="T90" fmla="*/ 14 w 64"/>
                <a:gd name="T91" fmla="*/ 26 h 102"/>
                <a:gd name="T92" fmla="*/ 14 w 64"/>
                <a:gd name="T93" fmla="*/ 38 h 102"/>
                <a:gd name="T94" fmla="*/ 12 w 64"/>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3"/>
                  </a:moveTo>
                  <a:lnTo>
                    <a:pt x="0" y="35"/>
                  </a:lnTo>
                  <a:lnTo>
                    <a:pt x="3" y="24"/>
                  </a:lnTo>
                  <a:lnTo>
                    <a:pt x="9" y="12"/>
                  </a:lnTo>
                  <a:lnTo>
                    <a:pt x="14" y="6"/>
                  </a:lnTo>
                  <a:lnTo>
                    <a:pt x="23" y="3"/>
                  </a:lnTo>
                  <a:lnTo>
                    <a:pt x="32" y="0"/>
                  </a:lnTo>
                  <a:lnTo>
                    <a:pt x="41" y="0"/>
                  </a:lnTo>
                  <a:lnTo>
                    <a:pt x="46" y="3"/>
                  </a:lnTo>
                  <a:lnTo>
                    <a:pt x="52" y="9"/>
                  </a:lnTo>
                  <a:lnTo>
                    <a:pt x="58" y="12"/>
                  </a:lnTo>
                  <a:lnTo>
                    <a:pt x="61" y="21"/>
                  </a:lnTo>
                  <a:lnTo>
                    <a:pt x="64" y="29"/>
                  </a:lnTo>
                  <a:lnTo>
                    <a:pt x="64" y="38"/>
                  </a:lnTo>
                  <a:lnTo>
                    <a:pt x="64" y="53"/>
                  </a:lnTo>
                  <a:lnTo>
                    <a:pt x="64" y="67"/>
                  </a:lnTo>
                  <a:lnTo>
                    <a:pt x="61" y="79"/>
                  </a:lnTo>
                  <a:lnTo>
                    <a:pt x="55" y="90"/>
                  </a:lnTo>
                  <a:lnTo>
                    <a:pt x="49" y="96"/>
                  </a:lnTo>
                  <a:lnTo>
                    <a:pt x="44" y="102"/>
                  </a:lnTo>
                  <a:lnTo>
                    <a:pt x="32" y="102"/>
                  </a:lnTo>
                  <a:lnTo>
                    <a:pt x="23" y="102"/>
                  </a:lnTo>
                  <a:lnTo>
                    <a:pt x="14" y="99"/>
                  </a:lnTo>
                  <a:lnTo>
                    <a:pt x="9" y="93"/>
                  </a:lnTo>
                  <a:lnTo>
                    <a:pt x="3" y="82"/>
                  </a:lnTo>
                  <a:lnTo>
                    <a:pt x="0" y="67"/>
                  </a:lnTo>
                  <a:lnTo>
                    <a:pt x="0" y="53"/>
                  </a:lnTo>
                  <a:close/>
                  <a:moveTo>
                    <a:pt x="12" y="53"/>
                  </a:moveTo>
                  <a:lnTo>
                    <a:pt x="14" y="67"/>
                  </a:lnTo>
                  <a:lnTo>
                    <a:pt x="14" y="76"/>
                  </a:lnTo>
                  <a:lnTo>
                    <a:pt x="17" y="85"/>
                  </a:lnTo>
                  <a:lnTo>
                    <a:pt x="23" y="88"/>
                  </a:lnTo>
                  <a:lnTo>
                    <a:pt x="32" y="90"/>
                  </a:lnTo>
                  <a:lnTo>
                    <a:pt x="41" y="88"/>
                  </a:lnTo>
                  <a:lnTo>
                    <a:pt x="46" y="85"/>
                  </a:lnTo>
                  <a:lnTo>
                    <a:pt x="49" y="76"/>
                  </a:lnTo>
                  <a:lnTo>
                    <a:pt x="52" y="67"/>
                  </a:lnTo>
                  <a:lnTo>
                    <a:pt x="52" y="53"/>
                  </a:lnTo>
                  <a:lnTo>
                    <a:pt x="52" y="38"/>
                  </a:lnTo>
                  <a:lnTo>
                    <a:pt x="49" y="26"/>
                  </a:lnTo>
                  <a:lnTo>
                    <a:pt x="46" y="21"/>
                  </a:lnTo>
                  <a:lnTo>
                    <a:pt x="41" y="15"/>
                  </a:lnTo>
                  <a:lnTo>
                    <a:pt x="32" y="12"/>
                  </a:lnTo>
                  <a:lnTo>
                    <a:pt x="23" y="15"/>
                  </a:lnTo>
                  <a:lnTo>
                    <a:pt x="17" y="18"/>
                  </a:lnTo>
                  <a:lnTo>
                    <a:pt x="14" y="26"/>
                  </a:lnTo>
                  <a:lnTo>
                    <a:pt x="14" y="38"/>
                  </a:lnTo>
                  <a:lnTo>
                    <a:pt x="12"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48" name="Freeform 52"/>
            <p:cNvSpPr>
              <a:spLocks noEditPoints="1"/>
            </p:cNvSpPr>
            <p:nvPr/>
          </p:nvSpPr>
          <p:spPr bwMode="auto">
            <a:xfrm>
              <a:off x="611" y="2096"/>
              <a:ext cx="67" cy="102"/>
            </a:xfrm>
            <a:custGeom>
              <a:avLst/>
              <a:gdLst>
                <a:gd name="T0" fmla="*/ 52 w 67"/>
                <a:gd name="T1" fmla="*/ 29 h 102"/>
                <a:gd name="T2" fmla="*/ 46 w 67"/>
                <a:gd name="T3" fmla="*/ 18 h 102"/>
                <a:gd name="T4" fmla="*/ 35 w 67"/>
                <a:gd name="T5" fmla="*/ 12 h 102"/>
                <a:gd name="T6" fmla="*/ 23 w 67"/>
                <a:gd name="T7" fmla="*/ 15 h 102"/>
                <a:gd name="T8" fmla="*/ 14 w 67"/>
                <a:gd name="T9" fmla="*/ 26 h 102"/>
                <a:gd name="T10" fmla="*/ 11 w 67"/>
                <a:gd name="T11" fmla="*/ 50 h 102"/>
                <a:gd name="T12" fmla="*/ 23 w 67"/>
                <a:gd name="T13" fmla="*/ 38 h 102"/>
                <a:gd name="T14" fmla="*/ 37 w 67"/>
                <a:gd name="T15" fmla="*/ 35 h 102"/>
                <a:gd name="T16" fmla="*/ 52 w 67"/>
                <a:gd name="T17" fmla="*/ 38 h 102"/>
                <a:gd name="T18" fmla="*/ 61 w 67"/>
                <a:gd name="T19" fmla="*/ 53 h 102"/>
                <a:gd name="T20" fmla="*/ 67 w 67"/>
                <a:gd name="T21" fmla="*/ 67 h 102"/>
                <a:gd name="T22" fmla="*/ 61 w 67"/>
                <a:gd name="T23" fmla="*/ 85 h 102"/>
                <a:gd name="T24" fmla="*/ 49 w 67"/>
                <a:gd name="T25" fmla="*/ 99 h 102"/>
                <a:gd name="T26" fmla="*/ 35 w 67"/>
                <a:gd name="T27" fmla="*/ 102 h 102"/>
                <a:gd name="T28" fmla="*/ 17 w 67"/>
                <a:gd name="T29" fmla="*/ 96 h 102"/>
                <a:gd name="T30" fmla="*/ 3 w 67"/>
                <a:gd name="T31" fmla="*/ 82 h 102"/>
                <a:gd name="T32" fmla="*/ 0 w 67"/>
                <a:gd name="T33" fmla="*/ 53 h 102"/>
                <a:gd name="T34" fmla="*/ 3 w 67"/>
                <a:gd name="T35" fmla="*/ 29 h 102"/>
                <a:gd name="T36" fmla="*/ 11 w 67"/>
                <a:gd name="T37" fmla="*/ 12 h 102"/>
                <a:gd name="T38" fmla="*/ 26 w 67"/>
                <a:gd name="T39" fmla="*/ 3 h 102"/>
                <a:gd name="T40" fmla="*/ 46 w 67"/>
                <a:gd name="T41" fmla="*/ 3 h 102"/>
                <a:gd name="T42" fmla="*/ 61 w 67"/>
                <a:gd name="T43" fmla="*/ 15 h 102"/>
                <a:gd name="T44" fmla="*/ 11 w 67"/>
                <a:gd name="T45" fmla="*/ 67 h 102"/>
                <a:gd name="T46" fmla="*/ 14 w 67"/>
                <a:gd name="T47" fmla="*/ 79 h 102"/>
                <a:gd name="T48" fmla="*/ 23 w 67"/>
                <a:gd name="T49" fmla="*/ 88 h 102"/>
                <a:gd name="T50" fmla="*/ 35 w 67"/>
                <a:gd name="T51" fmla="*/ 90 h 102"/>
                <a:gd name="T52" fmla="*/ 46 w 67"/>
                <a:gd name="T53" fmla="*/ 85 h 102"/>
                <a:gd name="T54" fmla="*/ 52 w 67"/>
                <a:gd name="T55" fmla="*/ 67 h 102"/>
                <a:gd name="T56" fmla="*/ 46 w 67"/>
                <a:gd name="T57" fmla="*/ 53 h 102"/>
                <a:gd name="T58" fmla="*/ 32 w 67"/>
                <a:gd name="T59" fmla="*/ 47 h 102"/>
                <a:gd name="T60" fmla="*/ 17 w 67"/>
                <a:gd name="T61" fmla="*/ 53 h 102"/>
                <a:gd name="T62" fmla="*/ 11 w 67"/>
                <a:gd name="T63" fmla="*/ 6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6"/>
                  </a:moveTo>
                  <a:lnTo>
                    <a:pt x="52" y="29"/>
                  </a:lnTo>
                  <a:lnTo>
                    <a:pt x="49" y="21"/>
                  </a:lnTo>
                  <a:lnTo>
                    <a:pt x="46" y="18"/>
                  </a:lnTo>
                  <a:lnTo>
                    <a:pt x="40" y="15"/>
                  </a:lnTo>
                  <a:lnTo>
                    <a:pt x="35" y="12"/>
                  </a:lnTo>
                  <a:lnTo>
                    <a:pt x="29" y="12"/>
                  </a:lnTo>
                  <a:lnTo>
                    <a:pt x="23" y="15"/>
                  </a:lnTo>
                  <a:lnTo>
                    <a:pt x="20" y="21"/>
                  </a:lnTo>
                  <a:lnTo>
                    <a:pt x="14" y="26"/>
                  </a:lnTo>
                  <a:lnTo>
                    <a:pt x="14" y="35"/>
                  </a:lnTo>
                  <a:lnTo>
                    <a:pt x="11" y="50"/>
                  </a:lnTo>
                  <a:lnTo>
                    <a:pt x="17" y="44"/>
                  </a:lnTo>
                  <a:lnTo>
                    <a:pt x="23" y="38"/>
                  </a:lnTo>
                  <a:lnTo>
                    <a:pt x="29" y="35"/>
                  </a:lnTo>
                  <a:lnTo>
                    <a:pt x="37" y="35"/>
                  </a:lnTo>
                  <a:lnTo>
                    <a:pt x="43" y="35"/>
                  </a:lnTo>
                  <a:lnTo>
                    <a:pt x="52" y="38"/>
                  </a:lnTo>
                  <a:lnTo>
                    <a:pt x="58" y="44"/>
                  </a:lnTo>
                  <a:lnTo>
                    <a:pt x="61" y="53"/>
                  </a:lnTo>
                  <a:lnTo>
                    <a:pt x="64" y="58"/>
                  </a:lnTo>
                  <a:lnTo>
                    <a:pt x="67" y="67"/>
                  </a:lnTo>
                  <a:lnTo>
                    <a:pt x="64" y="76"/>
                  </a:lnTo>
                  <a:lnTo>
                    <a:pt x="61" y="85"/>
                  </a:lnTo>
                  <a:lnTo>
                    <a:pt x="58" y="93"/>
                  </a:lnTo>
                  <a:lnTo>
                    <a:pt x="49" y="99"/>
                  </a:lnTo>
                  <a:lnTo>
                    <a:pt x="43" y="102"/>
                  </a:lnTo>
                  <a:lnTo>
                    <a:pt x="35" y="102"/>
                  </a:lnTo>
                  <a:lnTo>
                    <a:pt x="26" y="102"/>
                  </a:lnTo>
                  <a:lnTo>
                    <a:pt x="17" y="96"/>
                  </a:lnTo>
                  <a:lnTo>
                    <a:pt x="8" y="90"/>
                  </a:lnTo>
                  <a:lnTo>
                    <a:pt x="3" y="82"/>
                  </a:lnTo>
                  <a:lnTo>
                    <a:pt x="0" y="70"/>
                  </a:lnTo>
                  <a:lnTo>
                    <a:pt x="0" y="53"/>
                  </a:lnTo>
                  <a:lnTo>
                    <a:pt x="0" y="41"/>
                  </a:lnTo>
                  <a:lnTo>
                    <a:pt x="3" y="29"/>
                  </a:lnTo>
                  <a:lnTo>
                    <a:pt x="5" y="21"/>
                  </a:lnTo>
                  <a:lnTo>
                    <a:pt x="11" y="12"/>
                  </a:lnTo>
                  <a:lnTo>
                    <a:pt x="17" y="6"/>
                  </a:lnTo>
                  <a:lnTo>
                    <a:pt x="26" y="3"/>
                  </a:lnTo>
                  <a:lnTo>
                    <a:pt x="35" y="0"/>
                  </a:lnTo>
                  <a:lnTo>
                    <a:pt x="46" y="3"/>
                  </a:lnTo>
                  <a:lnTo>
                    <a:pt x="55" y="6"/>
                  </a:lnTo>
                  <a:lnTo>
                    <a:pt x="61" y="15"/>
                  </a:lnTo>
                  <a:lnTo>
                    <a:pt x="64" y="26"/>
                  </a:lnTo>
                  <a:close/>
                  <a:moveTo>
                    <a:pt x="11" y="67"/>
                  </a:moveTo>
                  <a:lnTo>
                    <a:pt x="14" y="73"/>
                  </a:lnTo>
                  <a:lnTo>
                    <a:pt x="14" y="79"/>
                  </a:lnTo>
                  <a:lnTo>
                    <a:pt x="17" y="85"/>
                  </a:lnTo>
                  <a:lnTo>
                    <a:pt x="23" y="88"/>
                  </a:lnTo>
                  <a:lnTo>
                    <a:pt x="29" y="90"/>
                  </a:lnTo>
                  <a:lnTo>
                    <a:pt x="35" y="90"/>
                  </a:lnTo>
                  <a:lnTo>
                    <a:pt x="40" y="90"/>
                  </a:lnTo>
                  <a:lnTo>
                    <a:pt x="46" y="85"/>
                  </a:lnTo>
                  <a:lnTo>
                    <a:pt x="52" y="79"/>
                  </a:lnTo>
                  <a:lnTo>
                    <a:pt x="52" y="67"/>
                  </a:lnTo>
                  <a:lnTo>
                    <a:pt x="52" y="58"/>
                  </a:lnTo>
                  <a:lnTo>
                    <a:pt x="46" y="53"/>
                  </a:lnTo>
                  <a:lnTo>
                    <a:pt x="40" y="50"/>
                  </a:lnTo>
                  <a:lnTo>
                    <a:pt x="32" y="47"/>
                  </a:lnTo>
                  <a:lnTo>
                    <a:pt x="26" y="50"/>
                  </a:lnTo>
                  <a:lnTo>
                    <a:pt x="17" y="53"/>
                  </a:lnTo>
                  <a:lnTo>
                    <a:pt x="14" y="58"/>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49" name="Line 53"/>
            <p:cNvSpPr>
              <a:spLocks noChangeShapeType="1"/>
            </p:cNvSpPr>
            <p:nvPr/>
          </p:nvSpPr>
          <p:spPr bwMode="auto">
            <a:xfrm>
              <a:off x="768" y="215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50" name="Line 54"/>
            <p:cNvSpPr>
              <a:spLocks noChangeShapeType="1"/>
            </p:cNvSpPr>
            <p:nvPr/>
          </p:nvSpPr>
          <p:spPr bwMode="auto">
            <a:xfrm flipH="1">
              <a:off x="4027" y="215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51" name="Line 55"/>
            <p:cNvSpPr>
              <a:spLocks noChangeShapeType="1"/>
            </p:cNvSpPr>
            <p:nvPr/>
          </p:nvSpPr>
          <p:spPr bwMode="auto">
            <a:xfrm>
              <a:off x="768" y="201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52" name="Line 56"/>
            <p:cNvSpPr>
              <a:spLocks noChangeShapeType="1"/>
            </p:cNvSpPr>
            <p:nvPr/>
          </p:nvSpPr>
          <p:spPr bwMode="auto">
            <a:xfrm flipH="1">
              <a:off x="4027" y="201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53" name="Freeform 57"/>
            <p:cNvSpPr>
              <a:spLocks/>
            </p:cNvSpPr>
            <p:nvPr/>
          </p:nvSpPr>
          <p:spPr bwMode="auto">
            <a:xfrm>
              <a:off x="299" y="1959"/>
              <a:ext cx="64" cy="102"/>
            </a:xfrm>
            <a:custGeom>
              <a:avLst/>
              <a:gdLst>
                <a:gd name="T0" fmla="*/ 0 w 64"/>
                <a:gd name="T1" fmla="*/ 73 h 102"/>
                <a:gd name="T2" fmla="*/ 12 w 64"/>
                <a:gd name="T3" fmla="*/ 73 h 102"/>
                <a:gd name="T4" fmla="*/ 15 w 64"/>
                <a:gd name="T5" fmla="*/ 82 h 102"/>
                <a:gd name="T6" fmla="*/ 18 w 64"/>
                <a:gd name="T7" fmla="*/ 85 h 102"/>
                <a:gd name="T8" fmla="*/ 23 w 64"/>
                <a:gd name="T9" fmla="*/ 91 h 102"/>
                <a:gd name="T10" fmla="*/ 32 w 64"/>
                <a:gd name="T11" fmla="*/ 91 h 102"/>
                <a:gd name="T12" fmla="*/ 41 w 64"/>
                <a:gd name="T13" fmla="*/ 88 h 102"/>
                <a:gd name="T14" fmla="*/ 47 w 64"/>
                <a:gd name="T15" fmla="*/ 85 h 102"/>
                <a:gd name="T16" fmla="*/ 50 w 64"/>
                <a:gd name="T17" fmla="*/ 76 h 102"/>
                <a:gd name="T18" fmla="*/ 53 w 64"/>
                <a:gd name="T19" fmla="*/ 67 h 102"/>
                <a:gd name="T20" fmla="*/ 50 w 64"/>
                <a:gd name="T21" fmla="*/ 59 h 102"/>
                <a:gd name="T22" fmla="*/ 47 w 64"/>
                <a:gd name="T23" fmla="*/ 50 h 102"/>
                <a:gd name="T24" fmla="*/ 41 w 64"/>
                <a:gd name="T25" fmla="*/ 47 h 102"/>
                <a:gd name="T26" fmla="*/ 32 w 64"/>
                <a:gd name="T27" fmla="*/ 44 h 102"/>
                <a:gd name="T28" fmla="*/ 26 w 64"/>
                <a:gd name="T29" fmla="*/ 47 h 102"/>
                <a:gd name="T30" fmla="*/ 21 w 64"/>
                <a:gd name="T31" fmla="*/ 47 h 102"/>
                <a:gd name="T32" fmla="*/ 18 w 64"/>
                <a:gd name="T33" fmla="*/ 50 h 102"/>
                <a:gd name="T34" fmla="*/ 15 w 64"/>
                <a:gd name="T35" fmla="*/ 53 h 102"/>
                <a:gd name="T36" fmla="*/ 0 w 64"/>
                <a:gd name="T37" fmla="*/ 53 h 102"/>
                <a:gd name="T38" fmla="*/ 12 w 64"/>
                <a:gd name="T39" fmla="*/ 0 h 102"/>
                <a:gd name="T40" fmla="*/ 58 w 64"/>
                <a:gd name="T41" fmla="*/ 0 h 102"/>
                <a:gd name="T42" fmla="*/ 58 w 64"/>
                <a:gd name="T43" fmla="*/ 15 h 102"/>
                <a:gd name="T44" fmla="*/ 21 w 64"/>
                <a:gd name="T45" fmla="*/ 15 h 102"/>
                <a:gd name="T46" fmla="*/ 18 w 64"/>
                <a:gd name="T47" fmla="*/ 41 h 102"/>
                <a:gd name="T48" fmla="*/ 26 w 64"/>
                <a:gd name="T49" fmla="*/ 35 h 102"/>
                <a:gd name="T50" fmla="*/ 35 w 64"/>
                <a:gd name="T51" fmla="*/ 32 h 102"/>
                <a:gd name="T52" fmla="*/ 44 w 64"/>
                <a:gd name="T53" fmla="*/ 35 h 102"/>
                <a:gd name="T54" fmla="*/ 50 w 64"/>
                <a:gd name="T55" fmla="*/ 38 h 102"/>
                <a:gd name="T56" fmla="*/ 55 w 64"/>
                <a:gd name="T57" fmla="*/ 44 h 102"/>
                <a:gd name="T58" fmla="*/ 61 w 64"/>
                <a:gd name="T59" fmla="*/ 50 h 102"/>
                <a:gd name="T60" fmla="*/ 64 w 64"/>
                <a:gd name="T61" fmla="*/ 59 h 102"/>
                <a:gd name="T62" fmla="*/ 64 w 64"/>
                <a:gd name="T63" fmla="*/ 67 h 102"/>
                <a:gd name="T64" fmla="*/ 64 w 64"/>
                <a:gd name="T65" fmla="*/ 79 h 102"/>
                <a:gd name="T66" fmla="*/ 58 w 64"/>
                <a:gd name="T67" fmla="*/ 91 h 102"/>
                <a:gd name="T68" fmla="*/ 50 w 64"/>
                <a:gd name="T69" fmla="*/ 96 h 102"/>
                <a:gd name="T70" fmla="*/ 41 w 64"/>
                <a:gd name="T71" fmla="*/ 99 h 102"/>
                <a:gd name="T72" fmla="*/ 32 w 64"/>
                <a:gd name="T73" fmla="*/ 102 h 102"/>
                <a:gd name="T74" fmla="*/ 23 w 64"/>
                <a:gd name="T75" fmla="*/ 102 h 102"/>
                <a:gd name="T76" fmla="*/ 15 w 64"/>
                <a:gd name="T77" fmla="*/ 99 h 102"/>
                <a:gd name="T78" fmla="*/ 9 w 64"/>
                <a:gd name="T79" fmla="*/ 94 h 102"/>
                <a:gd name="T80" fmla="*/ 3 w 64"/>
                <a:gd name="T81" fmla="*/ 88 h 102"/>
                <a:gd name="T82" fmla="*/ 0 w 64"/>
                <a:gd name="T83" fmla="*/ 82 h 102"/>
                <a:gd name="T84" fmla="*/ 0 w 64"/>
                <a:gd name="T85" fmla="*/ 73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102"/>
                <a:gd name="T131" fmla="*/ 64 w 64"/>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102">
                  <a:moveTo>
                    <a:pt x="0" y="73"/>
                  </a:moveTo>
                  <a:lnTo>
                    <a:pt x="12" y="73"/>
                  </a:lnTo>
                  <a:lnTo>
                    <a:pt x="15" y="82"/>
                  </a:lnTo>
                  <a:lnTo>
                    <a:pt x="18" y="85"/>
                  </a:lnTo>
                  <a:lnTo>
                    <a:pt x="23" y="91"/>
                  </a:lnTo>
                  <a:lnTo>
                    <a:pt x="32" y="91"/>
                  </a:lnTo>
                  <a:lnTo>
                    <a:pt x="41" y="88"/>
                  </a:lnTo>
                  <a:lnTo>
                    <a:pt x="47" y="85"/>
                  </a:lnTo>
                  <a:lnTo>
                    <a:pt x="50" y="76"/>
                  </a:lnTo>
                  <a:lnTo>
                    <a:pt x="53" y="67"/>
                  </a:lnTo>
                  <a:lnTo>
                    <a:pt x="50" y="59"/>
                  </a:lnTo>
                  <a:lnTo>
                    <a:pt x="47" y="50"/>
                  </a:lnTo>
                  <a:lnTo>
                    <a:pt x="41" y="47"/>
                  </a:lnTo>
                  <a:lnTo>
                    <a:pt x="32" y="44"/>
                  </a:lnTo>
                  <a:lnTo>
                    <a:pt x="26" y="47"/>
                  </a:lnTo>
                  <a:lnTo>
                    <a:pt x="21" y="47"/>
                  </a:lnTo>
                  <a:lnTo>
                    <a:pt x="18" y="50"/>
                  </a:lnTo>
                  <a:lnTo>
                    <a:pt x="15" y="53"/>
                  </a:lnTo>
                  <a:lnTo>
                    <a:pt x="0" y="53"/>
                  </a:lnTo>
                  <a:lnTo>
                    <a:pt x="12" y="0"/>
                  </a:lnTo>
                  <a:lnTo>
                    <a:pt x="58" y="0"/>
                  </a:lnTo>
                  <a:lnTo>
                    <a:pt x="58" y="15"/>
                  </a:lnTo>
                  <a:lnTo>
                    <a:pt x="21" y="15"/>
                  </a:lnTo>
                  <a:lnTo>
                    <a:pt x="18" y="41"/>
                  </a:lnTo>
                  <a:lnTo>
                    <a:pt x="26" y="35"/>
                  </a:lnTo>
                  <a:lnTo>
                    <a:pt x="35" y="32"/>
                  </a:lnTo>
                  <a:lnTo>
                    <a:pt x="44" y="35"/>
                  </a:lnTo>
                  <a:lnTo>
                    <a:pt x="50" y="38"/>
                  </a:lnTo>
                  <a:lnTo>
                    <a:pt x="55" y="44"/>
                  </a:lnTo>
                  <a:lnTo>
                    <a:pt x="61" y="50"/>
                  </a:lnTo>
                  <a:lnTo>
                    <a:pt x="64" y="59"/>
                  </a:lnTo>
                  <a:lnTo>
                    <a:pt x="64" y="67"/>
                  </a:lnTo>
                  <a:lnTo>
                    <a:pt x="64" y="79"/>
                  </a:lnTo>
                  <a:lnTo>
                    <a:pt x="58" y="91"/>
                  </a:lnTo>
                  <a:lnTo>
                    <a:pt x="50" y="96"/>
                  </a:lnTo>
                  <a:lnTo>
                    <a:pt x="41" y="99"/>
                  </a:lnTo>
                  <a:lnTo>
                    <a:pt x="32" y="102"/>
                  </a:lnTo>
                  <a:lnTo>
                    <a:pt x="23" y="102"/>
                  </a:lnTo>
                  <a:lnTo>
                    <a:pt x="15" y="99"/>
                  </a:lnTo>
                  <a:lnTo>
                    <a:pt x="9" y="94"/>
                  </a:lnTo>
                  <a:lnTo>
                    <a:pt x="3" y="88"/>
                  </a:lnTo>
                  <a:lnTo>
                    <a:pt x="0" y="82"/>
                  </a:lnTo>
                  <a:lnTo>
                    <a:pt x="0" y="7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54" name="Freeform 58"/>
            <p:cNvSpPr>
              <a:spLocks noEditPoints="1"/>
            </p:cNvSpPr>
            <p:nvPr/>
          </p:nvSpPr>
          <p:spPr bwMode="auto">
            <a:xfrm>
              <a:off x="375" y="1986"/>
              <a:ext cx="67" cy="75"/>
            </a:xfrm>
            <a:custGeom>
              <a:avLst/>
              <a:gdLst>
                <a:gd name="T0" fmla="*/ 52 w 67"/>
                <a:gd name="T1" fmla="*/ 52 h 75"/>
                <a:gd name="T2" fmla="*/ 67 w 67"/>
                <a:gd name="T3" fmla="*/ 52 h 75"/>
                <a:gd name="T4" fmla="*/ 61 w 67"/>
                <a:gd name="T5" fmla="*/ 64 h 75"/>
                <a:gd name="T6" fmla="*/ 55 w 67"/>
                <a:gd name="T7" fmla="*/ 69 h 75"/>
                <a:gd name="T8" fmla="*/ 46 w 67"/>
                <a:gd name="T9" fmla="*/ 72 h 75"/>
                <a:gd name="T10" fmla="*/ 35 w 67"/>
                <a:gd name="T11" fmla="*/ 75 h 75"/>
                <a:gd name="T12" fmla="*/ 23 w 67"/>
                <a:gd name="T13" fmla="*/ 75 h 75"/>
                <a:gd name="T14" fmla="*/ 14 w 67"/>
                <a:gd name="T15" fmla="*/ 69 h 75"/>
                <a:gd name="T16" fmla="*/ 9 w 67"/>
                <a:gd name="T17" fmla="*/ 67 h 75"/>
                <a:gd name="T18" fmla="*/ 3 w 67"/>
                <a:gd name="T19" fmla="*/ 58 h 75"/>
                <a:gd name="T20" fmla="*/ 0 w 67"/>
                <a:gd name="T21" fmla="*/ 49 h 75"/>
                <a:gd name="T22" fmla="*/ 0 w 67"/>
                <a:gd name="T23" fmla="*/ 37 h 75"/>
                <a:gd name="T24" fmla="*/ 0 w 67"/>
                <a:gd name="T25" fmla="*/ 26 h 75"/>
                <a:gd name="T26" fmla="*/ 3 w 67"/>
                <a:gd name="T27" fmla="*/ 17 h 75"/>
                <a:gd name="T28" fmla="*/ 9 w 67"/>
                <a:gd name="T29" fmla="*/ 8 h 75"/>
                <a:gd name="T30" fmla="*/ 14 w 67"/>
                <a:gd name="T31" fmla="*/ 2 h 75"/>
                <a:gd name="T32" fmla="*/ 23 w 67"/>
                <a:gd name="T33" fmla="*/ 0 h 75"/>
                <a:gd name="T34" fmla="*/ 32 w 67"/>
                <a:gd name="T35" fmla="*/ 0 h 75"/>
                <a:gd name="T36" fmla="*/ 44 w 67"/>
                <a:gd name="T37" fmla="*/ 0 h 75"/>
                <a:gd name="T38" fmla="*/ 49 w 67"/>
                <a:gd name="T39" fmla="*/ 2 h 75"/>
                <a:gd name="T40" fmla="*/ 58 w 67"/>
                <a:gd name="T41" fmla="*/ 8 h 75"/>
                <a:gd name="T42" fmla="*/ 61 w 67"/>
                <a:gd name="T43" fmla="*/ 17 h 75"/>
                <a:gd name="T44" fmla="*/ 64 w 67"/>
                <a:gd name="T45" fmla="*/ 26 h 75"/>
                <a:gd name="T46" fmla="*/ 67 w 67"/>
                <a:gd name="T47" fmla="*/ 37 h 75"/>
                <a:gd name="T48" fmla="*/ 67 w 67"/>
                <a:gd name="T49" fmla="*/ 37 h 75"/>
                <a:gd name="T50" fmla="*/ 67 w 67"/>
                <a:gd name="T51" fmla="*/ 40 h 75"/>
                <a:gd name="T52" fmla="*/ 11 w 67"/>
                <a:gd name="T53" fmla="*/ 40 h 75"/>
                <a:gd name="T54" fmla="*/ 14 w 67"/>
                <a:gd name="T55" fmla="*/ 49 h 75"/>
                <a:gd name="T56" fmla="*/ 20 w 67"/>
                <a:gd name="T57" fmla="*/ 58 h 75"/>
                <a:gd name="T58" fmla="*/ 26 w 67"/>
                <a:gd name="T59" fmla="*/ 61 h 75"/>
                <a:gd name="T60" fmla="*/ 35 w 67"/>
                <a:gd name="T61" fmla="*/ 64 h 75"/>
                <a:gd name="T62" fmla="*/ 41 w 67"/>
                <a:gd name="T63" fmla="*/ 64 h 75"/>
                <a:gd name="T64" fmla="*/ 46 w 67"/>
                <a:gd name="T65" fmla="*/ 61 h 75"/>
                <a:gd name="T66" fmla="*/ 49 w 67"/>
                <a:gd name="T67" fmla="*/ 58 h 75"/>
                <a:gd name="T68" fmla="*/ 52 w 67"/>
                <a:gd name="T69" fmla="*/ 52 h 75"/>
                <a:gd name="T70" fmla="*/ 11 w 67"/>
                <a:gd name="T71" fmla="*/ 29 h 75"/>
                <a:gd name="T72" fmla="*/ 52 w 67"/>
                <a:gd name="T73" fmla="*/ 29 h 75"/>
                <a:gd name="T74" fmla="*/ 52 w 67"/>
                <a:gd name="T75" fmla="*/ 23 h 75"/>
                <a:gd name="T76" fmla="*/ 49 w 67"/>
                <a:gd name="T77" fmla="*/ 17 h 75"/>
                <a:gd name="T78" fmla="*/ 41 w 67"/>
                <a:gd name="T79" fmla="*/ 11 h 75"/>
                <a:gd name="T80" fmla="*/ 32 w 67"/>
                <a:gd name="T81" fmla="*/ 11 h 75"/>
                <a:gd name="T82" fmla="*/ 26 w 67"/>
                <a:gd name="T83" fmla="*/ 11 h 75"/>
                <a:gd name="T84" fmla="*/ 20 w 67"/>
                <a:gd name="T85" fmla="*/ 17 h 75"/>
                <a:gd name="T86" fmla="*/ 14 w 67"/>
                <a:gd name="T87" fmla="*/ 20 h 75"/>
                <a:gd name="T88" fmla="*/ 11 w 67"/>
                <a:gd name="T89" fmla="*/ 29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5"/>
                <a:gd name="T137" fmla="*/ 67 w 67"/>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5">
                  <a:moveTo>
                    <a:pt x="52" y="52"/>
                  </a:moveTo>
                  <a:lnTo>
                    <a:pt x="67" y="52"/>
                  </a:lnTo>
                  <a:lnTo>
                    <a:pt x="61" y="64"/>
                  </a:lnTo>
                  <a:lnTo>
                    <a:pt x="55" y="69"/>
                  </a:lnTo>
                  <a:lnTo>
                    <a:pt x="46" y="72"/>
                  </a:lnTo>
                  <a:lnTo>
                    <a:pt x="35" y="75"/>
                  </a:lnTo>
                  <a:lnTo>
                    <a:pt x="23" y="75"/>
                  </a:lnTo>
                  <a:lnTo>
                    <a:pt x="14" y="69"/>
                  </a:lnTo>
                  <a:lnTo>
                    <a:pt x="9" y="67"/>
                  </a:lnTo>
                  <a:lnTo>
                    <a:pt x="3" y="58"/>
                  </a:lnTo>
                  <a:lnTo>
                    <a:pt x="0" y="49"/>
                  </a:lnTo>
                  <a:lnTo>
                    <a:pt x="0" y="37"/>
                  </a:lnTo>
                  <a:lnTo>
                    <a:pt x="0" y="26"/>
                  </a:lnTo>
                  <a:lnTo>
                    <a:pt x="3" y="17"/>
                  </a:lnTo>
                  <a:lnTo>
                    <a:pt x="9" y="8"/>
                  </a:lnTo>
                  <a:lnTo>
                    <a:pt x="14" y="2"/>
                  </a:lnTo>
                  <a:lnTo>
                    <a:pt x="23" y="0"/>
                  </a:lnTo>
                  <a:lnTo>
                    <a:pt x="32" y="0"/>
                  </a:lnTo>
                  <a:lnTo>
                    <a:pt x="44" y="0"/>
                  </a:lnTo>
                  <a:lnTo>
                    <a:pt x="49" y="2"/>
                  </a:lnTo>
                  <a:lnTo>
                    <a:pt x="58" y="8"/>
                  </a:lnTo>
                  <a:lnTo>
                    <a:pt x="61" y="17"/>
                  </a:lnTo>
                  <a:lnTo>
                    <a:pt x="64" y="26"/>
                  </a:lnTo>
                  <a:lnTo>
                    <a:pt x="67" y="37"/>
                  </a:lnTo>
                  <a:lnTo>
                    <a:pt x="67" y="40"/>
                  </a:lnTo>
                  <a:lnTo>
                    <a:pt x="11" y="40"/>
                  </a:lnTo>
                  <a:lnTo>
                    <a:pt x="14" y="49"/>
                  </a:lnTo>
                  <a:lnTo>
                    <a:pt x="20" y="58"/>
                  </a:lnTo>
                  <a:lnTo>
                    <a:pt x="26" y="61"/>
                  </a:lnTo>
                  <a:lnTo>
                    <a:pt x="35" y="64"/>
                  </a:lnTo>
                  <a:lnTo>
                    <a:pt x="41" y="64"/>
                  </a:lnTo>
                  <a:lnTo>
                    <a:pt x="46" y="61"/>
                  </a:lnTo>
                  <a:lnTo>
                    <a:pt x="49" y="58"/>
                  </a:lnTo>
                  <a:lnTo>
                    <a:pt x="52" y="52"/>
                  </a:lnTo>
                  <a:close/>
                  <a:moveTo>
                    <a:pt x="11" y="29"/>
                  </a:moveTo>
                  <a:lnTo>
                    <a:pt x="52" y="29"/>
                  </a:lnTo>
                  <a:lnTo>
                    <a:pt x="52" y="23"/>
                  </a:lnTo>
                  <a:lnTo>
                    <a:pt x="49" y="17"/>
                  </a:lnTo>
                  <a:lnTo>
                    <a:pt x="41" y="11"/>
                  </a:lnTo>
                  <a:lnTo>
                    <a:pt x="32" y="11"/>
                  </a:lnTo>
                  <a:lnTo>
                    <a:pt x="26" y="11"/>
                  </a:lnTo>
                  <a:lnTo>
                    <a:pt x="20" y="17"/>
                  </a:lnTo>
                  <a:lnTo>
                    <a:pt x="14" y="20"/>
                  </a:lnTo>
                  <a:lnTo>
                    <a:pt x="11" y="2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55" name="Freeform 59"/>
            <p:cNvSpPr>
              <a:spLocks/>
            </p:cNvSpPr>
            <p:nvPr/>
          </p:nvSpPr>
          <p:spPr bwMode="auto">
            <a:xfrm>
              <a:off x="453" y="1977"/>
              <a:ext cx="67" cy="67"/>
            </a:xfrm>
            <a:custGeom>
              <a:avLst/>
              <a:gdLst>
                <a:gd name="T0" fmla="*/ 30 w 67"/>
                <a:gd name="T1" fmla="*/ 67 h 67"/>
                <a:gd name="T2" fmla="*/ 30 w 67"/>
                <a:gd name="T3" fmla="*/ 38 h 67"/>
                <a:gd name="T4" fmla="*/ 0 w 67"/>
                <a:gd name="T5" fmla="*/ 38 h 67"/>
                <a:gd name="T6" fmla="*/ 0 w 67"/>
                <a:gd name="T7" fmla="*/ 26 h 67"/>
                <a:gd name="T8" fmla="*/ 30 w 67"/>
                <a:gd name="T9" fmla="*/ 26 h 67"/>
                <a:gd name="T10" fmla="*/ 30 w 67"/>
                <a:gd name="T11" fmla="*/ 0 h 67"/>
                <a:gd name="T12" fmla="*/ 41 w 67"/>
                <a:gd name="T13" fmla="*/ 0 h 67"/>
                <a:gd name="T14" fmla="*/ 41 w 67"/>
                <a:gd name="T15" fmla="*/ 26 h 67"/>
                <a:gd name="T16" fmla="*/ 67 w 67"/>
                <a:gd name="T17" fmla="*/ 26 h 67"/>
                <a:gd name="T18" fmla="*/ 67 w 67"/>
                <a:gd name="T19" fmla="*/ 38 h 67"/>
                <a:gd name="T20" fmla="*/ 41 w 67"/>
                <a:gd name="T21" fmla="*/ 38 h 67"/>
                <a:gd name="T22" fmla="*/ 41 w 67"/>
                <a:gd name="T23" fmla="*/ 67 h 67"/>
                <a:gd name="T24" fmla="*/ 30 w 67"/>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30" y="67"/>
                  </a:moveTo>
                  <a:lnTo>
                    <a:pt x="30" y="38"/>
                  </a:lnTo>
                  <a:lnTo>
                    <a:pt x="0" y="38"/>
                  </a:lnTo>
                  <a:lnTo>
                    <a:pt x="0" y="26"/>
                  </a:lnTo>
                  <a:lnTo>
                    <a:pt x="30" y="26"/>
                  </a:lnTo>
                  <a:lnTo>
                    <a:pt x="30" y="0"/>
                  </a:lnTo>
                  <a:lnTo>
                    <a:pt x="41" y="0"/>
                  </a:lnTo>
                  <a:lnTo>
                    <a:pt x="41" y="26"/>
                  </a:lnTo>
                  <a:lnTo>
                    <a:pt x="67" y="26"/>
                  </a:lnTo>
                  <a:lnTo>
                    <a:pt x="67" y="38"/>
                  </a:lnTo>
                  <a:lnTo>
                    <a:pt x="41" y="38"/>
                  </a:lnTo>
                  <a:lnTo>
                    <a:pt x="41" y="67"/>
                  </a:lnTo>
                  <a:lnTo>
                    <a:pt x="3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56" name="Freeform 60"/>
            <p:cNvSpPr>
              <a:spLocks noEditPoints="1"/>
            </p:cNvSpPr>
            <p:nvPr/>
          </p:nvSpPr>
          <p:spPr bwMode="auto">
            <a:xfrm>
              <a:off x="535" y="1959"/>
              <a:ext cx="64" cy="102"/>
            </a:xfrm>
            <a:custGeom>
              <a:avLst/>
              <a:gdLst>
                <a:gd name="T0" fmla="*/ 0 w 64"/>
                <a:gd name="T1" fmla="*/ 50 h 102"/>
                <a:gd name="T2" fmla="*/ 0 w 64"/>
                <a:gd name="T3" fmla="*/ 35 h 102"/>
                <a:gd name="T4" fmla="*/ 3 w 64"/>
                <a:gd name="T5" fmla="*/ 24 h 102"/>
                <a:gd name="T6" fmla="*/ 9 w 64"/>
                <a:gd name="T7" fmla="*/ 12 h 102"/>
                <a:gd name="T8" fmla="*/ 14 w 64"/>
                <a:gd name="T9" fmla="*/ 6 h 102"/>
                <a:gd name="T10" fmla="*/ 23 w 64"/>
                <a:gd name="T11" fmla="*/ 0 h 102"/>
                <a:gd name="T12" fmla="*/ 32 w 64"/>
                <a:gd name="T13" fmla="*/ 0 h 102"/>
                <a:gd name="T14" fmla="*/ 41 w 64"/>
                <a:gd name="T15" fmla="*/ 0 h 102"/>
                <a:gd name="T16" fmla="*/ 46 w 64"/>
                <a:gd name="T17" fmla="*/ 3 h 102"/>
                <a:gd name="T18" fmla="*/ 52 w 64"/>
                <a:gd name="T19" fmla="*/ 6 h 102"/>
                <a:gd name="T20" fmla="*/ 58 w 64"/>
                <a:gd name="T21" fmla="*/ 12 h 102"/>
                <a:gd name="T22" fmla="*/ 61 w 64"/>
                <a:gd name="T23" fmla="*/ 21 h 102"/>
                <a:gd name="T24" fmla="*/ 64 w 64"/>
                <a:gd name="T25" fmla="*/ 27 h 102"/>
                <a:gd name="T26" fmla="*/ 64 w 64"/>
                <a:gd name="T27" fmla="*/ 38 h 102"/>
                <a:gd name="T28" fmla="*/ 64 w 64"/>
                <a:gd name="T29" fmla="*/ 50 h 102"/>
                <a:gd name="T30" fmla="*/ 64 w 64"/>
                <a:gd name="T31" fmla="*/ 67 h 102"/>
                <a:gd name="T32" fmla="*/ 61 w 64"/>
                <a:gd name="T33" fmla="*/ 79 h 102"/>
                <a:gd name="T34" fmla="*/ 55 w 64"/>
                <a:gd name="T35" fmla="*/ 91 h 102"/>
                <a:gd name="T36" fmla="*/ 49 w 64"/>
                <a:gd name="T37" fmla="*/ 96 h 102"/>
                <a:gd name="T38" fmla="*/ 44 w 64"/>
                <a:gd name="T39" fmla="*/ 99 h 102"/>
                <a:gd name="T40" fmla="*/ 32 w 64"/>
                <a:gd name="T41" fmla="*/ 102 h 102"/>
                <a:gd name="T42" fmla="*/ 23 w 64"/>
                <a:gd name="T43" fmla="*/ 102 h 102"/>
                <a:gd name="T44" fmla="*/ 14 w 64"/>
                <a:gd name="T45" fmla="*/ 96 h 102"/>
                <a:gd name="T46" fmla="*/ 9 w 64"/>
                <a:gd name="T47" fmla="*/ 94 h 102"/>
                <a:gd name="T48" fmla="*/ 3 w 64"/>
                <a:gd name="T49" fmla="*/ 82 h 102"/>
                <a:gd name="T50" fmla="*/ 0 w 64"/>
                <a:gd name="T51" fmla="*/ 67 h 102"/>
                <a:gd name="T52" fmla="*/ 0 w 64"/>
                <a:gd name="T53" fmla="*/ 50 h 102"/>
                <a:gd name="T54" fmla="*/ 12 w 64"/>
                <a:gd name="T55" fmla="*/ 50 h 102"/>
                <a:gd name="T56" fmla="*/ 14 w 64"/>
                <a:gd name="T57" fmla="*/ 64 h 102"/>
                <a:gd name="T58" fmla="*/ 14 w 64"/>
                <a:gd name="T59" fmla="*/ 76 h 102"/>
                <a:gd name="T60" fmla="*/ 17 w 64"/>
                <a:gd name="T61" fmla="*/ 82 h 102"/>
                <a:gd name="T62" fmla="*/ 23 w 64"/>
                <a:gd name="T63" fmla="*/ 88 h 102"/>
                <a:gd name="T64" fmla="*/ 32 w 64"/>
                <a:gd name="T65" fmla="*/ 91 h 102"/>
                <a:gd name="T66" fmla="*/ 41 w 64"/>
                <a:gd name="T67" fmla="*/ 88 h 102"/>
                <a:gd name="T68" fmla="*/ 46 w 64"/>
                <a:gd name="T69" fmla="*/ 82 h 102"/>
                <a:gd name="T70" fmla="*/ 49 w 64"/>
                <a:gd name="T71" fmla="*/ 76 h 102"/>
                <a:gd name="T72" fmla="*/ 52 w 64"/>
                <a:gd name="T73" fmla="*/ 64 h 102"/>
                <a:gd name="T74" fmla="*/ 52 w 64"/>
                <a:gd name="T75" fmla="*/ 50 h 102"/>
                <a:gd name="T76" fmla="*/ 52 w 64"/>
                <a:gd name="T77" fmla="*/ 38 h 102"/>
                <a:gd name="T78" fmla="*/ 49 w 64"/>
                <a:gd name="T79" fmla="*/ 27 h 102"/>
                <a:gd name="T80" fmla="*/ 46 w 64"/>
                <a:gd name="T81" fmla="*/ 21 h 102"/>
                <a:gd name="T82" fmla="*/ 41 w 64"/>
                <a:gd name="T83" fmla="*/ 15 h 102"/>
                <a:gd name="T84" fmla="*/ 32 w 64"/>
                <a:gd name="T85" fmla="*/ 12 h 102"/>
                <a:gd name="T86" fmla="*/ 23 w 64"/>
                <a:gd name="T87" fmla="*/ 12 h 102"/>
                <a:gd name="T88" fmla="*/ 17 w 64"/>
                <a:gd name="T89" fmla="*/ 18 h 102"/>
                <a:gd name="T90" fmla="*/ 14 w 64"/>
                <a:gd name="T91" fmla="*/ 27 h 102"/>
                <a:gd name="T92" fmla="*/ 14 w 64"/>
                <a:gd name="T93" fmla="*/ 38 h 102"/>
                <a:gd name="T94" fmla="*/ 12 w 64"/>
                <a:gd name="T95" fmla="*/ 5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0"/>
                  </a:moveTo>
                  <a:lnTo>
                    <a:pt x="0" y="35"/>
                  </a:lnTo>
                  <a:lnTo>
                    <a:pt x="3" y="24"/>
                  </a:lnTo>
                  <a:lnTo>
                    <a:pt x="9" y="12"/>
                  </a:lnTo>
                  <a:lnTo>
                    <a:pt x="14" y="6"/>
                  </a:lnTo>
                  <a:lnTo>
                    <a:pt x="23" y="0"/>
                  </a:lnTo>
                  <a:lnTo>
                    <a:pt x="32" y="0"/>
                  </a:lnTo>
                  <a:lnTo>
                    <a:pt x="41" y="0"/>
                  </a:lnTo>
                  <a:lnTo>
                    <a:pt x="46" y="3"/>
                  </a:lnTo>
                  <a:lnTo>
                    <a:pt x="52" y="6"/>
                  </a:lnTo>
                  <a:lnTo>
                    <a:pt x="58" y="12"/>
                  </a:lnTo>
                  <a:lnTo>
                    <a:pt x="61" y="21"/>
                  </a:lnTo>
                  <a:lnTo>
                    <a:pt x="64" y="27"/>
                  </a:lnTo>
                  <a:lnTo>
                    <a:pt x="64" y="38"/>
                  </a:lnTo>
                  <a:lnTo>
                    <a:pt x="64" y="50"/>
                  </a:lnTo>
                  <a:lnTo>
                    <a:pt x="64" y="67"/>
                  </a:lnTo>
                  <a:lnTo>
                    <a:pt x="61" y="79"/>
                  </a:lnTo>
                  <a:lnTo>
                    <a:pt x="55" y="91"/>
                  </a:lnTo>
                  <a:lnTo>
                    <a:pt x="49" y="96"/>
                  </a:lnTo>
                  <a:lnTo>
                    <a:pt x="44" y="99"/>
                  </a:lnTo>
                  <a:lnTo>
                    <a:pt x="32" y="102"/>
                  </a:lnTo>
                  <a:lnTo>
                    <a:pt x="23" y="102"/>
                  </a:lnTo>
                  <a:lnTo>
                    <a:pt x="14" y="96"/>
                  </a:lnTo>
                  <a:lnTo>
                    <a:pt x="9" y="94"/>
                  </a:lnTo>
                  <a:lnTo>
                    <a:pt x="3" y="82"/>
                  </a:lnTo>
                  <a:lnTo>
                    <a:pt x="0" y="67"/>
                  </a:lnTo>
                  <a:lnTo>
                    <a:pt x="0" y="50"/>
                  </a:lnTo>
                  <a:close/>
                  <a:moveTo>
                    <a:pt x="12" y="50"/>
                  </a:moveTo>
                  <a:lnTo>
                    <a:pt x="14" y="64"/>
                  </a:lnTo>
                  <a:lnTo>
                    <a:pt x="14" y="76"/>
                  </a:lnTo>
                  <a:lnTo>
                    <a:pt x="17" y="82"/>
                  </a:lnTo>
                  <a:lnTo>
                    <a:pt x="23" y="88"/>
                  </a:lnTo>
                  <a:lnTo>
                    <a:pt x="32" y="91"/>
                  </a:lnTo>
                  <a:lnTo>
                    <a:pt x="41" y="88"/>
                  </a:lnTo>
                  <a:lnTo>
                    <a:pt x="46" y="82"/>
                  </a:lnTo>
                  <a:lnTo>
                    <a:pt x="49" y="76"/>
                  </a:lnTo>
                  <a:lnTo>
                    <a:pt x="52" y="64"/>
                  </a:lnTo>
                  <a:lnTo>
                    <a:pt x="52" y="50"/>
                  </a:lnTo>
                  <a:lnTo>
                    <a:pt x="52" y="38"/>
                  </a:lnTo>
                  <a:lnTo>
                    <a:pt x="49" y="27"/>
                  </a:lnTo>
                  <a:lnTo>
                    <a:pt x="46" y="21"/>
                  </a:lnTo>
                  <a:lnTo>
                    <a:pt x="41" y="15"/>
                  </a:lnTo>
                  <a:lnTo>
                    <a:pt x="32" y="12"/>
                  </a:lnTo>
                  <a:lnTo>
                    <a:pt x="23" y="12"/>
                  </a:lnTo>
                  <a:lnTo>
                    <a:pt x="17" y="18"/>
                  </a:lnTo>
                  <a:lnTo>
                    <a:pt x="14" y="27"/>
                  </a:lnTo>
                  <a:lnTo>
                    <a:pt x="14" y="38"/>
                  </a:lnTo>
                  <a:lnTo>
                    <a:pt x="12" y="5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57" name="Freeform 61"/>
            <p:cNvSpPr>
              <a:spLocks noEditPoints="1"/>
            </p:cNvSpPr>
            <p:nvPr/>
          </p:nvSpPr>
          <p:spPr bwMode="auto">
            <a:xfrm>
              <a:off x="611" y="1959"/>
              <a:ext cx="67" cy="102"/>
            </a:xfrm>
            <a:custGeom>
              <a:avLst/>
              <a:gdLst>
                <a:gd name="T0" fmla="*/ 52 w 67"/>
                <a:gd name="T1" fmla="*/ 27 h 102"/>
                <a:gd name="T2" fmla="*/ 46 w 67"/>
                <a:gd name="T3" fmla="*/ 18 h 102"/>
                <a:gd name="T4" fmla="*/ 35 w 67"/>
                <a:gd name="T5" fmla="*/ 12 h 102"/>
                <a:gd name="T6" fmla="*/ 23 w 67"/>
                <a:gd name="T7" fmla="*/ 15 h 102"/>
                <a:gd name="T8" fmla="*/ 14 w 67"/>
                <a:gd name="T9" fmla="*/ 27 h 102"/>
                <a:gd name="T10" fmla="*/ 11 w 67"/>
                <a:gd name="T11" fmla="*/ 47 h 102"/>
                <a:gd name="T12" fmla="*/ 23 w 67"/>
                <a:gd name="T13" fmla="*/ 38 h 102"/>
                <a:gd name="T14" fmla="*/ 37 w 67"/>
                <a:gd name="T15" fmla="*/ 35 h 102"/>
                <a:gd name="T16" fmla="*/ 52 w 67"/>
                <a:gd name="T17" fmla="*/ 38 h 102"/>
                <a:gd name="T18" fmla="*/ 61 w 67"/>
                <a:gd name="T19" fmla="*/ 50 h 102"/>
                <a:gd name="T20" fmla="*/ 67 w 67"/>
                <a:gd name="T21" fmla="*/ 67 h 102"/>
                <a:gd name="T22" fmla="*/ 61 w 67"/>
                <a:gd name="T23" fmla="*/ 85 h 102"/>
                <a:gd name="T24" fmla="*/ 49 w 67"/>
                <a:gd name="T25" fmla="*/ 96 h 102"/>
                <a:gd name="T26" fmla="*/ 35 w 67"/>
                <a:gd name="T27" fmla="*/ 102 h 102"/>
                <a:gd name="T28" fmla="*/ 17 w 67"/>
                <a:gd name="T29" fmla="*/ 96 h 102"/>
                <a:gd name="T30" fmla="*/ 3 w 67"/>
                <a:gd name="T31" fmla="*/ 82 h 102"/>
                <a:gd name="T32" fmla="*/ 0 w 67"/>
                <a:gd name="T33" fmla="*/ 53 h 102"/>
                <a:gd name="T34" fmla="*/ 3 w 67"/>
                <a:gd name="T35" fmla="*/ 29 h 102"/>
                <a:gd name="T36" fmla="*/ 11 w 67"/>
                <a:gd name="T37" fmla="*/ 12 h 102"/>
                <a:gd name="T38" fmla="*/ 26 w 67"/>
                <a:gd name="T39" fmla="*/ 0 h 102"/>
                <a:gd name="T40" fmla="*/ 46 w 67"/>
                <a:gd name="T41" fmla="*/ 0 h 102"/>
                <a:gd name="T42" fmla="*/ 61 w 67"/>
                <a:gd name="T43" fmla="*/ 15 h 102"/>
                <a:gd name="T44" fmla="*/ 11 w 67"/>
                <a:gd name="T45" fmla="*/ 67 h 102"/>
                <a:gd name="T46" fmla="*/ 14 w 67"/>
                <a:gd name="T47" fmla="*/ 79 h 102"/>
                <a:gd name="T48" fmla="*/ 23 w 67"/>
                <a:gd name="T49" fmla="*/ 88 h 102"/>
                <a:gd name="T50" fmla="*/ 35 w 67"/>
                <a:gd name="T51" fmla="*/ 91 h 102"/>
                <a:gd name="T52" fmla="*/ 46 w 67"/>
                <a:gd name="T53" fmla="*/ 85 h 102"/>
                <a:gd name="T54" fmla="*/ 52 w 67"/>
                <a:gd name="T55" fmla="*/ 67 h 102"/>
                <a:gd name="T56" fmla="*/ 46 w 67"/>
                <a:gd name="T57" fmla="*/ 53 h 102"/>
                <a:gd name="T58" fmla="*/ 32 w 67"/>
                <a:gd name="T59" fmla="*/ 47 h 102"/>
                <a:gd name="T60" fmla="*/ 17 w 67"/>
                <a:gd name="T61" fmla="*/ 53 h 102"/>
                <a:gd name="T62" fmla="*/ 11 w 67"/>
                <a:gd name="T63" fmla="*/ 6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7"/>
                  </a:moveTo>
                  <a:lnTo>
                    <a:pt x="52" y="27"/>
                  </a:lnTo>
                  <a:lnTo>
                    <a:pt x="49" y="21"/>
                  </a:lnTo>
                  <a:lnTo>
                    <a:pt x="46" y="18"/>
                  </a:lnTo>
                  <a:lnTo>
                    <a:pt x="40" y="12"/>
                  </a:lnTo>
                  <a:lnTo>
                    <a:pt x="35" y="12"/>
                  </a:lnTo>
                  <a:lnTo>
                    <a:pt x="29" y="12"/>
                  </a:lnTo>
                  <a:lnTo>
                    <a:pt x="23" y="15"/>
                  </a:lnTo>
                  <a:lnTo>
                    <a:pt x="20" y="21"/>
                  </a:lnTo>
                  <a:lnTo>
                    <a:pt x="14" y="27"/>
                  </a:lnTo>
                  <a:lnTo>
                    <a:pt x="14" y="35"/>
                  </a:lnTo>
                  <a:lnTo>
                    <a:pt x="11" y="47"/>
                  </a:lnTo>
                  <a:lnTo>
                    <a:pt x="17" y="41"/>
                  </a:lnTo>
                  <a:lnTo>
                    <a:pt x="23" y="38"/>
                  </a:lnTo>
                  <a:lnTo>
                    <a:pt x="29" y="35"/>
                  </a:lnTo>
                  <a:lnTo>
                    <a:pt x="37" y="35"/>
                  </a:lnTo>
                  <a:lnTo>
                    <a:pt x="43" y="35"/>
                  </a:lnTo>
                  <a:lnTo>
                    <a:pt x="52" y="38"/>
                  </a:lnTo>
                  <a:lnTo>
                    <a:pt x="58" y="44"/>
                  </a:lnTo>
                  <a:lnTo>
                    <a:pt x="61" y="50"/>
                  </a:lnTo>
                  <a:lnTo>
                    <a:pt x="64" y="59"/>
                  </a:lnTo>
                  <a:lnTo>
                    <a:pt x="67" y="67"/>
                  </a:lnTo>
                  <a:lnTo>
                    <a:pt x="64" y="76"/>
                  </a:lnTo>
                  <a:lnTo>
                    <a:pt x="61" y="85"/>
                  </a:lnTo>
                  <a:lnTo>
                    <a:pt x="58" y="94"/>
                  </a:lnTo>
                  <a:lnTo>
                    <a:pt x="49" y="96"/>
                  </a:lnTo>
                  <a:lnTo>
                    <a:pt x="43" y="102"/>
                  </a:lnTo>
                  <a:lnTo>
                    <a:pt x="35" y="102"/>
                  </a:lnTo>
                  <a:lnTo>
                    <a:pt x="26" y="99"/>
                  </a:lnTo>
                  <a:lnTo>
                    <a:pt x="17" y="96"/>
                  </a:lnTo>
                  <a:lnTo>
                    <a:pt x="8" y="91"/>
                  </a:lnTo>
                  <a:lnTo>
                    <a:pt x="3" y="82"/>
                  </a:lnTo>
                  <a:lnTo>
                    <a:pt x="0" y="70"/>
                  </a:lnTo>
                  <a:lnTo>
                    <a:pt x="0" y="53"/>
                  </a:lnTo>
                  <a:lnTo>
                    <a:pt x="0" y="41"/>
                  </a:lnTo>
                  <a:lnTo>
                    <a:pt x="3" y="29"/>
                  </a:lnTo>
                  <a:lnTo>
                    <a:pt x="5" y="18"/>
                  </a:lnTo>
                  <a:lnTo>
                    <a:pt x="11" y="12"/>
                  </a:lnTo>
                  <a:lnTo>
                    <a:pt x="17" y="6"/>
                  </a:lnTo>
                  <a:lnTo>
                    <a:pt x="26" y="0"/>
                  </a:lnTo>
                  <a:lnTo>
                    <a:pt x="35" y="0"/>
                  </a:lnTo>
                  <a:lnTo>
                    <a:pt x="46" y="0"/>
                  </a:lnTo>
                  <a:lnTo>
                    <a:pt x="55" y="6"/>
                  </a:lnTo>
                  <a:lnTo>
                    <a:pt x="61" y="15"/>
                  </a:lnTo>
                  <a:lnTo>
                    <a:pt x="64" y="27"/>
                  </a:lnTo>
                  <a:close/>
                  <a:moveTo>
                    <a:pt x="11" y="67"/>
                  </a:moveTo>
                  <a:lnTo>
                    <a:pt x="14" y="73"/>
                  </a:lnTo>
                  <a:lnTo>
                    <a:pt x="14" y="79"/>
                  </a:lnTo>
                  <a:lnTo>
                    <a:pt x="17" y="85"/>
                  </a:lnTo>
                  <a:lnTo>
                    <a:pt x="23" y="88"/>
                  </a:lnTo>
                  <a:lnTo>
                    <a:pt x="29" y="91"/>
                  </a:lnTo>
                  <a:lnTo>
                    <a:pt x="35" y="91"/>
                  </a:lnTo>
                  <a:lnTo>
                    <a:pt x="40" y="88"/>
                  </a:lnTo>
                  <a:lnTo>
                    <a:pt x="46" y="85"/>
                  </a:lnTo>
                  <a:lnTo>
                    <a:pt x="52" y="76"/>
                  </a:lnTo>
                  <a:lnTo>
                    <a:pt x="52" y="67"/>
                  </a:lnTo>
                  <a:lnTo>
                    <a:pt x="52" y="59"/>
                  </a:lnTo>
                  <a:lnTo>
                    <a:pt x="46" y="53"/>
                  </a:lnTo>
                  <a:lnTo>
                    <a:pt x="40" y="47"/>
                  </a:lnTo>
                  <a:lnTo>
                    <a:pt x="32" y="47"/>
                  </a:lnTo>
                  <a:lnTo>
                    <a:pt x="26" y="47"/>
                  </a:lnTo>
                  <a:lnTo>
                    <a:pt x="17" y="53"/>
                  </a:lnTo>
                  <a:lnTo>
                    <a:pt x="14" y="59"/>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58" name="Line 62"/>
            <p:cNvSpPr>
              <a:spLocks noChangeShapeType="1"/>
            </p:cNvSpPr>
            <p:nvPr/>
          </p:nvSpPr>
          <p:spPr bwMode="auto">
            <a:xfrm>
              <a:off x="768" y="201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59" name="Line 63"/>
            <p:cNvSpPr>
              <a:spLocks noChangeShapeType="1"/>
            </p:cNvSpPr>
            <p:nvPr/>
          </p:nvSpPr>
          <p:spPr bwMode="auto">
            <a:xfrm flipH="1">
              <a:off x="4027" y="2012"/>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60" name="Line 64"/>
            <p:cNvSpPr>
              <a:spLocks noChangeShapeType="1"/>
            </p:cNvSpPr>
            <p:nvPr/>
          </p:nvSpPr>
          <p:spPr bwMode="auto">
            <a:xfrm>
              <a:off x="768" y="187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61" name="Line 65"/>
            <p:cNvSpPr>
              <a:spLocks noChangeShapeType="1"/>
            </p:cNvSpPr>
            <p:nvPr/>
          </p:nvSpPr>
          <p:spPr bwMode="auto">
            <a:xfrm flipH="1">
              <a:off x="4027" y="187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62" name="Freeform 66"/>
            <p:cNvSpPr>
              <a:spLocks noEditPoints="1"/>
            </p:cNvSpPr>
            <p:nvPr/>
          </p:nvSpPr>
          <p:spPr bwMode="auto">
            <a:xfrm>
              <a:off x="296" y="1823"/>
              <a:ext cx="67" cy="101"/>
            </a:xfrm>
            <a:custGeom>
              <a:avLst/>
              <a:gdLst>
                <a:gd name="T0" fmla="*/ 53 w 67"/>
                <a:gd name="T1" fmla="*/ 26 h 101"/>
                <a:gd name="T2" fmla="*/ 50 w 67"/>
                <a:gd name="T3" fmla="*/ 17 h 101"/>
                <a:gd name="T4" fmla="*/ 38 w 67"/>
                <a:gd name="T5" fmla="*/ 11 h 101"/>
                <a:gd name="T6" fmla="*/ 26 w 67"/>
                <a:gd name="T7" fmla="*/ 14 h 101"/>
                <a:gd name="T8" fmla="*/ 18 w 67"/>
                <a:gd name="T9" fmla="*/ 26 h 101"/>
                <a:gd name="T10" fmla="*/ 15 w 67"/>
                <a:gd name="T11" fmla="*/ 46 h 101"/>
                <a:gd name="T12" fmla="*/ 26 w 67"/>
                <a:gd name="T13" fmla="*/ 37 h 101"/>
                <a:gd name="T14" fmla="*/ 38 w 67"/>
                <a:gd name="T15" fmla="*/ 34 h 101"/>
                <a:gd name="T16" fmla="*/ 53 w 67"/>
                <a:gd name="T17" fmla="*/ 37 h 101"/>
                <a:gd name="T18" fmla="*/ 64 w 67"/>
                <a:gd name="T19" fmla="*/ 49 h 101"/>
                <a:gd name="T20" fmla="*/ 67 w 67"/>
                <a:gd name="T21" fmla="*/ 67 h 101"/>
                <a:gd name="T22" fmla="*/ 64 w 67"/>
                <a:gd name="T23" fmla="*/ 84 h 101"/>
                <a:gd name="T24" fmla="*/ 53 w 67"/>
                <a:gd name="T25" fmla="*/ 96 h 101"/>
                <a:gd name="T26" fmla="*/ 35 w 67"/>
                <a:gd name="T27" fmla="*/ 101 h 101"/>
                <a:gd name="T28" fmla="*/ 18 w 67"/>
                <a:gd name="T29" fmla="*/ 96 h 101"/>
                <a:gd name="T30" fmla="*/ 6 w 67"/>
                <a:gd name="T31" fmla="*/ 81 h 101"/>
                <a:gd name="T32" fmla="*/ 0 w 67"/>
                <a:gd name="T33" fmla="*/ 52 h 101"/>
                <a:gd name="T34" fmla="*/ 3 w 67"/>
                <a:gd name="T35" fmla="*/ 29 h 101"/>
                <a:gd name="T36" fmla="*/ 12 w 67"/>
                <a:gd name="T37" fmla="*/ 11 h 101"/>
                <a:gd name="T38" fmla="*/ 26 w 67"/>
                <a:gd name="T39" fmla="*/ 0 h 101"/>
                <a:gd name="T40" fmla="*/ 50 w 67"/>
                <a:gd name="T41" fmla="*/ 0 h 101"/>
                <a:gd name="T42" fmla="*/ 64 w 67"/>
                <a:gd name="T43" fmla="*/ 14 h 101"/>
                <a:gd name="T44" fmla="*/ 15 w 67"/>
                <a:gd name="T45" fmla="*/ 67 h 101"/>
                <a:gd name="T46" fmla="*/ 18 w 67"/>
                <a:gd name="T47" fmla="*/ 78 h 101"/>
                <a:gd name="T48" fmla="*/ 24 w 67"/>
                <a:gd name="T49" fmla="*/ 87 h 101"/>
                <a:gd name="T50" fmla="*/ 35 w 67"/>
                <a:gd name="T51" fmla="*/ 90 h 101"/>
                <a:gd name="T52" fmla="*/ 50 w 67"/>
                <a:gd name="T53" fmla="*/ 84 h 101"/>
                <a:gd name="T54" fmla="*/ 56 w 67"/>
                <a:gd name="T55" fmla="*/ 67 h 101"/>
                <a:gd name="T56" fmla="*/ 50 w 67"/>
                <a:gd name="T57" fmla="*/ 52 h 101"/>
                <a:gd name="T58" fmla="*/ 35 w 67"/>
                <a:gd name="T59" fmla="*/ 46 h 101"/>
                <a:gd name="T60" fmla="*/ 21 w 67"/>
                <a:gd name="T61" fmla="*/ 52 h 101"/>
                <a:gd name="T62" fmla="*/ 15 w 67"/>
                <a:gd name="T63" fmla="*/ 67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1"/>
                <a:gd name="T98" fmla="*/ 67 w 67"/>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1">
                  <a:moveTo>
                    <a:pt x="67" y="26"/>
                  </a:moveTo>
                  <a:lnTo>
                    <a:pt x="53" y="26"/>
                  </a:lnTo>
                  <a:lnTo>
                    <a:pt x="53" y="20"/>
                  </a:lnTo>
                  <a:lnTo>
                    <a:pt x="50" y="17"/>
                  </a:lnTo>
                  <a:lnTo>
                    <a:pt x="44" y="11"/>
                  </a:lnTo>
                  <a:lnTo>
                    <a:pt x="38" y="11"/>
                  </a:lnTo>
                  <a:lnTo>
                    <a:pt x="32" y="11"/>
                  </a:lnTo>
                  <a:lnTo>
                    <a:pt x="26" y="14"/>
                  </a:lnTo>
                  <a:lnTo>
                    <a:pt x="21" y="20"/>
                  </a:lnTo>
                  <a:lnTo>
                    <a:pt x="18" y="26"/>
                  </a:lnTo>
                  <a:lnTo>
                    <a:pt x="15" y="34"/>
                  </a:lnTo>
                  <a:lnTo>
                    <a:pt x="15" y="46"/>
                  </a:lnTo>
                  <a:lnTo>
                    <a:pt x="18" y="40"/>
                  </a:lnTo>
                  <a:lnTo>
                    <a:pt x="26" y="37"/>
                  </a:lnTo>
                  <a:lnTo>
                    <a:pt x="32" y="34"/>
                  </a:lnTo>
                  <a:lnTo>
                    <a:pt x="38" y="34"/>
                  </a:lnTo>
                  <a:lnTo>
                    <a:pt x="47" y="34"/>
                  </a:lnTo>
                  <a:lnTo>
                    <a:pt x="53" y="37"/>
                  </a:lnTo>
                  <a:lnTo>
                    <a:pt x="58" y="43"/>
                  </a:lnTo>
                  <a:lnTo>
                    <a:pt x="64" y="49"/>
                  </a:lnTo>
                  <a:lnTo>
                    <a:pt x="67" y="58"/>
                  </a:lnTo>
                  <a:lnTo>
                    <a:pt x="67" y="67"/>
                  </a:lnTo>
                  <a:lnTo>
                    <a:pt x="67" y="75"/>
                  </a:lnTo>
                  <a:lnTo>
                    <a:pt x="64" y="84"/>
                  </a:lnTo>
                  <a:lnTo>
                    <a:pt x="58" y="93"/>
                  </a:lnTo>
                  <a:lnTo>
                    <a:pt x="53" y="96"/>
                  </a:lnTo>
                  <a:lnTo>
                    <a:pt x="44" y="101"/>
                  </a:lnTo>
                  <a:lnTo>
                    <a:pt x="35" y="101"/>
                  </a:lnTo>
                  <a:lnTo>
                    <a:pt x="26" y="99"/>
                  </a:lnTo>
                  <a:lnTo>
                    <a:pt x="18" y="96"/>
                  </a:lnTo>
                  <a:lnTo>
                    <a:pt x="12" y="90"/>
                  </a:lnTo>
                  <a:lnTo>
                    <a:pt x="6" y="81"/>
                  </a:lnTo>
                  <a:lnTo>
                    <a:pt x="3" y="69"/>
                  </a:lnTo>
                  <a:lnTo>
                    <a:pt x="0" y="52"/>
                  </a:lnTo>
                  <a:lnTo>
                    <a:pt x="3" y="40"/>
                  </a:lnTo>
                  <a:lnTo>
                    <a:pt x="3" y="29"/>
                  </a:lnTo>
                  <a:lnTo>
                    <a:pt x="6" y="17"/>
                  </a:lnTo>
                  <a:lnTo>
                    <a:pt x="12" y="11"/>
                  </a:lnTo>
                  <a:lnTo>
                    <a:pt x="18" y="5"/>
                  </a:lnTo>
                  <a:lnTo>
                    <a:pt x="26" y="0"/>
                  </a:lnTo>
                  <a:lnTo>
                    <a:pt x="38" y="0"/>
                  </a:lnTo>
                  <a:lnTo>
                    <a:pt x="50" y="0"/>
                  </a:lnTo>
                  <a:lnTo>
                    <a:pt x="58" y="5"/>
                  </a:lnTo>
                  <a:lnTo>
                    <a:pt x="64" y="14"/>
                  </a:lnTo>
                  <a:lnTo>
                    <a:pt x="67" y="26"/>
                  </a:lnTo>
                  <a:close/>
                  <a:moveTo>
                    <a:pt x="15" y="67"/>
                  </a:moveTo>
                  <a:lnTo>
                    <a:pt x="15" y="72"/>
                  </a:lnTo>
                  <a:lnTo>
                    <a:pt x="18" y="78"/>
                  </a:lnTo>
                  <a:lnTo>
                    <a:pt x="21" y="84"/>
                  </a:lnTo>
                  <a:lnTo>
                    <a:pt x="24" y="87"/>
                  </a:lnTo>
                  <a:lnTo>
                    <a:pt x="29" y="90"/>
                  </a:lnTo>
                  <a:lnTo>
                    <a:pt x="35" y="90"/>
                  </a:lnTo>
                  <a:lnTo>
                    <a:pt x="44" y="87"/>
                  </a:lnTo>
                  <a:lnTo>
                    <a:pt x="50" y="84"/>
                  </a:lnTo>
                  <a:lnTo>
                    <a:pt x="53" y="75"/>
                  </a:lnTo>
                  <a:lnTo>
                    <a:pt x="56" y="67"/>
                  </a:lnTo>
                  <a:lnTo>
                    <a:pt x="53" y="58"/>
                  </a:lnTo>
                  <a:lnTo>
                    <a:pt x="50" y="52"/>
                  </a:lnTo>
                  <a:lnTo>
                    <a:pt x="44" y="46"/>
                  </a:lnTo>
                  <a:lnTo>
                    <a:pt x="35" y="46"/>
                  </a:lnTo>
                  <a:lnTo>
                    <a:pt x="26" y="46"/>
                  </a:lnTo>
                  <a:lnTo>
                    <a:pt x="21" y="52"/>
                  </a:lnTo>
                  <a:lnTo>
                    <a:pt x="15" y="58"/>
                  </a:lnTo>
                  <a:lnTo>
                    <a:pt x="15"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63" name="Freeform 67"/>
            <p:cNvSpPr>
              <a:spLocks noEditPoints="1"/>
            </p:cNvSpPr>
            <p:nvPr/>
          </p:nvSpPr>
          <p:spPr bwMode="auto">
            <a:xfrm>
              <a:off x="375" y="1849"/>
              <a:ext cx="67" cy="75"/>
            </a:xfrm>
            <a:custGeom>
              <a:avLst/>
              <a:gdLst>
                <a:gd name="T0" fmla="*/ 52 w 67"/>
                <a:gd name="T1" fmla="*/ 52 h 75"/>
                <a:gd name="T2" fmla="*/ 67 w 67"/>
                <a:gd name="T3" fmla="*/ 52 h 75"/>
                <a:gd name="T4" fmla="*/ 61 w 67"/>
                <a:gd name="T5" fmla="*/ 64 h 75"/>
                <a:gd name="T6" fmla="*/ 55 w 67"/>
                <a:gd name="T7" fmla="*/ 70 h 75"/>
                <a:gd name="T8" fmla="*/ 46 w 67"/>
                <a:gd name="T9" fmla="*/ 73 h 75"/>
                <a:gd name="T10" fmla="*/ 35 w 67"/>
                <a:gd name="T11" fmla="*/ 75 h 75"/>
                <a:gd name="T12" fmla="*/ 23 w 67"/>
                <a:gd name="T13" fmla="*/ 75 h 75"/>
                <a:gd name="T14" fmla="*/ 14 w 67"/>
                <a:gd name="T15" fmla="*/ 70 h 75"/>
                <a:gd name="T16" fmla="*/ 9 w 67"/>
                <a:gd name="T17" fmla="*/ 67 h 75"/>
                <a:gd name="T18" fmla="*/ 3 w 67"/>
                <a:gd name="T19" fmla="*/ 58 h 75"/>
                <a:gd name="T20" fmla="*/ 0 w 67"/>
                <a:gd name="T21" fmla="*/ 49 h 75"/>
                <a:gd name="T22" fmla="*/ 0 w 67"/>
                <a:gd name="T23" fmla="*/ 38 h 75"/>
                <a:gd name="T24" fmla="*/ 0 w 67"/>
                <a:gd name="T25" fmla="*/ 26 h 75"/>
                <a:gd name="T26" fmla="*/ 3 w 67"/>
                <a:gd name="T27" fmla="*/ 17 h 75"/>
                <a:gd name="T28" fmla="*/ 9 w 67"/>
                <a:gd name="T29" fmla="*/ 8 h 75"/>
                <a:gd name="T30" fmla="*/ 14 w 67"/>
                <a:gd name="T31" fmla="*/ 3 h 75"/>
                <a:gd name="T32" fmla="*/ 23 w 67"/>
                <a:gd name="T33" fmla="*/ 0 h 75"/>
                <a:gd name="T34" fmla="*/ 32 w 67"/>
                <a:gd name="T35" fmla="*/ 0 h 75"/>
                <a:gd name="T36" fmla="*/ 44 w 67"/>
                <a:gd name="T37" fmla="*/ 0 h 75"/>
                <a:gd name="T38" fmla="*/ 49 w 67"/>
                <a:gd name="T39" fmla="*/ 3 h 75"/>
                <a:gd name="T40" fmla="*/ 58 w 67"/>
                <a:gd name="T41" fmla="*/ 8 h 75"/>
                <a:gd name="T42" fmla="*/ 61 w 67"/>
                <a:gd name="T43" fmla="*/ 17 h 75"/>
                <a:gd name="T44" fmla="*/ 64 w 67"/>
                <a:gd name="T45" fmla="*/ 26 h 75"/>
                <a:gd name="T46" fmla="*/ 67 w 67"/>
                <a:gd name="T47" fmla="*/ 38 h 75"/>
                <a:gd name="T48" fmla="*/ 67 w 67"/>
                <a:gd name="T49" fmla="*/ 38 h 75"/>
                <a:gd name="T50" fmla="*/ 67 w 67"/>
                <a:gd name="T51" fmla="*/ 41 h 75"/>
                <a:gd name="T52" fmla="*/ 11 w 67"/>
                <a:gd name="T53" fmla="*/ 41 h 75"/>
                <a:gd name="T54" fmla="*/ 14 w 67"/>
                <a:gd name="T55" fmla="*/ 49 h 75"/>
                <a:gd name="T56" fmla="*/ 20 w 67"/>
                <a:gd name="T57" fmla="*/ 58 h 75"/>
                <a:gd name="T58" fmla="*/ 26 w 67"/>
                <a:gd name="T59" fmla="*/ 61 h 75"/>
                <a:gd name="T60" fmla="*/ 35 w 67"/>
                <a:gd name="T61" fmla="*/ 64 h 75"/>
                <a:gd name="T62" fmla="*/ 41 w 67"/>
                <a:gd name="T63" fmla="*/ 64 h 75"/>
                <a:gd name="T64" fmla="*/ 46 w 67"/>
                <a:gd name="T65" fmla="*/ 61 h 75"/>
                <a:gd name="T66" fmla="*/ 49 w 67"/>
                <a:gd name="T67" fmla="*/ 58 h 75"/>
                <a:gd name="T68" fmla="*/ 52 w 67"/>
                <a:gd name="T69" fmla="*/ 52 h 75"/>
                <a:gd name="T70" fmla="*/ 11 w 67"/>
                <a:gd name="T71" fmla="*/ 29 h 75"/>
                <a:gd name="T72" fmla="*/ 52 w 67"/>
                <a:gd name="T73" fmla="*/ 29 h 75"/>
                <a:gd name="T74" fmla="*/ 52 w 67"/>
                <a:gd name="T75" fmla="*/ 23 h 75"/>
                <a:gd name="T76" fmla="*/ 49 w 67"/>
                <a:gd name="T77" fmla="*/ 17 h 75"/>
                <a:gd name="T78" fmla="*/ 41 w 67"/>
                <a:gd name="T79" fmla="*/ 11 h 75"/>
                <a:gd name="T80" fmla="*/ 32 w 67"/>
                <a:gd name="T81" fmla="*/ 11 h 75"/>
                <a:gd name="T82" fmla="*/ 26 w 67"/>
                <a:gd name="T83" fmla="*/ 11 h 75"/>
                <a:gd name="T84" fmla="*/ 20 w 67"/>
                <a:gd name="T85" fmla="*/ 17 h 75"/>
                <a:gd name="T86" fmla="*/ 14 w 67"/>
                <a:gd name="T87" fmla="*/ 20 h 75"/>
                <a:gd name="T88" fmla="*/ 11 w 67"/>
                <a:gd name="T89" fmla="*/ 29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5"/>
                <a:gd name="T137" fmla="*/ 67 w 67"/>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5">
                  <a:moveTo>
                    <a:pt x="52" y="52"/>
                  </a:moveTo>
                  <a:lnTo>
                    <a:pt x="67" y="52"/>
                  </a:lnTo>
                  <a:lnTo>
                    <a:pt x="61" y="64"/>
                  </a:lnTo>
                  <a:lnTo>
                    <a:pt x="55" y="70"/>
                  </a:lnTo>
                  <a:lnTo>
                    <a:pt x="46" y="73"/>
                  </a:lnTo>
                  <a:lnTo>
                    <a:pt x="35" y="75"/>
                  </a:lnTo>
                  <a:lnTo>
                    <a:pt x="23" y="75"/>
                  </a:lnTo>
                  <a:lnTo>
                    <a:pt x="14" y="70"/>
                  </a:lnTo>
                  <a:lnTo>
                    <a:pt x="9" y="67"/>
                  </a:lnTo>
                  <a:lnTo>
                    <a:pt x="3" y="58"/>
                  </a:lnTo>
                  <a:lnTo>
                    <a:pt x="0" y="49"/>
                  </a:lnTo>
                  <a:lnTo>
                    <a:pt x="0" y="38"/>
                  </a:lnTo>
                  <a:lnTo>
                    <a:pt x="0" y="26"/>
                  </a:lnTo>
                  <a:lnTo>
                    <a:pt x="3" y="17"/>
                  </a:lnTo>
                  <a:lnTo>
                    <a:pt x="9" y="8"/>
                  </a:lnTo>
                  <a:lnTo>
                    <a:pt x="14" y="3"/>
                  </a:lnTo>
                  <a:lnTo>
                    <a:pt x="23" y="0"/>
                  </a:lnTo>
                  <a:lnTo>
                    <a:pt x="32" y="0"/>
                  </a:lnTo>
                  <a:lnTo>
                    <a:pt x="44" y="0"/>
                  </a:lnTo>
                  <a:lnTo>
                    <a:pt x="49" y="3"/>
                  </a:lnTo>
                  <a:lnTo>
                    <a:pt x="58" y="8"/>
                  </a:lnTo>
                  <a:lnTo>
                    <a:pt x="61" y="17"/>
                  </a:lnTo>
                  <a:lnTo>
                    <a:pt x="64" y="26"/>
                  </a:lnTo>
                  <a:lnTo>
                    <a:pt x="67" y="38"/>
                  </a:lnTo>
                  <a:lnTo>
                    <a:pt x="67" y="41"/>
                  </a:lnTo>
                  <a:lnTo>
                    <a:pt x="11" y="41"/>
                  </a:lnTo>
                  <a:lnTo>
                    <a:pt x="14" y="49"/>
                  </a:lnTo>
                  <a:lnTo>
                    <a:pt x="20" y="58"/>
                  </a:lnTo>
                  <a:lnTo>
                    <a:pt x="26" y="61"/>
                  </a:lnTo>
                  <a:lnTo>
                    <a:pt x="35" y="64"/>
                  </a:lnTo>
                  <a:lnTo>
                    <a:pt x="41" y="64"/>
                  </a:lnTo>
                  <a:lnTo>
                    <a:pt x="46" y="61"/>
                  </a:lnTo>
                  <a:lnTo>
                    <a:pt x="49" y="58"/>
                  </a:lnTo>
                  <a:lnTo>
                    <a:pt x="52" y="52"/>
                  </a:lnTo>
                  <a:close/>
                  <a:moveTo>
                    <a:pt x="11" y="29"/>
                  </a:moveTo>
                  <a:lnTo>
                    <a:pt x="52" y="29"/>
                  </a:lnTo>
                  <a:lnTo>
                    <a:pt x="52" y="23"/>
                  </a:lnTo>
                  <a:lnTo>
                    <a:pt x="49" y="17"/>
                  </a:lnTo>
                  <a:lnTo>
                    <a:pt x="41" y="11"/>
                  </a:lnTo>
                  <a:lnTo>
                    <a:pt x="32" y="11"/>
                  </a:lnTo>
                  <a:lnTo>
                    <a:pt x="26" y="11"/>
                  </a:lnTo>
                  <a:lnTo>
                    <a:pt x="20" y="17"/>
                  </a:lnTo>
                  <a:lnTo>
                    <a:pt x="14" y="20"/>
                  </a:lnTo>
                  <a:lnTo>
                    <a:pt x="11" y="2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64" name="Freeform 68"/>
            <p:cNvSpPr>
              <a:spLocks/>
            </p:cNvSpPr>
            <p:nvPr/>
          </p:nvSpPr>
          <p:spPr bwMode="auto">
            <a:xfrm>
              <a:off x="453" y="1840"/>
              <a:ext cx="67" cy="67"/>
            </a:xfrm>
            <a:custGeom>
              <a:avLst/>
              <a:gdLst>
                <a:gd name="T0" fmla="*/ 30 w 67"/>
                <a:gd name="T1" fmla="*/ 67 h 67"/>
                <a:gd name="T2" fmla="*/ 30 w 67"/>
                <a:gd name="T3" fmla="*/ 38 h 67"/>
                <a:gd name="T4" fmla="*/ 0 w 67"/>
                <a:gd name="T5" fmla="*/ 38 h 67"/>
                <a:gd name="T6" fmla="*/ 0 w 67"/>
                <a:gd name="T7" fmla="*/ 26 h 67"/>
                <a:gd name="T8" fmla="*/ 30 w 67"/>
                <a:gd name="T9" fmla="*/ 26 h 67"/>
                <a:gd name="T10" fmla="*/ 30 w 67"/>
                <a:gd name="T11" fmla="*/ 0 h 67"/>
                <a:gd name="T12" fmla="*/ 41 w 67"/>
                <a:gd name="T13" fmla="*/ 0 h 67"/>
                <a:gd name="T14" fmla="*/ 41 w 67"/>
                <a:gd name="T15" fmla="*/ 26 h 67"/>
                <a:gd name="T16" fmla="*/ 67 w 67"/>
                <a:gd name="T17" fmla="*/ 26 h 67"/>
                <a:gd name="T18" fmla="*/ 67 w 67"/>
                <a:gd name="T19" fmla="*/ 38 h 67"/>
                <a:gd name="T20" fmla="*/ 41 w 67"/>
                <a:gd name="T21" fmla="*/ 38 h 67"/>
                <a:gd name="T22" fmla="*/ 41 w 67"/>
                <a:gd name="T23" fmla="*/ 67 h 67"/>
                <a:gd name="T24" fmla="*/ 30 w 67"/>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30" y="67"/>
                  </a:moveTo>
                  <a:lnTo>
                    <a:pt x="30" y="38"/>
                  </a:lnTo>
                  <a:lnTo>
                    <a:pt x="0" y="38"/>
                  </a:lnTo>
                  <a:lnTo>
                    <a:pt x="0" y="26"/>
                  </a:lnTo>
                  <a:lnTo>
                    <a:pt x="30" y="26"/>
                  </a:lnTo>
                  <a:lnTo>
                    <a:pt x="30" y="0"/>
                  </a:lnTo>
                  <a:lnTo>
                    <a:pt x="41" y="0"/>
                  </a:lnTo>
                  <a:lnTo>
                    <a:pt x="41" y="26"/>
                  </a:lnTo>
                  <a:lnTo>
                    <a:pt x="67" y="26"/>
                  </a:lnTo>
                  <a:lnTo>
                    <a:pt x="67" y="38"/>
                  </a:lnTo>
                  <a:lnTo>
                    <a:pt x="41" y="38"/>
                  </a:lnTo>
                  <a:lnTo>
                    <a:pt x="41" y="67"/>
                  </a:lnTo>
                  <a:lnTo>
                    <a:pt x="3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65" name="Freeform 69"/>
            <p:cNvSpPr>
              <a:spLocks noEditPoints="1"/>
            </p:cNvSpPr>
            <p:nvPr/>
          </p:nvSpPr>
          <p:spPr bwMode="auto">
            <a:xfrm>
              <a:off x="535" y="1823"/>
              <a:ext cx="64" cy="101"/>
            </a:xfrm>
            <a:custGeom>
              <a:avLst/>
              <a:gdLst>
                <a:gd name="T0" fmla="*/ 0 w 64"/>
                <a:gd name="T1" fmla="*/ 49 h 101"/>
                <a:gd name="T2" fmla="*/ 0 w 64"/>
                <a:gd name="T3" fmla="*/ 34 h 101"/>
                <a:gd name="T4" fmla="*/ 3 w 64"/>
                <a:gd name="T5" fmla="*/ 23 h 101"/>
                <a:gd name="T6" fmla="*/ 9 w 64"/>
                <a:gd name="T7" fmla="*/ 11 h 101"/>
                <a:gd name="T8" fmla="*/ 14 w 64"/>
                <a:gd name="T9" fmla="*/ 5 h 101"/>
                <a:gd name="T10" fmla="*/ 23 w 64"/>
                <a:gd name="T11" fmla="*/ 0 h 101"/>
                <a:gd name="T12" fmla="*/ 32 w 64"/>
                <a:gd name="T13" fmla="*/ 0 h 101"/>
                <a:gd name="T14" fmla="*/ 41 w 64"/>
                <a:gd name="T15" fmla="*/ 0 h 101"/>
                <a:gd name="T16" fmla="*/ 46 w 64"/>
                <a:gd name="T17" fmla="*/ 2 h 101"/>
                <a:gd name="T18" fmla="*/ 52 w 64"/>
                <a:gd name="T19" fmla="*/ 5 h 101"/>
                <a:gd name="T20" fmla="*/ 58 w 64"/>
                <a:gd name="T21" fmla="*/ 11 h 101"/>
                <a:gd name="T22" fmla="*/ 61 w 64"/>
                <a:gd name="T23" fmla="*/ 20 h 101"/>
                <a:gd name="T24" fmla="*/ 64 w 64"/>
                <a:gd name="T25" fmla="*/ 26 h 101"/>
                <a:gd name="T26" fmla="*/ 64 w 64"/>
                <a:gd name="T27" fmla="*/ 37 h 101"/>
                <a:gd name="T28" fmla="*/ 64 w 64"/>
                <a:gd name="T29" fmla="*/ 49 h 101"/>
                <a:gd name="T30" fmla="*/ 64 w 64"/>
                <a:gd name="T31" fmla="*/ 67 h 101"/>
                <a:gd name="T32" fmla="*/ 61 w 64"/>
                <a:gd name="T33" fmla="*/ 78 h 101"/>
                <a:gd name="T34" fmla="*/ 55 w 64"/>
                <a:gd name="T35" fmla="*/ 90 h 101"/>
                <a:gd name="T36" fmla="*/ 49 w 64"/>
                <a:gd name="T37" fmla="*/ 96 h 101"/>
                <a:gd name="T38" fmla="*/ 44 w 64"/>
                <a:gd name="T39" fmla="*/ 99 h 101"/>
                <a:gd name="T40" fmla="*/ 32 w 64"/>
                <a:gd name="T41" fmla="*/ 101 h 101"/>
                <a:gd name="T42" fmla="*/ 23 w 64"/>
                <a:gd name="T43" fmla="*/ 101 h 101"/>
                <a:gd name="T44" fmla="*/ 14 w 64"/>
                <a:gd name="T45" fmla="*/ 96 h 101"/>
                <a:gd name="T46" fmla="*/ 9 w 64"/>
                <a:gd name="T47" fmla="*/ 93 h 101"/>
                <a:gd name="T48" fmla="*/ 3 w 64"/>
                <a:gd name="T49" fmla="*/ 81 h 101"/>
                <a:gd name="T50" fmla="*/ 0 w 64"/>
                <a:gd name="T51" fmla="*/ 67 h 101"/>
                <a:gd name="T52" fmla="*/ 0 w 64"/>
                <a:gd name="T53" fmla="*/ 49 h 101"/>
                <a:gd name="T54" fmla="*/ 12 w 64"/>
                <a:gd name="T55" fmla="*/ 49 h 101"/>
                <a:gd name="T56" fmla="*/ 14 w 64"/>
                <a:gd name="T57" fmla="*/ 64 h 101"/>
                <a:gd name="T58" fmla="*/ 14 w 64"/>
                <a:gd name="T59" fmla="*/ 75 h 101"/>
                <a:gd name="T60" fmla="*/ 17 w 64"/>
                <a:gd name="T61" fmla="*/ 81 h 101"/>
                <a:gd name="T62" fmla="*/ 23 w 64"/>
                <a:gd name="T63" fmla="*/ 87 h 101"/>
                <a:gd name="T64" fmla="*/ 32 w 64"/>
                <a:gd name="T65" fmla="*/ 90 h 101"/>
                <a:gd name="T66" fmla="*/ 41 w 64"/>
                <a:gd name="T67" fmla="*/ 87 h 101"/>
                <a:gd name="T68" fmla="*/ 46 w 64"/>
                <a:gd name="T69" fmla="*/ 81 h 101"/>
                <a:gd name="T70" fmla="*/ 49 w 64"/>
                <a:gd name="T71" fmla="*/ 75 h 101"/>
                <a:gd name="T72" fmla="*/ 52 w 64"/>
                <a:gd name="T73" fmla="*/ 64 h 101"/>
                <a:gd name="T74" fmla="*/ 52 w 64"/>
                <a:gd name="T75" fmla="*/ 49 h 101"/>
                <a:gd name="T76" fmla="*/ 52 w 64"/>
                <a:gd name="T77" fmla="*/ 37 h 101"/>
                <a:gd name="T78" fmla="*/ 49 w 64"/>
                <a:gd name="T79" fmla="*/ 26 h 101"/>
                <a:gd name="T80" fmla="*/ 46 w 64"/>
                <a:gd name="T81" fmla="*/ 20 h 101"/>
                <a:gd name="T82" fmla="*/ 41 w 64"/>
                <a:gd name="T83" fmla="*/ 14 h 101"/>
                <a:gd name="T84" fmla="*/ 32 w 64"/>
                <a:gd name="T85" fmla="*/ 11 h 101"/>
                <a:gd name="T86" fmla="*/ 23 w 64"/>
                <a:gd name="T87" fmla="*/ 11 h 101"/>
                <a:gd name="T88" fmla="*/ 17 w 64"/>
                <a:gd name="T89" fmla="*/ 17 h 101"/>
                <a:gd name="T90" fmla="*/ 14 w 64"/>
                <a:gd name="T91" fmla="*/ 26 h 101"/>
                <a:gd name="T92" fmla="*/ 14 w 64"/>
                <a:gd name="T93" fmla="*/ 37 h 101"/>
                <a:gd name="T94" fmla="*/ 12 w 64"/>
                <a:gd name="T95" fmla="*/ 49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1"/>
                <a:gd name="T146" fmla="*/ 64 w 64"/>
                <a:gd name="T147" fmla="*/ 101 h 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1">
                  <a:moveTo>
                    <a:pt x="0" y="49"/>
                  </a:moveTo>
                  <a:lnTo>
                    <a:pt x="0" y="34"/>
                  </a:lnTo>
                  <a:lnTo>
                    <a:pt x="3" y="23"/>
                  </a:lnTo>
                  <a:lnTo>
                    <a:pt x="9" y="11"/>
                  </a:lnTo>
                  <a:lnTo>
                    <a:pt x="14" y="5"/>
                  </a:lnTo>
                  <a:lnTo>
                    <a:pt x="23" y="0"/>
                  </a:lnTo>
                  <a:lnTo>
                    <a:pt x="32" y="0"/>
                  </a:lnTo>
                  <a:lnTo>
                    <a:pt x="41" y="0"/>
                  </a:lnTo>
                  <a:lnTo>
                    <a:pt x="46" y="2"/>
                  </a:lnTo>
                  <a:lnTo>
                    <a:pt x="52" y="5"/>
                  </a:lnTo>
                  <a:lnTo>
                    <a:pt x="58" y="11"/>
                  </a:lnTo>
                  <a:lnTo>
                    <a:pt x="61" y="20"/>
                  </a:lnTo>
                  <a:lnTo>
                    <a:pt x="64" y="26"/>
                  </a:lnTo>
                  <a:lnTo>
                    <a:pt x="64" y="37"/>
                  </a:lnTo>
                  <a:lnTo>
                    <a:pt x="64" y="49"/>
                  </a:lnTo>
                  <a:lnTo>
                    <a:pt x="64" y="67"/>
                  </a:lnTo>
                  <a:lnTo>
                    <a:pt x="61" y="78"/>
                  </a:lnTo>
                  <a:lnTo>
                    <a:pt x="55" y="90"/>
                  </a:lnTo>
                  <a:lnTo>
                    <a:pt x="49" y="96"/>
                  </a:lnTo>
                  <a:lnTo>
                    <a:pt x="44" y="99"/>
                  </a:lnTo>
                  <a:lnTo>
                    <a:pt x="32" y="101"/>
                  </a:lnTo>
                  <a:lnTo>
                    <a:pt x="23" y="101"/>
                  </a:lnTo>
                  <a:lnTo>
                    <a:pt x="14" y="96"/>
                  </a:lnTo>
                  <a:lnTo>
                    <a:pt x="9" y="93"/>
                  </a:lnTo>
                  <a:lnTo>
                    <a:pt x="3" y="81"/>
                  </a:lnTo>
                  <a:lnTo>
                    <a:pt x="0" y="67"/>
                  </a:lnTo>
                  <a:lnTo>
                    <a:pt x="0" y="49"/>
                  </a:lnTo>
                  <a:close/>
                  <a:moveTo>
                    <a:pt x="12" y="49"/>
                  </a:moveTo>
                  <a:lnTo>
                    <a:pt x="14" y="64"/>
                  </a:lnTo>
                  <a:lnTo>
                    <a:pt x="14" y="75"/>
                  </a:lnTo>
                  <a:lnTo>
                    <a:pt x="17" y="81"/>
                  </a:lnTo>
                  <a:lnTo>
                    <a:pt x="23" y="87"/>
                  </a:lnTo>
                  <a:lnTo>
                    <a:pt x="32" y="90"/>
                  </a:lnTo>
                  <a:lnTo>
                    <a:pt x="41" y="87"/>
                  </a:lnTo>
                  <a:lnTo>
                    <a:pt x="46" y="81"/>
                  </a:lnTo>
                  <a:lnTo>
                    <a:pt x="49" y="75"/>
                  </a:lnTo>
                  <a:lnTo>
                    <a:pt x="52" y="64"/>
                  </a:lnTo>
                  <a:lnTo>
                    <a:pt x="52" y="49"/>
                  </a:lnTo>
                  <a:lnTo>
                    <a:pt x="52" y="37"/>
                  </a:lnTo>
                  <a:lnTo>
                    <a:pt x="49" y="26"/>
                  </a:lnTo>
                  <a:lnTo>
                    <a:pt x="46" y="20"/>
                  </a:lnTo>
                  <a:lnTo>
                    <a:pt x="41" y="14"/>
                  </a:lnTo>
                  <a:lnTo>
                    <a:pt x="32" y="11"/>
                  </a:lnTo>
                  <a:lnTo>
                    <a:pt x="23" y="11"/>
                  </a:lnTo>
                  <a:lnTo>
                    <a:pt x="17" y="17"/>
                  </a:lnTo>
                  <a:lnTo>
                    <a:pt x="14" y="26"/>
                  </a:lnTo>
                  <a:lnTo>
                    <a:pt x="14" y="37"/>
                  </a:lnTo>
                  <a:lnTo>
                    <a:pt x="12" y="4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66" name="Freeform 70"/>
            <p:cNvSpPr>
              <a:spLocks noEditPoints="1"/>
            </p:cNvSpPr>
            <p:nvPr/>
          </p:nvSpPr>
          <p:spPr bwMode="auto">
            <a:xfrm>
              <a:off x="611" y="1823"/>
              <a:ext cx="67" cy="101"/>
            </a:xfrm>
            <a:custGeom>
              <a:avLst/>
              <a:gdLst>
                <a:gd name="T0" fmla="*/ 52 w 67"/>
                <a:gd name="T1" fmla="*/ 26 h 101"/>
                <a:gd name="T2" fmla="*/ 46 w 67"/>
                <a:gd name="T3" fmla="*/ 17 h 101"/>
                <a:gd name="T4" fmla="*/ 35 w 67"/>
                <a:gd name="T5" fmla="*/ 11 h 101"/>
                <a:gd name="T6" fmla="*/ 23 w 67"/>
                <a:gd name="T7" fmla="*/ 14 h 101"/>
                <a:gd name="T8" fmla="*/ 14 w 67"/>
                <a:gd name="T9" fmla="*/ 26 h 101"/>
                <a:gd name="T10" fmla="*/ 11 w 67"/>
                <a:gd name="T11" fmla="*/ 46 h 101"/>
                <a:gd name="T12" fmla="*/ 23 w 67"/>
                <a:gd name="T13" fmla="*/ 37 h 101"/>
                <a:gd name="T14" fmla="*/ 37 w 67"/>
                <a:gd name="T15" fmla="*/ 34 h 101"/>
                <a:gd name="T16" fmla="*/ 52 w 67"/>
                <a:gd name="T17" fmla="*/ 37 h 101"/>
                <a:gd name="T18" fmla="*/ 61 w 67"/>
                <a:gd name="T19" fmla="*/ 49 h 101"/>
                <a:gd name="T20" fmla="*/ 67 w 67"/>
                <a:gd name="T21" fmla="*/ 67 h 101"/>
                <a:gd name="T22" fmla="*/ 61 w 67"/>
                <a:gd name="T23" fmla="*/ 84 h 101"/>
                <a:gd name="T24" fmla="*/ 49 w 67"/>
                <a:gd name="T25" fmla="*/ 96 h 101"/>
                <a:gd name="T26" fmla="*/ 35 w 67"/>
                <a:gd name="T27" fmla="*/ 101 h 101"/>
                <a:gd name="T28" fmla="*/ 17 w 67"/>
                <a:gd name="T29" fmla="*/ 96 h 101"/>
                <a:gd name="T30" fmla="*/ 3 w 67"/>
                <a:gd name="T31" fmla="*/ 81 h 101"/>
                <a:gd name="T32" fmla="*/ 0 w 67"/>
                <a:gd name="T33" fmla="*/ 52 h 101"/>
                <a:gd name="T34" fmla="*/ 3 w 67"/>
                <a:gd name="T35" fmla="*/ 29 h 101"/>
                <a:gd name="T36" fmla="*/ 11 w 67"/>
                <a:gd name="T37" fmla="*/ 11 h 101"/>
                <a:gd name="T38" fmla="*/ 26 w 67"/>
                <a:gd name="T39" fmla="*/ 0 h 101"/>
                <a:gd name="T40" fmla="*/ 46 w 67"/>
                <a:gd name="T41" fmla="*/ 0 h 101"/>
                <a:gd name="T42" fmla="*/ 61 w 67"/>
                <a:gd name="T43" fmla="*/ 14 h 101"/>
                <a:gd name="T44" fmla="*/ 11 w 67"/>
                <a:gd name="T45" fmla="*/ 67 h 101"/>
                <a:gd name="T46" fmla="*/ 14 w 67"/>
                <a:gd name="T47" fmla="*/ 78 h 101"/>
                <a:gd name="T48" fmla="*/ 23 w 67"/>
                <a:gd name="T49" fmla="*/ 87 h 101"/>
                <a:gd name="T50" fmla="*/ 35 w 67"/>
                <a:gd name="T51" fmla="*/ 90 h 101"/>
                <a:gd name="T52" fmla="*/ 46 w 67"/>
                <a:gd name="T53" fmla="*/ 84 h 101"/>
                <a:gd name="T54" fmla="*/ 52 w 67"/>
                <a:gd name="T55" fmla="*/ 67 h 101"/>
                <a:gd name="T56" fmla="*/ 46 w 67"/>
                <a:gd name="T57" fmla="*/ 52 h 101"/>
                <a:gd name="T58" fmla="*/ 32 w 67"/>
                <a:gd name="T59" fmla="*/ 46 h 101"/>
                <a:gd name="T60" fmla="*/ 17 w 67"/>
                <a:gd name="T61" fmla="*/ 52 h 101"/>
                <a:gd name="T62" fmla="*/ 11 w 67"/>
                <a:gd name="T63" fmla="*/ 67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1"/>
                <a:gd name="T98" fmla="*/ 67 w 67"/>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1">
                  <a:moveTo>
                    <a:pt x="64" y="26"/>
                  </a:moveTo>
                  <a:lnTo>
                    <a:pt x="52" y="26"/>
                  </a:lnTo>
                  <a:lnTo>
                    <a:pt x="49" y="20"/>
                  </a:lnTo>
                  <a:lnTo>
                    <a:pt x="46" y="17"/>
                  </a:lnTo>
                  <a:lnTo>
                    <a:pt x="40" y="11"/>
                  </a:lnTo>
                  <a:lnTo>
                    <a:pt x="35" y="11"/>
                  </a:lnTo>
                  <a:lnTo>
                    <a:pt x="29" y="11"/>
                  </a:lnTo>
                  <a:lnTo>
                    <a:pt x="23" y="14"/>
                  </a:lnTo>
                  <a:lnTo>
                    <a:pt x="20" y="20"/>
                  </a:lnTo>
                  <a:lnTo>
                    <a:pt x="14" y="26"/>
                  </a:lnTo>
                  <a:lnTo>
                    <a:pt x="14" y="34"/>
                  </a:lnTo>
                  <a:lnTo>
                    <a:pt x="11" y="46"/>
                  </a:lnTo>
                  <a:lnTo>
                    <a:pt x="17" y="40"/>
                  </a:lnTo>
                  <a:lnTo>
                    <a:pt x="23" y="37"/>
                  </a:lnTo>
                  <a:lnTo>
                    <a:pt x="29" y="34"/>
                  </a:lnTo>
                  <a:lnTo>
                    <a:pt x="37" y="34"/>
                  </a:lnTo>
                  <a:lnTo>
                    <a:pt x="43" y="34"/>
                  </a:lnTo>
                  <a:lnTo>
                    <a:pt x="52" y="37"/>
                  </a:lnTo>
                  <a:lnTo>
                    <a:pt x="58" y="43"/>
                  </a:lnTo>
                  <a:lnTo>
                    <a:pt x="61" y="49"/>
                  </a:lnTo>
                  <a:lnTo>
                    <a:pt x="64" y="58"/>
                  </a:lnTo>
                  <a:lnTo>
                    <a:pt x="67" y="67"/>
                  </a:lnTo>
                  <a:lnTo>
                    <a:pt x="64" y="75"/>
                  </a:lnTo>
                  <a:lnTo>
                    <a:pt x="61" y="84"/>
                  </a:lnTo>
                  <a:lnTo>
                    <a:pt x="58" y="93"/>
                  </a:lnTo>
                  <a:lnTo>
                    <a:pt x="49" y="96"/>
                  </a:lnTo>
                  <a:lnTo>
                    <a:pt x="43" y="101"/>
                  </a:lnTo>
                  <a:lnTo>
                    <a:pt x="35" y="101"/>
                  </a:lnTo>
                  <a:lnTo>
                    <a:pt x="26" y="99"/>
                  </a:lnTo>
                  <a:lnTo>
                    <a:pt x="17" y="96"/>
                  </a:lnTo>
                  <a:lnTo>
                    <a:pt x="8" y="90"/>
                  </a:lnTo>
                  <a:lnTo>
                    <a:pt x="3" y="81"/>
                  </a:lnTo>
                  <a:lnTo>
                    <a:pt x="0" y="69"/>
                  </a:lnTo>
                  <a:lnTo>
                    <a:pt x="0" y="52"/>
                  </a:lnTo>
                  <a:lnTo>
                    <a:pt x="0" y="40"/>
                  </a:lnTo>
                  <a:lnTo>
                    <a:pt x="3" y="29"/>
                  </a:lnTo>
                  <a:lnTo>
                    <a:pt x="5" y="17"/>
                  </a:lnTo>
                  <a:lnTo>
                    <a:pt x="11" y="11"/>
                  </a:lnTo>
                  <a:lnTo>
                    <a:pt x="17" y="5"/>
                  </a:lnTo>
                  <a:lnTo>
                    <a:pt x="26" y="0"/>
                  </a:lnTo>
                  <a:lnTo>
                    <a:pt x="35" y="0"/>
                  </a:lnTo>
                  <a:lnTo>
                    <a:pt x="46" y="0"/>
                  </a:lnTo>
                  <a:lnTo>
                    <a:pt x="55" y="5"/>
                  </a:lnTo>
                  <a:lnTo>
                    <a:pt x="61" y="14"/>
                  </a:lnTo>
                  <a:lnTo>
                    <a:pt x="64" y="26"/>
                  </a:lnTo>
                  <a:close/>
                  <a:moveTo>
                    <a:pt x="11" y="67"/>
                  </a:moveTo>
                  <a:lnTo>
                    <a:pt x="14" y="72"/>
                  </a:lnTo>
                  <a:lnTo>
                    <a:pt x="14" y="78"/>
                  </a:lnTo>
                  <a:lnTo>
                    <a:pt x="17" y="84"/>
                  </a:lnTo>
                  <a:lnTo>
                    <a:pt x="23" y="87"/>
                  </a:lnTo>
                  <a:lnTo>
                    <a:pt x="29" y="90"/>
                  </a:lnTo>
                  <a:lnTo>
                    <a:pt x="35" y="90"/>
                  </a:lnTo>
                  <a:lnTo>
                    <a:pt x="40" y="87"/>
                  </a:lnTo>
                  <a:lnTo>
                    <a:pt x="46" y="84"/>
                  </a:lnTo>
                  <a:lnTo>
                    <a:pt x="52" y="75"/>
                  </a:lnTo>
                  <a:lnTo>
                    <a:pt x="52" y="67"/>
                  </a:lnTo>
                  <a:lnTo>
                    <a:pt x="52" y="58"/>
                  </a:lnTo>
                  <a:lnTo>
                    <a:pt x="46" y="52"/>
                  </a:lnTo>
                  <a:lnTo>
                    <a:pt x="40" y="46"/>
                  </a:lnTo>
                  <a:lnTo>
                    <a:pt x="32" y="46"/>
                  </a:lnTo>
                  <a:lnTo>
                    <a:pt x="26" y="46"/>
                  </a:lnTo>
                  <a:lnTo>
                    <a:pt x="17" y="52"/>
                  </a:lnTo>
                  <a:lnTo>
                    <a:pt x="14" y="58"/>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67" name="Line 71"/>
            <p:cNvSpPr>
              <a:spLocks noChangeShapeType="1"/>
            </p:cNvSpPr>
            <p:nvPr/>
          </p:nvSpPr>
          <p:spPr bwMode="auto">
            <a:xfrm>
              <a:off x="768" y="187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68" name="Line 72"/>
            <p:cNvSpPr>
              <a:spLocks noChangeShapeType="1"/>
            </p:cNvSpPr>
            <p:nvPr/>
          </p:nvSpPr>
          <p:spPr bwMode="auto">
            <a:xfrm flipH="1">
              <a:off x="4027" y="1875"/>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69" name="Line 73"/>
            <p:cNvSpPr>
              <a:spLocks noChangeShapeType="1"/>
            </p:cNvSpPr>
            <p:nvPr/>
          </p:nvSpPr>
          <p:spPr bwMode="auto">
            <a:xfrm>
              <a:off x="768" y="173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70" name="Line 74"/>
            <p:cNvSpPr>
              <a:spLocks noChangeShapeType="1"/>
            </p:cNvSpPr>
            <p:nvPr/>
          </p:nvSpPr>
          <p:spPr bwMode="auto">
            <a:xfrm flipH="1">
              <a:off x="4027" y="173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71" name="Freeform 75"/>
            <p:cNvSpPr>
              <a:spLocks/>
            </p:cNvSpPr>
            <p:nvPr/>
          </p:nvSpPr>
          <p:spPr bwMode="auto">
            <a:xfrm>
              <a:off x="299" y="1686"/>
              <a:ext cx="64" cy="99"/>
            </a:xfrm>
            <a:custGeom>
              <a:avLst/>
              <a:gdLst>
                <a:gd name="T0" fmla="*/ 0 w 64"/>
                <a:gd name="T1" fmla="*/ 14 h 99"/>
                <a:gd name="T2" fmla="*/ 0 w 64"/>
                <a:gd name="T3" fmla="*/ 0 h 99"/>
                <a:gd name="T4" fmla="*/ 64 w 64"/>
                <a:gd name="T5" fmla="*/ 0 h 99"/>
                <a:gd name="T6" fmla="*/ 64 w 64"/>
                <a:gd name="T7" fmla="*/ 11 h 99"/>
                <a:gd name="T8" fmla="*/ 55 w 64"/>
                <a:gd name="T9" fmla="*/ 23 h 99"/>
                <a:gd name="T10" fmla="*/ 47 w 64"/>
                <a:gd name="T11" fmla="*/ 38 h 99"/>
                <a:gd name="T12" fmla="*/ 38 w 64"/>
                <a:gd name="T13" fmla="*/ 55 h 99"/>
                <a:gd name="T14" fmla="*/ 32 w 64"/>
                <a:gd name="T15" fmla="*/ 73 h 99"/>
                <a:gd name="T16" fmla="*/ 29 w 64"/>
                <a:gd name="T17" fmla="*/ 84 h 99"/>
                <a:gd name="T18" fmla="*/ 29 w 64"/>
                <a:gd name="T19" fmla="*/ 99 h 99"/>
                <a:gd name="T20" fmla="*/ 15 w 64"/>
                <a:gd name="T21" fmla="*/ 99 h 99"/>
                <a:gd name="T22" fmla="*/ 18 w 64"/>
                <a:gd name="T23" fmla="*/ 87 h 99"/>
                <a:gd name="T24" fmla="*/ 21 w 64"/>
                <a:gd name="T25" fmla="*/ 73 h 99"/>
                <a:gd name="T26" fmla="*/ 26 w 64"/>
                <a:gd name="T27" fmla="*/ 55 h 99"/>
                <a:gd name="T28" fmla="*/ 35 w 64"/>
                <a:gd name="T29" fmla="*/ 40 h 99"/>
                <a:gd name="T30" fmla="*/ 44 w 64"/>
                <a:gd name="T31" fmla="*/ 26 h 99"/>
                <a:gd name="T32" fmla="*/ 53 w 64"/>
                <a:gd name="T33" fmla="*/ 14 h 99"/>
                <a:gd name="T34" fmla="*/ 0 w 64"/>
                <a:gd name="T35" fmla="*/ 14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99"/>
                <a:gd name="T56" fmla="*/ 64 w 64"/>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99">
                  <a:moveTo>
                    <a:pt x="0" y="14"/>
                  </a:moveTo>
                  <a:lnTo>
                    <a:pt x="0" y="0"/>
                  </a:lnTo>
                  <a:lnTo>
                    <a:pt x="64" y="0"/>
                  </a:lnTo>
                  <a:lnTo>
                    <a:pt x="64" y="11"/>
                  </a:lnTo>
                  <a:lnTo>
                    <a:pt x="55" y="23"/>
                  </a:lnTo>
                  <a:lnTo>
                    <a:pt x="47" y="38"/>
                  </a:lnTo>
                  <a:lnTo>
                    <a:pt x="38" y="55"/>
                  </a:lnTo>
                  <a:lnTo>
                    <a:pt x="32" y="73"/>
                  </a:lnTo>
                  <a:lnTo>
                    <a:pt x="29" y="84"/>
                  </a:lnTo>
                  <a:lnTo>
                    <a:pt x="29" y="99"/>
                  </a:lnTo>
                  <a:lnTo>
                    <a:pt x="15" y="99"/>
                  </a:lnTo>
                  <a:lnTo>
                    <a:pt x="18" y="87"/>
                  </a:lnTo>
                  <a:lnTo>
                    <a:pt x="21" y="73"/>
                  </a:lnTo>
                  <a:lnTo>
                    <a:pt x="26" y="55"/>
                  </a:lnTo>
                  <a:lnTo>
                    <a:pt x="35" y="40"/>
                  </a:lnTo>
                  <a:lnTo>
                    <a:pt x="44" y="26"/>
                  </a:lnTo>
                  <a:lnTo>
                    <a:pt x="53" y="14"/>
                  </a:lnTo>
                  <a:lnTo>
                    <a:pt x="0" y="1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72" name="Freeform 76"/>
            <p:cNvSpPr>
              <a:spLocks noEditPoints="1"/>
            </p:cNvSpPr>
            <p:nvPr/>
          </p:nvSpPr>
          <p:spPr bwMode="auto">
            <a:xfrm>
              <a:off x="375" y="1712"/>
              <a:ext cx="67" cy="76"/>
            </a:xfrm>
            <a:custGeom>
              <a:avLst/>
              <a:gdLst>
                <a:gd name="T0" fmla="*/ 52 w 67"/>
                <a:gd name="T1" fmla="*/ 52 h 76"/>
                <a:gd name="T2" fmla="*/ 67 w 67"/>
                <a:gd name="T3" fmla="*/ 52 h 76"/>
                <a:gd name="T4" fmla="*/ 61 w 67"/>
                <a:gd name="T5" fmla="*/ 61 h 76"/>
                <a:gd name="T6" fmla="*/ 55 w 67"/>
                <a:gd name="T7" fmla="*/ 70 h 76"/>
                <a:gd name="T8" fmla="*/ 46 w 67"/>
                <a:gd name="T9" fmla="*/ 73 h 76"/>
                <a:gd name="T10" fmla="*/ 35 w 67"/>
                <a:gd name="T11" fmla="*/ 76 h 76"/>
                <a:gd name="T12" fmla="*/ 23 w 67"/>
                <a:gd name="T13" fmla="*/ 73 h 76"/>
                <a:gd name="T14" fmla="*/ 14 w 67"/>
                <a:gd name="T15" fmla="*/ 70 h 76"/>
                <a:gd name="T16" fmla="*/ 9 w 67"/>
                <a:gd name="T17" fmla="*/ 64 h 76"/>
                <a:gd name="T18" fmla="*/ 3 w 67"/>
                <a:gd name="T19" fmla="*/ 58 h 76"/>
                <a:gd name="T20" fmla="*/ 0 w 67"/>
                <a:gd name="T21" fmla="*/ 49 h 76"/>
                <a:gd name="T22" fmla="*/ 0 w 67"/>
                <a:gd name="T23" fmla="*/ 38 h 76"/>
                <a:gd name="T24" fmla="*/ 0 w 67"/>
                <a:gd name="T25" fmla="*/ 26 h 76"/>
                <a:gd name="T26" fmla="*/ 3 w 67"/>
                <a:gd name="T27" fmla="*/ 17 h 76"/>
                <a:gd name="T28" fmla="*/ 9 w 67"/>
                <a:gd name="T29" fmla="*/ 9 h 76"/>
                <a:gd name="T30" fmla="*/ 14 w 67"/>
                <a:gd name="T31" fmla="*/ 3 h 76"/>
                <a:gd name="T32" fmla="*/ 23 w 67"/>
                <a:gd name="T33" fmla="*/ 0 h 76"/>
                <a:gd name="T34" fmla="*/ 32 w 67"/>
                <a:gd name="T35" fmla="*/ 0 h 76"/>
                <a:gd name="T36" fmla="*/ 44 w 67"/>
                <a:gd name="T37" fmla="*/ 0 h 76"/>
                <a:gd name="T38" fmla="*/ 49 w 67"/>
                <a:gd name="T39" fmla="*/ 3 h 76"/>
                <a:gd name="T40" fmla="*/ 58 w 67"/>
                <a:gd name="T41" fmla="*/ 9 h 76"/>
                <a:gd name="T42" fmla="*/ 61 w 67"/>
                <a:gd name="T43" fmla="*/ 17 h 76"/>
                <a:gd name="T44" fmla="*/ 64 w 67"/>
                <a:gd name="T45" fmla="*/ 26 h 76"/>
                <a:gd name="T46" fmla="*/ 67 w 67"/>
                <a:gd name="T47" fmla="*/ 38 h 76"/>
                <a:gd name="T48" fmla="*/ 67 w 67"/>
                <a:gd name="T49" fmla="*/ 38 h 76"/>
                <a:gd name="T50" fmla="*/ 67 w 67"/>
                <a:gd name="T51" fmla="*/ 41 h 76"/>
                <a:gd name="T52" fmla="*/ 11 w 67"/>
                <a:gd name="T53" fmla="*/ 41 h 76"/>
                <a:gd name="T54" fmla="*/ 14 w 67"/>
                <a:gd name="T55" fmla="*/ 49 h 76"/>
                <a:gd name="T56" fmla="*/ 20 w 67"/>
                <a:gd name="T57" fmla="*/ 58 h 76"/>
                <a:gd name="T58" fmla="*/ 26 w 67"/>
                <a:gd name="T59" fmla="*/ 61 h 76"/>
                <a:gd name="T60" fmla="*/ 35 w 67"/>
                <a:gd name="T61" fmla="*/ 64 h 76"/>
                <a:gd name="T62" fmla="*/ 41 w 67"/>
                <a:gd name="T63" fmla="*/ 61 h 76"/>
                <a:gd name="T64" fmla="*/ 46 w 67"/>
                <a:gd name="T65" fmla="*/ 61 h 76"/>
                <a:gd name="T66" fmla="*/ 49 w 67"/>
                <a:gd name="T67" fmla="*/ 58 h 76"/>
                <a:gd name="T68" fmla="*/ 52 w 67"/>
                <a:gd name="T69" fmla="*/ 52 h 76"/>
                <a:gd name="T70" fmla="*/ 11 w 67"/>
                <a:gd name="T71" fmla="*/ 29 h 76"/>
                <a:gd name="T72" fmla="*/ 52 w 67"/>
                <a:gd name="T73" fmla="*/ 29 h 76"/>
                <a:gd name="T74" fmla="*/ 52 w 67"/>
                <a:gd name="T75" fmla="*/ 20 h 76"/>
                <a:gd name="T76" fmla="*/ 49 w 67"/>
                <a:gd name="T77" fmla="*/ 17 h 76"/>
                <a:gd name="T78" fmla="*/ 41 w 67"/>
                <a:gd name="T79" fmla="*/ 12 h 76"/>
                <a:gd name="T80" fmla="*/ 32 w 67"/>
                <a:gd name="T81" fmla="*/ 12 h 76"/>
                <a:gd name="T82" fmla="*/ 26 w 67"/>
                <a:gd name="T83" fmla="*/ 12 h 76"/>
                <a:gd name="T84" fmla="*/ 20 w 67"/>
                <a:gd name="T85" fmla="*/ 14 h 76"/>
                <a:gd name="T86" fmla="*/ 14 w 67"/>
                <a:gd name="T87" fmla="*/ 20 h 76"/>
                <a:gd name="T88" fmla="*/ 11 w 67"/>
                <a:gd name="T89" fmla="*/ 29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2"/>
                  </a:moveTo>
                  <a:lnTo>
                    <a:pt x="67" y="52"/>
                  </a:lnTo>
                  <a:lnTo>
                    <a:pt x="61" y="61"/>
                  </a:lnTo>
                  <a:lnTo>
                    <a:pt x="55" y="70"/>
                  </a:lnTo>
                  <a:lnTo>
                    <a:pt x="46" y="73"/>
                  </a:lnTo>
                  <a:lnTo>
                    <a:pt x="35" y="76"/>
                  </a:lnTo>
                  <a:lnTo>
                    <a:pt x="23" y="73"/>
                  </a:lnTo>
                  <a:lnTo>
                    <a:pt x="14" y="70"/>
                  </a:lnTo>
                  <a:lnTo>
                    <a:pt x="9" y="64"/>
                  </a:lnTo>
                  <a:lnTo>
                    <a:pt x="3" y="58"/>
                  </a:lnTo>
                  <a:lnTo>
                    <a:pt x="0" y="49"/>
                  </a:lnTo>
                  <a:lnTo>
                    <a:pt x="0" y="38"/>
                  </a:lnTo>
                  <a:lnTo>
                    <a:pt x="0" y="26"/>
                  </a:lnTo>
                  <a:lnTo>
                    <a:pt x="3" y="17"/>
                  </a:lnTo>
                  <a:lnTo>
                    <a:pt x="9" y="9"/>
                  </a:lnTo>
                  <a:lnTo>
                    <a:pt x="14" y="3"/>
                  </a:lnTo>
                  <a:lnTo>
                    <a:pt x="23" y="0"/>
                  </a:lnTo>
                  <a:lnTo>
                    <a:pt x="32" y="0"/>
                  </a:lnTo>
                  <a:lnTo>
                    <a:pt x="44" y="0"/>
                  </a:lnTo>
                  <a:lnTo>
                    <a:pt x="49" y="3"/>
                  </a:lnTo>
                  <a:lnTo>
                    <a:pt x="58" y="9"/>
                  </a:lnTo>
                  <a:lnTo>
                    <a:pt x="61" y="17"/>
                  </a:lnTo>
                  <a:lnTo>
                    <a:pt x="64" y="26"/>
                  </a:lnTo>
                  <a:lnTo>
                    <a:pt x="67" y="38"/>
                  </a:lnTo>
                  <a:lnTo>
                    <a:pt x="67" y="41"/>
                  </a:lnTo>
                  <a:lnTo>
                    <a:pt x="11" y="41"/>
                  </a:lnTo>
                  <a:lnTo>
                    <a:pt x="14" y="49"/>
                  </a:lnTo>
                  <a:lnTo>
                    <a:pt x="20" y="58"/>
                  </a:lnTo>
                  <a:lnTo>
                    <a:pt x="26" y="61"/>
                  </a:lnTo>
                  <a:lnTo>
                    <a:pt x="35" y="64"/>
                  </a:lnTo>
                  <a:lnTo>
                    <a:pt x="41" y="61"/>
                  </a:lnTo>
                  <a:lnTo>
                    <a:pt x="46" y="61"/>
                  </a:lnTo>
                  <a:lnTo>
                    <a:pt x="49" y="58"/>
                  </a:lnTo>
                  <a:lnTo>
                    <a:pt x="52" y="52"/>
                  </a:lnTo>
                  <a:close/>
                  <a:moveTo>
                    <a:pt x="11" y="29"/>
                  </a:moveTo>
                  <a:lnTo>
                    <a:pt x="52" y="29"/>
                  </a:lnTo>
                  <a:lnTo>
                    <a:pt x="52" y="20"/>
                  </a:lnTo>
                  <a:lnTo>
                    <a:pt x="49" y="17"/>
                  </a:lnTo>
                  <a:lnTo>
                    <a:pt x="41" y="12"/>
                  </a:lnTo>
                  <a:lnTo>
                    <a:pt x="32" y="12"/>
                  </a:lnTo>
                  <a:lnTo>
                    <a:pt x="26" y="12"/>
                  </a:lnTo>
                  <a:lnTo>
                    <a:pt x="20" y="14"/>
                  </a:lnTo>
                  <a:lnTo>
                    <a:pt x="14" y="20"/>
                  </a:lnTo>
                  <a:lnTo>
                    <a:pt x="11" y="2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73" name="Freeform 77"/>
            <p:cNvSpPr>
              <a:spLocks/>
            </p:cNvSpPr>
            <p:nvPr/>
          </p:nvSpPr>
          <p:spPr bwMode="auto">
            <a:xfrm>
              <a:off x="453" y="1703"/>
              <a:ext cx="67" cy="67"/>
            </a:xfrm>
            <a:custGeom>
              <a:avLst/>
              <a:gdLst>
                <a:gd name="T0" fmla="*/ 30 w 67"/>
                <a:gd name="T1" fmla="*/ 67 h 67"/>
                <a:gd name="T2" fmla="*/ 30 w 67"/>
                <a:gd name="T3" fmla="*/ 38 h 67"/>
                <a:gd name="T4" fmla="*/ 0 w 67"/>
                <a:gd name="T5" fmla="*/ 38 h 67"/>
                <a:gd name="T6" fmla="*/ 0 w 67"/>
                <a:gd name="T7" fmla="*/ 26 h 67"/>
                <a:gd name="T8" fmla="*/ 30 w 67"/>
                <a:gd name="T9" fmla="*/ 26 h 67"/>
                <a:gd name="T10" fmla="*/ 30 w 67"/>
                <a:gd name="T11" fmla="*/ 0 h 67"/>
                <a:gd name="T12" fmla="*/ 41 w 67"/>
                <a:gd name="T13" fmla="*/ 0 h 67"/>
                <a:gd name="T14" fmla="*/ 41 w 67"/>
                <a:gd name="T15" fmla="*/ 26 h 67"/>
                <a:gd name="T16" fmla="*/ 67 w 67"/>
                <a:gd name="T17" fmla="*/ 26 h 67"/>
                <a:gd name="T18" fmla="*/ 67 w 67"/>
                <a:gd name="T19" fmla="*/ 38 h 67"/>
                <a:gd name="T20" fmla="*/ 41 w 67"/>
                <a:gd name="T21" fmla="*/ 38 h 67"/>
                <a:gd name="T22" fmla="*/ 41 w 67"/>
                <a:gd name="T23" fmla="*/ 67 h 67"/>
                <a:gd name="T24" fmla="*/ 30 w 67"/>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30" y="67"/>
                  </a:moveTo>
                  <a:lnTo>
                    <a:pt x="30" y="38"/>
                  </a:lnTo>
                  <a:lnTo>
                    <a:pt x="0" y="38"/>
                  </a:lnTo>
                  <a:lnTo>
                    <a:pt x="0" y="26"/>
                  </a:lnTo>
                  <a:lnTo>
                    <a:pt x="30" y="26"/>
                  </a:lnTo>
                  <a:lnTo>
                    <a:pt x="30" y="0"/>
                  </a:lnTo>
                  <a:lnTo>
                    <a:pt x="41" y="0"/>
                  </a:lnTo>
                  <a:lnTo>
                    <a:pt x="41" y="26"/>
                  </a:lnTo>
                  <a:lnTo>
                    <a:pt x="67" y="26"/>
                  </a:lnTo>
                  <a:lnTo>
                    <a:pt x="67" y="38"/>
                  </a:lnTo>
                  <a:lnTo>
                    <a:pt x="41" y="38"/>
                  </a:lnTo>
                  <a:lnTo>
                    <a:pt x="41" y="67"/>
                  </a:lnTo>
                  <a:lnTo>
                    <a:pt x="3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74" name="Freeform 78"/>
            <p:cNvSpPr>
              <a:spLocks noEditPoints="1"/>
            </p:cNvSpPr>
            <p:nvPr/>
          </p:nvSpPr>
          <p:spPr bwMode="auto">
            <a:xfrm>
              <a:off x="535" y="1686"/>
              <a:ext cx="64" cy="102"/>
            </a:xfrm>
            <a:custGeom>
              <a:avLst/>
              <a:gdLst>
                <a:gd name="T0" fmla="*/ 0 w 64"/>
                <a:gd name="T1" fmla="*/ 49 h 102"/>
                <a:gd name="T2" fmla="*/ 0 w 64"/>
                <a:gd name="T3" fmla="*/ 35 h 102"/>
                <a:gd name="T4" fmla="*/ 3 w 64"/>
                <a:gd name="T5" fmla="*/ 20 h 102"/>
                <a:gd name="T6" fmla="*/ 9 w 64"/>
                <a:gd name="T7" fmla="*/ 11 h 102"/>
                <a:gd name="T8" fmla="*/ 14 w 64"/>
                <a:gd name="T9" fmla="*/ 6 h 102"/>
                <a:gd name="T10" fmla="*/ 23 w 64"/>
                <a:gd name="T11" fmla="*/ 0 h 102"/>
                <a:gd name="T12" fmla="*/ 32 w 64"/>
                <a:gd name="T13" fmla="*/ 0 h 102"/>
                <a:gd name="T14" fmla="*/ 41 w 64"/>
                <a:gd name="T15" fmla="*/ 0 h 102"/>
                <a:gd name="T16" fmla="*/ 46 w 64"/>
                <a:gd name="T17" fmla="*/ 3 h 102"/>
                <a:gd name="T18" fmla="*/ 52 w 64"/>
                <a:gd name="T19" fmla="*/ 6 h 102"/>
                <a:gd name="T20" fmla="*/ 58 w 64"/>
                <a:gd name="T21" fmla="*/ 11 h 102"/>
                <a:gd name="T22" fmla="*/ 61 w 64"/>
                <a:gd name="T23" fmla="*/ 17 h 102"/>
                <a:gd name="T24" fmla="*/ 64 w 64"/>
                <a:gd name="T25" fmla="*/ 26 h 102"/>
                <a:gd name="T26" fmla="*/ 64 w 64"/>
                <a:gd name="T27" fmla="*/ 38 h 102"/>
                <a:gd name="T28" fmla="*/ 64 w 64"/>
                <a:gd name="T29" fmla="*/ 49 h 102"/>
                <a:gd name="T30" fmla="*/ 64 w 64"/>
                <a:gd name="T31" fmla="*/ 67 h 102"/>
                <a:gd name="T32" fmla="*/ 61 w 64"/>
                <a:gd name="T33" fmla="*/ 78 h 102"/>
                <a:gd name="T34" fmla="*/ 55 w 64"/>
                <a:gd name="T35" fmla="*/ 87 h 102"/>
                <a:gd name="T36" fmla="*/ 49 w 64"/>
                <a:gd name="T37" fmla="*/ 96 h 102"/>
                <a:gd name="T38" fmla="*/ 44 w 64"/>
                <a:gd name="T39" fmla="*/ 99 h 102"/>
                <a:gd name="T40" fmla="*/ 32 w 64"/>
                <a:gd name="T41" fmla="*/ 102 h 102"/>
                <a:gd name="T42" fmla="*/ 23 w 64"/>
                <a:gd name="T43" fmla="*/ 99 h 102"/>
                <a:gd name="T44" fmla="*/ 14 w 64"/>
                <a:gd name="T45" fmla="*/ 96 h 102"/>
                <a:gd name="T46" fmla="*/ 9 w 64"/>
                <a:gd name="T47" fmla="*/ 90 h 102"/>
                <a:gd name="T48" fmla="*/ 3 w 64"/>
                <a:gd name="T49" fmla="*/ 81 h 102"/>
                <a:gd name="T50" fmla="*/ 0 w 64"/>
                <a:gd name="T51" fmla="*/ 67 h 102"/>
                <a:gd name="T52" fmla="*/ 0 w 64"/>
                <a:gd name="T53" fmla="*/ 49 h 102"/>
                <a:gd name="T54" fmla="*/ 12 w 64"/>
                <a:gd name="T55" fmla="*/ 49 h 102"/>
                <a:gd name="T56" fmla="*/ 14 w 64"/>
                <a:gd name="T57" fmla="*/ 64 h 102"/>
                <a:gd name="T58" fmla="*/ 14 w 64"/>
                <a:gd name="T59" fmla="*/ 75 h 102"/>
                <a:gd name="T60" fmla="*/ 17 w 64"/>
                <a:gd name="T61" fmla="*/ 81 h 102"/>
                <a:gd name="T62" fmla="*/ 23 w 64"/>
                <a:gd name="T63" fmla="*/ 87 h 102"/>
                <a:gd name="T64" fmla="*/ 32 w 64"/>
                <a:gd name="T65" fmla="*/ 90 h 102"/>
                <a:gd name="T66" fmla="*/ 41 w 64"/>
                <a:gd name="T67" fmla="*/ 87 h 102"/>
                <a:gd name="T68" fmla="*/ 46 w 64"/>
                <a:gd name="T69" fmla="*/ 81 h 102"/>
                <a:gd name="T70" fmla="*/ 49 w 64"/>
                <a:gd name="T71" fmla="*/ 75 h 102"/>
                <a:gd name="T72" fmla="*/ 52 w 64"/>
                <a:gd name="T73" fmla="*/ 64 h 102"/>
                <a:gd name="T74" fmla="*/ 52 w 64"/>
                <a:gd name="T75" fmla="*/ 49 h 102"/>
                <a:gd name="T76" fmla="*/ 52 w 64"/>
                <a:gd name="T77" fmla="*/ 35 h 102"/>
                <a:gd name="T78" fmla="*/ 49 w 64"/>
                <a:gd name="T79" fmla="*/ 26 h 102"/>
                <a:gd name="T80" fmla="*/ 46 w 64"/>
                <a:gd name="T81" fmla="*/ 17 h 102"/>
                <a:gd name="T82" fmla="*/ 41 w 64"/>
                <a:gd name="T83" fmla="*/ 11 h 102"/>
                <a:gd name="T84" fmla="*/ 32 w 64"/>
                <a:gd name="T85" fmla="*/ 11 h 102"/>
                <a:gd name="T86" fmla="*/ 23 w 64"/>
                <a:gd name="T87" fmla="*/ 11 h 102"/>
                <a:gd name="T88" fmla="*/ 17 w 64"/>
                <a:gd name="T89" fmla="*/ 17 h 102"/>
                <a:gd name="T90" fmla="*/ 14 w 64"/>
                <a:gd name="T91" fmla="*/ 26 h 102"/>
                <a:gd name="T92" fmla="*/ 14 w 64"/>
                <a:gd name="T93" fmla="*/ 35 h 102"/>
                <a:gd name="T94" fmla="*/ 12 w 64"/>
                <a:gd name="T95" fmla="*/ 49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49"/>
                  </a:moveTo>
                  <a:lnTo>
                    <a:pt x="0" y="35"/>
                  </a:lnTo>
                  <a:lnTo>
                    <a:pt x="3" y="20"/>
                  </a:lnTo>
                  <a:lnTo>
                    <a:pt x="9" y="11"/>
                  </a:lnTo>
                  <a:lnTo>
                    <a:pt x="14" y="6"/>
                  </a:lnTo>
                  <a:lnTo>
                    <a:pt x="23" y="0"/>
                  </a:lnTo>
                  <a:lnTo>
                    <a:pt x="32" y="0"/>
                  </a:lnTo>
                  <a:lnTo>
                    <a:pt x="41" y="0"/>
                  </a:lnTo>
                  <a:lnTo>
                    <a:pt x="46" y="3"/>
                  </a:lnTo>
                  <a:lnTo>
                    <a:pt x="52" y="6"/>
                  </a:lnTo>
                  <a:lnTo>
                    <a:pt x="58" y="11"/>
                  </a:lnTo>
                  <a:lnTo>
                    <a:pt x="61" y="17"/>
                  </a:lnTo>
                  <a:lnTo>
                    <a:pt x="64" y="26"/>
                  </a:lnTo>
                  <a:lnTo>
                    <a:pt x="64" y="38"/>
                  </a:lnTo>
                  <a:lnTo>
                    <a:pt x="64" y="49"/>
                  </a:lnTo>
                  <a:lnTo>
                    <a:pt x="64" y="67"/>
                  </a:lnTo>
                  <a:lnTo>
                    <a:pt x="61" y="78"/>
                  </a:lnTo>
                  <a:lnTo>
                    <a:pt x="55" y="87"/>
                  </a:lnTo>
                  <a:lnTo>
                    <a:pt x="49" y="96"/>
                  </a:lnTo>
                  <a:lnTo>
                    <a:pt x="44" y="99"/>
                  </a:lnTo>
                  <a:lnTo>
                    <a:pt x="32" y="102"/>
                  </a:lnTo>
                  <a:lnTo>
                    <a:pt x="23" y="99"/>
                  </a:lnTo>
                  <a:lnTo>
                    <a:pt x="14" y="96"/>
                  </a:lnTo>
                  <a:lnTo>
                    <a:pt x="9" y="90"/>
                  </a:lnTo>
                  <a:lnTo>
                    <a:pt x="3" y="81"/>
                  </a:lnTo>
                  <a:lnTo>
                    <a:pt x="0" y="67"/>
                  </a:lnTo>
                  <a:lnTo>
                    <a:pt x="0" y="49"/>
                  </a:lnTo>
                  <a:close/>
                  <a:moveTo>
                    <a:pt x="12" y="49"/>
                  </a:moveTo>
                  <a:lnTo>
                    <a:pt x="14" y="64"/>
                  </a:lnTo>
                  <a:lnTo>
                    <a:pt x="14" y="75"/>
                  </a:lnTo>
                  <a:lnTo>
                    <a:pt x="17" y="81"/>
                  </a:lnTo>
                  <a:lnTo>
                    <a:pt x="23" y="87"/>
                  </a:lnTo>
                  <a:lnTo>
                    <a:pt x="32" y="90"/>
                  </a:lnTo>
                  <a:lnTo>
                    <a:pt x="41" y="87"/>
                  </a:lnTo>
                  <a:lnTo>
                    <a:pt x="46" y="81"/>
                  </a:lnTo>
                  <a:lnTo>
                    <a:pt x="49" y="75"/>
                  </a:lnTo>
                  <a:lnTo>
                    <a:pt x="52" y="64"/>
                  </a:lnTo>
                  <a:lnTo>
                    <a:pt x="52" y="49"/>
                  </a:lnTo>
                  <a:lnTo>
                    <a:pt x="52" y="35"/>
                  </a:lnTo>
                  <a:lnTo>
                    <a:pt x="49" y="26"/>
                  </a:lnTo>
                  <a:lnTo>
                    <a:pt x="46" y="17"/>
                  </a:lnTo>
                  <a:lnTo>
                    <a:pt x="41" y="11"/>
                  </a:lnTo>
                  <a:lnTo>
                    <a:pt x="32" y="11"/>
                  </a:lnTo>
                  <a:lnTo>
                    <a:pt x="23" y="11"/>
                  </a:lnTo>
                  <a:lnTo>
                    <a:pt x="17" y="17"/>
                  </a:lnTo>
                  <a:lnTo>
                    <a:pt x="14" y="26"/>
                  </a:lnTo>
                  <a:lnTo>
                    <a:pt x="14" y="35"/>
                  </a:lnTo>
                  <a:lnTo>
                    <a:pt x="12" y="4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75" name="Freeform 79"/>
            <p:cNvSpPr>
              <a:spLocks noEditPoints="1"/>
            </p:cNvSpPr>
            <p:nvPr/>
          </p:nvSpPr>
          <p:spPr bwMode="auto">
            <a:xfrm>
              <a:off x="611" y="1686"/>
              <a:ext cx="67" cy="102"/>
            </a:xfrm>
            <a:custGeom>
              <a:avLst/>
              <a:gdLst>
                <a:gd name="T0" fmla="*/ 52 w 67"/>
                <a:gd name="T1" fmla="*/ 26 h 102"/>
                <a:gd name="T2" fmla="*/ 46 w 67"/>
                <a:gd name="T3" fmla="*/ 17 h 102"/>
                <a:gd name="T4" fmla="*/ 35 w 67"/>
                <a:gd name="T5" fmla="*/ 11 h 102"/>
                <a:gd name="T6" fmla="*/ 23 w 67"/>
                <a:gd name="T7" fmla="*/ 14 h 102"/>
                <a:gd name="T8" fmla="*/ 14 w 67"/>
                <a:gd name="T9" fmla="*/ 26 h 102"/>
                <a:gd name="T10" fmla="*/ 11 w 67"/>
                <a:gd name="T11" fmla="*/ 46 h 102"/>
                <a:gd name="T12" fmla="*/ 23 w 67"/>
                <a:gd name="T13" fmla="*/ 38 h 102"/>
                <a:gd name="T14" fmla="*/ 37 w 67"/>
                <a:gd name="T15" fmla="*/ 35 h 102"/>
                <a:gd name="T16" fmla="*/ 52 w 67"/>
                <a:gd name="T17" fmla="*/ 38 h 102"/>
                <a:gd name="T18" fmla="*/ 61 w 67"/>
                <a:gd name="T19" fmla="*/ 49 h 102"/>
                <a:gd name="T20" fmla="*/ 67 w 67"/>
                <a:gd name="T21" fmla="*/ 67 h 102"/>
                <a:gd name="T22" fmla="*/ 61 w 67"/>
                <a:gd name="T23" fmla="*/ 84 h 102"/>
                <a:gd name="T24" fmla="*/ 49 w 67"/>
                <a:gd name="T25" fmla="*/ 96 h 102"/>
                <a:gd name="T26" fmla="*/ 35 w 67"/>
                <a:gd name="T27" fmla="*/ 102 h 102"/>
                <a:gd name="T28" fmla="*/ 17 w 67"/>
                <a:gd name="T29" fmla="*/ 96 h 102"/>
                <a:gd name="T30" fmla="*/ 3 w 67"/>
                <a:gd name="T31" fmla="*/ 81 h 102"/>
                <a:gd name="T32" fmla="*/ 0 w 67"/>
                <a:gd name="T33" fmla="*/ 52 h 102"/>
                <a:gd name="T34" fmla="*/ 3 w 67"/>
                <a:gd name="T35" fmla="*/ 26 h 102"/>
                <a:gd name="T36" fmla="*/ 11 w 67"/>
                <a:gd name="T37" fmla="*/ 11 h 102"/>
                <a:gd name="T38" fmla="*/ 26 w 67"/>
                <a:gd name="T39" fmla="*/ 0 h 102"/>
                <a:gd name="T40" fmla="*/ 46 w 67"/>
                <a:gd name="T41" fmla="*/ 0 h 102"/>
                <a:gd name="T42" fmla="*/ 61 w 67"/>
                <a:gd name="T43" fmla="*/ 14 h 102"/>
                <a:gd name="T44" fmla="*/ 11 w 67"/>
                <a:gd name="T45" fmla="*/ 67 h 102"/>
                <a:gd name="T46" fmla="*/ 14 w 67"/>
                <a:gd name="T47" fmla="*/ 78 h 102"/>
                <a:gd name="T48" fmla="*/ 23 w 67"/>
                <a:gd name="T49" fmla="*/ 87 h 102"/>
                <a:gd name="T50" fmla="*/ 35 w 67"/>
                <a:gd name="T51" fmla="*/ 90 h 102"/>
                <a:gd name="T52" fmla="*/ 46 w 67"/>
                <a:gd name="T53" fmla="*/ 84 h 102"/>
                <a:gd name="T54" fmla="*/ 52 w 67"/>
                <a:gd name="T55" fmla="*/ 67 h 102"/>
                <a:gd name="T56" fmla="*/ 46 w 67"/>
                <a:gd name="T57" fmla="*/ 52 h 102"/>
                <a:gd name="T58" fmla="*/ 32 w 67"/>
                <a:gd name="T59" fmla="*/ 46 h 102"/>
                <a:gd name="T60" fmla="*/ 17 w 67"/>
                <a:gd name="T61" fmla="*/ 52 h 102"/>
                <a:gd name="T62" fmla="*/ 11 w 67"/>
                <a:gd name="T63" fmla="*/ 6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6"/>
                  </a:moveTo>
                  <a:lnTo>
                    <a:pt x="52" y="26"/>
                  </a:lnTo>
                  <a:lnTo>
                    <a:pt x="49" y="20"/>
                  </a:lnTo>
                  <a:lnTo>
                    <a:pt x="46" y="17"/>
                  </a:lnTo>
                  <a:lnTo>
                    <a:pt x="40" y="11"/>
                  </a:lnTo>
                  <a:lnTo>
                    <a:pt x="35" y="11"/>
                  </a:lnTo>
                  <a:lnTo>
                    <a:pt x="29" y="11"/>
                  </a:lnTo>
                  <a:lnTo>
                    <a:pt x="23" y="14"/>
                  </a:lnTo>
                  <a:lnTo>
                    <a:pt x="20" y="17"/>
                  </a:lnTo>
                  <a:lnTo>
                    <a:pt x="14" y="26"/>
                  </a:lnTo>
                  <a:lnTo>
                    <a:pt x="14" y="35"/>
                  </a:lnTo>
                  <a:lnTo>
                    <a:pt x="11" y="46"/>
                  </a:lnTo>
                  <a:lnTo>
                    <a:pt x="17" y="40"/>
                  </a:lnTo>
                  <a:lnTo>
                    <a:pt x="23" y="38"/>
                  </a:lnTo>
                  <a:lnTo>
                    <a:pt x="29" y="35"/>
                  </a:lnTo>
                  <a:lnTo>
                    <a:pt x="37" y="35"/>
                  </a:lnTo>
                  <a:lnTo>
                    <a:pt x="43" y="35"/>
                  </a:lnTo>
                  <a:lnTo>
                    <a:pt x="52" y="38"/>
                  </a:lnTo>
                  <a:lnTo>
                    <a:pt x="58" y="43"/>
                  </a:lnTo>
                  <a:lnTo>
                    <a:pt x="61" y="49"/>
                  </a:lnTo>
                  <a:lnTo>
                    <a:pt x="64" y="58"/>
                  </a:lnTo>
                  <a:lnTo>
                    <a:pt x="67" y="67"/>
                  </a:lnTo>
                  <a:lnTo>
                    <a:pt x="64" y="75"/>
                  </a:lnTo>
                  <a:lnTo>
                    <a:pt x="61" y="84"/>
                  </a:lnTo>
                  <a:lnTo>
                    <a:pt x="58" y="90"/>
                  </a:lnTo>
                  <a:lnTo>
                    <a:pt x="49" y="96"/>
                  </a:lnTo>
                  <a:lnTo>
                    <a:pt x="43" y="99"/>
                  </a:lnTo>
                  <a:lnTo>
                    <a:pt x="35" y="102"/>
                  </a:lnTo>
                  <a:lnTo>
                    <a:pt x="26" y="99"/>
                  </a:lnTo>
                  <a:lnTo>
                    <a:pt x="17" y="96"/>
                  </a:lnTo>
                  <a:lnTo>
                    <a:pt x="8" y="90"/>
                  </a:lnTo>
                  <a:lnTo>
                    <a:pt x="3" y="81"/>
                  </a:lnTo>
                  <a:lnTo>
                    <a:pt x="0" y="67"/>
                  </a:lnTo>
                  <a:lnTo>
                    <a:pt x="0" y="52"/>
                  </a:lnTo>
                  <a:lnTo>
                    <a:pt x="0" y="38"/>
                  </a:lnTo>
                  <a:lnTo>
                    <a:pt x="3" y="26"/>
                  </a:lnTo>
                  <a:lnTo>
                    <a:pt x="5" y="17"/>
                  </a:lnTo>
                  <a:lnTo>
                    <a:pt x="11" y="11"/>
                  </a:lnTo>
                  <a:lnTo>
                    <a:pt x="17" y="3"/>
                  </a:lnTo>
                  <a:lnTo>
                    <a:pt x="26" y="0"/>
                  </a:lnTo>
                  <a:lnTo>
                    <a:pt x="35" y="0"/>
                  </a:lnTo>
                  <a:lnTo>
                    <a:pt x="46" y="0"/>
                  </a:lnTo>
                  <a:lnTo>
                    <a:pt x="55" y="6"/>
                  </a:lnTo>
                  <a:lnTo>
                    <a:pt x="61" y="14"/>
                  </a:lnTo>
                  <a:lnTo>
                    <a:pt x="64" y="26"/>
                  </a:lnTo>
                  <a:close/>
                  <a:moveTo>
                    <a:pt x="11" y="67"/>
                  </a:moveTo>
                  <a:lnTo>
                    <a:pt x="14" y="73"/>
                  </a:lnTo>
                  <a:lnTo>
                    <a:pt x="14" y="78"/>
                  </a:lnTo>
                  <a:lnTo>
                    <a:pt x="17" y="81"/>
                  </a:lnTo>
                  <a:lnTo>
                    <a:pt x="23" y="87"/>
                  </a:lnTo>
                  <a:lnTo>
                    <a:pt x="29" y="87"/>
                  </a:lnTo>
                  <a:lnTo>
                    <a:pt x="35" y="90"/>
                  </a:lnTo>
                  <a:lnTo>
                    <a:pt x="40" y="87"/>
                  </a:lnTo>
                  <a:lnTo>
                    <a:pt x="46" y="84"/>
                  </a:lnTo>
                  <a:lnTo>
                    <a:pt x="52" y="75"/>
                  </a:lnTo>
                  <a:lnTo>
                    <a:pt x="52" y="67"/>
                  </a:lnTo>
                  <a:lnTo>
                    <a:pt x="52" y="58"/>
                  </a:lnTo>
                  <a:lnTo>
                    <a:pt x="46" y="52"/>
                  </a:lnTo>
                  <a:lnTo>
                    <a:pt x="40" y="46"/>
                  </a:lnTo>
                  <a:lnTo>
                    <a:pt x="32" y="46"/>
                  </a:lnTo>
                  <a:lnTo>
                    <a:pt x="26" y="46"/>
                  </a:lnTo>
                  <a:lnTo>
                    <a:pt x="17" y="52"/>
                  </a:lnTo>
                  <a:lnTo>
                    <a:pt x="14" y="58"/>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76" name="Line 80"/>
            <p:cNvSpPr>
              <a:spLocks noChangeShapeType="1"/>
            </p:cNvSpPr>
            <p:nvPr/>
          </p:nvSpPr>
          <p:spPr bwMode="auto">
            <a:xfrm>
              <a:off x="768" y="173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77" name="Line 81"/>
            <p:cNvSpPr>
              <a:spLocks noChangeShapeType="1"/>
            </p:cNvSpPr>
            <p:nvPr/>
          </p:nvSpPr>
          <p:spPr bwMode="auto">
            <a:xfrm flipH="1">
              <a:off x="4027" y="1738"/>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78" name="Line 82"/>
            <p:cNvSpPr>
              <a:spLocks noChangeShapeType="1"/>
            </p:cNvSpPr>
            <p:nvPr/>
          </p:nvSpPr>
          <p:spPr bwMode="auto">
            <a:xfrm>
              <a:off x="768" y="1601"/>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79" name="Line 83"/>
            <p:cNvSpPr>
              <a:spLocks noChangeShapeType="1"/>
            </p:cNvSpPr>
            <p:nvPr/>
          </p:nvSpPr>
          <p:spPr bwMode="auto">
            <a:xfrm flipH="1">
              <a:off x="4027" y="1601"/>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80" name="Freeform 84"/>
            <p:cNvSpPr>
              <a:spLocks noEditPoints="1"/>
            </p:cNvSpPr>
            <p:nvPr/>
          </p:nvSpPr>
          <p:spPr bwMode="auto">
            <a:xfrm>
              <a:off x="299" y="1549"/>
              <a:ext cx="64" cy="102"/>
            </a:xfrm>
            <a:custGeom>
              <a:avLst/>
              <a:gdLst>
                <a:gd name="T0" fmla="*/ 12 w 64"/>
                <a:gd name="T1" fmla="*/ 41 h 102"/>
                <a:gd name="T2" fmla="*/ 3 w 64"/>
                <a:gd name="T3" fmla="*/ 32 h 102"/>
                <a:gd name="T4" fmla="*/ 3 w 64"/>
                <a:gd name="T5" fmla="*/ 14 h 102"/>
                <a:gd name="T6" fmla="*/ 18 w 64"/>
                <a:gd name="T7" fmla="*/ 3 h 102"/>
                <a:gd name="T8" fmla="*/ 32 w 64"/>
                <a:gd name="T9" fmla="*/ 0 h 102"/>
                <a:gd name="T10" fmla="*/ 47 w 64"/>
                <a:gd name="T11" fmla="*/ 3 h 102"/>
                <a:gd name="T12" fmla="*/ 58 w 64"/>
                <a:gd name="T13" fmla="*/ 14 h 102"/>
                <a:gd name="T14" fmla="*/ 58 w 64"/>
                <a:gd name="T15" fmla="*/ 32 h 102"/>
                <a:gd name="T16" fmla="*/ 53 w 64"/>
                <a:gd name="T17" fmla="*/ 41 h 102"/>
                <a:gd name="T18" fmla="*/ 53 w 64"/>
                <a:gd name="T19" fmla="*/ 46 h 102"/>
                <a:gd name="T20" fmla="*/ 61 w 64"/>
                <a:gd name="T21" fmla="*/ 61 h 102"/>
                <a:gd name="T22" fmla="*/ 61 w 64"/>
                <a:gd name="T23" fmla="*/ 79 h 102"/>
                <a:gd name="T24" fmla="*/ 55 w 64"/>
                <a:gd name="T25" fmla="*/ 93 h 102"/>
                <a:gd name="T26" fmla="*/ 41 w 64"/>
                <a:gd name="T27" fmla="*/ 99 h 102"/>
                <a:gd name="T28" fmla="*/ 23 w 64"/>
                <a:gd name="T29" fmla="*/ 99 h 102"/>
                <a:gd name="T30" fmla="*/ 9 w 64"/>
                <a:gd name="T31" fmla="*/ 93 h 102"/>
                <a:gd name="T32" fmla="*/ 0 w 64"/>
                <a:gd name="T33" fmla="*/ 79 h 102"/>
                <a:gd name="T34" fmla="*/ 0 w 64"/>
                <a:gd name="T35" fmla="*/ 61 h 102"/>
                <a:gd name="T36" fmla="*/ 9 w 64"/>
                <a:gd name="T37" fmla="*/ 46 h 102"/>
                <a:gd name="T38" fmla="*/ 15 w 64"/>
                <a:gd name="T39" fmla="*/ 23 h 102"/>
                <a:gd name="T40" fmla="*/ 21 w 64"/>
                <a:gd name="T41" fmla="*/ 35 h 102"/>
                <a:gd name="T42" fmla="*/ 32 w 64"/>
                <a:gd name="T43" fmla="*/ 38 h 102"/>
                <a:gd name="T44" fmla="*/ 44 w 64"/>
                <a:gd name="T45" fmla="*/ 35 h 102"/>
                <a:gd name="T46" fmla="*/ 47 w 64"/>
                <a:gd name="T47" fmla="*/ 26 h 102"/>
                <a:gd name="T48" fmla="*/ 44 w 64"/>
                <a:gd name="T49" fmla="*/ 14 h 102"/>
                <a:gd name="T50" fmla="*/ 32 w 64"/>
                <a:gd name="T51" fmla="*/ 12 h 102"/>
                <a:gd name="T52" fmla="*/ 21 w 64"/>
                <a:gd name="T53" fmla="*/ 14 h 102"/>
                <a:gd name="T54" fmla="*/ 15 w 64"/>
                <a:gd name="T55" fmla="*/ 23 h 102"/>
                <a:gd name="T56" fmla="*/ 12 w 64"/>
                <a:gd name="T57" fmla="*/ 76 h 102"/>
                <a:gd name="T58" fmla="*/ 18 w 64"/>
                <a:gd name="T59" fmla="*/ 84 h 102"/>
                <a:gd name="T60" fmla="*/ 26 w 64"/>
                <a:gd name="T61" fmla="*/ 87 h 102"/>
                <a:gd name="T62" fmla="*/ 41 w 64"/>
                <a:gd name="T63" fmla="*/ 87 h 102"/>
                <a:gd name="T64" fmla="*/ 50 w 64"/>
                <a:gd name="T65" fmla="*/ 79 h 102"/>
                <a:gd name="T66" fmla="*/ 50 w 64"/>
                <a:gd name="T67" fmla="*/ 61 h 102"/>
                <a:gd name="T68" fmla="*/ 38 w 64"/>
                <a:gd name="T69" fmla="*/ 52 h 102"/>
                <a:gd name="T70" fmla="*/ 23 w 64"/>
                <a:gd name="T71" fmla="*/ 52 h 102"/>
                <a:gd name="T72" fmla="*/ 15 w 64"/>
                <a:gd name="T73" fmla="*/ 61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102"/>
                <a:gd name="T113" fmla="*/ 64 w 64"/>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102">
                  <a:moveTo>
                    <a:pt x="18" y="44"/>
                  </a:moveTo>
                  <a:lnTo>
                    <a:pt x="12" y="41"/>
                  </a:lnTo>
                  <a:lnTo>
                    <a:pt x="6" y="35"/>
                  </a:lnTo>
                  <a:lnTo>
                    <a:pt x="3" y="32"/>
                  </a:lnTo>
                  <a:lnTo>
                    <a:pt x="3" y="23"/>
                  </a:lnTo>
                  <a:lnTo>
                    <a:pt x="3" y="14"/>
                  </a:lnTo>
                  <a:lnTo>
                    <a:pt x="12" y="6"/>
                  </a:lnTo>
                  <a:lnTo>
                    <a:pt x="18" y="3"/>
                  </a:lnTo>
                  <a:lnTo>
                    <a:pt x="23" y="0"/>
                  </a:lnTo>
                  <a:lnTo>
                    <a:pt x="32" y="0"/>
                  </a:lnTo>
                  <a:lnTo>
                    <a:pt x="41" y="0"/>
                  </a:lnTo>
                  <a:lnTo>
                    <a:pt x="47" y="3"/>
                  </a:lnTo>
                  <a:lnTo>
                    <a:pt x="53" y="6"/>
                  </a:lnTo>
                  <a:lnTo>
                    <a:pt x="58" y="14"/>
                  </a:lnTo>
                  <a:lnTo>
                    <a:pt x="61" y="23"/>
                  </a:lnTo>
                  <a:lnTo>
                    <a:pt x="58" y="32"/>
                  </a:lnTo>
                  <a:lnTo>
                    <a:pt x="58" y="35"/>
                  </a:lnTo>
                  <a:lnTo>
                    <a:pt x="53" y="41"/>
                  </a:lnTo>
                  <a:lnTo>
                    <a:pt x="47" y="44"/>
                  </a:lnTo>
                  <a:lnTo>
                    <a:pt x="53" y="46"/>
                  </a:lnTo>
                  <a:lnTo>
                    <a:pt x="58" y="52"/>
                  </a:lnTo>
                  <a:lnTo>
                    <a:pt x="61" y="61"/>
                  </a:lnTo>
                  <a:lnTo>
                    <a:pt x="64" y="70"/>
                  </a:lnTo>
                  <a:lnTo>
                    <a:pt x="61" y="79"/>
                  </a:lnTo>
                  <a:lnTo>
                    <a:pt x="58" y="84"/>
                  </a:lnTo>
                  <a:lnTo>
                    <a:pt x="55" y="93"/>
                  </a:lnTo>
                  <a:lnTo>
                    <a:pt x="50" y="96"/>
                  </a:lnTo>
                  <a:lnTo>
                    <a:pt x="41" y="99"/>
                  </a:lnTo>
                  <a:lnTo>
                    <a:pt x="32" y="102"/>
                  </a:lnTo>
                  <a:lnTo>
                    <a:pt x="23" y="99"/>
                  </a:lnTo>
                  <a:lnTo>
                    <a:pt x="15" y="96"/>
                  </a:lnTo>
                  <a:lnTo>
                    <a:pt x="9" y="93"/>
                  </a:lnTo>
                  <a:lnTo>
                    <a:pt x="3" y="84"/>
                  </a:lnTo>
                  <a:lnTo>
                    <a:pt x="0" y="79"/>
                  </a:lnTo>
                  <a:lnTo>
                    <a:pt x="0" y="70"/>
                  </a:lnTo>
                  <a:lnTo>
                    <a:pt x="0" y="61"/>
                  </a:lnTo>
                  <a:lnTo>
                    <a:pt x="3" y="52"/>
                  </a:lnTo>
                  <a:lnTo>
                    <a:pt x="9" y="46"/>
                  </a:lnTo>
                  <a:lnTo>
                    <a:pt x="18" y="44"/>
                  </a:lnTo>
                  <a:close/>
                  <a:moveTo>
                    <a:pt x="15" y="23"/>
                  </a:moveTo>
                  <a:lnTo>
                    <a:pt x="18" y="29"/>
                  </a:lnTo>
                  <a:lnTo>
                    <a:pt x="21" y="35"/>
                  </a:lnTo>
                  <a:lnTo>
                    <a:pt x="23" y="38"/>
                  </a:lnTo>
                  <a:lnTo>
                    <a:pt x="32" y="38"/>
                  </a:lnTo>
                  <a:lnTo>
                    <a:pt x="38" y="38"/>
                  </a:lnTo>
                  <a:lnTo>
                    <a:pt x="44" y="35"/>
                  </a:lnTo>
                  <a:lnTo>
                    <a:pt x="47" y="29"/>
                  </a:lnTo>
                  <a:lnTo>
                    <a:pt x="47" y="26"/>
                  </a:lnTo>
                  <a:lnTo>
                    <a:pt x="47" y="20"/>
                  </a:lnTo>
                  <a:lnTo>
                    <a:pt x="44" y="14"/>
                  </a:lnTo>
                  <a:lnTo>
                    <a:pt x="38" y="12"/>
                  </a:lnTo>
                  <a:lnTo>
                    <a:pt x="32" y="12"/>
                  </a:lnTo>
                  <a:lnTo>
                    <a:pt x="23" y="12"/>
                  </a:lnTo>
                  <a:lnTo>
                    <a:pt x="21" y="14"/>
                  </a:lnTo>
                  <a:lnTo>
                    <a:pt x="18" y="20"/>
                  </a:lnTo>
                  <a:lnTo>
                    <a:pt x="15" y="23"/>
                  </a:lnTo>
                  <a:close/>
                  <a:moveTo>
                    <a:pt x="12" y="70"/>
                  </a:moveTo>
                  <a:lnTo>
                    <a:pt x="12" y="76"/>
                  </a:lnTo>
                  <a:lnTo>
                    <a:pt x="15" y="79"/>
                  </a:lnTo>
                  <a:lnTo>
                    <a:pt x="18" y="84"/>
                  </a:lnTo>
                  <a:lnTo>
                    <a:pt x="21" y="87"/>
                  </a:lnTo>
                  <a:lnTo>
                    <a:pt x="26" y="87"/>
                  </a:lnTo>
                  <a:lnTo>
                    <a:pt x="32" y="90"/>
                  </a:lnTo>
                  <a:lnTo>
                    <a:pt x="41" y="87"/>
                  </a:lnTo>
                  <a:lnTo>
                    <a:pt x="47" y="84"/>
                  </a:lnTo>
                  <a:lnTo>
                    <a:pt x="50" y="79"/>
                  </a:lnTo>
                  <a:lnTo>
                    <a:pt x="50" y="70"/>
                  </a:lnTo>
                  <a:lnTo>
                    <a:pt x="50" y="61"/>
                  </a:lnTo>
                  <a:lnTo>
                    <a:pt x="47" y="55"/>
                  </a:lnTo>
                  <a:lnTo>
                    <a:pt x="38" y="52"/>
                  </a:lnTo>
                  <a:lnTo>
                    <a:pt x="32" y="49"/>
                  </a:lnTo>
                  <a:lnTo>
                    <a:pt x="23" y="52"/>
                  </a:lnTo>
                  <a:lnTo>
                    <a:pt x="18" y="55"/>
                  </a:lnTo>
                  <a:lnTo>
                    <a:pt x="15" y="61"/>
                  </a:lnTo>
                  <a:lnTo>
                    <a:pt x="12" y="7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81" name="Freeform 85"/>
            <p:cNvSpPr>
              <a:spLocks noEditPoints="1"/>
            </p:cNvSpPr>
            <p:nvPr/>
          </p:nvSpPr>
          <p:spPr bwMode="auto">
            <a:xfrm>
              <a:off x="375" y="1575"/>
              <a:ext cx="67" cy="76"/>
            </a:xfrm>
            <a:custGeom>
              <a:avLst/>
              <a:gdLst>
                <a:gd name="T0" fmla="*/ 52 w 67"/>
                <a:gd name="T1" fmla="*/ 53 h 76"/>
                <a:gd name="T2" fmla="*/ 67 w 67"/>
                <a:gd name="T3" fmla="*/ 53 h 76"/>
                <a:gd name="T4" fmla="*/ 61 w 67"/>
                <a:gd name="T5" fmla="*/ 61 h 76"/>
                <a:gd name="T6" fmla="*/ 55 w 67"/>
                <a:gd name="T7" fmla="*/ 70 h 76"/>
                <a:gd name="T8" fmla="*/ 46 w 67"/>
                <a:gd name="T9" fmla="*/ 73 h 76"/>
                <a:gd name="T10" fmla="*/ 35 w 67"/>
                <a:gd name="T11" fmla="*/ 76 h 76"/>
                <a:gd name="T12" fmla="*/ 23 w 67"/>
                <a:gd name="T13" fmla="*/ 73 h 76"/>
                <a:gd name="T14" fmla="*/ 14 w 67"/>
                <a:gd name="T15" fmla="*/ 70 h 76"/>
                <a:gd name="T16" fmla="*/ 9 w 67"/>
                <a:gd name="T17" fmla="*/ 64 h 76"/>
                <a:gd name="T18" fmla="*/ 3 w 67"/>
                <a:gd name="T19" fmla="*/ 58 h 76"/>
                <a:gd name="T20" fmla="*/ 0 w 67"/>
                <a:gd name="T21" fmla="*/ 50 h 76"/>
                <a:gd name="T22" fmla="*/ 0 w 67"/>
                <a:gd name="T23" fmla="*/ 38 h 76"/>
                <a:gd name="T24" fmla="*/ 0 w 67"/>
                <a:gd name="T25" fmla="*/ 26 h 76"/>
                <a:gd name="T26" fmla="*/ 3 w 67"/>
                <a:gd name="T27" fmla="*/ 18 h 76"/>
                <a:gd name="T28" fmla="*/ 9 w 67"/>
                <a:gd name="T29" fmla="*/ 9 h 76"/>
                <a:gd name="T30" fmla="*/ 14 w 67"/>
                <a:gd name="T31" fmla="*/ 3 h 76"/>
                <a:gd name="T32" fmla="*/ 23 w 67"/>
                <a:gd name="T33" fmla="*/ 0 h 76"/>
                <a:gd name="T34" fmla="*/ 32 w 67"/>
                <a:gd name="T35" fmla="*/ 0 h 76"/>
                <a:gd name="T36" fmla="*/ 44 w 67"/>
                <a:gd name="T37" fmla="*/ 0 h 76"/>
                <a:gd name="T38" fmla="*/ 49 w 67"/>
                <a:gd name="T39" fmla="*/ 3 h 76"/>
                <a:gd name="T40" fmla="*/ 58 w 67"/>
                <a:gd name="T41" fmla="*/ 9 h 76"/>
                <a:gd name="T42" fmla="*/ 61 w 67"/>
                <a:gd name="T43" fmla="*/ 18 h 76"/>
                <a:gd name="T44" fmla="*/ 64 w 67"/>
                <a:gd name="T45" fmla="*/ 26 h 76"/>
                <a:gd name="T46" fmla="*/ 67 w 67"/>
                <a:gd name="T47" fmla="*/ 38 h 76"/>
                <a:gd name="T48" fmla="*/ 67 w 67"/>
                <a:gd name="T49" fmla="*/ 38 h 76"/>
                <a:gd name="T50" fmla="*/ 67 w 67"/>
                <a:gd name="T51" fmla="*/ 41 h 76"/>
                <a:gd name="T52" fmla="*/ 11 w 67"/>
                <a:gd name="T53" fmla="*/ 41 h 76"/>
                <a:gd name="T54" fmla="*/ 14 w 67"/>
                <a:gd name="T55" fmla="*/ 50 h 76"/>
                <a:gd name="T56" fmla="*/ 20 w 67"/>
                <a:gd name="T57" fmla="*/ 58 h 76"/>
                <a:gd name="T58" fmla="*/ 26 w 67"/>
                <a:gd name="T59" fmla="*/ 61 h 76"/>
                <a:gd name="T60" fmla="*/ 35 w 67"/>
                <a:gd name="T61" fmla="*/ 64 h 76"/>
                <a:gd name="T62" fmla="*/ 41 w 67"/>
                <a:gd name="T63" fmla="*/ 61 h 76"/>
                <a:gd name="T64" fmla="*/ 46 w 67"/>
                <a:gd name="T65" fmla="*/ 61 h 76"/>
                <a:gd name="T66" fmla="*/ 49 w 67"/>
                <a:gd name="T67" fmla="*/ 58 h 76"/>
                <a:gd name="T68" fmla="*/ 52 w 67"/>
                <a:gd name="T69" fmla="*/ 53 h 76"/>
                <a:gd name="T70" fmla="*/ 11 w 67"/>
                <a:gd name="T71" fmla="*/ 29 h 76"/>
                <a:gd name="T72" fmla="*/ 52 w 67"/>
                <a:gd name="T73" fmla="*/ 29 h 76"/>
                <a:gd name="T74" fmla="*/ 52 w 67"/>
                <a:gd name="T75" fmla="*/ 20 h 76"/>
                <a:gd name="T76" fmla="*/ 49 w 67"/>
                <a:gd name="T77" fmla="*/ 18 h 76"/>
                <a:gd name="T78" fmla="*/ 41 w 67"/>
                <a:gd name="T79" fmla="*/ 12 h 76"/>
                <a:gd name="T80" fmla="*/ 32 w 67"/>
                <a:gd name="T81" fmla="*/ 12 h 76"/>
                <a:gd name="T82" fmla="*/ 26 w 67"/>
                <a:gd name="T83" fmla="*/ 12 h 76"/>
                <a:gd name="T84" fmla="*/ 20 w 67"/>
                <a:gd name="T85" fmla="*/ 15 h 76"/>
                <a:gd name="T86" fmla="*/ 14 w 67"/>
                <a:gd name="T87" fmla="*/ 20 h 76"/>
                <a:gd name="T88" fmla="*/ 11 w 67"/>
                <a:gd name="T89" fmla="*/ 29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3"/>
                  </a:moveTo>
                  <a:lnTo>
                    <a:pt x="67" y="53"/>
                  </a:lnTo>
                  <a:lnTo>
                    <a:pt x="61" y="61"/>
                  </a:lnTo>
                  <a:lnTo>
                    <a:pt x="55" y="70"/>
                  </a:lnTo>
                  <a:lnTo>
                    <a:pt x="46" y="73"/>
                  </a:lnTo>
                  <a:lnTo>
                    <a:pt x="35" y="76"/>
                  </a:lnTo>
                  <a:lnTo>
                    <a:pt x="23" y="73"/>
                  </a:lnTo>
                  <a:lnTo>
                    <a:pt x="14" y="70"/>
                  </a:lnTo>
                  <a:lnTo>
                    <a:pt x="9" y="64"/>
                  </a:lnTo>
                  <a:lnTo>
                    <a:pt x="3" y="58"/>
                  </a:lnTo>
                  <a:lnTo>
                    <a:pt x="0" y="50"/>
                  </a:lnTo>
                  <a:lnTo>
                    <a:pt x="0" y="38"/>
                  </a:lnTo>
                  <a:lnTo>
                    <a:pt x="0" y="26"/>
                  </a:lnTo>
                  <a:lnTo>
                    <a:pt x="3" y="18"/>
                  </a:lnTo>
                  <a:lnTo>
                    <a:pt x="9" y="9"/>
                  </a:lnTo>
                  <a:lnTo>
                    <a:pt x="14" y="3"/>
                  </a:lnTo>
                  <a:lnTo>
                    <a:pt x="23" y="0"/>
                  </a:lnTo>
                  <a:lnTo>
                    <a:pt x="32" y="0"/>
                  </a:lnTo>
                  <a:lnTo>
                    <a:pt x="44" y="0"/>
                  </a:lnTo>
                  <a:lnTo>
                    <a:pt x="49" y="3"/>
                  </a:lnTo>
                  <a:lnTo>
                    <a:pt x="58" y="9"/>
                  </a:lnTo>
                  <a:lnTo>
                    <a:pt x="61" y="18"/>
                  </a:lnTo>
                  <a:lnTo>
                    <a:pt x="64" y="26"/>
                  </a:lnTo>
                  <a:lnTo>
                    <a:pt x="67" y="38"/>
                  </a:lnTo>
                  <a:lnTo>
                    <a:pt x="67" y="41"/>
                  </a:lnTo>
                  <a:lnTo>
                    <a:pt x="11" y="41"/>
                  </a:lnTo>
                  <a:lnTo>
                    <a:pt x="14" y="50"/>
                  </a:lnTo>
                  <a:lnTo>
                    <a:pt x="20" y="58"/>
                  </a:lnTo>
                  <a:lnTo>
                    <a:pt x="26" y="61"/>
                  </a:lnTo>
                  <a:lnTo>
                    <a:pt x="35" y="64"/>
                  </a:lnTo>
                  <a:lnTo>
                    <a:pt x="41" y="61"/>
                  </a:lnTo>
                  <a:lnTo>
                    <a:pt x="46" y="61"/>
                  </a:lnTo>
                  <a:lnTo>
                    <a:pt x="49" y="58"/>
                  </a:lnTo>
                  <a:lnTo>
                    <a:pt x="52" y="53"/>
                  </a:lnTo>
                  <a:close/>
                  <a:moveTo>
                    <a:pt x="11" y="29"/>
                  </a:moveTo>
                  <a:lnTo>
                    <a:pt x="52" y="29"/>
                  </a:lnTo>
                  <a:lnTo>
                    <a:pt x="52" y="20"/>
                  </a:lnTo>
                  <a:lnTo>
                    <a:pt x="49" y="18"/>
                  </a:lnTo>
                  <a:lnTo>
                    <a:pt x="41" y="12"/>
                  </a:lnTo>
                  <a:lnTo>
                    <a:pt x="32" y="12"/>
                  </a:lnTo>
                  <a:lnTo>
                    <a:pt x="26" y="12"/>
                  </a:lnTo>
                  <a:lnTo>
                    <a:pt x="20" y="15"/>
                  </a:lnTo>
                  <a:lnTo>
                    <a:pt x="14" y="20"/>
                  </a:lnTo>
                  <a:lnTo>
                    <a:pt x="11" y="2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82" name="Freeform 86"/>
            <p:cNvSpPr>
              <a:spLocks/>
            </p:cNvSpPr>
            <p:nvPr/>
          </p:nvSpPr>
          <p:spPr bwMode="auto">
            <a:xfrm>
              <a:off x="453" y="1566"/>
              <a:ext cx="67" cy="67"/>
            </a:xfrm>
            <a:custGeom>
              <a:avLst/>
              <a:gdLst>
                <a:gd name="T0" fmla="*/ 30 w 67"/>
                <a:gd name="T1" fmla="*/ 67 h 67"/>
                <a:gd name="T2" fmla="*/ 30 w 67"/>
                <a:gd name="T3" fmla="*/ 38 h 67"/>
                <a:gd name="T4" fmla="*/ 0 w 67"/>
                <a:gd name="T5" fmla="*/ 38 h 67"/>
                <a:gd name="T6" fmla="*/ 0 w 67"/>
                <a:gd name="T7" fmla="*/ 27 h 67"/>
                <a:gd name="T8" fmla="*/ 30 w 67"/>
                <a:gd name="T9" fmla="*/ 27 h 67"/>
                <a:gd name="T10" fmla="*/ 30 w 67"/>
                <a:gd name="T11" fmla="*/ 0 h 67"/>
                <a:gd name="T12" fmla="*/ 41 w 67"/>
                <a:gd name="T13" fmla="*/ 0 h 67"/>
                <a:gd name="T14" fmla="*/ 41 w 67"/>
                <a:gd name="T15" fmla="*/ 27 h 67"/>
                <a:gd name="T16" fmla="*/ 67 w 67"/>
                <a:gd name="T17" fmla="*/ 27 h 67"/>
                <a:gd name="T18" fmla="*/ 67 w 67"/>
                <a:gd name="T19" fmla="*/ 38 h 67"/>
                <a:gd name="T20" fmla="*/ 41 w 67"/>
                <a:gd name="T21" fmla="*/ 38 h 67"/>
                <a:gd name="T22" fmla="*/ 41 w 67"/>
                <a:gd name="T23" fmla="*/ 67 h 67"/>
                <a:gd name="T24" fmla="*/ 30 w 67"/>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7"/>
                <a:gd name="T41" fmla="*/ 67 w 6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7">
                  <a:moveTo>
                    <a:pt x="30" y="67"/>
                  </a:moveTo>
                  <a:lnTo>
                    <a:pt x="30" y="38"/>
                  </a:lnTo>
                  <a:lnTo>
                    <a:pt x="0" y="38"/>
                  </a:lnTo>
                  <a:lnTo>
                    <a:pt x="0" y="27"/>
                  </a:lnTo>
                  <a:lnTo>
                    <a:pt x="30" y="27"/>
                  </a:lnTo>
                  <a:lnTo>
                    <a:pt x="30" y="0"/>
                  </a:lnTo>
                  <a:lnTo>
                    <a:pt x="41" y="0"/>
                  </a:lnTo>
                  <a:lnTo>
                    <a:pt x="41" y="27"/>
                  </a:lnTo>
                  <a:lnTo>
                    <a:pt x="67" y="27"/>
                  </a:lnTo>
                  <a:lnTo>
                    <a:pt x="67" y="38"/>
                  </a:lnTo>
                  <a:lnTo>
                    <a:pt x="41" y="38"/>
                  </a:lnTo>
                  <a:lnTo>
                    <a:pt x="41" y="67"/>
                  </a:lnTo>
                  <a:lnTo>
                    <a:pt x="30"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83" name="Freeform 87"/>
            <p:cNvSpPr>
              <a:spLocks noEditPoints="1"/>
            </p:cNvSpPr>
            <p:nvPr/>
          </p:nvSpPr>
          <p:spPr bwMode="auto">
            <a:xfrm>
              <a:off x="535" y="1549"/>
              <a:ext cx="64" cy="102"/>
            </a:xfrm>
            <a:custGeom>
              <a:avLst/>
              <a:gdLst>
                <a:gd name="T0" fmla="*/ 0 w 64"/>
                <a:gd name="T1" fmla="*/ 49 h 102"/>
                <a:gd name="T2" fmla="*/ 0 w 64"/>
                <a:gd name="T3" fmla="*/ 35 h 102"/>
                <a:gd name="T4" fmla="*/ 3 w 64"/>
                <a:gd name="T5" fmla="*/ 20 h 102"/>
                <a:gd name="T6" fmla="*/ 9 w 64"/>
                <a:gd name="T7" fmla="*/ 12 h 102"/>
                <a:gd name="T8" fmla="*/ 14 w 64"/>
                <a:gd name="T9" fmla="*/ 6 h 102"/>
                <a:gd name="T10" fmla="*/ 23 w 64"/>
                <a:gd name="T11" fmla="*/ 0 h 102"/>
                <a:gd name="T12" fmla="*/ 32 w 64"/>
                <a:gd name="T13" fmla="*/ 0 h 102"/>
                <a:gd name="T14" fmla="*/ 41 w 64"/>
                <a:gd name="T15" fmla="*/ 0 h 102"/>
                <a:gd name="T16" fmla="*/ 46 w 64"/>
                <a:gd name="T17" fmla="*/ 3 h 102"/>
                <a:gd name="T18" fmla="*/ 52 w 64"/>
                <a:gd name="T19" fmla="*/ 6 h 102"/>
                <a:gd name="T20" fmla="*/ 58 w 64"/>
                <a:gd name="T21" fmla="*/ 12 h 102"/>
                <a:gd name="T22" fmla="*/ 61 w 64"/>
                <a:gd name="T23" fmla="*/ 17 h 102"/>
                <a:gd name="T24" fmla="*/ 64 w 64"/>
                <a:gd name="T25" fmla="*/ 26 h 102"/>
                <a:gd name="T26" fmla="*/ 64 w 64"/>
                <a:gd name="T27" fmla="*/ 38 h 102"/>
                <a:gd name="T28" fmla="*/ 64 w 64"/>
                <a:gd name="T29" fmla="*/ 49 h 102"/>
                <a:gd name="T30" fmla="*/ 64 w 64"/>
                <a:gd name="T31" fmla="*/ 67 h 102"/>
                <a:gd name="T32" fmla="*/ 61 w 64"/>
                <a:gd name="T33" fmla="*/ 79 h 102"/>
                <a:gd name="T34" fmla="*/ 55 w 64"/>
                <a:gd name="T35" fmla="*/ 87 h 102"/>
                <a:gd name="T36" fmla="*/ 49 w 64"/>
                <a:gd name="T37" fmla="*/ 96 h 102"/>
                <a:gd name="T38" fmla="*/ 44 w 64"/>
                <a:gd name="T39" fmla="*/ 99 h 102"/>
                <a:gd name="T40" fmla="*/ 32 w 64"/>
                <a:gd name="T41" fmla="*/ 102 h 102"/>
                <a:gd name="T42" fmla="*/ 23 w 64"/>
                <a:gd name="T43" fmla="*/ 99 h 102"/>
                <a:gd name="T44" fmla="*/ 14 w 64"/>
                <a:gd name="T45" fmla="*/ 96 h 102"/>
                <a:gd name="T46" fmla="*/ 9 w 64"/>
                <a:gd name="T47" fmla="*/ 90 h 102"/>
                <a:gd name="T48" fmla="*/ 3 w 64"/>
                <a:gd name="T49" fmla="*/ 81 h 102"/>
                <a:gd name="T50" fmla="*/ 0 w 64"/>
                <a:gd name="T51" fmla="*/ 67 h 102"/>
                <a:gd name="T52" fmla="*/ 0 w 64"/>
                <a:gd name="T53" fmla="*/ 49 h 102"/>
                <a:gd name="T54" fmla="*/ 12 w 64"/>
                <a:gd name="T55" fmla="*/ 49 h 102"/>
                <a:gd name="T56" fmla="*/ 14 w 64"/>
                <a:gd name="T57" fmla="*/ 64 h 102"/>
                <a:gd name="T58" fmla="*/ 14 w 64"/>
                <a:gd name="T59" fmla="*/ 76 h 102"/>
                <a:gd name="T60" fmla="*/ 17 w 64"/>
                <a:gd name="T61" fmla="*/ 81 h 102"/>
                <a:gd name="T62" fmla="*/ 23 w 64"/>
                <a:gd name="T63" fmla="*/ 87 h 102"/>
                <a:gd name="T64" fmla="*/ 32 w 64"/>
                <a:gd name="T65" fmla="*/ 90 h 102"/>
                <a:gd name="T66" fmla="*/ 41 w 64"/>
                <a:gd name="T67" fmla="*/ 87 h 102"/>
                <a:gd name="T68" fmla="*/ 46 w 64"/>
                <a:gd name="T69" fmla="*/ 81 h 102"/>
                <a:gd name="T70" fmla="*/ 49 w 64"/>
                <a:gd name="T71" fmla="*/ 76 h 102"/>
                <a:gd name="T72" fmla="*/ 52 w 64"/>
                <a:gd name="T73" fmla="*/ 64 h 102"/>
                <a:gd name="T74" fmla="*/ 52 w 64"/>
                <a:gd name="T75" fmla="*/ 49 h 102"/>
                <a:gd name="T76" fmla="*/ 52 w 64"/>
                <a:gd name="T77" fmla="*/ 35 h 102"/>
                <a:gd name="T78" fmla="*/ 49 w 64"/>
                <a:gd name="T79" fmla="*/ 26 h 102"/>
                <a:gd name="T80" fmla="*/ 46 w 64"/>
                <a:gd name="T81" fmla="*/ 17 h 102"/>
                <a:gd name="T82" fmla="*/ 41 w 64"/>
                <a:gd name="T83" fmla="*/ 12 h 102"/>
                <a:gd name="T84" fmla="*/ 32 w 64"/>
                <a:gd name="T85" fmla="*/ 12 h 102"/>
                <a:gd name="T86" fmla="*/ 23 w 64"/>
                <a:gd name="T87" fmla="*/ 12 h 102"/>
                <a:gd name="T88" fmla="*/ 17 w 64"/>
                <a:gd name="T89" fmla="*/ 17 h 102"/>
                <a:gd name="T90" fmla="*/ 14 w 64"/>
                <a:gd name="T91" fmla="*/ 26 h 102"/>
                <a:gd name="T92" fmla="*/ 14 w 64"/>
                <a:gd name="T93" fmla="*/ 35 h 102"/>
                <a:gd name="T94" fmla="*/ 12 w 64"/>
                <a:gd name="T95" fmla="*/ 49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49"/>
                  </a:moveTo>
                  <a:lnTo>
                    <a:pt x="0" y="35"/>
                  </a:lnTo>
                  <a:lnTo>
                    <a:pt x="3" y="20"/>
                  </a:lnTo>
                  <a:lnTo>
                    <a:pt x="9" y="12"/>
                  </a:lnTo>
                  <a:lnTo>
                    <a:pt x="14" y="6"/>
                  </a:lnTo>
                  <a:lnTo>
                    <a:pt x="23" y="0"/>
                  </a:lnTo>
                  <a:lnTo>
                    <a:pt x="32" y="0"/>
                  </a:lnTo>
                  <a:lnTo>
                    <a:pt x="41" y="0"/>
                  </a:lnTo>
                  <a:lnTo>
                    <a:pt x="46" y="3"/>
                  </a:lnTo>
                  <a:lnTo>
                    <a:pt x="52" y="6"/>
                  </a:lnTo>
                  <a:lnTo>
                    <a:pt x="58" y="12"/>
                  </a:lnTo>
                  <a:lnTo>
                    <a:pt x="61" y="17"/>
                  </a:lnTo>
                  <a:lnTo>
                    <a:pt x="64" y="26"/>
                  </a:lnTo>
                  <a:lnTo>
                    <a:pt x="64" y="38"/>
                  </a:lnTo>
                  <a:lnTo>
                    <a:pt x="64" y="49"/>
                  </a:lnTo>
                  <a:lnTo>
                    <a:pt x="64" y="67"/>
                  </a:lnTo>
                  <a:lnTo>
                    <a:pt x="61" y="79"/>
                  </a:lnTo>
                  <a:lnTo>
                    <a:pt x="55" y="87"/>
                  </a:lnTo>
                  <a:lnTo>
                    <a:pt x="49" y="96"/>
                  </a:lnTo>
                  <a:lnTo>
                    <a:pt x="44" y="99"/>
                  </a:lnTo>
                  <a:lnTo>
                    <a:pt x="32" y="102"/>
                  </a:lnTo>
                  <a:lnTo>
                    <a:pt x="23" y="99"/>
                  </a:lnTo>
                  <a:lnTo>
                    <a:pt x="14" y="96"/>
                  </a:lnTo>
                  <a:lnTo>
                    <a:pt x="9" y="90"/>
                  </a:lnTo>
                  <a:lnTo>
                    <a:pt x="3" y="81"/>
                  </a:lnTo>
                  <a:lnTo>
                    <a:pt x="0" y="67"/>
                  </a:lnTo>
                  <a:lnTo>
                    <a:pt x="0" y="49"/>
                  </a:lnTo>
                  <a:close/>
                  <a:moveTo>
                    <a:pt x="12" y="49"/>
                  </a:moveTo>
                  <a:lnTo>
                    <a:pt x="14" y="64"/>
                  </a:lnTo>
                  <a:lnTo>
                    <a:pt x="14" y="76"/>
                  </a:lnTo>
                  <a:lnTo>
                    <a:pt x="17" y="81"/>
                  </a:lnTo>
                  <a:lnTo>
                    <a:pt x="23" y="87"/>
                  </a:lnTo>
                  <a:lnTo>
                    <a:pt x="32" y="90"/>
                  </a:lnTo>
                  <a:lnTo>
                    <a:pt x="41" y="87"/>
                  </a:lnTo>
                  <a:lnTo>
                    <a:pt x="46" y="81"/>
                  </a:lnTo>
                  <a:lnTo>
                    <a:pt x="49" y="76"/>
                  </a:lnTo>
                  <a:lnTo>
                    <a:pt x="52" y="64"/>
                  </a:lnTo>
                  <a:lnTo>
                    <a:pt x="52" y="49"/>
                  </a:lnTo>
                  <a:lnTo>
                    <a:pt x="52" y="35"/>
                  </a:lnTo>
                  <a:lnTo>
                    <a:pt x="49" y="26"/>
                  </a:lnTo>
                  <a:lnTo>
                    <a:pt x="46" y="17"/>
                  </a:lnTo>
                  <a:lnTo>
                    <a:pt x="41" y="12"/>
                  </a:lnTo>
                  <a:lnTo>
                    <a:pt x="32" y="12"/>
                  </a:lnTo>
                  <a:lnTo>
                    <a:pt x="23" y="12"/>
                  </a:lnTo>
                  <a:lnTo>
                    <a:pt x="17" y="17"/>
                  </a:lnTo>
                  <a:lnTo>
                    <a:pt x="14" y="26"/>
                  </a:lnTo>
                  <a:lnTo>
                    <a:pt x="14" y="35"/>
                  </a:lnTo>
                  <a:lnTo>
                    <a:pt x="12" y="4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84" name="Freeform 88"/>
            <p:cNvSpPr>
              <a:spLocks noEditPoints="1"/>
            </p:cNvSpPr>
            <p:nvPr/>
          </p:nvSpPr>
          <p:spPr bwMode="auto">
            <a:xfrm>
              <a:off x="611" y="1549"/>
              <a:ext cx="67" cy="102"/>
            </a:xfrm>
            <a:custGeom>
              <a:avLst/>
              <a:gdLst>
                <a:gd name="T0" fmla="*/ 52 w 67"/>
                <a:gd name="T1" fmla="*/ 26 h 102"/>
                <a:gd name="T2" fmla="*/ 46 w 67"/>
                <a:gd name="T3" fmla="*/ 17 h 102"/>
                <a:gd name="T4" fmla="*/ 35 w 67"/>
                <a:gd name="T5" fmla="*/ 12 h 102"/>
                <a:gd name="T6" fmla="*/ 23 w 67"/>
                <a:gd name="T7" fmla="*/ 14 h 102"/>
                <a:gd name="T8" fmla="*/ 14 w 67"/>
                <a:gd name="T9" fmla="*/ 26 h 102"/>
                <a:gd name="T10" fmla="*/ 11 w 67"/>
                <a:gd name="T11" fmla="*/ 46 h 102"/>
                <a:gd name="T12" fmla="*/ 23 w 67"/>
                <a:gd name="T13" fmla="*/ 38 h 102"/>
                <a:gd name="T14" fmla="*/ 37 w 67"/>
                <a:gd name="T15" fmla="*/ 35 h 102"/>
                <a:gd name="T16" fmla="*/ 52 w 67"/>
                <a:gd name="T17" fmla="*/ 38 h 102"/>
                <a:gd name="T18" fmla="*/ 61 w 67"/>
                <a:gd name="T19" fmla="*/ 49 h 102"/>
                <a:gd name="T20" fmla="*/ 67 w 67"/>
                <a:gd name="T21" fmla="*/ 67 h 102"/>
                <a:gd name="T22" fmla="*/ 61 w 67"/>
                <a:gd name="T23" fmla="*/ 84 h 102"/>
                <a:gd name="T24" fmla="*/ 49 w 67"/>
                <a:gd name="T25" fmla="*/ 96 h 102"/>
                <a:gd name="T26" fmla="*/ 35 w 67"/>
                <a:gd name="T27" fmla="*/ 102 h 102"/>
                <a:gd name="T28" fmla="*/ 17 w 67"/>
                <a:gd name="T29" fmla="*/ 96 h 102"/>
                <a:gd name="T30" fmla="*/ 3 w 67"/>
                <a:gd name="T31" fmla="*/ 81 h 102"/>
                <a:gd name="T32" fmla="*/ 0 w 67"/>
                <a:gd name="T33" fmla="*/ 52 h 102"/>
                <a:gd name="T34" fmla="*/ 3 w 67"/>
                <a:gd name="T35" fmla="*/ 26 h 102"/>
                <a:gd name="T36" fmla="*/ 11 w 67"/>
                <a:gd name="T37" fmla="*/ 12 h 102"/>
                <a:gd name="T38" fmla="*/ 26 w 67"/>
                <a:gd name="T39" fmla="*/ 0 h 102"/>
                <a:gd name="T40" fmla="*/ 46 w 67"/>
                <a:gd name="T41" fmla="*/ 0 h 102"/>
                <a:gd name="T42" fmla="*/ 61 w 67"/>
                <a:gd name="T43" fmla="*/ 14 h 102"/>
                <a:gd name="T44" fmla="*/ 11 w 67"/>
                <a:gd name="T45" fmla="*/ 67 h 102"/>
                <a:gd name="T46" fmla="*/ 14 w 67"/>
                <a:gd name="T47" fmla="*/ 79 h 102"/>
                <a:gd name="T48" fmla="*/ 23 w 67"/>
                <a:gd name="T49" fmla="*/ 87 h 102"/>
                <a:gd name="T50" fmla="*/ 35 w 67"/>
                <a:gd name="T51" fmla="*/ 90 h 102"/>
                <a:gd name="T52" fmla="*/ 46 w 67"/>
                <a:gd name="T53" fmla="*/ 84 h 102"/>
                <a:gd name="T54" fmla="*/ 52 w 67"/>
                <a:gd name="T55" fmla="*/ 67 h 102"/>
                <a:gd name="T56" fmla="*/ 46 w 67"/>
                <a:gd name="T57" fmla="*/ 52 h 102"/>
                <a:gd name="T58" fmla="*/ 32 w 67"/>
                <a:gd name="T59" fmla="*/ 46 h 102"/>
                <a:gd name="T60" fmla="*/ 17 w 67"/>
                <a:gd name="T61" fmla="*/ 52 h 102"/>
                <a:gd name="T62" fmla="*/ 11 w 67"/>
                <a:gd name="T63" fmla="*/ 6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6"/>
                  </a:moveTo>
                  <a:lnTo>
                    <a:pt x="52" y="26"/>
                  </a:lnTo>
                  <a:lnTo>
                    <a:pt x="49" y="20"/>
                  </a:lnTo>
                  <a:lnTo>
                    <a:pt x="46" y="17"/>
                  </a:lnTo>
                  <a:lnTo>
                    <a:pt x="40" y="12"/>
                  </a:lnTo>
                  <a:lnTo>
                    <a:pt x="35" y="12"/>
                  </a:lnTo>
                  <a:lnTo>
                    <a:pt x="29" y="12"/>
                  </a:lnTo>
                  <a:lnTo>
                    <a:pt x="23" y="14"/>
                  </a:lnTo>
                  <a:lnTo>
                    <a:pt x="20" y="17"/>
                  </a:lnTo>
                  <a:lnTo>
                    <a:pt x="14" y="26"/>
                  </a:lnTo>
                  <a:lnTo>
                    <a:pt x="14" y="35"/>
                  </a:lnTo>
                  <a:lnTo>
                    <a:pt x="11" y="46"/>
                  </a:lnTo>
                  <a:lnTo>
                    <a:pt x="17" y="41"/>
                  </a:lnTo>
                  <a:lnTo>
                    <a:pt x="23" y="38"/>
                  </a:lnTo>
                  <a:lnTo>
                    <a:pt x="29" y="35"/>
                  </a:lnTo>
                  <a:lnTo>
                    <a:pt x="37" y="35"/>
                  </a:lnTo>
                  <a:lnTo>
                    <a:pt x="43" y="35"/>
                  </a:lnTo>
                  <a:lnTo>
                    <a:pt x="52" y="38"/>
                  </a:lnTo>
                  <a:lnTo>
                    <a:pt x="58" y="44"/>
                  </a:lnTo>
                  <a:lnTo>
                    <a:pt x="61" y="49"/>
                  </a:lnTo>
                  <a:lnTo>
                    <a:pt x="64" y="58"/>
                  </a:lnTo>
                  <a:lnTo>
                    <a:pt x="67" y="67"/>
                  </a:lnTo>
                  <a:lnTo>
                    <a:pt x="64" y="76"/>
                  </a:lnTo>
                  <a:lnTo>
                    <a:pt x="61" y="84"/>
                  </a:lnTo>
                  <a:lnTo>
                    <a:pt x="58" y="90"/>
                  </a:lnTo>
                  <a:lnTo>
                    <a:pt x="49" y="96"/>
                  </a:lnTo>
                  <a:lnTo>
                    <a:pt x="43" y="99"/>
                  </a:lnTo>
                  <a:lnTo>
                    <a:pt x="35" y="102"/>
                  </a:lnTo>
                  <a:lnTo>
                    <a:pt x="26" y="99"/>
                  </a:lnTo>
                  <a:lnTo>
                    <a:pt x="17" y="96"/>
                  </a:lnTo>
                  <a:lnTo>
                    <a:pt x="8" y="90"/>
                  </a:lnTo>
                  <a:lnTo>
                    <a:pt x="3" y="81"/>
                  </a:lnTo>
                  <a:lnTo>
                    <a:pt x="0" y="67"/>
                  </a:lnTo>
                  <a:lnTo>
                    <a:pt x="0" y="52"/>
                  </a:lnTo>
                  <a:lnTo>
                    <a:pt x="0" y="38"/>
                  </a:lnTo>
                  <a:lnTo>
                    <a:pt x="3" y="26"/>
                  </a:lnTo>
                  <a:lnTo>
                    <a:pt x="5" y="17"/>
                  </a:lnTo>
                  <a:lnTo>
                    <a:pt x="11" y="12"/>
                  </a:lnTo>
                  <a:lnTo>
                    <a:pt x="17" y="3"/>
                  </a:lnTo>
                  <a:lnTo>
                    <a:pt x="26" y="0"/>
                  </a:lnTo>
                  <a:lnTo>
                    <a:pt x="35" y="0"/>
                  </a:lnTo>
                  <a:lnTo>
                    <a:pt x="46" y="0"/>
                  </a:lnTo>
                  <a:lnTo>
                    <a:pt x="55" y="6"/>
                  </a:lnTo>
                  <a:lnTo>
                    <a:pt x="61" y="14"/>
                  </a:lnTo>
                  <a:lnTo>
                    <a:pt x="64" y="26"/>
                  </a:lnTo>
                  <a:close/>
                  <a:moveTo>
                    <a:pt x="11" y="67"/>
                  </a:moveTo>
                  <a:lnTo>
                    <a:pt x="14" y="73"/>
                  </a:lnTo>
                  <a:lnTo>
                    <a:pt x="14" y="79"/>
                  </a:lnTo>
                  <a:lnTo>
                    <a:pt x="17" y="81"/>
                  </a:lnTo>
                  <a:lnTo>
                    <a:pt x="23" y="87"/>
                  </a:lnTo>
                  <a:lnTo>
                    <a:pt x="29" y="87"/>
                  </a:lnTo>
                  <a:lnTo>
                    <a:pt x="35" y="90"/>
                  </a:lnTo>
                  <a:lnTo>
                    <a:pt x="40" y="87"/>
                  </a:lnTo>
                  <a:lnTo>
                    <a:pt x="46" y="84"/>
                  </a:lnTo>
                  <a:lnTo>
                    <a:pt x="52" y="76"/>
                  </a:lnTo>
                  <a:lnTo>
                    <a:pt x="52" y="67"/>
                  </a:lnTo>
                  <a:lnTo>
                    <a:pt x="52" y="58"/>
                  </a:lnTo>
                  <a:lnTo>
                    <a:pt x="46" y="52"/>
                  </a:lnTo>
                  <a:lnTo>
                    <a:pt x="40" y="46"/>
                  </a:lnTo>
                  <a:lnTo>
                    <a:pt x="32" y="46"/>
                  </a:lnTo>
                  <a:lnTo>
                    <a:pt x="26" y="46"/>
                  </a:lnTo>
                  <a:lnTo>
                    <a:pt x="17" y="52"/>
                  </a:lnTo>
                  <a:lnTo>
                    <a:pt x="14" y="58"/>
                  </a:lnTo>
                  <a:lnTo>
                    <a:pt x="11" y="6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85" name="Line 89"/>
            <p:cNvSpPr>
              <a:spLocks noChangeShapeType="1"/>
            </p:cNvSpPr>
            <p:nvPr/>
          </p:nvSpPr>
          <p:spPr bwMode="auto">
            <a:xfrm>
              <a:off x="768" y="1601"/>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86" name="Line 90"/>
            <p:cNvSpPr>
              <a:spLocks noChangeShapeType="1"/>
            </p:cNvSpPr>
            <p:nvPr/>
          </p:nvSpPr>
          <p:spPr bwMode="auto">
            <a:xfrm flipH="1">
              <a:off x="4027" y="1601"/>
              <a:ext cx="35" cy="1"/>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87" name="Line 91"/>
            <p:cNvSpPr>
              <a:spLocks noChangeShapeType="1"/>
            </p:cNvSpPr>
            <p:nvPr/>
          </p:nvSpPr>
          <p:spPr bwMode="auto">
            <a:xfrm flipV="1">
              <a:off x="768"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88" name="Line 92"/>
            <p:cNvSpPr>
              <a:spLocks noChangeShapeType="1"/>
            </p:cNvSpPr>
            <p:nvPr/>
          </p:nvSpPr>
          <p:spPr bwMode="auto">
            <a:xfrm>
              <a:off x="768"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89" name="Freeform 93"/>
            <p:cNvSpPr>
              <a:spLocks noEditPoints="1"/>
            </p:cNvSpPr>
            <p:nvPr/>
          </p:nvSpPr>
          <p:spPr bwMode="auto">
            <a:xfrm>
              <a:off x="733" y="2783"/>
              <a:ext cx="67" cy="102"/>
            </a:xfrm>
            <a:custGeom>
              <a:avLst/>
              <a:gdLst>
                <a:gd name="T0" fmla="*/ 0 w 67"/>
                <a:gd name="T1" fmla="*/ 53 h 102"/>
                <a:gd name="T2" fmla="*/ 3 w 67"/>
                <a:gd name="T3" fmla="*/ 35 h 102"/>
                <a:gd name="T4" fmla="*/ 6 w 67"/>
                <a:gd name="T5" fmla="*/ 24 h 102"/>
                <a:gd name="T6" fmla="*/ 9 w 67"/>
                <a:gd name="T7" fmla="*/ 15 h 102"/>
                <a:gd name="T8" fmla="*/ 14 w 67"/>
                <a:gd name="T9" fmla="*/ 6 h 102"/>
                <a:gd name="T10" fmla="*/ 23 w 67"/>
                <a:gd name="T11" fmla="*/ 3 h 102"/>
                <a:gd name="T12" fmla="*/ 35 w 67"/>
                <a:gd name="T13" fmla="*/ 0 h 102"/>
                <a:gd name="T14" fmla="*/ 41 w 67"/>
                <a:gd name="T15" fmla="*/ 3 h 102"/>
                <a:gd name="T16" fmla="*/ 49 w 67"/>
                <a:gd name="T17" fmla="*/ 6 h 102"/>
                <a:gd name="T18" fmla="*/ 55 w 67"/>
                <a:gd name="T19" fmla="*/ 9 h 102"/>
                <a:gd name="T20" fmla="*/ 58 w 67"/>
                <a:gd name="T21" fmla="*/ 15 h 102"/>
                <a:gd name="T22" fmla="*/ 61 w 67"/>
                <a:gd name="T23" fmla="*/ 21 h 102"/>
                <a:gd name="T24" fmla="*/ 64 w 67"/>
                <a:gd name="T25" fmla="*/ 29 h 102"/>
                <a:gd name="T26" fmla="*/ 67 w 67"/>
                <a:gd name="T27" fmla="*/ 38 h 102"/>
                <a:gd name="T28" fmla="*/ 67 w 67"/>
                <a:gd name="T29" fmla="*/ 53 h 102"/>
                <a:gd name="T30" fmla="*/ 67 w 67"/>
                <a:gd name="T31" fmla="*/ 67 h 102"/>
                <a:gd name="T32" fmla="*/ 64 w 67"/>
                <a:gd name="T33" fmla="*/ 82 h 102"/>
                <a:gd name="T34" fmla="*/ 58 w 67"/>
                <a:gd name="T35" fmla="*/ 91 h 102"/>
                <a:gd name="T36" fmla="*/ 52 w 67"/>
                <a:gd name="T37" fmla="*/ 99 h 102"/>
                <a:gd name="T38" fmla="*/ 43 w 67"/>
                <a:gd name="T39" fmla="*/ 102 h 102"/>
                <a:gd name="T40" fmla="*/ 35 w 67"/>
                <a:gd name="T41" fmla="*/ 102 h 102"/>
                <a:gd name="T42" fmla="*/ 26 w 67"/>
                <a:gd name="T43" fmla="*/ 102 h 102"/>
                <a:gd name="T44" fmla="*/ 17 w 67"/>
                <a:gd name="T45" fmla="*/ 99 h 102"/>
                <a:gd name="T46" fmla="*/ 11 w 67"/>
                <a:gd name="T47" fmla="*/ 93 h 102"/>
                <a:gd name="T48" fmla="*/ 6 w 67"/>
                <a:gd name="T49" fmla="*/ 85 h 102"/>
                <a:gd name="T50" fmla="*/ 3 w 67"/>
                <a:gd name="T51" fmla="*/ 70 h 102"/>
                <a:gd name="T52" fmla="*/ 0 w 67"/>
                <a:gd name="T53" fmla="*/ 53 h 102"/>
                <a:gd name="T54" fmla="*/ 14 w 67"/>
                <a:gd name="T55" fmla="*/ 53 h 102"/>
                <a:gd name="T56" fmla="*/ 14 w 67"/>
                <a:gd name="T57" fmla="*/ 67 h 102"/>
                <a:gd name="T58" fmla="*/ 17 w 67"/>
                <a:gd name="T59" fmla="*/ 79 h 102"/>
                <a:gd name="T60" fmla="*/ 20 w 67"/>
                <a:gd name="T61" fmla="*/ 85 h 102"/>
                <a:gd name="T62" fmla="*/ 26 w 67"/>
                <a:gd name="T63" fmla="*/ 91 h 102"/>
                <a:gd name="T64" fmla="*/ 35 w 67"/>
                <a:gd name="T65" fmla="*/ 91 h 102"/>
                <a:gd name="T66" fmla="*/ 41 w 67"/>
                <a:gd name="T67" fmla="*/ 91 h 102"/>
                <a:gd name="T68" fmla="*/ 46 w 67"/>
                <a:gd name="T69" fmla="*/ 85 h 102"/>
                <a:gd name="T70" fmla="*/ 49 w 67"/>
                <a:gd name="T71" fmla="*/ 79 h 102"/>
                <a:gd name="T72" fmla="*/ 52 w 67"/>
                <a:gd name="T73" fmla="*/ 67 h 102"/>
                <a:gd name="T74" fmla="*/ 52 w 67"/>
                <a:gd name="T75" fmla="*/ 53 h 102"/>
                <a:gd name="T76" fmla="*/ 52 w 67"/>
                <a:gd name="T77" fmla="*/ 38 h 102"/>
                <a:gd name="T78" fmla="*/ 52 w 67"/>
                <a:gd name="T79" fmla="*/ 29 h 102"/>
                <a:gd name="T80" fmla="*/ 46 w 67"/>
                <a:gd name="T81" fmla="*/ 21 h 102"/>
                <a:gd name="T82" fmla="*/ 41 w 67"/>
                <a:gd name="T83" fmla="*/ 15 h 102"/>
                <a:gd name="T84" fmla="*/ 35 w 67"/>
                <a:gd name="T85" fmla="*/ 12 h 102"/>
                <a:gd name="T86" fmla="*/ 26 w 67"/>
                <a:gd name="T87" fmla="*/ 15 h 102"/>
                <a:gd name="T88" fmla="*/ 20 w 67"/>
                <a:gd name="T89" fmla="*/ 21 h 102"/>
                <a:gd name="T90" fmla="*/ 17 w 67"/>
                <a:gd name="T91" fmla="*/ 26 h 102"/>
                <a:gd name="T92" fmla="*/ 14 w 67"/>
                <a:gd name="T93" fmla="*/ 38 h 102"/>
                <a:gd name="T94" fmla="*/ 14 w 67"/>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0" y="53"/>
                  </a:moveTo>
                  <a:lnTo>
                    <a:pt x="3" y="35"/>
                  </a:lnTo>
                  <a:lnTo>
                    <a:pt x="6" y="24"/>
                  </a:lnTo>
                  <a:lnTo>
                    <a:pt x="9" y="15"/>
                  </a:lnTo>
                  <a:lnTo>
                    <a:pt x="14" y="6"/>
                  </a:lnTo>
                  <a:lnTo>
                    <a:pt x="23" y="3"/>
                  </a:lnTo>
                  <a:lnTo>
                    <a:pt x="35" y="0"/>
                  </a:lnTo>
                  <a:lnTo>
                    <a:pt x="41" y="3"/>
                  </a:lnTo>
                  <a:lnTo>
                    <a:pt x="49" y="6"/>
                  </a:lnTo>
                  <a:lnTo>
                    <a:pt x="55" y="9"/>
                  </a:lnTo>
                  <a:lnTo>
                    <a:pt x="58" y="15"/>
                  </a:lnTo>
                  <a:lnTo>
                    <a:pt x="61" y="21"/>
                  </a:lnTo>
                  <a:lnTo>
                    <a:pt x="64" y="29"/>
                  </a:lnTo>
                  <a:lnTo>
                    <a:pt x="67" y="38"/>
                  </a:lnTo>
                  <a:lnTo>
                    <a:pt x="67" y="53"/>
                  </a:lnTo>
                  <a:lnTo>
                    <a:pt x="67" y="67"/>
                  </a:lnTo>
                  <a:lnTo>
                    <a:pt x="64" y="82"/>
                  </a:lnTo>
                  <a:lnTo>
                    <a:pt x="58" y="91"/>
                  </a:lnTo>
                  <a:lnTo>
                    <a:pt x="52" y="99"/>
                  </a:lnTo>
                  <a:lnTo>
                    <a:pt x="43" y="102"/>
                  </a:lnTo>
                  <a:lnTo>
                    <a:pt x="35" y="102"/>
                  </a:lnTo>
                  <a:lnTo>
                    <a:pt x="26" y="102"/>
                  </a:lnTo>
                  <a:lnTo>
                    <a:pt x="17" y="99"/>
                  </a:lnTo>
                  <a:lnTo>
                    <a:pt x="11" y="93"/>
                  </a:lnTo>
                  <a:lnTo>
                    <a:pt x="6" y="85"/>
                  </a:lnTo>
                  <a:lnTo>
                    <a:pt x="3" y="70"/>
                  </a:lnTo>
                  <a:lnTo>
                    <a:pt x="0" y="53"/>
                  </a:lnTo>
                  <a:close/>
                  <a:moveTo>
                    <a:pt x="14" y="53"/>
                  </a:moveTo>
                  <a:lnTo>
                    <a:pt x="14" y="67"/>
                  </a:lnTo>
                  <a:lnTo>
                    <a:pt x="17" y="79"/>
                  </a:lnTo>
                  <a:lnTo>
                    <a:pt x="20" y="85"/>
                  </a:lnTo>
                  <a:lnTo>
                    <a:pt x="26" y="91"/>
                  </a:lnTo>
                  <a:lnTo>
                    <a:pt x="35" y="91"/>
                  </a:lnTo>
                  <a:lnTo>
                    <a:pt x="41" y="91"/>
                  </a:lnTo>
                  <a:lnTo>
                    <a:pt x="46" y="85"/>
                  </a:lnTo>
                  <a:lnTo>
                    <a:pt x="49" y="79"/>
                  </a:lnTo>
                  <a:lnTo>
                    <a:pt x="52" y="67"/>
                  </a:lnTo>
                  <a:lnTo>
                    <a:pt x="52" y="53"/>
                  </a:lnTo>
                  <a:lnTo>
                    <a:pt x="52" y="38"/>
                  </a:lnTo>
                  <a:lnTo>
                    <a:pt x="52" y="29"/>
                  </a:lnTo>
                  <a:lnTo>
                    <a:pt x="46" y="21"/>
                  </a:lnTo>
                  <a:lnTo>
                    <a:pt x="41" y="15"/>
                  </a:lnTo>
                  <a:lnTo>
                    <a:pt x="35" y="12"/>
                  </a:lnTo>
                  <a:lnTo>
                    <a:pt x="26" y="15"/>
                  </a:lnTo>
                  <a:lnTo>
                    <a:pt x="20" y="21"/>
                  </a:lnTo>
                  <a:lnTo>
                    <a:pt x="17" y="26"/>
                  </a:lnTo>
                  <a:lnTo>
                    <a:pt x="14" y="38"/>
                  </a:lnTo>
                  <a:lnTo>
                    <a:pt x="14"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90" name="Line 94"/>
            <p:cNvSpPr>
              <a:spLocks noChangeShapeType="1"/>
            </p:cNvSpPr>
            <p:nvPr/>
          </p:nvSpPr>
          <p:spPr bwMode="auto">
            <a:xfrm flipV="1">
              <a:off x="768"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91" name="Line 95"/>
            <p:cNvSpPr>
              <a:spLocks noChangeShapeType="1"/>
            </p:cNvSpPr>
            <p:nvPr/>
          </p:nvSpPr>
          <p:spPr bwMode="auto">
            <a:xfrm>
              <a:off x="768"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92" name="Line 96"/>
            <p:cNvSpPr>
              <a:spLocks noChangeShapeType="1"/>
            </p:cNvSpPr>
            <p:nvPr/>
          </p:nvSpPr>
          <p:spPr bwMode="auto">
            <a:xfrm flipV="1">
              <a:off x="113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93" name="Line 97"/>
            <p:cNvSpPr>
              <a:spLocks noChangeShapeType="1"/>
            </p:cNvSpPr>
            <p:nvPr/>
          </p:nvSpPr>
          <p:spPr bwMode="auto">
            <a:xfrm>
              <a:off x="113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94" name="Freeform 98"/>
            <p:cNvSpPr>
              <a:spLocks/>
            </p:cNvSpPr>
            <p:nvPr/>
          </p:nvSpPr>
          <p:spPr bwMode="auto">
            <a:xfrm>
              <a:off x="1070" y="2783"/>
              <a:ext cx="35" cy="102"/>
            </a:xfrm>
            <a:custGeom>
              <a:avLst/>
              <a:gdLst>
                <a:gd name="T0" fmla="*/ 35 w 35"/>
                <a:gd name="T1" fmla="*/ 102 h 102"/>
                <a:gd name="T2" fmla="*/ 24 w 35"/>
                <a:gd name="T3" fmla="*/ 102 h 102"/>
                <a:gd name="T4" fmla="*/ 24 w 35"/>
                <a:gd name="T5" fmla="*/ 24 h 102"/>
                <a:gd name="T6" fmla="*/ 18 w 35"/>
                <a:gd name="T7" fmla="*/ 29 h 102"/>
                <a:gd name="T8" fmla="*/ 12 w 35"/>
                <a:gd name="T9" fmla="*/ 32 h 102"/>
                <a:gd name="T10" fmla="*/ 6 w 35"/>
                <a:gd name="T11" fmla="*/ 35 h 102"/>
                <a:gd name="T12" fmla="*/ 0 w 35"/>
                <a:gd name="T13" fmla="*/ 38 h 102"/>
                <a:gd name="T14" fmla="*/ 0 w 35"/>
                <a:gd name="T15" fmla="*/ 26 h 102"/>
                <a:gd name="T16" fmla="*/ 9 w 35"/>
                <a:gd name="T17" fmla="*/ 21 h 102"/>
                <a:gd name="T18" fmla="*/ 18 w 35"/>
                <a:gd name="T19" fmla="*/ 15 h 102"/>
                <a:gd name="T20" fmla="*/ 24 w 35"/>
                <a:gd name="T21" fmla="*/ 9 h 102"/>
                <a:gd name="T22" fmla="*/ 30 w 35"/>
                <a:gd name="T23" fmla="*/ 0 h 102"/>
                <a:gd name="T24" fmla="*/ 35 w 35"/>
                <a:gd name="T25" fmla="*/ 0 h 102"/>
                <a:gd name="T26" fmla="*/ 35 w 35"/>
                <a:gd name="T27" fmla="*/ 102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02"/>
                <a:gd name="T44" fmla="*/ 35 w 35"/>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02">
                  <a:moveTo>
                    <a:pt x="35" y="102"/>
                  </a:moveTo>
                  <a:lnTo>
                    <a:pt x="24" y="102"/>
                  </a:lnTo>
                  <a:lnTo>
                    <a:pt x="24" y="24"/>
                  </a:lnTo>
                  <a:lnTo>
                    <a:pt x="18" y="29"/>
                  </a:lnTo>
                  <a:lnTo>
                    <a:pt x="12" y="32"/>
                  </a:lnTo>
                  <a:lnTo>
                    <a:pt x="6" y="35"/>
                  </a:lnTo>
                  <a:lnTo>
                    <a:pt x="0" y="38"/>
                  </a:lnTo>
                  <a:lnTo>
                    <a:pt x="0" y="26"/>
                  </a:lnTo>
                  <a:lnTo>
                    <a:pt x="9" y="21"/>
                  </a:lnTo>
                  <a:lnTo>
                    <a:pt x="18" y="15"/>
                  </a:lnTo>
                  <a:lnTo>
                    <a:pt x="24" y="9"/>
                  </a:lnTo>
                  <a:lnTo>
                    <a:pt x="30" y="0"/>
                  </a:lnTo>
                  <a:lnTo>
                    <a:pt x="35" y="0"/>
                  </a:lnTo>
                  <a:lnTo>
                    <a:pt x="35" y="10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95" name="Freeform 99"/>
            <p:cNvSpPr>
              <a:spLocks noEditPoints="1"/>
            </p:cNvSpPr>
            <p:nvPr/>
          </p:nvSpPr>
          <p:spPr bwMode="auto">
            <a:xfrm>
              <a:off x="1137" y="2783"/>
              <a:ext cx="67" cy="102"/>
            </a:xfrm>
            <a:custGeom>
              <a:avLst/>
              <a:gdLst>
                <a:gd name="T0" fmla="*/ 0 w 67"/>
                <a:gd name="T1" fmla="*/ 53 h 102"/>
                <a:gd name="T2" fmla="*/ 3 w 67"/>
                <a:gd name="T3" fmla="*/ 35 h 102"/>
                <a:gd name="T4" fmla="*/ 6 w 67"/>
                <a:gd name="T5" fmla="*/ 24 h 102"/>
                <a:gd name="T6" fmla="*/ 9 w 67"/>
                <a:gd name="T7" fmla="*/ 15 h 102"/>
                <a:gd name="T8" fmla="*/ 15 w 67"/>
                <a:gd name="T9" fmla="*/ 6 h 102"/>
                <a:gd name="T10" fmla="*/ 24 w 67"/>
                <a:gd name="T11" fmla="*/ 3 h 102"/>
                <a:gd name="T12" fmla="*/ 35 w 67"/>
                <a:gd name="T13" fmla="*/ 0 h 102"/>
                <a:gd name="T14" fmla="*/ 41 w 67"/>
                <a:gd name="T15" fmla="*/ 3 h 102"/>
                <a:gd name="T16" fmla="*/ 50 w 67"/>
                <a:gd name="T17" fmla="*/ 6 h 102"/>
                <a:gd name="T18" fmla="*/ 56 w 67"/>
                <a:gd name="T19" fmla="*/ 9 h 102"/>
                <a:gd name="T20" fmla="*/ 59 w 67"/>
                <a:gd name="T21" fmla="*/ 15 h 102"/>
                <a:gd name="T22" fmla="*/ 61 w 67"/>
                <a:gd name="T23" fmla="*/ 21 h 102"/>
                <a:gd name="T24" fmla="*/ 64 w 67"/>
                <a:gd name="T25" fmla="*/ 29 h 102"/>
                <a:gd name="T26" fmla="*/ 67 w 67"/>
                <a:gd name="T27" fmla="*/ 38 h 102"/>
                <a:gd name="T28" fmla="*/ 67 w 67"/>
                <a:gd name="T29" fmla="*/ 53 h 102"/>
                <a:gd name="T30" fmla="*/ 67 w 67"/>
                <a:gd name="T31" fmla="*/ 67 h 102"/>
                <a:gd name="T32" fmla="*/ 64 w 67"/>
                <a:gd name="T33" fmla="*/ 82 h 102"/>
                <a:gd name="T34" fmla="*/ 59 w 67"/>
                <a:gd name="T35" fmla="*/ 91 h 102"/>
                <a:gd name="T36" fmla="*/ 53 w 67"/>
                <a:gd name="T37" fmla="*/ 99 h 102"/>
                <a:gd name="T38" fmla="*/ 44 w 67"/>
                <a:gd name="T39" fmla="*/ 102 h 102"/>
                <a:gd name="T40" fmla="*/ 35 w 67"/>
                <a:gd name="T41" fmla="*/ 102 h 102"/>
                <a:gd name="T42" fmla="*/ 27 w 67"/>
                <a:gd name="T43" fmla="*/ 102 h 102"/>
                <a:gd name="T44" fmla="*/ 18 w 67"/>
                <a:gd name="T45" fmla="*/ 99 h 102"/>
                <a:gd name="T46" fmla="*/ 12 w 67"/>
                <a:gd name="T47" fmla="*/ 93 h 102"/>
                <a:gd name="T48" fmla="*/ 6 w 67"/>
                <a:gd name="T49" fmla="*/ 85 h 102"/>
                <a:gd name="T50" fmla="*/ 3 w 67"/>
                <a:gd name="T51" fmla="*/ 70 h 102"/>
                <a:gd name="T52" fmla="*/ 0 w 67"/>
                <a:gd name="T53" fmla="*/ 53 h 102"/>
                <a:gd name="T54" fmla="*/ 15 w 67"/>
                <a:gd name="T55" fmla="*/ 53 h 102"/>
                <a:gd name="T56" fmla="*/ 15 w 67"/>
                <a:gd name="T57" fmla="*/ 67 h 102"/>
                <a:gd name="T58" fmla="*/ 18 w 67"/>
                <a:gd name="T59" fmla="*/ 79 h 102"/>
                <a:gd name="T60" fmla="*/ 21 w 67"/>
                <a:gd name="T61" fmla="*/ 85 h 102"/>
                <a:gd name="T62" fmla="*/ 27 w 67"/>
                <a:gd name="T63" fmla="*/ 91 h 102"/>
                <a:gd name="T64" fmla="*/ 35 w 67"/>
                <a:gd name="T65" fmla="*/ 91 h 102"/>
                <a:gd name="T66" fmla="*/ 41 w 67"/>
                <a:gd name="T67" fmla="*/ 91 h 102"/>
                <a:gd name="T68" fmla="*/ 47 w 67"/>
                <a:gd name="T69" fmla="*/ 85 h 102"/>
                <a:gd name="T70" fmla="*/ 53 w 67"/>
                <a:gd name="T71" fmla="*/ 79 h 102"/>
                <a:gd name="T72" fmla="*/ 53 w 67"/>
                <a:gd name="T73" fmla="*/ 67 h 102"/>
                <a:gd name="T74" fmla="*/ 53 w 67"/>
                <a:gd name="T75" fmla="*/ 53 h 102"/>
                <a:gd name="T76" fmla="*/ 53 w 67"/>
                <a:gd name="T77" fmla="*/ 38 h 102"/>
                <a:gd name="T78" fmla="*/ 53 w 67"/>
                <a:gd name="T79" fmla="*/ 29 h 102"/>
                <a:gd name="T80" fmla="*/ 50 w 67"/>
                <a:gd name="T81" fmla="*/ 21 h 102"/>
                <a:gd name="T82" fmla="*/ 41 w 67"/>
                <a:gd name="T83" fmla="*/ 15 h 102"/>
                <a:gd name="T84" fmla="*/ 35 w 67"/>
                <a:gd name="T85" fmla="*/ 12 h 102"/>
                <a:gd name="T86" fmla="*/ 27 w 67"/>
                <a:gd name="T87" fmla="*/ 15 h 102"/>
                <a:gd name="T88" fmla="*/ 21 w 67"/>
                <a:gd name="T89" fmla="*/ 21 h 102"/>
                <a:gd name="T90" fmla="*/ 18 w 67"/>
                <a:gd name="T91" fmla="*/ 26 h 102"/>
                <a:gd name="T92" fmla="*/ 15 w 67"/>
                <a:gd name="T93" fmla="*/ 38 h 102"/>
                <a:gd name="T94" fmla="*/ 15 w 67"/>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0" y="53"/>
                  </a:moveTo>
                  <a:lnTo>
                    <a:pt x="3" y="35"/>
                  </a:lnTo>
                  <a:lnTo>
                    <a:pt x="6" y="24"/>
                  </a:lnTo>
                  <a:lnTo>
                    <a:pt x="9" y="15"/>
                  </a:lnTo>
                  <a:lnTo>
                    <a:pt x="15" y="6"/>
                  </a:lnTo>
                  <a:lnTo>
                    <a:pt x="24" y="3"/>
                  </a:lnTo>
                  <a:lnTo>
                    <a:pt x="35" y="0"/>
                  </a:lnTo>
                  <a:lnTo>
                    <a:pt x="41" y="3"/>
                  </a:lnTo>
                  <a:lnTo>
                    <a:pt x="50" y="6"/>
                  </a:lnTo>
                  <a:lnTo>
                    <a:pt x="56" y="9"/>
                  </a:lnTo>
                  <a:lnTo>
                    <a:pt x="59" y="15"/>
                  </a:lnTo>
                  <a:lnTo>
                    <a:pt x="61" y="21"/>
                  </a:lnTo>
                  <a:lnTo>
                    <a:pt x="64" y="29"/>
                  </a:lnTo>
                  <a:lnTo>
                    <a:pt x="67" y="38"/>
                  </a:lnTo>
                  <a:lnTo>
                    <a:pt x="67" y="53"/>
                  </a:lnTo>
                  <a:lnTo>
                    <a:pt x="67" y="67"/>
                  </a:lnTo>
                  <a:lnTo>
                    <a:pt x="64" y="82"/>
                  </a:lnTo>
                  <a:lnTo>
                    <a:pt x="59" y="91"/>
                  </a:lnTo>
                  <a:lnTo>
                    <a:pt x="53" y="99"/>
                  </a:lnTo>
                  <a:lnTo>
                    <a:pt x="44" y="102"/>
                  </a:lnTo>
                  <a:lnTo>
                    <a:pt x="35" y="102"/>
                  </a:lnTo>
                  <a:lnTo>
                    <a:pt x="27" y="102"/>
                  </a:lnTo>
                  <a:lnTo>
                    <a:pt x="18" y="99"/>
                  </a:lnTo>
                  <a:lnTo>
                    <a:pt x="12" y="93"/>
                  </a:lnTo>
                  <a:lnTo>
                    <a:pt x="6" y="85"/>
                  </a:lnTo>
                  <a:lnTo>
                    <a:pt x="3" y="70"/>
                  </a:lnTo>
                  <a:lnTo>
                    <a:pt x="0" y="53"/>
                  </a:lnTo>
                  <a:close/>
                  <a:moveTo>
                    <a:pt x="15" y="53"/>
                  </a:moveTo>
                  <a:lnTo>
                    <a:pt x="15" y="67"/>
                  </a:lnTo>
                  <a:lnTo>
                    <a:pt x="18" y="79"/>
                  </a:lnTo>
                  <a:lnTo>
                    <a:pt x="21" y="85"/>
                  </a:lnTo>
                  <a:lnTo>
                    <a:pt x="27" y="91"/>
                  </a:lnTo>
                  <a:lnTo>
                    <a:pt x="35" y="91"/>
                  </a:lnTo>
                  <a:lnTo>
                    <a:pt x="41" y="91"/>
                  </a:lnTo>
                  <a:lnTo>
                    <a:pt x="47" y="85"/>
                  </a:lnTo>
                  <a:lnTo>
                    <a:pt x="53" y="79"/>
                  </a:lnTo>
                  <a:lnTo>
                    <a:pt x="53" y="67"/>
                  </a:lnTo>
                  <a:lnTo>
                    <a:pt x="53" y="53"/>
                  </a:lnTo>
                  <a:lnTo>
                    <a:pt x="53" y="38"/>
                  </a:lnTo>
                  <a:lnTo>
                    <a:pt x="53" y="29"/>
                  </a:lnTo>
                  <a:lnTo>
                    <a:pt x="50" y="21"/>
                  </a:lnTo>
                  <a:lnTo>
                    <a:pt x="41" y="15"/>
                  </a:lnTo>
                  <a:lnTo>
                    <a:pt x="35" y="12"/>
                  </a:lnTo>
                  <a:lnTo>
                    <a:pt x="27" y="15"/>
                  </a:lnTo>
                  <a:lnTo>
                    <a:pt x="21" y="21"/>
                  </a:lnTo>
                  <a:lnTo>
                    <a:pt x="18" y="26"/>
                  </a:lnTo>
                  <a:lnTo>
                    <a:pt x="15" y="38"/>
                  </a:lnTo>
                  <a:lnTo>
                    <a:pt x="15"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696" name="Line 100"/>
            <p:cNvSpPr>
              <a:spLocks noChangeShapeType="1"/>
            </p:cNvSpPr>
            <p:nvPr/>
          </p:nvSpPr>
          <p:spPr bwMode="auto">
            <a:xfrm flipV="1">
              <a:off x="113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97" name="Line 101"/>
            <p:cNvSpPr>
              <a:spLocks noChangeShapeType="1"/>
            </p:cNvSpPr>
            <p:nvPr/>
          </p:nvSpPr>
          <p:spPr bwMode="auto">
            <a:xfrm>
              <a:off x="113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98" name="Line 102"/>
            <p:cNvSpPr>
              <a:spLocks noChangeShapeType="1"/>
            </p:cNvSpPr>
            <p:nvPr/>
          </p:nvSpPr>
          <p:spPr bwMode="auto">
            <a:xfrm flipV="1">
              <a:off x="1498"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699" name="Line 103"/>
            <p:cNvSpPr>
              <a:spLocks noChangeShapeType="1"/>
            </p:cNvSpPr>
            <p:nvPr/>
          </p:nvSpPr>
          <p:spPr bwMode="auto">
            <a:xfrm>
              <a:off x="1498"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00" name="Freeform 104"/>
            <p:cNvSpPr>
              <a:spLocks/>
            </p:cNvSpPr>
            <p:nvPr/>
          </p:nvSpPr>
          <p:spPr bwMode="auto">
            <a:xfrm>
              <a:off x="1426" y="2783"/>
              <a:ext cx="66" cy="102"/>
            </a:xfrm>
            <a:custGeom>
              <a:avLst/>
              <a:gdLst>
                <a:gd name="T0" fmla="*/ 66 w 66"/>
                <a:gd name="T1" fmla="*/ 88 h 102"/>
                <a:gd name="T2" fmla="*/ 66 w 66"/>
                <a:gd name="T3" fmla="*/ 102 h 102"/>
                <a:gd name="T4" fmla="*/ 0 w 66"/>
                <a:gd name="T5" fmla="*/ 102 h 102"/>
                <a:gd name="T6" fmla="*/ 0 w 66"/>
                <a:gd name="T7" fmla="*/ 96 h 102"/>
                <a:gd name="T8" fmla="*/ 2 w 66"/>
                <a:gd name="T9" fmla="*/ 93 h 102"/>
                <a:gd name="T10" fmla="*/ 5 w 66"/>
                <a:gd name="T11" fmla="*/ 88 h 102"/>
                <a:gd name="T12" fmla="*/ 8 w 66"/>
                <a:gd name="T13" fmla="*/ 79 h 102"/>
                <a:gd name="T14" fmla="*/ 17 w 66"/>
                <a:gd name="T15" fmla="*/ 73 h 102"/>
                <a:gd name="T16" fmla="*/ 26 w 66"/>
                <a:gd name="T17" fmla="*/ 64 h 102"/>
                <a:gd name="T18" fmla="*/ 34 w 66"/>
                <a:gd name="T19" fmla="*/ 56 h 102"/>
                <a:gd name="T20" fmla="*/ 40 w 66"/>
                <a:gd name="T21" fmla="*/ 50 h 102"/>
                <a:gd name="T22" fmla="*/ 46 w 66"/>
                <a:gd name="T23" fmla="*/ 44 h 102"/>
                <a:gd name="T24" fmla="*/ 49 w 66"/>
                <a:gd name="T25" fmla="*/ 35 h 102"/>
                <a:gd name="T26" fmla="*/ 52 w 66"/>
                <a:gd name="T27" fmla="*/ 29 h 102"/>
                <a:gd name="T28" fmla="*/ 49 w 66"/>
                <a:gd name="T29" fmla="*/ 24 h 102"/>
                <a:gd name="T30" fmla="*/ 46 w 66"/>
                <a:gd name="T31" fmla="*/ 18 h 102"/>
                <a:gd name="T32" fmla="*/ 40 w 66"/>
                <a:gd name="T33" fmla="*/ 15 h 102"/>
                <a:gd name="T34" fmla="*/ 34 w 66"/>
                <a:gd name="T35" fmla="*/ 12 h 102"/>
                <a:gd name="T36" fmla="*/ 26 w 66"/>
                <a:gd name="T37" fmla="*/ 15 h 102"/>
                <a:gd name="T38" fmla="*/ 20 w 66"/>
                <a:gd name="T39" fmla="*/ 18 h 102"/>
                <a:gd name="T40" fmla="*/ 17 w 66"/>
                <a:gd name="T41" fmla="*/ 24 h 102"/>
                <a:gd name="T42" fmla="*/ 14 w 66"/>
                <a:gd name="T43" fmla="*/ 29 h 102"/>
                <a:gd name="T44" fmla="*/ 2 w 66"/>
                <a:gd name="T45" fmla="*/ 29 h 102"/>
                <a:gd name="T46" fmla="*/ 2 w 66"/>
                <a:gd name="T47" fmla="*/ 21 h 102"/>
                <a:gd name="T48" fmla="*/ 8 w 66"/>
                <a:gd name="T49" fmla="*/ 15 h 102"/>
                <a:gd name="T50" fmla="*/ 11 w 66"/>
                <a:gd name="T51" fmla="*/ 9 h 102"/>
                <a:gd name="T52" fmla="*/ 17 w 66"/>
                <a:gd name="T53" fmla="*/ 6 h 102"/>
                <a:gd name="T54" fmla="*/ 26 w 66"/>
                <a:gd name="T55" fmla="*/ 3 h 102"/>
                <a:gd name="T56" fmla="*/ 34 w 66"/>
                <a:gd name="T57" fmla="*/ 0 h 102"/>
                <a:gd name="T58" fmla="*/ 43 w 66"/>
                <a:gd name="T59" fmla="*/ 3 h 102"/>
                <a:gd name="T60" fmla="*/ 49 w 66"/>
                <a:gd name="T61" fmla="*/ 6 h 102"/>
                <a:gd name="T62" fmla="*/ 58 w 66"/>
                <a:gd name="T63" fmla="*/ 9 h 102"/>
                <a:gd name="T64" fmla="*/ 61 w 66"/>
                <a:gd name="T65" fmla="*/ 15 h 102"/>
                <a:gd name="T66" fmla="*/ 64 w 66"/>
                <a:gd name="T67" fmla="*/ 21 h 102"/>
                <a:gd name="T68" fmla="*/ 64 w 66"/>
                <a:gd name="T69" fmla="*/ 29 h 102"/>
                <a:gd name="T70" fmla="*/ 64 w 66"/>
                <a:gd name="T71" fmla="*/ 35 h 102"/>
                <a:gd name="T72" fmla="*/ 64 w 66"/>
                <a:gd name="T73" fmla="*/ 41 h 102"/>
                <a:gd name="T74" fmla="*/ 61 w 66"/>
                <a:gd name="T75" fmla="*/ 47 h 102"/>
                <a:gd name="T76" fmla="*/ 55 w 66"/>
                <a:gd name="T77" fmla="*/ 53 h 102"/>
                <a:gd name="T78" fmla="*/ 52 w 66"/>
                <a:gd name="T79" fmla="*/ 58 h 102"/>
                <a:gd name="T80" fmla="*/ 46 w 66"/>
                <a:gd name="T81" fmla="*/ 64 h 102"/>
                <a:gd name="T82" fmla="*/ 37 w 66"/>
                <a:gd name="T83" fmla="*/ 70 h 102"/>
                <a:gd name="T84" fmla="*/ 32 w 66"/>
                <a:gd name="T85" fmla="*/ 76 h 102"/>
                <a:gd name="T86" fmla="*/ 26 w 66"/>
                <a:gd name="T87" fmla="*/ 79 h 102"/>
                <a:gd name="T88" fmla="*/ 23 w 66"/>
                <a:gd name="T89" fmla="*/ 82 h 102"/>
                <a:gd name="T90" fmla="*/ 20 w 66"/>
                <a:gd name="T91" fmla="*/ 85 h 102"/>
                <a:gd name="T92" fmla="*/ 17 w 66"/>
                <a:gd name="T93" fmla="*/ 88 h 102"/>
                <a:gd name="T94" fmla="*/ 66 w 66"/>
                <a:gd name="T95" fmla="*/ 88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102"/>
                <a:gd name="T146" fmla="*/ 66 w 66"/>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102">
                  <a:moveTo>
                    <a:pt x="66" y="88"/>
                  </a:moveTo>
                  <a:lnTo>
                    <a:pt x="66" y="102"/>
                  </a:lnTo>
                  <a:lnTo>
                    <a:pt x="0" y="102"/>
                  </a:lnTo>
                  <a:lnTo>
                    <a:pt x="0" y="96"/>
                  </a:lnTo>
                  <a:lnTo>
                    <a:pt x="2" y="93"/>
                  </a:lnTo>
                  <a:lnTo>
                    <a:pt x="5" y="88"/>
                  </a:lnTo>
                  <a:lnTo>
                    <a:pt x="8" y="79"/>
                  </a:lnTo>
                  <a:lnTo>
                    <a:pt x="17" y="73"/>
                  </a:lnTo>
                  <a:lnTo>
                    <a:pt x="26" y="64"/>
                  </a:lnTo>
                  <a:lnTo>
                    <a:pt x="34" y="56"/>
                  </a:lnTo>
                  <a:lnTo>
                    <a:pt x="40" y="50"/>
                  </a:lnTo>
                  <a:lnTo>
                    <a:pt x="46" y="44"/>
                  </a:lnTo>
                  <a:lnTo>
                    <a:pt x="49" y="35"/>
                  </a:lnTo>
                  <a:lnTo>
                    <a:pt x="52" y="29"/>
                  </a:lnTo>
                  <a:lnTo>
                    <a:pt x="49" y="24"/>
                  </a:lnTo>
                  <a:lnTo>
                    <a:pt x="46" y="18"/>
                  </a:lnTo>
                  <a:lnTo>
                    <a:pt x="40" y="15"/>
                  </a:lnTo>
                  <a:lnTo>
                    <a:pt x="34" y="12"/>
                  </a:lnTo>
                  <a:lnTo>
                    <a:pt x="26" y="15"/>
                  </a:lnTo>
                  <a:lnTo>
                    <a:pt x="20" y="18"/>
                  </a:lnTo>
                  <a:lnTo>
                    <a:pt x="17" y="24"/>
                  </a:lnTo>
                  <a:lnTo>
                    <a:pt x="14" y="29"/>
                  </a:lnTo>
                  <a:lnTo>
                    <a:pt x="2" y="29"/>
                  </a:lnTo>
                  <a:lnTo>
                    <a:pt x="2" y="21"/>
                  </a:lnTo>
                  <a:lnTo>
                    <a:pt x="8" y="15"/>
                  </a:lnTo>
                  <a:lnTo>
                    <a:pt x="11" y="9"/>
                  </a:lnTo>
                  <a:lnTo>
                    <a:pt x="17" y="6"/>
                  </a:lnTo>
                  <a:lnTo>
                    <a:pt x="26" y="3"/>
                  </a:lnTo>
                  <a:lnTo>
                    <a:pt x="34" y="0"/>
                  </a:lnTo>
                  <a:lnTo>
                    <a:pt x="43" y="3"/>
                  </a:lnTo>
                  <a:lnTo>
                    <a:pt x="49" y="6"/>
                  </a:lnTo>
                  <a:lnTo>
                    <a:pt x="58" y="9"/>
                  </a:lnTo>
                  <a:lnTo>
                    <a:pt x="61" y="15"/>
                  </a:lnTo>
                  <a:lnTo>
                    <a:pt x="64" y="21"/>
                  </a:lnTo>
                  <a:lnTo>
                    <a:pt x="64" y="29"/>
                  </a:lnTo>
                  <a:lnTo>
                    <a:pt x="64" y="35"/>
                  </a:lnTo>
                  <a:lnTo>
                    <a:pt x="64" y="41"/>
                  </a:lnTo>
                  <a:lnTo>
                    <a:pt x="61" y="47"/>
                  </a:lnTo>
                  <a:lnTo>
                    <a:pt x="55" y="53"/>
                  </a:lnTo>
                  <a:lnTo>
                    <a:pt x="52" y="58"/>
                  </a:lnTo>
                  <a:lnTo>
                    <a:pt x="46" y="64"/>
                  </a:lnTo>
                  <a:lnTo>
                    <a:pt x="37" y="70"/>
                  </a:lnTo>
                  <a:lnTo>
                    <a:pt x="32" y="76"/>
                  </a:lnTo>
                  <a:lnTo>
                    <a:pt x="26" y="79"/>
                  </a:lnTo>
                  <a:lnTo>
                    <a:pt x="23" y="82"/>
                  </a:lnTo>
                  <a:lnTo>
                    <a:pt x="20" y="85"/>
                  </a:lnTo>
                  <a:lnTo>
                    <a:pt x="17" y="88"/>
                  </a:lnTo>
                  <a:lnTo>
                    <a:pt x="66" y="8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01" name="Freeform 105"/>
            <p:cNvSpPr>
              <a:spLocks noEditPoints="1"/>
            </p:cNvSpPr>
            <p:nvPr/>
          </p:nvSpPr>
          <p:spPr bwMode="auto">
            <a:xfrm>
              <a:off x="1504" y="2783"/>
              <a:ext cx="67" cy="102"/>
            </a:xfrm>
            <a:custGeom>
              <a:avLst/>
              <a:gdLst>
                <a:gd name="T0" fmla="*/ 0 w 67"/>
                <a:gd name="T1" fmla="*/ 53 h 102"/>
                <a:gd name="T2" fmla="*/ 3 w 67"/>
                <a:gd name="T3" fmla="*/ 35 h 102"/>
                <a:gd name="T4" fmla="*/ 6 w 67"/>
                <a:gd name="T5" fmla="*/ 24 h 102"/>
                <a:gd name="T6" fmla="*/ 9 w 67"/>
                <a:gd name="T7" fmla="*/ 15 h 102"/>
                <a:gd name="T8" fmla="*/ 15 w 67"/>
                <a:gd name="T9" fmla="*/ 6 h 102"/>
                <a:gd name="T10" fmla="*/ 23 w 67"/>
                <a:gd name="T11" fmla="*/ 3 h 102"/>
                <a:gd name="T12" fmla="*/ 35 w 67"/>
                <a:gd name="T13" fmla="*/ 0 h 102"/>
                <a:gd name="T14" fmla="*/ 41 w 67"/>
                <a:gd name="T15" fmla="*/ 3 h 102"/>
                <a:gd name="T16" fmla="*/ 50 w 67"/>
                <a:gd name="T17" fmla="*/ 6 h 102"/>
                <a:gd name="T18" fmla="*/ 55 w 67"/>
                <a:gd name="T19" fmla="*/ 9 h 102"/>
                <a:gd name="T20" fmla="*/ 58 w 67"/>
                <a:gd name="T21" fmla="*/ 15 h 102"/>
                <a:gd name="T22" fmla="*/ 61 w 67"/>
                <a:gd name="T23" fmla="*/ 21 h 102"/>
                <a:gd name="T24" fmla="*/ 64 w 67"/>
                <a:gd name="T25" fmla="*/ 29 h 102"/>
                <a:gd name="T26" fmla="*/ 67 w 67"/>
                <a:gd name="T27" fmla="*/ 38 h 102"/>
                <a:gd name="T28" fmla="*/ 67 w 67"/>
                <a:gd name="T29" fmla="*/ 53 h 102"/>
                <a:gd name="T30" fmla="*/ 67 w 67"/>
                <a:gd name="T31" fmla="*/ 67 h 102"/>
                <a:gd name="T32" fmla="*/ 64 w 67"/>
                <a:gd name="T33" fmla="*/ 82 h 102"/>
                <a:gd name="T34" fmla="*/ 58 w 67"/>
                <a:gd name="T35" fmla="*/ 91 h 102"/>
                <a:gd name="T36" fmla="*/ 52 w 67"/>
                <a:gd name="T37" fmla="*/ 99 h 102"/>
                <a:gd name="T38" fmla="*/ 44 w 67"/>
                <a:gd name="T39" fmla="*/ 102 h 102"/>
                <a:gd name="T40" fmla="*/ 35 w 67"/>
                <a:gd name="T41" fmla="*/ 102 h 102"/>
                <a:gd name="T42" fmla="*/ 26 w 67"/>
                <a:gd name="T43" fmla="*/ 102 h 102"/>
                <a:gd name="T44" fmla="*/ 18 w 67"/>
                <a:gd name="T45" fmla="*/ 99 h 102"/>
                <a:gd name="T46" fmla="*/ 12 w 67"/>
                <a:gd name="T47" fmla="*/ 93 h 102"/>
                <a:gd name="T48" fmla="*/ 6 w 67"/>
                <a:gd name="T49" fmla="*/ 85 h 102"/>
                <a:gd name="T50" fmla="*/ 3 w 67"/>
                <a:gd name="T51" fmla="*/ 70 h 102"/>
                <a:gd name="T52" fmla="*/ 0 w 67"/>
                <a:gd name="T53" fmla="*/ 53 h 102"/>
                <a:gd name="T54" fmla="*/ 15 w 67"/>
                <a:gd name="T55" fmla="*/ 53 h 102"/>
                <a:gd name="T56" fmla="*/ 15 w 67"/>
                <a:gd name="T57" fmla="*/ 67 h 102"/>
                <a:gd name="T58" fmla="*/ 18 w 67"/>
                <a:gd name="T59" fmla="*/ 79 h 102"/>
                <a:gd name="T60" fmla="*/ 20 w 67"/>
                <a:gd name="T61" fmla="*/ 85 h 102"/>
                <a:gd name="T62" fmla="*/ 26 w 67"/>
                <a:gd name="T63" fmla="*/ 91 h 102"/>
                <a:gd name="T64" fmla="*/ 35 w 67"/>
                <a:gd name="T65" fmla="*/ 91 h 102"/>
                <a:gd name="T66" fmla="*/ 41 w 67"/>
                <a:gd name="T67" fmla="*/ 91 h 102"/>
                <a:gd name="T68" fmla="*/ 47 w 67"/>
                <a:gd name="T69" fmla="*/ 85 h 102"/>
                <a:gd name="T70" fmla="*/ 52 w 67"/>
                <a:gd name="T71" fmla="*/ 79 h 102"/>
                <a:gd name="T72" fmla="*/ 52 w 67"/>
                <a:gd name="T73" fmla="*/ 67 h 102"/>
                <a:gd name="T74" fmla="*/ 52 w 67"/>
                <a:gd name="T75" fmla="*/ 53 h 102"/>
                <a:gd name="T76" fmla="*/ 52 w 67"/>
                <a:gd name="T77" fmla="*/ 38 h 102"/>
                <a:gd name="T78" fmla="*/ 52 w 67"/>
                <a:gd name="T79" fmla="*/ 29 h 102"/>
                <a:gd name="T80" fmla="*/ 50 w 67"/>
                <a:gd name="T81" fmla="*/ 21 h 102"/>
                <a:gd name="T82" fmla="*/ 41 w 67"/>
                <a:gd name="T83" fmla="*/ 15 h 102"/>
                <a:gd name="T84" fmla="*/ 35 w 67"/>
                <a:gd name="T85" fmla="*/ 12 h 102"/>
                <a:gd name="T86" fmla="*/ 26 w 67"/>
                <a:gd name="T87" fmla="*/ 15 h 102"/>
                <a:gd name="T88" fmla="*/ 20 w 67"/>
                <a:gd name="T89" fmla="*/ 21 h 102"/>
                <a:gd name="T90" fmla="*/ 18 w 67"/>
                <a:gd name="T91" fmla="*/ 26 h 102"/>
                <a:gd name="T92" fmla="*/ 15 w 67"/>
                <a:gd name="T93" fmla="*/ 38 h 102"/>
                <a:gd name="T94" fmla="*/ 15 w 67"/>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0" y="53"/>
                  </a:moveTo>
                  <a:lnTo>
                    <a:pt x="3" y="35"/>
                  </a:lnTo>
                  <a:lnTo>
                    <a:pt x="6" y="24"/>
                  </a:lnTo>
                  <a:lnTo>
                    <a:pt x="9" y="15"/>
                  </a:lnTo>
                  <a:lnTo>
                    <a:pt x="15" y="6"/>
                  </a:lnTo>
                  <a:lnTo>
                    <a:pt x="23" y="3"/>
                  </a:lnTo>
                  <a:lnTo>
                    <a:pt x="35" y="0"/>
                  </a:lnTo>
                  <a:lnTo>
                    <a:pt x="41" y="3"/>
                  </a:lnTo>
                  <a:lnTo>
                    <a:pt x="50" y="6"/>
                  </a:lnTo>
                  <a:lnTo>
                    <a:pt x="55" y="9"/>
                  </a:lnTo>
                  <a:lnTo>
                    <a:pt x="58" y="15"/>
                  </a:lnTo>
                  <a:lnTo>
                    <a:pt x="61" y="21"/>
                  </a:lnTo>
                  <a:lnTo>
                    <a:pt x="64" y="29"/>
                  </a:lnTo>
                  <a:lnTo>
                    <a:pt x="67" y="38"/>
                  </a:lnTo>
                  <a:lnTo>
                    <a:pt x="67" y="53"/>
                  </a:lnTo>
                  <a:lnTo>
                    <a:pt x="67" y="67"/>
                  </a:lnTo>
                  <a:lnTo>
                    <a:pt x="64" y="82"/>
                  </a:lnTo>
                  <a:lnTo>
                    <a:pt x="58" y="91"/>
                  </a:lnTo>
                  <a:lnTo>
                    <a:pt x="52" y="99"/>
                  </a:lnTo>
                  <a:lnTo>
                    <a:pt x="44" y="102"/>
                  </a:lnTo>
                  <a:lnTo>
                    <a:pt x="35" y="102"/>
                  </a:lnTo>
                  <a:lnTo>
                    <a:pt x="26" y="102"/>
                  </a:lnTo>
                  <a:lnTo>
                    <a:pt x="18" y="99"/>
                  </a:lnTo>
                  <a:lnTo>
                    <a:pt x="12" y="93"/>
                  </a:lnTo>
                  <a:lnTo>
                    <a:pt x="6" y="85"/>
                  </a:lnTo>
                  <a:lnTo>
                    <a:pt x="3" y="70"/>
                  </a:lnTo>
                  <a:lnTo>
                    <a:pt x="0" y="53"/>
                  </a:lnTo>
                  <a:close/>
                  <a:moveTo>
                    <a:pt x="15" y="53"/>
                  </a:moveTo>
                  <a:lnTo>
                    <a:pt x="15" y="67"/>
                  </a:lnTo>
                  <a:lnTo>
                    <a:pt x="18" y="79"/>
                  </a:lnTo>
                  <a:lnTo>
                    <a:pt x="20" y="85"/>
                  </a:lnTo>
                  <a:lnTo>
                    <a:pt x="26" y="91"/>
                  </a:lnTo>
                  <a:lnTo>
                    <a:pt x="35" y="91"/>
                  </a:lnTo>
                  <a:lnTo>
                    <a:pt x="41" y="91"/>
                  </a:lnTo>
                  <a:lnTo>
                    <a:pt x="47" y="85"/>
                  </a:lnTo>
                  <a:lnTo>
                    <a:pt x="52" y="79"/>
                  </a:lnTo>
                  <a:lnTo>
                    <a:pt x="52" y="67"/>
                  </a:lnTo>
                  <a:lnTo>
                    <a:pt x="52" y="53"/>
                  </a:lnTo>
                  <a:lnTo>
                    <a:pt x="52" y="38"/>
                  </a:lnTo>
                  <a:lnTo>
                    <a:pt x="52" y="29"/>
                  </a:lnTo>
                  <a:lnTo>
                    <a:pt x="50" y="21"/>
                  </a:lnTo>
                  <a:lnTo>
                    <a:pt x="41" y="15"/>
                  </a:lnTo>
                  <a:lnTo>
                    <a:pt x="35" y="12"/>
                  </a:lnTo>
                  <a:lnTo>
                    <a:pt x="26" y="15"/>
                  </a:lnTo>
                  <a:lnTo>
                    <a:pt x="20" y="21"/>
                  </a:lnTo>
                  <a:lnTo>
                    <a:pt x="18" y="26"/>
                  </a:lnTo>
                  <a:lnTo>
                    <a:pt x="15" y="38"/>
                  </a:lnTo>
                  <a:lnTo>
                    <a:pt x="15"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02" name="Line 106"/>
            <p:cNvSpPr>
              <a:spLocks noChangeShapeType="1"/>
            </p:cNvSpPr>
            <p:nvPr/>
          </p:nvSpPr>
          <p:spPr bwMode="auto">
            <a:xfrm flipV="1">
              <a:off x="1498"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03" name="Line 107"/>
            <p:cNvSpPr>
              <a:spLocks noChangeShapeType="1"/>
            </p:cNvSpPr>
            <p:nvPr/>
          </p:nvSpPr>
          <p:spPr bwMode="auto">
            <a:xfrm>
              <a:off x="1498"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04" name="Line 108"/>
            <p:cNvSpPr>
              <a:spLocks noChangeShapeType="1"/>
            </p:cNvSpPr>
            <p:nvPr/>
          </p:nvSpPr>
          <p:spPr bwMode="auto">
            <a:xfrm flipV="1">
              <a:off x="1865"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05" name="Line 109"/>
            <p:cNvSpPr>
              <a:spLocks noChangeShapeType="1"/>
            </p:cNvSpPr>
            <p:nvPr/>
          </p:nvSpPr>
          <p:spPr bwMode="auto">
            <a:xfrm>
              <a:off x="1865"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06" name="Freeform 110"/>
            <p:cNvSpPr>
              <a:spLocks/>
            </p:cNvSpPr>
            <p:nvPr/>
          </p:nvSpPr>
          <p:spPr bwMode="auto">
            <a:xfrm>
              <a:off x="1795" y="2783"/>
              <a:ext cx="64" cy="102"/>
            </a:xfrm>
            <a:custGeom>
              <a:avLst/>
              <a:gdLst>
                <a:gd name="T0" fmla="*/ 0 w 64"/>
                <a:gd name="T1" fmla="*/ 76 h 102"/>
                <a:gd name="T2" fmla="*/ 12 w 64"/>
                <a:gd name="T3" fmla="*/ 73 h 102"/>
                <a:gd name="T4" fmla="*/ 15 w 64"/>
                <a:gd name="T5" fmla="*/ 82 h 102"/>
                <a:gd name="T6" fmla="*/ 18 w 64"/>
                <a:gd name="T7" fmla="*/ 88 h 102"/>
                <a:gd name="T8" fmla="*/ 23 w 64"/>
                <a:gd name="T9" fmla="*/ 91 h 102"/>
                <a:gd name="T10" fmla="*/ 32 w 64"/>
                <a:gd name="T11" fmla="*/ 91 h 102"/>
                <a:gd name="T12" fmla="*/ 41 w 64"/>
                <a:gd name="T13" fmla="*/ 91 h 102"/>
                <a:gd name="T14" fmla="*/ 47 w 64"/>
                <a:gd name="T15" fmla="*/ 85 h 102"/>
                <a:gd name="T16" fmla="*/ 50 w 64"/>
                <a:gd name="T17" fmla="*/ 79 h 102"/>
                <a:gd name="T18" fmla="*/ 53 w 64"/>
                <a:gd name="T19" fmla="*/ 73 h 102"/>
                <a:gd name="T20" fmla="*/ 50 w 64"/>
                <a:gd name="T21" fmla="*/ 64 h 102"/>
                <a:gd name="T22" fmla="*/ 47 w 64"/>
                <a:gd name="T23" fmla="*/ 58 h 102"/>
                <a:gd name="T24" fmla="*/ 41 w 64"/>
                <a:gd name="T25" fmla="*/ 53 h 102"/>
                <a:gd name="T26" fmla="*/ 32 w 64"/>
                <a:gd name="T27" fmla="*/ 53 h 102"/>
                <a:gd name="T28" fmla="*/ 29 w 64"/>
                <a:gd name="T29" fmla="*/ 53 h 102"/>
                <a:gd name="T30" fmla="*/ 23 w 64"/>
                <a:gd name="T31" fmla="*/ 53 h 102"/>
                <a:gd name="T32" fmla="*/ 26 w 64"/>
                <a:gd name="T33" fmla="*/ 41 h 102"/>
                <a:gd name="T34" fmla="*/ 26 w 64"/>
                <a:gd name="T35" fmla="*/ 44 h 102"/>
                <a:gd name="T36" fmla="*/ 26 w 64"/>
                <a:gd name="T37" fmla="*/ 44 h 102"/>
                <a:gd name="T38" fmla="*/ 35 w 64"/>
                <a:gd name="T39" fmla="*/ 41 h 102"/>
                <a:gd name="T40" fmla="*/ 41 w 64"/>
                <a:gd name="T41" fmla="*/ 38 h 102"/>
                <a:gd name="T42" fmla="*/ 44 w 64"/>
                <a:gd name="T43" fmla="*/ 35 h 102"/>
                <a:gd name="T44" fmla="*/ 47 w 64"/>
                <a:gd name="T45" fmla="*/ 26 h 102"/>
                <a:gd name="T46" fmla="*/ 44 w 64"/>
                <a:gd name="T47" fmla="*/ 21 h 102"/>
                <a:gd name="T48" fmla="*/ 41 w 64"/>
                <a:gd name="T49" fmla="*/ 18 h 102"/>
                <a:gd name="T50" fmla="*/ 38 w 64"/>
                <a:gd name="T51" fmla="*/ 15 h 102"/>
                <a:gd name="T52" fmla="*/ 29 w 64"/>
                <a:gd name="T53" fmla="*/ 12 h 102"/>
                <a:gd name="T54" fmla="*/ 23 w 64"/>
                <a:gd name="T55" fmla="*/ 15 h 102"/>
                <a:gd name="T56" fmla="*/ 21 w 64"/>
                <a:gd name="T57" fmla="*/ 18 h 102"/>
                <a:gd name="T58" fmla="*/ 15 w 64"/>
                <a:gd name="T59" fmla="*/ 24 h 102"/>
                <a:gd name="T60" fmla="*/ 15 w 64"/>
                <a:gd name="T61" fmla="*/ 29 h 102"/>
                <a:gd name="T62" fmla="*/ 0 w 64"/>
                <a:gd name="T63" fmla="*/ 26 h 102"/>
                <a:gd name="T64" fmla="*/ 3 w 64"/>
                <a:gd name="T65" fmla="*/ 18 h 102"/>
                <a:gd name="T66" fmla="*/ 12 w 64"/>
                <a:gd name="T67" fmla="*/ 9 h 102"/>
                <a:gd name="T68" fmla="*/ 21 w 64"/>
                <a:gd name="T69" fmla="*/ 3 h 102"/>
                <a:gd name="T70" fmla="*/ 29 w 64"/>
                <a:gd name="T71" fmla="*/ 0 h 102"/>
                <a:gd name="T72" fmla="*/ 38 w 64"/>
                <a:gd name="T73" fmla="*/ 3 h 102"/>
                <a:gd name="T74" fmla="*/ 44 w 64"/>
                <a:gd name="T75" fmla="*/ 6 h 102"/>
                <a:gd name="T76" fmla="*/ 50 w 64"/>
                <a:gd name="T77" fmla="*/ 9 h 102"/>
                <a:gd name="T78" fmla="*/ 55 w 64"/>
                <a:gd name="T79" fmla="*/ 15 h 102"/>
                <a:gd name="T80" fmla="*/ 58 w 64"/>
                <a:gd name="T81" fmla="*/ 21 h 102"/>
                <a:gd name="T82" fmla="*/ 58 w 64"/>
                <a:gd name="T83" fmla="*/ 26 h 102"/>
                <a:gd name="T84" fmla="*/ 58 w 64"/>
                <a:gd name="T85" fmla="*/ 32 h 102"/>
                <a:gd name="T86" fmla="*/ 55 w 64"/>
                <a:gd name="T87" fmla="*/ 38 h 102"/>
                <a:gd name="T88" fmla="*/ 53 w 64"/>
                <a:gd name="T89" fmla="*/ 44 h 102"/>
                <a:gd name="T90" fmla="*/ 44 w 64"/>
                <a:gd name="T91" fmla="*/ 47 h 102"/>
                <a:gd name="T92" fmla="*/ 53 w 64"/>
                <a:gd name="T93" fmla="*/ 50 h 102"/>
                <a:gd name="T94" fmla="*/ 58 w 64"/>
                <a:gd name="T95" fmla="*/ 56 h 102"/>
                <a:gd name="T96" fmla="*/ 64 w 64"/>
                <a:gd name="T97" fmla="*/ 61 h 102"/>
                <a:gd name="T98" fmla="*/ 64 w 64"/>
                <a:gd name="T99" fmla="*/ 73 h 102"/>
                <a:gd name="T100" fmla="*/ 64 w 64"/>
                <a:gd name="T101" fmla="*/ 79 h 102"/>
                <a:gd name="T102" fmla="*/ 61 w 64"/>
                <a:gd name="T103" fmla="*/ 88 h 102"/>
                <a:gd name="T104" fmla="*/ 55 w 64"/>
                <a:gd name="T105" fmla="*/ 93 h 102"/>
                <a:gd name="T106" fmla="*/ 50 w 64"/>
                <a:gd name="T107" fmla="*/ 99 h 102"/>
                <a:gd name="T108" fmla="*/ 41 w 64"/>
                <a:gd name="T109" fmla="*/ 102 h 102"/>
                <a:gd name="T110" fmla="*/ 32 w 64"/>
                <a:gd name="T111" fmla="*/ 102 h 102"/>
                <a:gd name="T112" fmla="*/ 23 w 64"/>
                <a:gd name="T113" fmla="*/ 102 h 102"/>
                <a:gd name="T114" fmla="*/ 15 w 64"/>
                <a:gd name="T115" fmla="*/ 99 h 102"/>
                <a:gd name="T116" fmla="*/ 9 w 64"/>
                <a:gd name="T117" fmla="*/ 96 h 102"/>
                <a:gd name="T118" fmla="*/ 3 w 64"/>
                <a:gd name="T119" fmla="*/ 91 h 102"/>
                <a:gd name="T120" fmla="*/ 0 w 64"/>
                <a:gd name="T121" fmla="*/ 85 h 102"/>
                <a:gd name="T122" fmla="*/ 0 w 64"/>
                <a:gd name="T123" fmla="*/ 76 h 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
                <a:gd name="T187" fmla="*/ 0 h 102"/>
                <a:gd name="T188" fmla="*/ 64 w 64"/>
                <a:gd name="T189" fmla="*/ 102 h 1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 h="102">
                  <a:moveTo>
                    <a:pt x="0" y="76"/>
                  </a:moveTo>
                  <a:lnTo>
                    <a:pt x="12" y="73"/>
                  </a:lnTo>
                  <a:lnTo>
                    <a:pt x="15" y="82"/>
                  </a:lnTo>
                  <a:lnTo>
                    <a:pt x="18" y="88"/>
                  </a:lnTo>
                  <a:lnTo>
                    <a:pt x="23" y="91"/>
                  </a:lnTo>
                  <a:lnTo>
                    <a:pt x="32" y="91"/>
                  </a:lnTo>
                  <a:lnTo>
                    <a:pt x="41" y="91"/>
                  </a:lnTo>
                  <a:lnTo>
                    <a:pt x="47" y="85"/>
                  </a:lnTo>
                  <a:lnTo>
                    <a:pt x="50" y="79"/>
                  </a:lnTo>
                  <a:lnTo>
                    <a:pt x="53" y="73"/>
                  </a:lnTo>
                  <a:lnTo>
                    <a:pt x="50" y="64"/>
                  </a:lnTo>
                  <a:lnTo>
                    <a:pt x="47" y="58"/>
                  </a:lnTo>
                  <a:lnTo>
                    <a:pt x="41" y="53"/>
                  </a:lnTo>
                  <a:lnTo>
                    <a:pt x="32" y="53"/>
                  </a:lnTo>
                  <a:lnTo>
                    <a:pt x="29" y="53"/>
                  </a:lnTo>
                  <a:lnTo>
                    <a:pt x="23" y="53"/>
                  </a:lnTo>
                  <a:lnTo>
                    <a:pt x="26" y="41"/>
                  </a:lnTo>
                  <a:lnTo>
                    <a:pt x="26" y="44"/>
                  </a:lnTo>
                  <a:lnTo>
                    <a:pt x="35" y="41"/>
                  </a:lnTo>
                  <a:lnTo>
                    <a:pt x="41" y="38"/>
                  </a:lnTo>
                  <a:lnTo>
                    <a:pt x="44" y="35"/>
                  </a:lnTo>
                  <a:lnTo>
                    <a:pt x="47" y="26"/>
                  </a:lnTo>
                  <a:lnTo>
                    <a:pt x="44" y="21"/>
                  </a:lnTo>
                  <a:lnTo>
                    <a:pt x="41" y="18"/>
                  </a:lnTo>
                  <a:lnTo>
                    <a:pt x="38" y="15"/>
                  </a:lnTo>
                  <a:lnTo>
                    <a:pt x="29" y="12"/>
                  </a:lnTo>
                  <a:lnTo>
                    <a:pt x="23" y="15"/>
                  </a:lnTo>
                  <a:lnTo>
                    <a:pt x="21" y="18"/>
                  </a:lnTo>
                  <a:lnTo>
                    <a:pt x="15" y="24"/>
                  </a:lnTo>
                  <a:lnTo>
                    <a:pt x="15" y="29"/>
                  </a:lnTo>
                  <a:lnTo>
                    <a:pt x="0" y="26"/>
                  </a:lnTo>
                  <a:lnTo>
                    <a:pt x="3" y="18"/>
                  </a:lnTo>
                  <a:lnTo>
                    <a:pt x="12" y="9"/>
                  </a:lnTo>
                  <a:lnTo>
                    <a:pt x="21" y="3"/>
                  </a:lnTo>
                  <a:lnTo>
                    <a:pt x="29" y="0"/>
                  </a:lnTo>
                  <a:lnTo>
                    <a:pt x="38" y="3"/>
                  </a:lnTo>
                  <a:lnTo>
                    <a:pt x="44" y="6"/>
                  </a:lnTo>
                  <a:lnTo>
                    <a:pt x="50" y="9"/>
                  </a:lnTo>
                  <a:lnTo>
                    <a:pt x="55" y="15"/>
                  </a:lnTo>
                  <a:lnTo>
                    <a:pt x="58" y="21"/>
                  </a:lnTo>
                  <a:lnTo>
                    <a:pt x="58" y="26"/>
                  </a:lnTo>
                  <a:lnTo>
                    <a:pt x="58" y="32"/>
                  </a:lnTo>
                  <a:lnTo>
                    <a:pt x="55" y="38"/>
                  </a:lnTo>
                  <a:lnTo>
                    <a:pt x="53" y="44"/>
                  </a:lnTo>
                  <a:lnTo>
                    <a:pt x="44" y="47"/>
                  </a:lnTo>
                  <a:lnTo>
                    <a:pt x="53" y="50"/>
                  </a:lnTo>
                  <a:lnTo>
                    <a:pt x="58" y="56"/>
                  </a:lnTo>
                  <a:lnTo>
                    <a:pt x="64" y="61"/>
                  </a:lnTo>
                  <a:lnTo>
                    <a:pt x="64" y="73"/>
                  </a:lnTo>
                  <a:lnTo>
                    <a:pt x="64" y="79"/>
                  </a:lnTo>
                  <a:lnTo>
                    <a:pt x="61" y="88"/>
                  </a:lnTo>
                  <a:lnTo>
                    <a:pt x="55" y="93"/>
                  </a:lnTo>
                  <a:lnTo>
                    <a:pt x="50" y="99"/>
                  </a:lnTo>
                  <a:lnTo>
                    <a:pt x="41" y="102"/>
                  </a:lnTo>
                  <a:lnTo>
                    <a:pt x="32" y="102"/>
                  </a:lnTo>
                  <a:lnTo>
                    <a:pt x="23" y="102"/>
                  </a:lnTo>
                  <a:lnTo>
                    <a:pt x="15" y="99"/>
                  </a:lnTo>
                  <a:lnTo>
                    <a:pt x="9" y="96"/>
                  </a:lnTo>
                  <a:lnTo>
                    <a:pt x="3" y="91"/>
                  </a:lnTo>
                  <a:lnTo>
                    <a:pt x="0" y="85"/>
                  </a:lnTo>
                  <a:lnTo>
                    <a:pt x="0" y="76"/>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07" name="Freeform 111"/>
            <p:cNvSpPr>
              <a:spLocks noEditPoints="1"/>
            </p:cNvSpPr>
            <p:nvPr/>
          </p:nvSpPr>
          <p:spPr bwMode="auto">
            <a:xfrm>
              <a:off x="1871" y="2783"/>
              <a:ext cx="67" cy="102"/>
            </a:xfrm>
            <a:custGeom>
              <a:avLst/>
              <a:gdLst>
                <a:gd name="T0" fmla="*/ 0 w 67"/>
                <a:gd name="T1" fmla="*/ 53 h 102"/>
                <a:gd name="T2" fmla="*/ 3 w 67"/>
                <a:gd name="T3" fmla="*/ 35 h 102"/>
                <a:gd name="T4" fmla="*/ 3 w 67"/>
                <a:gd name="T5" fmla="*/ 24 h 102"/>
                <a:gd name="T6" fmla="*/ 9 w 67"/>
                <a:gd name="T7" fmla="*/ 15 h 102"/>
                <a:gd name="T8" fmla="*/ 14 w 67"/>
                <a:gd name="T9" fmla="*/ 6 h 102"/>
                <a:gd name="T10" fmla="*/ 23 w 67"/>
                <a:gd name="T11" fmla="*/ 3 h 102"/>
                <a:gd name="T12" fmla="*/ 32 w 67"/>
                <a:gd name="T13" fmla="*/ 0 h 102"/>
                <a:gd name="T14" fmla="*/ 41 w 67"/>
                <a:gd name="T15" fmla="*/ 3 h 102"/>
                <a:gd name="T16" fmla="*/ 46 w 67"/>
                <a:gd name="T17" fmla="*/ 6 h 102"/>
                <a:gd name="T18" fmla="*/ 52 w 67"/>
                <a:gd name="T19" fmla="*/ 9 h 102"/>
                <a:gd name="T20" fmla="*/ 58 w 67"/>
                <a:gd name="T21" fmla="*/ 15 h 102"/>
                <a:gd name="T22" fmla="*/ 61 w 67"/>
                <a:gd name="T23" fmla="*/ 21 h 102"/>
                <a:gd name="T24" fmla="*/ 64 w 67"/>
                <a:gd name="T25" fmla="*/ 29 h 102"/>
                <a:gd name="T26" fmla="*/ 67 w 67"/>
                <a:gd name="T27" fmla="*/ 38 h 102"/>
                <a:gd name="T28" fmla="*/ 67 w 67"/>
                <a:gd name="T29" fmla="*/ 53 h 102"/>
                <a:gd name="T30" fmla="*/ 64 w 67"/>
                <a:gd name="T31" fmla="*/ 67 h 102"/>
                <a:gd name="T32" fmla="*/ 61 w 67"/>
                <a:gd name="T33" fmla="*/ 82 h 102"/>
                <a:gd name="T34" fmla="*/ 58 w 67"/>
                <a:gd name="T35" fmla="*/ 91 h 102"/>
                <a:gd name="T36" fmla="*/ 52 w 67"/>
                <a:gd name="T37" fmla="*/ 99 h 102"/>
                <a:gd name="T38" fmla="*/ 43 w 67"/>
                <a:gd name="T39" fmla="*/ 102 h 102"/>
                <a:gd name="T40" fmla="*/ 32 w 67"/>
                <a:gd name="T41" fmla="*/ 102 h 102"/>
                <a:gd name="T42" fmla="*/ 23 w 67"/>
                <a:gd name="T43" fmla="*/ 102 h 102"/>
                <a:gd name="T44" fmla="*/ 17 w 67"/>
                <a:gd name="T45" fmla="*/ 99 h 102"/>
                <a:gd name="T46" fmla="*/ 11 w 67"/>
                <a:gd name="T47" fmla="*/ 93 h 102"/>
                <a:gd name="T48" fmla="*/ 6 w 67"/>
                <a:gd name="T49" fmla="*/ 85 h 102"/>
                <a:gd name="T50" fmla="*/ 3 w 67"/>
                <a:gd name="T51" fmla="*/ 70 h 102"/>
                <a:gd name="T52" fmla="*/ 0 w 67"/>
                <a:gd name="T53" fmla="*/ 53 h 102"/>
                <a:gd name="T54" fmla="*/ 14 w 67"/>
                <a:gd name="T55" fmla="*/ 53 h 102"/>
                <a:gd name="T56" fmla="*/ 14 w 67"/>
                <a:gd name="T57" fmla="*/ 67 h 102"/>
                <a:gd name="T58" fmla="*/ 17 w 67"/>
                <a:gd name="T59" fmla="*/ 79 h 102"/>
                <a:gd name="T60" fmla="*/ 20 w 67"/>
                <a:gd name="T61" fmla="*/ 85 h 102"/>
                <a:gd name="T62" fmla="*/ 26 w 67"/>
                <a:gd name="T63" fmla="*/ 91 h 102"/>
                <a:gd name="T64" fmla="*/ 32 w 67"/>
                <a:gd name="T65" fmla="*/ 91 h 102"/>
                <a:gd name="T66" fmla="*/ 41 w 67"/>
                <a:gd name="T67" fmla="*/ 91 h 102"/>
                <a:gd name="T68" fmla="*/ 46 w 67"/>
                <a:gd name="T69" fmla="*/ 85 h 102"/>
                <a:gd name="T70" fmla="*/ 49 w 67"/>
                <a:gd name="T71" fmla="*/ 79 h 102"/>
                <a:gd name="T72" fmla="*/ 52 w 67"/>
                <a:gd name="T73" fmla="*/ 67 h 102"/>
                <a:gd name="T74" fmla="*/ 52 w 67"/>
                <a:gd name="T75" fmla="*/ 53 h 102"/>
                <a:gd name="T76" fmla="*/ 52 w 67"/>
                <a:gd name="T77" fmla="*/ 38 h 102"/>
                <a:gd name="T78" fmla="*/ 49 w 67"/>
                <a:gd name="T79" fmla="*/ 29 h 102"/>
                <a:gd name="T80" fmla="*/ 46 w 67"/>
                <a:gd name="T81" fmla="*/ 21 h 102"/>
                <a:gd name="T82" fmla="*/ 41 w 67"/>
                <a:gd name="T83" fmla="*/ 15 h 102"/>
                <a:gd name="T84" fmla="*/ 32 w 67"/>
                <a:gd name="T85" fmla="*/ 12 h 102"/>
                <a:gd name="T86" fmla="*/ 26 w 67"/>
                <a:gd name="T87" fmla="*/ 15 h 102"/>
                <a:gd name="T88" fmla="*/ 20 w 67"/>
                <a:gd name="T89" fmla="*/ 21 h 102"/>
                <a:gd name="T90" fmla="*/ 17 w 67"/>
                <a:gd name="T91" fmla="*/ 26 h 102"/>
                <a:gd name="T92" fmla="*/ 14 w 67"/>
                <a:gd name="T93" fmla="*/ 38 h 102"/>
                <a:gd name="T94" fmla="*/ 14 w 67"/>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0" y="53"/>
                  </a:moveTo>
                  <a:lnTo>
                    <a:pt x="3" y="35"/>
                  </a:lnTo>
                  <a:lnTo>
                    <a:pt x="3" y="24"/>
                  </a:lnTo>
                  <a:lnTo>
                    <a:pt x="9" y="15"/>
                  </a:lnTo>
                  <a:lnTo>
                    <a:pt x="14" y="6"/>
                  </a:lnTo>
                  <a:lnTo>
                    <a:pt x="23" y="3"/>
                  </a:lnTo>
                  <a:lnTo>
                    <a:pt x="32" y="0"/>
                  </a:lnTo>
                  <a:lnTo>
                    <a:pt x="41" y="3"/>
                  </a:lnTo>
                  <a:lnTo>
                    <a:pt x="46" y="6"/>
                  </a:lnTo>
                  <a:lnTo>
                    <a:pt x="52" y="9"/>
                  </a:lnTo>
                  <a:lnTo>
                    <a:pt x="58" y="15"/>
                  </a:lnTo>
                  <a:lnTo>
                    <a:pt x="61" y="21"/>
                  </a:lnTo>
                  <a:lnTo>
                    <a:pt x="64" y="29"/>
                  </a:lnTo>
                  <a:lnTo>
                    <a:pt x="67" y="38"/>
                  </a:lnTo>
                  <a:lnTo>
                    <a:pt x="67" y="53"/>
                  </a:lnTo>
                  <a:lnTo>
                    <a:pt x="64" y="67"/>
                  </a:lnTo>
                  <a:lnTo>
                    <a:pt x="61" y="82"/>
                  </a:lnTo>
                  <a:lnTo>
                    <a:pt x="58" y="91"/>
                  </a:lnTo>
                  <a:lnTo>
                    <a:pt x="52" y="99"/>
                  </a:lnTo>
                  <a:lnTo>
                    <a:pt x="43" y="102"/>
                  </a:lnTo>
                  <a:lnTo>
                    <a:pt x="32" y="102"/>
                  </a:lnTo>
                  <a:lnTo>
                    <a:pt x="23" y="102"/>
                  </a:lnTo>
                  <a:lnTo>
                    <a:pt x="17" y="99"/>
                  </a:lnTo>
                  <a:lnTo>
                    <a:pt x="11" y="93"/>
                  </a:lnTo>
                  <a:lnTo>
                    <a:pt x="6" y="85"/>
                  </a:lnTo>
                  <a:lnTo>
                    <a:pt x="3" y="70"/>
                  </a:lnTo>
                  <a:lnTo>
                    <a:pt x="0" y="53"/>
                  </a:lnTo>
                  <a:close/>
                  <a:moveTo>
                    <a:pt x="14" y="53"/>
                  </a:moveTo>
                  <a:lnTo>
                    <a:pt x="14" y="67"/>
                  </a:lnTo>
                  <a:lnTo>
                    <a:pt x="17" y="79"/>
                  </a:lnTo>
                  <a:lnTo>
                    <a:pt x="20" y="85"/>
                  </a:lnTo>
                  <a:lnTo>
                    <a:pt x="26" y="91"/>
                  </a:lnTo>
                  <a:lnTo>
                    <a:pt x="32" y="91"/>
                  </a:lnTo>
                  <a:lnTo>
                    <a:pt x="41" y="91"/>
                  </a:lnTo>
                  <a:lnTo>
                    <a:pt x="46" y="85"/>
                  </a:lnTo>
                  <a:lnTo>
                    <a:pt x="49" y="79"/>
                  </a:lnTo>
                  <a:lnTo>
                    <a:pt x="52" y="67"/>
                  </a:lnTo>
                  <a:lnTo>
                    <a:pt x="52" y="53"/>
                  </a:lnTo>
                  <a:lnTo>
                    <a:pt x="52" y="38"/>
                  </a:lnTo>
                  <a:lnTo>
                    <a:pt x="49" y="29"/>
                  </a:lnTo>
                  <a:lnTo>
                    <a:pt x="46" y="21"/>
                  </a:lnTo>
                  <a:lnTo>
                    <a:pt x="41" y="15"/>
                  </a:lnTo>
                  <a:lnTo>
                    <a:pt x="32" y="12"/>
                  </a:lnTo>
                  <a:lnTo>
                    <a:pt x="26" y="15"/>
                  </a:lnTo>
                  <a:lnTo>
                    <a:pt x="20" y="21"/>
                  </a:lnTo>
                  <a:lnTo>
                    <a:pt x="17" y="26"/>
                  </a:lnTo>
                  <a:lnTo>
                    <a:pt x="14" y="38"/>
                  </a:lnTo>
                  <a:lnTo>
                    <a:pt x="14"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08" name="Line 112"/>
            <p:cNvSpPr>
              <a:spLocks noChangeShapeType="1"/>
            </p:cNvSpPr>
            <p:nvPr/>
          </p:nvSpPr>
          <p:spPr bwMode="auto">
            <a:xfrm flipV="1">
              <a:off x="1865"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09" name="Line 113"/>
            <p:cNvSpPr>
              <a:spLocks noChangeShapeType="1"/>
            </p:cNvSpPr>
            <p:nvPr/>
          </p:nvSpPr>
          <p:spPr bwMode="auto">
            <a:xfrm>
              <a:off x="1865"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10" name="Line 114"/>
            <p:cNvSpPr>
              <a:spLocks noChangeShapeType="1"/>
            </p:cNvSpPr>
            <p:nvPr/>
          </p:nvSpPr>
          <p:spPr bwMode="auto">
            <a:xfrm flipV="1">
              <a:off x="223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11" name="Line 115"/>
            <p:cNvSpPr>
              <a:spLocks noChangeShapeType="1"/>
            </p:cNvSpPr>
            <p:nvPr/>
          </p:nvSpPr>
          <p:spPr bwMode="auto">
            <a:xfrm>
              <a:off x="223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12" name="Freeform 116"/>
            <p:cNvSpPr>
              <a:spLocks noEditPoints="1"/>
            </p:cNvSpPr>
            <p:nvPr/>
          </p:nvSpPr>
          <p:spPr bwMode="auto">
            <a:xfrm>
              <a:off x="2156" y="2786"/>
              <a:ext cx="70" cy="99"/>
            </a:xfrm>
            <a:custGeom>
              <a:avLst/>
              <a:gdLst>
                <a:gd name="T0" fmla="*/ 47 w 70"/>
                <a:gd name="T1" fmla="*/ 99 h 99"/>
                <a:gd name="T2" fmla="*/ 47 w 70"/>
                <a:gd name="T3" fmla="*/ 76 h 99"/>
                <a:gd name="T4" fmla="*/ 0 w 70"/>
                <a:gd name="T5" fmla="*/ 76 h 99"/>
                <a:gd name="T6" fmla="*/ 0 w 70"/>
                <a:gd name="T7" fmla="*/ 61 h 99"/>
                <a:gd name="T8" fmla="*/ 50 w 70"/>
                <a:gd name="T9" fmla="*/ 0 h 99"/>
                <a:gd name="T10" fmla="*/ 58 w 70"/>
                <a:gd name="T11" fmla="*/ 0 h 99"/>
                <a:gd name="T12" fmla="*/ 58 w 70"/>
                <a:gd name="T13" fmla="*/ 61 h 99"/>
                <a:gd name="T14" fmla="*/ 70 w 70"/>
                <a:gd name="T15" fmla="*/ 61 h 99"/>
                <a:gd name="T16" fmla="*/ 70 w 70"/>
                <a:gd name="T17" fmla="*/ 76 h 99"/>
                <a:gd name="T18" fmla="*/ 58 w 70"/>
                <a:gd name="T19" fmla="*/ 76 h 99"/>
                <a:gd name="T20" fmla="*/ 58 w 70"/>
                <a:gd name="T21" fmla="*/ 99 h 99"/>
                <a:gd name="T22" fmla="*/ 47 w 70"/>
                <a:gd name="T23" fmla="*/ 99 h 99"/>
                <a:gd name="T24" fmla="*/ 47 w 70"/>
                <a:gd name="T25" fmla="*/ 61 h 99"/>
                <a:gd name="T26" fmla="*/ 47 w 70"/>
                <a:gd name="T27" fmla="*/ 26 h 99"/>
                <a:gd name="T28" fmla="*/ 17 w 70"/>
                <a:gd name="T29" fmla="*/ 61 h 99"/>
                <a:gd name="T30" fmla="*/ 47 w 70"/>
                <a:gd name="T31" fmla="*/ 6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99"/>
                <a:gd name="T50" fmla="*/ 70 w 70"/>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99">
                  <a:moveTo>
                    <a:pt x="47" y="99"/>
                  </a:moveTo>
                  <a:lnTo>
                    <a:pt x="47" y="76"/>
                  </a:lnTo>
                  <a:lnTo>
                    <a:pt x="0" y="76"/>
                  </a:lnTo>
                  <a:lnTo>
                    <a:pt x="0" y="61"/>
                  </a:lnTo>
                  <a:lnTo>
                    <a:pt x="50" y="0"/>
                  </a:lnTo>
                  <a:lnTo>
                    <a:pt x="58" y="0"/>
                  </a:lnTo>
                  <a:lnTo>
                    <a:pt x="58" y="61"/>
                  </a:lnTo>
                  <a:lnTo>
                    <a:pt x="70" y="61"/>
                  </a:lnTo>
                  <a:lnTo>
                    <a:pt x="70" y="76"/>
                  </a:lnTo>
                  <a:lnTo>
                    <a:pt x="58" y="76"/>
                  </a:lnTo>
                  <a:lnTo>
                    <a:pt x="58" y="99"/>
                  </a:lnTo>
                  <a:lnTo>
                    <a:pt x="47" y="99"/>
                  </a:lnTo>
                  <a:close/>
                  <a:moveTo>
                    <a:pt x="47" y="61"/>
                  </a:moveTo>
                  <a:lnTo>
                    <a:pt x="47" y="26"/>
                  </a:lnTo>
                  <a:lnTo>
                    <a:pt x="17" y="61"/>
                  </a:lnTo>
                  <a:lnTo>
                    <a:pt x="47" y="61"/>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13" name="Freeform 117"/>
            <p:cNvSpPr>
              <a:spLocks noEditPoints="1"/>
            </p:cNvSpPr>
            <p:nvPr/>
          </p:nvSpPr>
          <p:spPr bwMode="auto">
            <a:xfrm>
              <a:off x="2238" y="2783"/>
              <a:ext cx="66" cy="102"/>
            </a:xfrm>
            <a:custGeom>
              <a:avLst/>
              <a:gdLst>
                <a:gd name="T0" fmla="*/ 0 w 66"/>
                <a:gd name="T1" fmla="*/ 53 h 102"/>
                <a:gd name="T2" fmla="*/ 0 w 66"/>
                <a:gd name="T3" fmla="*/ 35 h 102"/>
                <a:gd name="T4" fmla="*/ 2 w 66"/>
                <a:gd name="T5" fmla="*/ 24 h 102"/>
                <a:gd name="T6" fmla="*/ 8 w 66"/>
                <a:gd name="T7" fmla="*/ 15 h 102"/>
                <a:gd name="T8" fmla="*/ 14 w 66"/>
                <a:gd name="T9" fmla="*/ 6 h 102"/>
                <a:gd name="T10" fmla="*/ 23 w 66"/>
                <a:gd name="T11" fmla="*/ 3 h 102"/>
                <a:gd name="T12" fmla="*/ 32 w 66"/>
                <a:gd name="T13" fmla="*/ 0 h 102"/>
                <a:gd name="T14" fmla="*/ 40 w 66"/>
                <a:gd name="T15" fmla="*/ 3 h 102"/>
                <a:gd name="T16" fmla="*/ 46 w 66"/>
                <a:gd name="T17" fmla="*/ 6 h 102"/>
                <a:gd name="T18" fmla="*/ 52 w 66"/>
                <a:gd name="T19" fmla="*/ 9 h 102"/>
                <a:gd name="T20" fmla="*/ 58 w 66"/>
                <a:gd name="T21" fmla="*/ 15 h 102"/>
                <a:gd name="T22" fmla="*/ 61 w 66"/>
                <a:gd name="T23" fmla="*/ 21 h 102"/>
                <a:gd name="T24" fmla="*/ 64 w 66"/>
                <a:gd name="T25" fmla="*/ 29 h 102"/>
                <a:gd name="T26" fmla="*/ 64 w 66"/>
                <a:gd name="T27" fmla="*/ 38 h 102"/>
                <a:gd name="T28" fmla="*/ 66 w 66"/>
                <a:gd name="T29" fmla="*/ 53 h 102"/>
                <a:gd name="T30" fmla="*/ 64 w 66"/>
                <a:gd name="T31" fmla="*/ 67 h 102"/>
                <a:gd name="T32" fmla="*/ 61 w 66"/>
                <a:gd name="T33" fmla="*/ 82 h 102"/>
                <a:gd name="T34" fmla="*/ 58 w 66"/>
                <a:gd name="T35" fmla="*/ 91 h 102"/>
                <a:gd name="T36" fmla="*/ 52 w 66"/>
                <a:gd name="T37" fmla="*/ 99 h 102"/>
                <a:gd name="T38" fmla="*/ 43 w 66"/>
                <a:gd name="T39" fmla="*/ 102 h 102"/>
                <a:gd name="T40" fmla="*/ 32 w 66"/>
                <a:gd name="T41" fmla="*/ 102 h 102"/>
                <a:gd name="T42" fmla="*/ 23 w 66"/>
                <a:gd name="T43" fmla="*/ 102 h 102"/>
                <a:gd name="T44" fmla="*/ 17 w 66"/>
                <a:gd name="T45" fmla="*/ 99 h 102"/>
                <a:gd name="T46" fmla="*/ 8 w 66"/>
                <a:gd name="T47" fmla="*/ 93 h 102"/>
                <a:gd name="T48" fmla="*/ 5 w 66"/>
                <a:gd name="T49" fmla="*/ 85 h 102"/>
                <a:gd name="T50" fmla="*/ 0 w 66"/>
                <a:gd name="T51" fmla="*/ 70 h 102"/>
                <a:gd name="T52" fmla="*/ 0 w 66"/>
                <a:gd name="T53" fmla="*/ 53 h 102"/>
                <a:gd name="T54" fmla="*/ 14 w 66"/>
                <a:gd name="T55" fmla="*/ 53 h 102"/>
                <a:gd name="T56" fmla="*/ 14 w 66"/>
                <a:gd name="T57" fmla="*/ 67 h 102"/>
                <a:gd name="T58" fmla="*/ 14 w 66"/>
                <a:gd name="T59" fmla="*/ 79 h 102"/>
                <a:gd name="T60" fmla="*/ 17 w 66"/>
                <a:gd name="T61" fmla="*/ 85 h 102"/>
                <a:gd name="T62" fmla="*/ 26 w 66"/>
                <a:gd name="T63" fmla="*/ 91 h 102"/>
                <a:gd name="T64" fmla="*/ 32 w 66"/>
                <a:gd name="T65" fmla="*/ 91 h 102"/>
                <a:gd name="T66" fmla="*/ 40 w 66"/>
                <a:gd name="T67" fmla="*/ 91 h 102"/>
                <a:gd name="T68" fmla="*/ 46 w 66"/>
                <a:gd name="T69" fmla="*/ 85 h 102"/>
                <a:gd name="T70" fmla="*/ 49 w 66"/>
                <a:gd name="T71" fmla="*/ 79 h 102"/>
                <a:gd name="T72" fmla="*/ 52 w 66"/>
                <a:gd name="T73" fmla="*/ 67 h 102"/>
                <a:gd name="T74" fmla="*/ 52 w 66"/>
                <a:gd name="T75" fmla="*/ 53 h 102"/>
                <a:gd name="T76" fmla="*/ 52 w 66"/>
                <a:gd name="T77" fmla="*/ 38 h 102"/>
                <a:gd name="T78" fmla="*/ 49 w 66"/>
                <a:gd name="T79" fmla="*/ 29 h 102"/>
                <a:gd name="T80" fmla="*/ 46 w 66"/>
                <a:gd name="T81" fmla="*/ 21 h 102"/>
                <a:gd name="T82" fmla="*/ 40 w 66"/>
                <a:gd name="T83" fmla="*/ 15 h 102"/>
                <a:gd name="T84" fmla="*/ 32 w 66"/>
                <a:gd name="T85" fmla="*/ 12 h 102"/>
                <a:gd name="T86" fmla="*/ 26 w 66"/>
                <a:gd name="T87" fmla="*/ 15 h 102"/>
                <a:gd name="T88" fmla="*/ 20 w 66"/>
                <a:gd name="T89" fmla="*/ 21 h 102"/>
                <a:gd name="T90" fmla="*/ 14 w 66"/>
                <a:gd name="T91" fmla="*/ 26 h 102"/>
                <a:gd name="T92" fmla="*/ 14 w 66"/>
                <a:gd name="T93" fmla="*/ 38 h 102"/>
                <a:gd name="T94" fmla="*/ 14 w 66"/>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102"/>
                <a:gd name="T146" fmla="*/ 66 w 66"/>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102">
                  <a:moveTo>
                    <a:pt x="0" y="53"/>
                  </a:moveTo>
                  <a:lnTo>
                    <a:pt x="0" y="35"/>
                  </a:lnTo>
                  <a:lnTo>
                    <a:pt x="2" y="24"/>
                  </a:lnTo>
                  <a:lnTo>
                    <a:pt x="8" y="15"/>
                  </a:lnTo>
                  <a:lnTo>
                    <a:pt x="14" y="6"/>
                  </a:lnTo>
                  <a:lnTo>
                    <a:pt x="23" y="3"/>
                  </a:lnTo>
                  <a:lnTo>
                    <a:pt x="32" y="0"/>
                  </a:lnTo>
                  <a:lnTo>
                    <a:pt x="40" y="3"/>
                  </a:lnTo>
                  <a:lnTo>
                    <a:pt x="46" y="6"/>
                  </a:lnTo>
                  <a:lnTo>
                    <a:pt x="52" y="9"/>
                  </a:lnTo>
                  <a:lnTo>
                    <a:pt x="58" y="15"/>
                  </a:lnTo>
                  <a:lnTo>
                    <a:pt x="61" y="21"/>
                  </a:lnTo>
                  <a:lnTo>
                    <a:pt x="64" y="29"/>
                  </a:lnTo>
                  <a:lnTo>
                    <a:pt x="64" y="38"/>
                  </a:lnTo>
                  <a:lnTo>
                    <a:pt x="66" y="53"/>
                  </a:lnTo>
                  <a:lnTo>
                    <a:pt x="64" y="67"/>
                  </a:lnTo>
                  <a:lnTo>
                    <a:pt x="61" y="82"/>
                  </a:lnTo>
                  <a:lnTo>
                    <a:pt x="58" y="91"/>
                  </a:lnTo>
                  <a:lnTo>
                    <a:pt x="52" y="99"/>
                  </a:lnTo>
                  <a:lnTo>
                    <a:pt x="43" y="102"/>
                  </a:lnTo>
                  <a:lnTo>
                    <a:pt x="32" y="102"/>
                  </a:lnTo>
                  <a:lnTo>
                    <a:pt x="23" y="102"/>
                  </a:lnTo>
                  <a:lnTo>
                    <a:pt x="17" y="99"/>
                  </a:lnTo>
                  <a:lnTo>
                    <a:pt x="8" y="93"/>
                  </a:lnTo>
                  <a:lnTo>
                    <a:pt x="5" y="85"/>
                  </a:lnTo>
                  <a:lnTo>
                    <a:pt x="0" y="70"/>
                  </a:lnTo>
                  <a:lnTo>
                    <a:pt x="0" y="53"/>
                  </a:lnTo>
                  <a:close/>
                  <a:moveTo>
                    <a:pt x="14" y="53"/>
                  </a:moveTo>
                  <a:lnTo>
                    <a:pt x="14" y="67"/>
                  </a:lnTo>
                  <a:lnTo>
                    <a:pt x="14" y="79"/>
                  </a:lnTo>
                  <a:lnTo>
                    <a:pt x="17" y="85"/>
                  </a:lnTo>
                  <a:lnTo>
                    <a:pt x="26" y="91"/>
                  </a:lnTo>
                  <a:lnTo>
                    <a:pt x="32" y="91"/>
                  </a:lnTo>
                  <a:lnTo>
                    <a:pt x="40" y="91"/>
                  </a:lnTo>
                  <a:lnTo>
                    <a:pt x="46" y="85"/>
                  </a:lnTo>
                  <a:lnTo>
                    <a:pt x="49" y="79"/>
                  </a:lnTo>
                  <a:lnTo>
                    <a:pt x="52" y="67"/>
                  </a:lnTo>
                  <a:lnTo>
                    <a:pt x="52" y="53"/>
                  </a:lnTo>
                  <a:lnTo>
                    <a:pt x="52" y="38"/>
                  </a:lnTo>
                  <a:lnTo>
                    <a:pt x="49" y="29"/>
                  </a:lnTo>
                  <a:lnTo>
                    <a:pt x="46" y="21"/>
                  </a:lnTo>
                  <a:lnTo>
                    <a:pt x="40" y="15"/>
                  </a:lnTo>
                  <a:lnTo>
                    <a:pt x="32" y="12"/>
                  </a:lnTo>
                  <a:lnTo>
                    <a:pt x="26" y="15"/>
                  </a:lnTo>
                  <a:lnTo>
                    <a:pt x="20" y="21"/>
                  </a:lnTo>
                  <a:lnTo>
                    <a:pt x="14" y="26"/>
                  </a:lnTo>
                  <a:lnTo>
                    <a:pt x="14" y="38"/>
                  </a:lnTo>
                  <a:lnTo>
                    <a:pt x="14"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14" name="Line 118"/>
            <p:cNvSpPr>
              <a:spLocks noChangeShapeType="1"/>
            </p:cNvSpPr>
            <p:nvPr/>
          </p:nvSpPr>
          <p:spPr bwMode="auto">
            <a:xfrm flipV="1">
              <a:off x="223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15" name="Line 119"/>
            <p:cNvSpPr>
              <a:spLocks noChangeShapeType="1"/>
            </p:cNvSpPr>
            <p:nvPr/>
          </p:nvSpPr>
          <p:spPr bwMode="auto">
            <a:xfrm>
              <a:off x="223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16" name="Line 120"/>
            <p:cNvSpPr>
              <a:spLocks noChangeShapeType="1"/>
            </p:cNvSpPr>
            <p:nvPr/>
          </p:nvSpPr>
          <p:spPr bwMode="auto">
            <a:xfrm flipV="1">
              <a:off x="2598"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17" name="Line 121"/>
            <p:cNvSpPr>
              <a:spLocks noChangeShapeType="1"/>
            </p:cNvSpPr>
            <p:nvPr/>
          </p:nvSpPr>
          <p:spPr bwMode="auto">
            <a:xfrm>
              <a:off x="2598"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18" name="Freeform 122"/>
            <p:cNvSpPr>
              <a:spLocks/>
            </p:cNvSpPr>
            <p:nvPr/>
          </p:nvSpPr>
          <p:spPr bwMode="auto">
            <a:xfrm>
              <a:off x="2529" y="2786"/>
              <a:ext cx="64" cy="99"/>
            </a:xfrm>
            <a:custGeom>
              <a:avLst/>
              <a:gdLst>
                <a:gd name="T0" fmla="*/ 0 w 64"/>
                <a:gd name="T1" fmla="*/ 73 h 99"/>
                <a:gd name="T2" fmla="*/ 11 w 64"/>
                <a:gd name="T3" fmla="*/ 70 h 99"/>
                <a:gd name="T4" fmla="*/ 14 w 64"/>
                <a:gd name="T5" fmla="*/ 79 h 99"/>
                <a:gd name="T6" fmla="*/ 17 w 64"/>
                <a:gd name="T7" fmla="*/ 85 h 99"/>
                <a:gd name="T8" fmla="*/ 23 w 64"/>
                <a:gd name="T9" fmla="*/ 88 h 99"/>
                <a:gd name="T10" fmla="*/ 29 w 64"/>
                <a:gd name="T11" fmla="*/ 88 h 99"/>
                <a:gd name="T12" fmla="*/ 37 w 64"/>
                <a:gd name="T13" fmla="*/ 88 h 99"/>
                <a:gd name="T14" fmla="*/ 46 w 64"/>
                <a:gd name="T15" fmla="*/ 82 h 99"/>
                <a:gd name="T16" fmla="*/ 49 w 64"/>
                <a:gd name="T17" fmla="*/ 76 h 99"/>
                <a:gd name="T18" fmla="*/ 52 w 64"/>
                <a:gd name="T19" fmla="*/ 64 h 99"/>
                <a:gd name="T20" fmla="*/ 49 w 64"/>
                <a:gd name="T21" fmla="*/ 55 h 99"/>
                <a:gd name="T22" fmla="*/ 46 w 64"/>
                <a:gd name="T23" fmla="*/ 50 h 99"/>
                <a:gd name="T24" fmla="*/ 40 w 64"/>
                <a:gd name="T25" fmla="*/ 44 h 99"/>
                <a:gd name="T26" fmla="*/ 29 w 64"/>
                <a:gd name="T27" fmla="*/ 44 h 99"/>
                <a:gd name="T28" fmla="*/ 23 w 64"/>
                <a:gd name="T29" fmla="*/ 44 h 99"/>
                <a:gd name="T30" fmla="*/ 20 w 64"/>
                <a:gd name="T31" fmla="*/ 47 h 99"/>
                <a:gd name="T32" fmla="*/ 17 w 64"/>
                <a:gd name="T33" fmla="*/ 50 h 99"/>
                <a:gd name="T34" fmla="*/ 14 w 64"/>
                <a:gd name="T35" fmla="*/ 53 h 99"/>
                <a:gd name="T36" fmla="*/ 0 w 64"/>
                <a:gd name="T37" fmla="*/ 50 h 99"/>
                <a:gd name="T38" fmla="*/ 11 w 64"/>
                <a:gd name="T39" fmla="*/ 0 h 99"/>
                <a:gd name="T40" fmla="*/ 58 w 64"/>
                <a:gd name="T41" fmla="*/ 0 h 99"/>
                <a:gd name="T42" fmla="*/ 58 w 64"/>
                <a:gd name="T43" fmla="*/ 12 h 99"/>
                <a:gd name="T44" fmla="*/ 20 w 64"/>
                <a:gd name="T45" fmla="*/ 12 h 99"/>
                <a:gd name="T46" fmla="*/ 14 w 64"/>
                <a:gd name="T47" fmla="*/ 38 h 99"/>
                <a:gd name="T48" fmla="*/ 26 w 64"/>
                <a:gd name="T49" fmla="*/ 35 h 99"/>
                <a:gd name="T50" fmla="*/ 34 w 64"/>
                <a:gd name="T51" fmla="*/ 32 h 99"/>
                <a:gd name="T52" fmla="*/ 40 w 64"/>
                <a:gd name="T53" fmla="*/ 32 h 99"/>
                <a:gd name="T54" fmla="*/ 49 w 64"/>
                <a:gd name="T55" fmla="*/ 35 h 99"/>
                <a:gd name="T56" fmla="*/ 55 w 64"/>
                <a:gd name="T57" fmla="*/ 41 h 99"/>
                <a:gd name="T58" fmla="*/ 61 w 64"/>
                <a:gd name="T59" fmla="*/ 47 h 99"/>
                <a:gd name="T60" fmla="*/ 64 w 64"/>
                <a:gd name="T61" fmla="*/ 55 h 99"/>
                <a:gd name="T62" fmla="*/ 64 w 64"/>
                <a:gd name="T63" fmla="*/ 64 h 99"/>
                <a:gd name="T64" fmla="*/ 61 w 64"/>
                <a:gd name="T65" fmla="*/ 79 h 99"/>
                <a:gd name="T66" fmla="*/ 55 w 64"/>
                <a:gd name="T67" fmla="*/ 88 h 99"/>
                <a:gd name="T68" fmla="*/ 49 w 64"/>
                <a:gd name="T69" fmla="*/ 96 h 99"/>
                <a:gd name="T70" fmla="*/ 40 w 64"/>
                <a:gd name="T71" fmla="*/ 99 h 99"/>
                <a:gd name="T72" fmla="*/ 29 w 64"/>
                <a:gd name="T73" fmla="*/ 99 h 99"/>
                <a:gd name="T74" fmla="*/ 23 w 64"/>
                <a:gd name="T75" fmla="*/ 99 h 99"/>
                <a:gd name="T76" fmla="*/ 14 w 64"/>
                <a:gd name="T77" fmla="*/ 96 h 99"/>
                <a:gd name="T78" fmla="*/ 8 w 64"/>
                <a:gd name="T79" fmla="*/ 93 h 99"/>
                <a:gd name="T80" fmla="*/ 2 w 64"/>
                <a:gd name="T81" fmla="*/ 88 h 99"/>
                <a:gd name="T82" fmla="*/ 0 w 64"/>
                <a:gd name="T83" fmla="*/ 82 h 99"/>
                <a:gd name="T84" fmla="*/ 0 w 64"/>
                <a:gd name="T85" fmla="*/ 73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99"/>
                <a:gd name="T131" fmla="*/ 64 w 64"/>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99">
                  <a:moveTo>
                    <a:pt x="0" y="73"/>
                  </a:moveTo>
                  <a:lnTo>
                    <a:pt x="11" y="70"/>
                  </a:lnTo>
                  <a:lnTo>
                    <a:pt x="14" y="79"/>
                  </a:lnTo>
                  <a:lnTo>
                    <a:pt x="17" y="85"/>
                  </a:lnTo>
                  <a:lnTo>
                    <a:pt x="23" y="88"/>
                  </a:lnTo>
                  <a:lnTo>
                    <a:pt x="29" y="88"/>
                  </a:lnTo>
                  <a:lnTo>
                    <a:pt x="37" y="88"/>
                  </a:lnTo>
                  <a:lnTo>
                    <a:pt x="46" y="82"/>
                  </a:lnTo>
                  <a:lnTo>
                    <a:pt x="49" y="76"/>
                  </a:lnTo>
                  <a:lnTo>
                    <a:pt x="52" y="64"/>
                  </a:lnTo>
                  <a:lnTo>
                    <a:pt x="49" y="55"/>
                  </a:lnTo>
                  <a:lnTo>
                    <a:pt x="46" y="50"/>
                  </a:lnTo>
                  <a:lnTo>
                    <a:pt x="40" y="44"/>
                  </a:lnTo>
                  <a:lnTo>
                    <a:pt x="29" y="44"/>
                  </a:lnTo>
                  <a:lnTo>
                    <a:pt x="23" y="44"/>
                  </a:lnTo>
                  <a:lnTo>
                    <a:pt x="20" y="47"/>
                  </a:lnTo>
                  <a:lnTo>
                    <a:pt x="17" y="50"/>
                  </a:lnTo>
                  <a:lnTo>
                    <a:pt x="14" y="53"/>
                  </a:lnTo>
                  <a:lnTo>
                    <a:pt x="0" y="50"/>
                  </a:lnTo>
                  <a:lnTo>
                    <a:pt x="11" y="0"/>
                  </a:lnTo>
                  <a:lnTo>
                    <a:pt x="58" y="0"/>
                  </a:lnTo>
                  <a:lnTo>
                    <a:pt x="58" y="12"/>
                  </a:lnTo>
                  <a:lnTo>
                    <a:pt x="20" y="12"/>
                  </a:lnTo>
                  <a:lnTo>
                    <a:pt x="14" y="38"/>
                  </a:lnTo>
                  <a:lnTo>
                    <a:pt x="26" y="35"/>
                  </a:lnTo>
                  <a:lnTo>
                    <a:pt x="34" y="32"/>
                  </a:lnTo>
                  <a:lnTo>
                    <a:pt x="40" y="32"/>
                  </a:lnTo>
                  <a:lnTo>
                    <a:pt x="49" y="35"/>
                  </a:lnTo>
                  <a:lnTo>
                    <a:pt x="55" y="41"/>
                  </a:lnTo>
                  <a:lnTo>
                    <a:pt x="61" y="47"/>
                  </a:lnTo>
                  <a:lnTo>
                    <a:pt x="64" y="55"/>
                  </a:lnTo>
                  <a:lnTo>
                    <a:pt x="64" y="64"/>
                  </a:lnTo>
                  <a:lnTo>
                    <a:pt x="61" y="79"/>
                  </a:lnTo>
                  <a:lnTo>
                    <a:pt x="55" y="88"/>
                  </a:lnTo>
                  <a:lnTo>
                    <a:pt x="49" y="96"/>
                  </a:lnTo>
                  <a:lnTo>
                    <a:pt x="40" y="99"/>
                  </a:lnTo>
                  <a:lnTo>
                    <a:pt x="29" y="99"/>
                  </a:lnTo>
                  <a:lnTo>
                    <a:pt x="23" y="99"/>
                  </a:lnTo>
                  <a:lnTo>
                    <a:pt x="14" y="96"/>
                  </a:lnTo>
                  <a:lnTo>
                    <a:pt x="8" y="93"/>
                  </a:lnTo>
                  <a:lnTo>
                    <a:pt x="2" y="88"/>
                  </a:lnTo>
                  <a:lnTo>
                    <a:pt x="0" y="82"/>
                  </a:lnTo>
                  <a:lnTo>
                    <a:pt x="0" y="7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19" name="Freeform 123"/>
            <p:cNvSpPr>
              <a:spLocks noEditPoints="1"/>
            </p:cNvSpPr>
            <p:nvPr/>
          </p:nvSpPr>
          <p:spPr bwMode="auto">
            <a:xfrm>
              <a:off x="2604" y="2783"/>
              <a:ext cx="67" cy="102"/>
            </a:xfrm>
            <a:custGeom>
              <a:avLst/>
              <a:gdLst>
                <a:gd name="T0" fmla="*/ 0 w 67"/>
                <a:gd name="T1" fmla="*/ 53 h 102"/>
                <a:gd name="T2" fmla="*/ 0 w 67"/>
                <a:gd name="T3" fmla="*/ 35 h 102"/>
                <a:gd name="T4" fmla="*/ 3 w 67"/>
                <a:gd name="T5" fmla="*/ 24 h 102"/>
                <a:gd name="T6" fmla="*/ 9 w 67"/>
                <a:gd name="T7" fmla="*/ 15 h 102"/>
                <a:gd name="T8" fmla="*/ 15 w 67"/>
                <a:gd name="T9" fmla="*/ 6 h 102"/>
                <a:gd name="T10" fmla="*/ 24 w 67"/>
                <a:gd name="T11" fmla="*/ 3 h 102"/>
                <a:gd name="T12" fmla="*/ 32 w 67"/>
                <a:gd name="T13" fmla="*/ 0 h 102"/>
                <a:gd name="T14" fmla="*/ 41 w 67"/>
                <a:gd name="T15" fmla="*/ 3 h 102"/>
                <a:gd name="T16" fmla="*/ 47 w 67"/>
                <a:gd name="T17" fmla="*/ 6 h 102"/>
                <a:gd name="T18" fmla="*/ 53 w 67"/>
                <a:gd name="T19" fmla="*/ 9 h 102"/>
                <a:gd name="T20" fmla="*/ 58 w 67"/>
                <a:gd name="T21" fmla="*/ 15 h 102"/>
                <a:gd name="T22" fmla="*/ 61 w 67"/>
                <a:gd name="T23" fmla="*/ 21 h 102"/>
                <a:gd name="T24" fmla="*/ 64 w 67"/>
                <a:gd name="T25" fmla="*/ 29 h 102"/>
                <a:gd name="T26" fmla="*/ 64 w 67"/>
                <a:gd name="T27" fmla="*/ 38 h 102"/>
                <a:gd name="T28" fmla="*/ 67 w 67"/>
                <a:gd name="T29" fmla="*/ 53 h 102"/>
                <a:gd name="T30" fmla="*/ 64 w 67"/>
                <a:gd name="T31" fmla="*/ 67 h 102"/>
                <a:gd name="T32" fmla="*/ 61 w 67"/>
                <a:gd name="T33" fmla="*/ 82 h 102"/>
                <a:gd name="T34" fmla="*/ 58 w 67"/>
                <a:gd name="T35" fmla="*/ 91 h 102"/>
                <a:gd name="T36" fmla="*/ 53 w 67"/>
                <a:gd name="T37" fmla="*/ 99 h 102"/>
                <a:gd name="T38" fmla="*/ 44 w 67"/>
                <a:gd name="T39" fmla="*/ 102 h 102"/>
                <a:gd name="T40" fmla="*/ 32 w 67"/>
                <a:gd name="T41" fmla="*/ 102 h 102"/>
                <a:gd name="T42" fmla="*/ 24 w 67"/>
                <a:gd name="T43" fmla="*/ 102 h 102"/>
                <a:gd name="T44" fmla="*/ 18 w 67"/>
                <a:gd name="T45" fmla="*/ 99 h 102"/>
                <a:gd name="T46" fmla="*/ 9 w 67"/>
                <a:gd name="T47" fmla="*/ 93 h 102"/>
                <a:gd name="T48" fmla="*/ 6 w 67"/>
                <a:gd name="T49" fmla="*/ 85 h 102"/>
                <a:gd name="T50" fmla="*/ 0 w 67"/>
                <a:gd name="T51" fmla="*/ 70 h 102"/>
                <a:gd name="T52" fmla="*/ 0 w 67"/>
                <a:gd name="T53" fmla="*/ 53 h 102"/>
                <a:gd name="T54" fmla="*/ 15 w 67"/>
                <a:gd name="T55" fmla="*/ 53 h 102"/>
                <a:gd name="T56" fmla="*/ 15 w 67"/>
                <a:gd name="T57" fmla="*/ 67 h 102"/>
                <a:gd name="T58" fmla="*/ 15 w 67"/>
                <a:gd name="T59" fmla="*/ 79 h 102"/>
                <a:gd name="T60" fmla="*/ 18 w 67"/>
                <a:gd name="T61" fmla="*/ 85 h 102"/>
                <a:gd name="T62" fmla="*/ 26 w 67"/>
                <a:gd name="T63" fmla="*/ 91 h 102"/>
                <a:gd name="T64" fmla="*/ 32 w 67"/>
                <a:gd name="T65" fmla="*/ 91 h 102"/>
                <a:gd name="T66" fmla="*/ 41 w 67"/>
                <a:gd name="T67" fmla="*/ 91 h 102"/>
                <a:gd name="T68" fmla="*/ 47 w 67"/>
                <a:gd name="T69" fmla="*/ 85 h 102"/>
                <a:gd name="T70" fmla="*/ 50 w 67"/>
                <a:gd name="T71" fmla="*/ 79 h 102"/>
                <a:gd name="T72" fmla="*/ 53 w 67"/>
                <a:gd name="T73" fmla="*/ 67 h 102"/>
                <a:gd name="T74" fmla="*/ 53 w 67"/>
                <a:gd name="T75" fmla="*/ 53 h 102"/>
                <a:gd name="T76" fmla="*/ 53 w 67"/>
                <a:gd name="T77" fmla="*/ 38 h 102"/>
                <a:gd name="T78" fmla="*/ 50 w 67"/>
                <a:gd name="T79" fmla="*/ 29 h 102"/>
                <a:gd name="T80" fmla="*/ 47 w 67"/>
                <a:gd name="T81" fmla="*/ 21 h 102"/>
                <a:gd name="T82" fmla="*/ 41 w 67"/>
                <a:gd name="T83" fmla="*/ 15 h 102"/>
                <a:gd name="T84" fmla="*/ 32 w 67"/>
                <a:gd name="T85" fmla="*/ 12 h 102"/>
                <a:gd name="T86" fmla="*/ 26 w 67"/>
                <a:gd name="T87" fmla="*/ 15 h 102"/>
                <a:gd name="T88" fmla="*/ 21 w 67"/>
                <a:gd name="T89" fmla="*/ 21 h 102"/>
                <a:gd name="T90" fmla="*/ 15 w 67"/>
                <a:gd name="T91" fmla="*/ 26 h 102"/>
                <a:gd name="T92" fmla="*/ 15 w 67"/>
                <a:gd name="T93" fmla="*/ 38 h 102"/>
                <a:gd name="T94" fmla="*/ 15 w 67"/>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0" y="53"/>
                  </a:moveTo>
                  <a:lnTo>
                    <a:pt x="0" y="35"/>
                  </a:lnTo>
                  <a:lnTo>
                    <a:pt x="3" y="24"/>
                  </a:lnTo>
                  <a:lnTo>
                    <a:pt x="9" y="15"/>
                  </a:lnTo>
                  <a:lnTo>
                    <a:pt x="15" y="6"/>
                  </a:lnTo>
                  <a:lnTo>
                    <a:pt x="24" y="3"/>
                  </a:lnTo>
                  <a:lnTo>
                    <a:pt x="32" y="0"/>
                  </a:lnTo>
                  <a:lnTo>
                    <a:pt x="41" y="3"/>
                  </a:lnTo>
                  <a:lnTo>
                    <a:pt x="47" y="6"/>
                  </a:lnTo>
                  <a:lnTo>
                    <a:pt x="53" y="9"/>
                  </a:lnTo>
                  <a:lnTo>
                    <a:pt x="58" y="15"/>
                  </a:lnTo>
                  <a:lnTo>
                    <a:pt x="61" y="21"/>
                  </a:lnTo>
                  <a:lnTo>
                    <a:pt x="64" y="29"/>
                  </a:lnTo>
                  <a:lnTo>
                    <a:pt x="64" y="38"/>
                  </a:lnTo>
                  <a:lnTo>
                    <a:pt x="67" y="53"/>
                  </a:lnTo>
                  <a:lnTo>
                    <a:pt x="64" y="67"/>
                  </a:lnTo>
                  <a:lnTo>
                    <a:pt x="61" y="82"/>
                  </a:lnTo>
                  <a:lnTo>
                    <a:pt x="58" y="91"/>
                  </a:lnTo>
                  <a:lnTo>
                    <a:pt x="53" y="99"/>
                  </a:lnTo>
                  <a:lnTo>
                    <a:pt x="44" y="102"/>
                  </a:lnTo>
                  <a:lnTo>
                    <a:pt x="32" y="102"/>
                  </a:lnTo>
                  <a:lnTo>
                    <a:pt x="24" y="102"/>
                  </a:lnTo>
                  <a:lnTo>
                    <a:pt x="18" y="99"/>
                  </a:lnTo>
                  <a:lnTo>
                    <a:pt x="9" y="93"/>
                  </a:lnTo>
                  <a:lnTo>
                    <a:pt x="6" y="85"/>
                  </a:lnTo>
                  <a:lnTo>
                    <a:pt x="0" y="70"/>
                  </a:lnTo>
                  <a:lnTo>
                    <a:pt x="0" y="53"/>
                  </a:lnTo>
                  <a:close/>
                  <a:moveTo>
                    <a:pt x="15" y="53"/>
                  </a:moveTo>
                  <a:lnTo>
                    <a:pt x="15" y="67"/>
                  </a:lnTo>
                  <a:lnTo>
                    <a:pt x="15" y="79"/>
                  </a:lnTo>
                  <a:lnTo>
                    <a:pt x="18" y="85"/>
                  </a:lnTo>
                  <a:lnTo>
                    <a:pt x="26" y="91"/>
                  </a:lnTo>
                  <a:lnTo>
                    <a:pt x="32" y="91"/>
                  </a:lnTo>
                  <a:lnTo>
                    <a:pt x="41" y="91"/>
                  </a:lnTo>
                  <a:lnTo>
                    <a:pt x="47" y="85"/>
                  </a:lnTo>
                  <a:lnTo>
                    <a:pt x="50" y="79"/>
                  </a:lnTo>
                  <a:lnTo>
                    <a:pt x="53" y="67"/>
                  </a:lnTo>
                  <a:lnTo>
                    <a:pt x="53" y="53"/>
                  </a:lnTo>
                  <a:lnTo>
                    <a:pt x="53" y="38"/>
                  </a:lnTo>
                  <a:lnTo>
                    <a:pt x="50" y="29"/>
                  </a:lnTo>
                  <a:lnTo>
                    <a:pt x="47" y="21"/>
                  </a:lnTo>
                  <a:lnTo>
                    <a:pt x="41" y="15"/>
                  </a:lnTo>
                  <a:lnTo>
                    <a:pt x="32" y="12"/>
                  </a:lnTo>
                  <a:lnTo>
                    <a:pt x="26" y="15"/>
                  </a:lnTo>
                  <a:lnTo>
                    <a:pt x="21" y="21"/>
                  </a:lnTo>
                  <a:lnTo>
                    <a:pt x="15" y="26"/>
                  </a:lnTo>
                  <a:lnTo>
                    <a:pt x="15" y="38"/>
                  </a:lnTo>
                  <a:lnTo>
                    <a:pt x="15"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20" name="Line 124"/>
            <p:cNvSpPr>
              <a:spLocks noChangeShapeType="1"/>
            </p:cNvSpPr>
            <p:nvPr/>
          </p:nvSpPr>
          <p:spPr bwMode="auto">
            <a:xfrm flipV="1">
              <a:off x="2598"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21" name="Line 125"/>
            <p:cNvSpPr>
              <a:spLocks noChangeShapeType="1"/>
            </p:cNvSpPr>
            <p:nvPr/>
          </p:nvSpPr>
          <p:spPr bwMode="auto">
            <a:xfrm>
              <a:off x="2598"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22" name="Line 126"/>
            <p:cNvSpPr>
              <a:spLocks noChangeShapeType="1"/>
            </p:cNvSpPr>
            <p:nvPr/>
          </p:nvSpPr>
          <p:spPr bwMode="auto">
            <a:xfrm flipV="1">
              <a:off x="2965"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23" name="Line 127"/>
            <p:cNvSpPr>
              <a:spLocks noChangeShapeType="1"/>
            </p:cNvSpPr>
            <p:nvPr/>
          </p:nvSpPr>
          <p:spPr bwMode="auto">
            <a:xfrm>
              <a:off x="2965"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24" name="Freeform 128"/>
            <p:cNvSpPr>
              <a:spLocks noEditPoints="1"/>
            </p:cNvSpPr>
            <p:nvPr/>
          </p:nvSpPr>
          <p:spPr bwMode="auto">
            <a:xfrm>
              <a:off x="2892" y="2783"/>
              <a:ext cx="67" cy="102"/>
            </a:xfrm>
            <a:custGeom>
              <a:avLst/>
              <a:gdLst>
                <a:gd name="T0" fmla="*/ 53 w 67"/>
                <a:gd name="T1" fmla="*/ 29 h 102"/>
                <a:gd name="T2" fmla="*/ 47 w 67"/>
                <a:gd name="T3" fmla="*/ 18 h 102"/>
                <a:gd name="T4" fmla="*/ 35 w 67"/>
                <a:gd name="T5" fmla="*/ 12 h 102"/>
                <a:gd name="T6" fmla="*/ 24 w 67"/>
                <a:gd name="T7" fmla="*/ 18 h 102"/>
                <a:gd name="T8" fmla="*/ 15 w 67"/>
                <a:gd name="T9" fmla="*/ 26 h 102"/>
                <a:gd name="T10" fmla="*/ 12 w 67"/>
                <a:gd name="T11" fmla="*/ 50 h 102"/>
                <a:gd name="T12" fmla="*/ 24 w 67"/>
                <a:gd name="T13" fmla="*/ 41 h 102"/>
                <a:gd name="T14" fmla="*/ 38 w 67"/>
                <a:gd name="T15" fmla="*/ 35 h 102"/>
                <a:gd name="T16" fmla="*/ 53 w 67"/>
                <a:gd name="T17" fmla="*/ 41 h 102"/>
                <a:gd name="T18" fmla="*/ 61 w 67"/>
                <a:gd name="T19" fmla="*/ 53 h 102"/>
                <a:gd name="T20" fmla="*/ 67 w 67"/>
                <a:gd name="T21" fmla="*/ 70 h 102"/>
                <a:gd name="T22" fmla="*/ 61 w 67"/>
                <a:gd name="T23" fmla="*/ 88 h 102"/>
                <a:gd name="T24" fmla="*/ 50 w 67"/>
                <a:gd name="T25" fmla="*/ 99 h 102"/>
                <a:gd name="T26" fmla="*/ 35 w 67"/>
                <a:gd name="T27" fmla="*/ 102 h 102"/>
                <a:gd name="T28" fmla="*/ 18 w 67"/>
                <a:gd name="T29" fmla="*/ 99 h 102"/>
                <a:gd name="T30" fmla="*/ 3 w 67"/>
                <a:gd name="T31" fmla="*/ 82 h 102"/>
                <a:gd name="T32" fmla="*/ 0 w 67"/>
                <a:gd name="T33" fmla="*/ 56 h 102"/>
                <a:gd name="T34" fmla="*/ 3 w 67"/>
                <a:gd name="T35" fmla="*/ 29 h 102"/>
                <a:gd name="T36" fmla="*/ 12 w 67"/>
                <a:gd name="T37" fmla="*/ 12 h 102"/>
                <a:gd name="T38" fmla="*/ 27 w 67"/>
                <a:gd name="T39" fmla="*/ 3 h 102"/>
                <a:gd name="T40" fmla="*/ 47 w 67"/>
                <a:gd name="T41" fmla="*/ 3 h 102"/>
                <a:gd name="T42" fmla="*/ 61 w 67"/>
                <a:gd name="T43" fmla="*/ 18 h 102"/>
                <a:gd name="T44" fmla="*/ 12 w 67"/>
                <a:gd name="T45" fmla="*/ 70 h 102"/>
                <a:gd name="T46" fmla="*/ 15 w 67"/>
                <a:gd name="T47" fmla="*/ 82 h 102"/>
                <a:gd name="T48" fmla="*/ 24 w 67"/>
                <a:gd name="T49" fmla="*/ 91 h 102"/>
                <a:gd name="T50" fmla="*/ 35 w 67"/>
                <a:gd name="T51" fmla="*/ 91 h 102"/>
                <a:gd name="T52" fmla="*/ 47 w 67"/>
                <a:gd name="T53" fmla="*/ 85 h 102"/>
                <a:gd name="T54" fmla="*/ 53 w 67"/>
                <a:gd name="T55" fmla="*/ 70 h 102"/>
                <a:gd name="T56" fmla="*/ 47 w 67"/>
                <a:gd name="T57" fmla="*/ 53 h 102"/>
                <a:gd name="T58" fmla="*/ 32 w 67"/>
                <a:gd name="T59" fmla="*/ 47 h 102"/>
                <a:gd name="T60" fmla="*/ 18 w 67"/>
                <a:gd name="T61" fmla="*/ 53 h 102"/>
                <a:gd name="T62" fmla="*/ 12 w 67"/>
                <a:gd name="T63" fmla="*/ 7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102"/>
                <a:gd name="T98" fmla="*/ 67 w 67"/>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102">
                  <a:moveTo>
                    <a:pt x="64" y="26"/>
                  </a:moveTo>
                  <a:lnTo>
                    <a:pt x="53" y="29"/>
                  </a:lnTo>
                  <a:lnTo>
                    <a:pt x="50" y="24"/>
                  </a:lnTo>
                  <a:lnTo>
                    <a:pt x="47" y="18"/>
                  </a:lnTo>
                  <a:lnTo>
                    <a:pt x="41" y="15"/>
                  </a:lnTo>
                  <a:lnTo>
                    <a:pt x="35" y="12"/>
                  </a:lnTo>
                  <a:lnTo>
                    <a:pt x="29" y="15"/>
                  </a:lnTo>
                  <a:lnTo>
                    <a:pt x="24" y="18"/>
                  </a:lnTo>
                  <a:lnTo>
                    <a:pt x="21" y="21"/>
                  </a:lnTo>
                  <a:lnTo>
                    <a:pt x="15" y="26"/>
                  </a:lnTo>
                  <a:lnTo>
                    <a:pt x="15" y="38"/>
                  </a:lnTo>
                  <a:lnTo>
                    <a:pt x="12" y="50"/>
                  </a:lnTo>
                  <a:lnTo>
                    <a:pt x="18" y="44"/>
                  </a:lnTo>
                  <a:lnTo>
                    <a:pt x="24" y="41"/>
                  </a:lnTo>
                  <a:lnTo>
                    <a:pt x="29" y="38"/>
                  </a:lnTo>
                  <a:lnTo>
                    <a:pt x="38" y="35"/>
                  </a:lnTo>
                  <a:lnTo>
                    <a:pt x="44" y="38"/>
                  </a:lnTo>
                  <a:lnTo>
                    <a:pt x="53" y="41"/>
                  </a:lnTo>
                  <a:lnTo>
                    <a:pt x="59" y="47"/>
                  </a:lnTo>
                  <a:lnTo>
                    <a:pt x="61" y="53"/>
                  </a:lnTo>
                  <a:lnTo>
                    <a:pt x="64" y="61"/>
                  </a:lnTo>
                  <a:lnTo>
                    <a:pt x="67" y="70"/>
                  </a:lnTo>
                  <a:lnTo>
                    <a:pt x="64" y="79"/>
                  </a:lnTo>
                  <a:lnTo>
                    <a:pt x="61" y="88"/>
                  </a:lnTo>
                  <a:lnTo>
                    <a:pt x="59" y="93"/>
                  </a:lnTo>
                  <a:lnTo>
                    <a:pt x="50" y="99"/>
                  </a:lnTo>
                  <a:lnTo>
                    <a:pt x="44" y="102"/>
                  </a:lnTo>
                  <a:lnTo>
                    <a:pt x="35" y="102"/>
                  </a:lnTo>
                  <a:lnTo>
                    <a:pt x="27" y="102"/>
                  </a:lnTo>
                  <a:lnTo>
                    <a:pt x="18" y="99"/>
                  </a:lnTo>
                  <a:lnTo>
                    <a:pt x="9" y="93"/>
                  </a:lnTo>
                  <a:lnTo>
                    <a:pt x="3" y="82"/>
                  </a:lnTo>
                  <a:lnTo>
                    <a:pt x="0" y="70"/>
                  </a:lnTo>
                  <a:lnTo>
                    <a:pt x="0" y="56"/>
                  </a:lnTo>
                  <a:lnTo>
                    <a:pt x="0" y="41"/>
                  </a:lnTo>
                  <a:lnTo>
                    <a:pt x="3" y="29"/>
                  </a:lnTo>
                  <a:lnTo>
                    <a:pt x="6" y="21"/>
                  </a:lnTo>
                  <a:lnTo>
                    <a:pt x="12" y="12"/>
                  </a:lnTo>
                  <a:lnTo>
                    <a:pt x="18" y="6"/>
                  </a:lnTo>
                  <a:lnTo>
                    <a:pt x="27" y="3"/>
                  </a:lnTo>
                  <a:lnTo>
                    <a:pt x="35" y="0"/>
                  </a:lnTo>
                  <a:lnTo>
                    <a:pt x="47" y="3"/>
                  </a:lnTo>
                  <a:lnTo>
                    <a:pt x="56" y="9"/>
                  </a:lnTo>
                  <a:lnTo>
                    <a:pt x="61" y="18"/>
                  </a:lnTo>
                  <a:lnTo>
                    <a:pt x="64" y="26"/>
                  </a:lnTo>
                  <a:close/>
                  <a:moveTo>
                    <a:pt x="12" y="70"/>
                  </a:moveTo>
                  <a:lnTo>
                    <a:pt x="15" y="76"/>
                  </a:lnTo>
                  <a:lnTo>
                    <a:pt x="15" y="82"/>
                  </a:lnTo>
                  <a:lnTo>
                    <a:pt x="18" y="85"/>
                  </a:lnTo>
                  <a:lnTo>
                    <a:pt x="24" y="91"/>
                  </a:lnTo>
                  <a:lnTo>
                    <a:pt x="29" y="91"/>
                  </a:lnTo>
                  <a:lnTo>
                    <a:pt x="35" y="91"/>
                  </a:lnTo>
                  <a:lnTo>
                    <a:pt x="41" y="91"/>
                  </a:lnTo>
                  <a:lnTo>
                    <a:pt x="47" y="85"/>
                  </a:lnTo>
                  <a:lnTo>
                    <a:pt x="53" y="79"/>
                  </a:lnTo>
                  <a:lnTo>
                    <a:pt x="53" y="70"/>
                  </a:lnTo>
                  <a:lnTo>
                    <a:pt x="53" y="61"/>
                  </a:lnTo>
                  <a:lnTo>
                    <a:pt x="47" y="53"/>
                  </a:lnTo>
                  <a:lnTo>
                    <a:pt x="41" y="50"/>
                  </a:lnTo>
                  <a:lnTo>
                    <a:pt x="32" y="47"/>
                  </a:lnTo>
                  <a:lnTo>
                    <a:pt x="27" y="50"/>
                  </a:lnTo>
                  <a:lnTo>
                    <a:pt x="18" y="53"/>
                  </a:lnTo>
                  <a:lnTo>
                    <a:pt x="15" y="61"/>
                  </a:lnTo>
                  <a:lnTo>
                    <a:pt x="12" y="7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25" name="Freeform 129"/>
            <p:cNvSpPr>
              <a:spLocks noEditPoints="1"/>
            </p:cNvSpPr>
            <p:nvPr/>
          </p:nvSpPr>
          <p:spPr bwMode="auto">
            <a:xfrm>
              <a:off x="2971" y="2783"/>
              <a:ext cx="64" cy="102"/>
            </a:xfrm>
            <a:custGeom>
              <a:avLst/>
              <a:gdLst>
                <a:gd name="T0" fmla="*/ 0 w 64"/>
                <a:gd name="T1" fmla="*/ 53 h 102"/>
                <a:gd name="T2" fmla="*/ 0 w 64"/>
                <a:gd name="T3" fmla="*/ 35 h 102"/>
                <a:gd name="T4" fmla="*/ 3 w 64"/>
                <a:gd name="T5" fmla="*/ 24 h 102"/>
                <a:gd name="T6" fmla="*/ 9 w 64"/>
                <a:gd name="T7" fmla="*/ 15 h 102"/>
                <a:gd name="T8" fmla="*/ 14 w 64"/>
                <a:gd name="T9" fmla="*/ 6 h 102"/>
                <a:gd name="T10" fmla="*/ 23 w 64"/>
                <a:gd name="T11" fmla="*/ 3 h 102"/>
                <a:gd name="T12" fmla="*/ 32 w 64"/>
                <a:gd name="T13" fmla="*/ 0 h 102"/>
                <a:gd name="T14" fmla="*/ 41 w 64"/>
                <a:gd name="T15" fmla="*/ 3 h 102"/>
                <a:gd name="T16" fmla="*/ 47 w 64"/>
                <a:gd name="T17" fmla="*/ 6 h 102"/>
                <a:gd name="T18" fmla="*/ 52 w 64"/>
                <a:gd name="T19" fmla="*/ 9 h 102"/>
                <a:gd name="T20" fmla="*/ 58 w 64"/>
                <a:gd name="T21" fmla="*/ 15 h 102"/>
                <a:gd name="T22" fmla="*/ 61 w 64"/>
                <a:gd name="T23" fmla="*/ 21 h 102"/>
                <a:gd name="T24" fmla="*/ 64 w 64"/>
                <a:gd name="T25" fmla="*/ 29 h 102"/>
                <a:gd name="T26" fmla="*/ 64 w 64"/>
                <a:gd name="T27" fmla="*/ 38 h 102"/>
                <a:gd name="T28" fmla="*/ 64 w 64"/>
                <a:gd name="T29" fmla="*/ 53 h 102"/>
                <a:gd name="T30" fmla="*/ 64 w 64"/>
                <a:gd name="T31" fmla="*/ 67 h 102"/>
                <a:gd name="T32" fmla="*/ 61 w 64"/>
                <a:gd name="T33" fmla="*/ 82 h 102"/>
                <a:gd name="T34" fmla="*/ 55 w 64"/>
                <a:gd name="T35" fmla="*/ 91 h 102"/>
                <a:gd name="T36" fmla="*/ 49 w 64"/>
                <a:gd name="T37" fmla="*/ 99 h 102"/>
                <a:gd name="T38" fmla="*/ 44 w 64"/>
                <a:gd name="T39" fmla="*/ 102 h 102"/>
                <a:gd name="T40" fmla="*/ 32 w 64"/>
                <a:gd name="T41" fmla="*/ 102 h 102"/>
                <a:gd name="T42" fmla="*/ 23 w 64"/>
                <a:gd name="T43" fmla="*/ 102 h 102"/>
                <a:gd name="T44" fmla="*/ 14 w 64"/>
                <a:gd name="T45" fmla="*/ 99 h 102"/>
                <a:gd name="T46" fmla="*/ 9 w 64"/>
                <a:gd name="T47" fmla="*/ 93 h 102"/>
                <a:gd name="T48" fmla="*/ 3 w 64"/>
                <a:gd name="T49" fmla="*/ 85 h 102"/>
                <a:gd name="T50" fmla="*/ 0 w 64"/>
                <a:gd name="T51" fmla="*/ 70 h 102"/>
                <a:gd name="T52" fmla="*/ 0 w 64"/>
                <a:gd name="T53" fmla="*/ 53 h 102"/>
                <a:gd name="T54" fmla="*/ 12 w 64"/>
                <a:gd name="T55" fmla="*/ 53 h 102"/>
                <a:gd name="T56" fmla="*/ 14 w 64"/>
                <a:gd name="T57" fmla="*/ 67 h 102"/>
                <a:gd name="T58" fmla="*/ 14 w 64"/>
                <a:gd name="T59" fmla="*/ 79 h 102"/>
                <a:gd name="T60" fmla="*/ 17 w 64"/>
                <a:gd name="T61" fmla="*/ 85 h 102"/>
                <a:gd name="T62" fmla="*/ 23 w 64"/>
                <a:gd name="T63" fmla="*/ 91 h 102"/>
                <a:gd name="T64" fmla="*/ 32 w 64"/>
                <a:gd name="T65" fmla="*/ 91 h 102"/>
                <a:gd name="T66" fmla="*/ 41 w 64"/>
                <a:gd name="T67" fmla="*/ 91 h 102"/>
                <a:gd name="T68" fmla="*/ 47 w 64"/>
                <a:gd name="T69" fmla="*/ 85 h 102"/>
                <a:gd name="T70" fmla="*/ 49 w 64"/>
                <a:gd name="T71" fmla="*/ 79 h 102"/>
                <a:gd name="T72" fmla="*/ 52 w 64"/>
                <a:gd name="T73" fmla="*/ 67 h 102"/>
                <a:gd name="T74" fmla="*/ 52 w 64"/>
                <a:gd name="T75" fmla="*/ 53 h 102"/>
                <a:gd name="T76" fmla="*/ 52 w 64"/>
                <a:gd name="T77" fmla="*/ 38 h 102"/>
                <a:gd name="T78" fmla="*/ 49 w 64"/>
                <a:gd name="T79" fmla="*/ 29 h 102"/>
                <a:gd name="T80" fmla="*/ 47 w 64"/>
                <a:gd name="T81" fmla="*/ 21 h 102"/>
                <a:gd name="T82" fmla="*/ 41 w 64"/>
                <a:gd name="T83" fmla="*/ 15 h 102"/>
                <a:gd name="T84" fmla="*/ 32 w 64"/>
                <a:gd name="T85" fmla="*/ 12 h 102"/>
                <a:gd name="T86" fmla="*/ 23 w 64"/>
                <a:gd name="T87" fmla="*/ 15 h 102"/>
                <a:gd name="T88" fmla="*/ 17 w 64"/>
                <a:gd name="T89" fmla="*/ 21 h 102"/>
                <a:gd name="T90" fmla="*/ 14 w 64"/>
                <a:gd name="T91" fmla="*/ 26 h 102"/>
                <a:gd name="T92" fmla="*/ 14 w 64"/>
                <a:gd name="T93" fmla="*/ 38 h 102"/>
                <a:gd name="T94" fmla="*/ 12 w 64"/>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3"/>
                  </a:moveTo>
                  <a:lnTo>
                    <a:pt x="0" y="35"/>
                  </a:lnTo>
                  <a:lnTo>
                    <a:pt x="3" y="24"/>
                  </a:lnTo>
                  <a:lnTo>
                    <a:pt x="9" y="15"/>
                  </a:lnTo>
                  <a:lnTo>
                    <a:pt x="14" y="6"/>
                  </a:lnTo>
                  <a:lnTo>
                    <a:pt x="23" y="3"/>
                  </a:lnTo>
                  <a:lnTo>
                    <a:pt x="32" y="0"/>
                  </a:lnTo>
                  <a:lnTo>
                    <a:pt x="41" y="3"/>
                  </a:lnTo>
                  <a:lnTo>
                    <a:pt x="47" y="6"/>
                  </a:lnTo>
                  <a:lnTo>
                    <a:pt x="52" y="9"/>
                  </a:lnTo>
                  <a:lnTo>
                    <a:pt x="58" y="15"/>
                  </a:lnTo>
                  <a:lnTo>
                    <a:pt x="61" y="21"/>
                  </a:lnTo>
                  <a:lnTo>
                    <a:pt x="64" y="29"/>
                  </a:lnTo>
                  <a:lnTo>
                    <a:pt x="64" y="38"/>
                  </a:lnTo>
                  <a:lnTo>
                    <a:pt x="64" y="53"/>
                  </a:lnTo>
                  <a:lnTo>
                    <a:pt x="64" y="67"/>
                  </a:lnTo>
                  <a:lnTo>
                    <a:pt x="61" y="82"/>
                  </a:lnTo>
                  <a:lnTo>
                    <a:pt x="55" y="91"/>
                  </a:lnTo>
                  <a:lnTo>
                    <a:pt x="49" y="99"/>
                  </a:lnTo>
                  <a:lnTo>
                    <a:pt x="44" y="102"/>
                  </a:lnTo>
                  <a:lnTo>
                    <a:pt x="32" y="102"/>
                  </a:lnTo>
                  <a:lnTo>
                    <a:pt x="23" y="102"/>
                  </a:lnTo>
                  <a:lnTo>
                    <a:pt x="14" y="99"/>
                  </a:lnTo>
                  <a:lnTo>
                    <a:pt x="9" y="93"/>
                  </a:lnTo>
                  <a:lnTo>
                    <a:pt x="3" y="85"/>
                  </a:lnTo>
                  <a:lnTo>
                    <a:pt x="0" y="70"/>
                  </a:lnTo>
                  <a:lnTo>
                    <a:pt x="0" y="53"/>
                  </a:lnTo>
                  <a:close/>
                  <a:moveTo>
                    <a:pt x="12" y="53"/>
                  </a:moveTo>
                  <a:lnTo>
                    <a:pt x="14" y="67"/>
                  </a:lnTo>
                  <a:lnTo>
                    <a:pt x="14" y="79"/>
                  </a:lnTo>
                  <a:lnTo>
                    <a:pt x="17" y="85"/>
                  </a:lnTo>
                  <a:lnTo>
                    <a:pt x="23" y="91"/>
                  </a:lnTo>
                  <a:lnTo>
                    <a:pt x="32" y="91"/>
                  </a:lnTo>
                  <a:lnTo>
                    <a:pt x="41" y="91"/>
                  </a:lnTo>
                  <a:lnTo>
                    <a:pt x="47" y="85"/>
                  </a:lnTo>
                  <a:lnTo>
                    <a:pt x="49" y="79"/>
                  </a:lnTo>
                  <a:lnTo>
                    <a:pt x="52" y="67"/>
                  </a:lnTo>
                  <a:lnTo>
                    <a:pt x="52" y="53"/>
                  </a:lnTo>
                  <a:lnTo>
                    <a:pt x="52" y="38"/>
                  </a:lnTo>
                  <a:lnTo>
                    <a:pt x="49" y="29"/>
                  </a:lnTo>
                  <a:lnTo>
                    <a:pt x="47" y="21"/>
                  </a:lnTo>
                  <a:lnTo>
                    <a:pt x="41" y="15"/>
                  </a:lnTo>
                  <a:lnTo>
                    <a:pt x="32" y="12"/>
                  </a:lnTo>
                  <a:lnTo>
                    <a:pt x="23" y="15"/>
                  </a:lnTo>
                  <a:lnTo>
                    <a:pt x="17" y="21"/>
                  </a:lnTo>
                  <a:lnTo>
                    <a:pt x="14" y="26"/>
                  </a:lnTo>
                  <a:lnTo>
                    <a:pt x="14" y="38"/>
                  </a:lnTo>
                  <a:lnTo>
                    <a:pt x="12"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26" name="Line 130"/>
            <p:cNvSpPr>
              <a:spLocks noChangeShapeType="1"/>
            </p:cNvSpPr>
            <p:nvPr/>
          </p:nvSpPr>
          <p:spPr bwMode="auto">
            <a:xfrm flipV="1">
              <a:off x="2965"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27" name="Line 131"/>
            <p:cNvSpPr>
              <a:spLocks noChangeShapeType="1"/>
            </p:cNvSpPr>
            <p:nvPr/>
          </p:nvSpPr>
          <p:spPr bwMode="auto">
            <a:xfrm>
              <a:off x="2965"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28" name="Line 132"/>
            <p:cNvSpPr>
              <a:spLocks noChangeShapeType="1"/>
            </p:cNvSpPr>
            <p:nvPr/>
          </p:nvSpPr>
          <p:spPr bwMode="auto">
            <a:xfrm flipV="1">
              <a:off x="333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29" name="Line 133"/>
            <p:cNvSpPr>
              <a:spLocks noChangeShapeType="1"/>
            </p:cNvSpPr>
            <p:nvPr/>
          </p:nvSpPr>
          <p:spPr bwMode="auto">
            <a:xfrm>
              <a:off x="333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30" name="Freeform 134"/>
            <p:cNvSpPr>
              <a:spLocks/>
            </p:cNvSpPr>
            <p:nvPr/>
          </p:nvSpPr>
          <p:spPr bwMode="auto">
            <a:xfrm>
              <a:off x="3262" y="2786"/>
              <a:ext cx="64" cy="99"/>
            </a:xfrm>
            <a:custGeom>
              <a:avLst/>
              <a:gdLst>
                <a:gd name="T0" fmla="*/ 0 w 64"/>
                <a:gd name="T1" fmla="*/ 12 h 99"/>
                <a:gd name="T2" fmla="*/ 0 w 64"/>
                <a:gd name="T3" fmla="*/ 0 h 99"/>
                <a:gd name="T4" fmla="*/ 64 w 64"/>
                <a:gd name="T5" fmla="*/ 0 h 99"/>
                <a:gd name="T6" fmla="*/ 64 w 64"/>
                <a:gd name="T7" fmla="*/ 12 h 99"/>
                <a:gd name="T8" fmla="*/ 52 w 64"/>
                <a:gd name="T9" fmla="*/ 23 h 99"/>
                <a:gd name="T10" fmla="*/ 44 w 64"/>
                <a:gd name="T11" fmla="*/ 38 h 99"/>
                <a:gd name="T12" fmla="*/ 38 w 64"/>
                <a:gd name="T13" fmla="*/ 55 h 99"/>
                <a:gd name="T14" fmla="*/ 32 w 64"/>
                <a:gd name="T15" fmla="*/ 73 h 99"/>
                <a:gd name="T16" fmla="*/ 29 w 64"/>
                <a:gd name="T17" fmla="*/ 85 h 99"/>
                <a:gd name="T18" fmla="*/ 26 w 64"/>
                <a:gd name="T19" fmla="*/ 99 h 99"/>
                <a:gd name="T20" fmla="*/ 15 w 64"/>
                <a:gd name="T21" fmla="*/ 99 h 99"/>
                <a:gd name="T22" fmla="*/ 15 w 64"/>
                <a:gd name="T23" fmla="*/ 88 h 99"/>
                <a:gd name="T24" fmla="*/ 17 w 64"/>
                <a:gd name="T25" fmla="*/ 70 h 99"/>
                <a:gd name="T26" fmla="*/ 23 w 64"/>
                <a:gd name="T27" fmla="*/ 55 h 99"/>
                <a:gd name="T28" fmla="*/ 32 w 64"/>
                <a:gd name="T29" fmla="*/ 38 h 99"/>
                <a:gd name="T30" fmla="*/ 41 w 64"/>
                <a:gd name="T31" fmla="*/ 26 h 99"/>
                <a:gd name="T32" fmla="*/ 49 w 64"/>
                <a:gd name="T33" fmla="*/ 12 h 99"/>
                <a:gd name="T34" fmla="*/ 0 w 64"/>
                <a:gd name="T35" fmla="*/ 12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99"/>
                <a:gd name="T56" fmla="*/ 64 w 64"/>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99">
                  <a:moveTo>
                    <a:pt x="0" y="12"/>
                  </a:moveTo>
                  <a:lnTo>
                    <a:pt x="0" y="0"/>
                  </a:lnTo>
                  <a:lnTo>
                    <a:pt x="64" y="0"/>
                  </a:lnTo>
                  <a:lnTo>
                    <a:pt x="64" y="12"/>
                  </a:lnTo>
                  <a:lnTo>
                    <a:pt x="52" y="23"/>
                  </a:lnTo>
                  <a:lnTo>
                    <a:pt x="44" y="38"/>
                  </a:lnTo>
                  <a:lnTo>
                    <a:pt x="38" y="55"/>
                  </a:lnTo>
                  <a:lnTo>
                    <a:pt x="32" y="73"/>
                  </a:lnTo>
                  <a:lnTo>
                    <a:pt x="29" y="85"/>
                  </a:lnTo>
                  <a:lnTo>
                    <a:pt x="26" y="99"/>
                  </a:lnTo>
                  <a:lnTo>
                    <a:pt x="15" y="99"/>
                  </a:lnTo>
                  <a:lnTo>
                    <a:pt x="15" y="88"/>
                  </a:lnTo>
                  <a:lnTo>
                    <a:pt x="17" y="70"/>
                  </a:lnTo>
                  <a:lnTo>
                    <a:pt x="23" y="55"/>
                  </a:lnTo>
                  <a:lnTo>
                    <a:pt x="32" y="38"/>
                  </a:lnTo>
                  <a:lnTo>
                    <a:pt x="41" y="26"/>
                  </a:lnTo>
                  <a:lnTo>
                    <a:pt x="49" y="12"/>
                  </a:lnTo>
                  <a:lnTo>
                    <a:pt x="0" y="12"/>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31" name="Freeform 135"/>
            <p:cNvSpPr>
              <a:spLocks noEditPoints="1"/>
            </p:cNvSpPr>
            <p:nvPr/>
          </p:nvSpPr>
          <p:spPr bwMode="auto">
            <a:xfrm>
              <a:off x="3338" y="2783"/>
              <a:ext cx="64" cy="102"/>
            </a:xfrm>
            <a:custGeom>
              <a:avLst/>
              <a:gdLst>
                <a:gd name="T0" fmla="*/ 0 w 64"/>
                <a:gd name="T1" fmla="*/ 53 h 102"/>
                <a:gd name="T2" fmla="*/ 0 w 64"/>
                <a:gd name="T3" fmla="*/ 35 h 102"/>
                <a:gd name="T4" fmla="*/ 3 w 64"/>
                <a:gd name="T5" fmla="*/ 24 h 102"/>
                <a:gd name="T6" fmla="*/ 5 w 64"/>
                <a:gd name="T7" fmla="*/ 15 h 102"/>
                <a:gd name="T8" fmla="*/ 14 w 64"/>
                <a:gd name="T9" fmla="*/ 6 h 102"/>
                <a:gd name="T10" fmla="*/ 20 w 64"/>
                <a:gd name="T11" fmla="*/ 3 h 102"/>
                <a:gd name="T12" fmla="*/ 32 w 64"/>
                <a:gd name="T13" fmla="*/ 0 h 102"/>
                <a:gd name="T14" fmla="*/ 37 w 64"/>
                <a:gd name="T15" fmla="*/ 3 h 102"/>
                <a:gd name="T16" fmla="*/ 46 w 64"/>
                <a:gd name="T17" fmla="*/ 6 h 102"/>
                <a:gd name="T18" fmla="*/ 52 w 64"/>
                <a:gd name="T19" fmla="*/ 9 h 102"/>
                <a:gd name="T20" fmla="*/ 55 w 64"/>
                <a:gd name="T21" fmla="*/ 15 h 102"/>
                <a:gd name="T22" fmla="*/ 58 w 64"/>
                <a:gd name="T23" fmla="*/ 21 h 102"/>
                <a:gd name="T24" fmla="*/ 61 w 64"/>
                <a:gd name="T25" fmla="*/ 29 h 102"/>
                <a:gd name="T26" fmla="*/ 64 w 64"/>
                <a:gd name="T27" fmla="*/ 38 h 102"/>
                <a:gd name="T28" fmla="*/ 64 w 64"/>
                <a:gd name="T29" fmla="*/ 53 h 102"/>
                <a:gd name="T30" fmla="*/ 64 w 64"/>
                <a:gd name="T31" fmla="*/ 67 h 102"/>
                <a:gd name="T32" fmla="*/ 61 w 64"/>
                <a:gd name="T33" fmla="*/ 82 h 102"/>
                <a:gd name="T34" fmla="*/ 55 w 64"/>
                <a:gd name="T35" fmla="*/ 91 h 102"/>
                <a:gd name="T36" fmla="*/ 49 w 64"/>
                <a:gd name="T37" fmla="*/ 99 h 102"/>
                <a:gd name="T38" fmla="*/ 40 w 64"/>
                <a:gd name="T39" fmla="*/ 102 h 102"/>
                <a:gd name="T40" fmla="*/ 32 w 64"/>
                <a:gd name="T41" fmla="*/ 102 h 102"/>
                <a:gd name="T42" fmla="*/ 23 w 64"/>
                <a:gd name="T43" fmla="*/ 102 h 102"/>
                <a:gd name="T44" fmla="*/ 14 w 64"/>
                <a:gd name="T45" fmla="*/ 99 h 102"/>
                <a:gd name="T46" fmla="*/ 8 w 64"/>
                <a:gd name="T47" fmla="*/ 93 h 102"/>
                <a:gd name="T48" fmla="*/ 3 w 64"/>
                <a:gd name="T49" fmla="*/ 85 h 102"/>
                <a:gd name="T50" fmla="*/ 0 w 64"/>
                <a:gd name="T51" fmla="*/ 70 h 102"/>
                <a:gd name="T52" fmla="*/ 0 w 64"/>
                <a:gd name="T53" fmla="*/ 53 h 102"/>
                <a:gd name="T54" fmla="*/ 11 w 64"/>
                <a:gd name="T55" fmla="*/ 53 h 102"/>
                <a:gd name="T56" fmla="*/ 11 w 64"/>
                <a:gd name="T57" fmla="*/ 67 h 102"/>
                <a:gd name="T58" fmla="*/ 14 w 64"/>
                <a:gd name="T59" fmla="*/ 79 h 102"/>
                <a:gd name="T60" fmla="*/ 17 w 64"/>
                <a:gd name="T61" fmla="*/ 85 h 102"/>
                <a:gd name="T62" fmla="*/ 23 w 64"/>
                <a:gd name="T63" fmla="*/ 91 h 102"/>
                <a:gd name="T64" fmla="*/ 32 w 64"/>
                <a:gd name="T65" fmla="*/ 91 h 102"/>
                <a:gd name="T66" fmla="*/ 37 w 64"/>
                <a:gd name="T67" fmla="*/ 91 h 102"/>
                <a:gd name="T68" fmla="*/ 46 w 64"/>
                <a:gd name="T69" fmla="*/ 85 h 102"/>
                <a:gd name="T70" fmla="*/ 49 w 64"/>
                <a:gd name="T71" fmla="*/ 79 h 102"/>
                <a:gd name="T72" fmla="*/ 49 w 64"/>
                <a:gd name="T73" fmla="*/ 67 h 102"/>
                <a:gd name="T74" fmla="*/ 52 w 64"/>
                <a:gd name="T75" fmla="*/ 53 h 102"/>
                <a:gd name="T76" fmla="*/ 49 w 64"/>
                <a:gd name="T77" fmla="*/ 38 h 102"/>
                <a:gd name="T78" fmla="*/ 49 w 64"/>
                <a:gd name="T79" fmla="*/ 29 h 102"/>
                <a:gd name="T80" fmla="*/ 46 w 64"/>
                <a:gd name="T81" fmla="*/ 21 h 102"/>
                <a:gd name="T82" fmla="*/ 40 w 64"/>
                <a:gd name="T83" fmla="*/ 15 h 102"/>
                <a:gd name="T84" fmla="*/ 32 w 64"/>
                <a:gd name="T85" fmla="*/ 12 h 102"/>
                <a:gd name="T86" fmla="*/ 23 w 64"/>
                <a:gd name="T87" fmla="*/ 15 h 102"/>
                <a:gd name="T88" fmla="*/ 17 w 64"/>
                <a:gd name="T89" fmla="*/ 21 h 102"/>
                <a:gd name="T90" fmla="*/ 14 w 64"/>
                <a:gd name="T91" fmla="*/ 26 h 102"/>
                <a:gd name="T92" fmla="*/ 11 w 64"/>
                <a:gd name="T93" fmla="*/ 38 h 102"/>
                <a:gd name="T94" fmla="*/ 11 w 64"/>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3"/>
                  </a:moveTo>
                  <a:lnTo>
                    <a:pt x="0" y="35"/>
                  </a:lnTo>
                  <a:lnTo>
                    <a:pt x="3" y="24"/>
                  </a:lnTo>
                  <a:lnTo>
                    <a:pt x="5" y="15"/>
                  </a:lnTo>
                  <a:lnTo>
                    <a:pt x="14" y="6"/>
                  </a:lnTo>
                  <a:lnTo>
                    <a:pt x="20" y="3"/>
                  </a:lnTo>
                  <a:lnTo>
                    <a:pt x="32" y="0"/>
                  </a:lnTo>
                  <a:lnTo>
                    <a:pt x="37" y="3"/>
                  </a:lnTo>
                  <a:lnTo>
                    <a:pt x="46" y="6"/>
                  </a:lnTo>
                  <a:lnTo>
                    <a:pt x="52" y="9"/>
                  </a:lnTo>
                  <a:lnTo>
                    <a:pt x="55" y="15"/>
                  </a:lnTo>
                  <a:lnTo>
                    <a:pt x="58" y="21"/>
                  </a:lnTo>
                  <a:lnTo>
                    <a:pt x="61" y="29"/>
                  </a:lnTo>
                  <a:lnTo>
                    <a:pt x="64" y="38"/>
                  </a:lnTo>
                  <a:lnTo>
                    <a:pt x="64" y="53"/>
                  </a:lnTo>
                  <a:lnTo>
                    <a:pt x="64" y="67"/>
                  </a:lnTo>
                  <a:lnTo>
                    <a:pt x="61" y="82"/>
                  </a:lnTo>
                  <a:lnTo>
                    <a:pt x="55" y="91"/>
                  </a:lnTo>
                  <a:lnTo>
                    <a:pt x="49" y="99"/>
                  </a:lnTo>
                  <a:lnTo>
                    <a:pt x="40" y="102"/>
                  </a:lnTo>
                  <a:lnTo>
                    <a:pt x="32" y="102"/>
                  </a:lnTo>
                  <a:lnTo>
                    <a:pt x="23" y="102"/>
                  </a:lnTo>
                  <a:lnTo>
                    <a:pt x="14" y="99"/>
                  </a:lnTo>
                  <a:lnTo>
                    <a:pt x="8" y="93"/>
                  </a:lnTo>
                  <a:lnTo>
                    <a:pt x="3" y="85"/>
                  </a:lnTo>
                  <a:lnTo>
                    <a:pt x="0" y="70"/>
                  </a:lnTo>
                  <a:lnTo>
                    <a:pt x="0" y="53"/>
                  </a:lnTo>
                  <a:close/>
                  <a:moveTo>
                    <a:pt x="11" y="53"/>
                  </a:moveTo>
                  <a:lnTo>
                    <a:pt x="11" y="67"/>
                  </a:lnTo>
                  <a:lnTo>
                    <a:pt x="14" y="79"/>
                  </a:lnTo>
                  <a:lnTo>
                    <a:pt x="17" y="85"/>
                  </a:lnTo>
                  <a:lnTo>
                    <a:pt x="23" y="91"/>
                  </a:lnTo>
                  <a:lnTo>
                    <a:pt x="32" y="91"/>
                  </a:lnTo>
                  <a:lnTo>
                    <a:pt x="37" y="91"/>
                  </a:lnTo>
                  <a:lnTo>
                    <a:pt x="46" y="85"/>
                  </a:lnTo>
                  <a:lnTo>
                    <a:pt x="49" y="79"/>
                  </a:lnTo>
                  <a:lnTo>
                    <a:pt x="49" y="67"/>
                  </a:lnTo>
                  <a:lnTo>
                    <a:pt x="52" y="53"/>
                  </a:lnTo>
                  <a:lnTo>
                    <a:pt x="49" y="38"/>
                  </a:lnTo>
                  <a:lnTo>
                    <a:pt x="49" y="29"/>
                  </a:lnTo>
                  <a:lnTo>
                    <a:pt x="46" y="21"/>
                  </a:lnTo>
                  <a:lnTo>
                    <a:pt x="40" y="15"/>
                  </a:lnTo>
                  <a:lnTo>
                    <a:pt x="32" y="12"/>
                  </a:lnTo>
                  <a:lnTo>
                    <a:pt x="23" y="15"/>
                  </a:lnTo>
                  <a:lnTo>
                    <a:pt x="17" y="21"/>
                  </a:lnTo>
                  <a:lnTo>
                    <a:pt x="14" y="26"/>
                  </a:lnTo>
                  <a:lnTo>
                    <a:pt x="11" y="38"/>
                  </a:lnTo>
                  <a:lnTo>
                    <a:pt x="11"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32" name="Line 136"/>
            <p:cNvSpPr>
              <a:spLocks noChangeShapeType="1"/>
            </p:cNvSpPr>
            <p:nvPr/>
          </p:nvSpPr>
          <p:spPr bwMode="auto">
            <a:xfrm flipV="1">
              <a:off x="333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33" name="Line 137"/>
            <p:cNvSpPr>
              <a:spLocks noChangeShapeType="1"/>
            </p:cNvSpPr>
            <p:nvPr/>
          </p:nvSpPr>
          <p:spPr bwMode="auto">
            <a:xfrm>
              <a:off x="333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34" name="Line 138"/>
            <p:cNvSpPr>
              <a:spLocks noChangeShapeType="1"/>
            </p:cNvSpPr>
            <p:nvPr/>
          </p:nvSpPr>
          <p:spPr bwMode="auto">
            <a:xfrm flipV="1">
              <a:off x="3699"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35" name="Line 139"/>
            <p:cNvSpPr>
              <a:spLocks noChangeShapeType="1"/>
            </p:cNvSpPr>
            <p:nvPr/>
          </p:nvSpPr>
          <p:spPr bwMode="auto">
            <a:xfrm>
              <a:off x="3699"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36" name="Freeform 140"/>
            <p:cNvSpPr>
              <a:spLocks noEditPoints="1"/>
            </p:cNvSpPr>
            <p:nvPr/>
          </p:nvSpPr>
          <p:spPr bwMode="auto">
            <a:xfrm>
              <a:off x="3626" y="2783"/>
              <a:ext cx="64" cy="102"/>
            </a:xfrm>
            <a:custGeom>
              <a:avLst/>
              <a:gdLst>
                <a:gd name="T0" fmla="*/ 11 w 64"/>
                <a:gd name="T1" fmla="*/ 44 h 102"/>
                <a:gd name="T2" fmla="*/ 3 w 64"/>
                <a:gd name="T3" fmla="*/ 32 h 102"/>
                <a:gd name="T4" fmla="*/ 6 w 64"/>
                <a:gd name="T5" fmla="*/ 18 h 102"/>
                <a:gd name="T6" fmla="*/ 17 w 64"/>
                <a:gd name="T7" fmla="*/ 6 h 102"/>
                <a:gd name="T8" fmla="*/ 32 w 64"/>
                <a:gd name="T9" fmla="*/ 0 h 102"/>
                <a:gd name="T10" fmla="*/ 46 w 64"/>
                <a:gd name="T11" fmla="*/ 6 h 102"/>
                <a:gd name="T12" fmla="*/ 58 w 64"/>
                <a:gd name="T13" fmla="*/ 18 h 102"/>
                <a:gd name="T14" fmla="*/ 61 w 64"/>
                <a:gd name="T15" fmla="*/ 32 h 102"/>
                <a:gd name="T16" fmla="*/ 52 w 64"/>
                <a:gd name="T17" fmla="*/ 44 h 102"/>
                <a:gd name="T18" fmla="*/ 55 w 64"/>
                <a:gd name="T19" fmla="*/ 50 h 102"/>
                <a:gd name="T20" fmla="*/ 64 w 64"/>
                <a:gd name="T21" fmla="*/ 64 h 102"/>
                <a:gd name="T22" fmla="*/ 64 w 64"/>
                <a:gd name="T23" fmla="*/ 82 h 102"/>
                <a:gd name="T24" fmla="*/ 55 w 64"/>
                <a:gd name="T25" fmla="*/ 93 h 102"/>
                <a:gd name="T26" fmla="*/ 41 w 64"/>
                <a:gd name="T27" fmla="*/ 102 h 102"/>
                <a:gd name="T28" fmla="*/ 23 w 64"/>
                <a:gd name="T29" fmla="*/ 102 h 102"/>
                <a:gd name="T30" fmla="*/ 9 w 64"/>
                <a:gd name="T31" fmla="*/ 93 h 102"/>
                <a:gd name="T32" fmla="*/ 0 w 64"/>
                <a:gd name="T33" fmla="*/ 82 h 102"/>
                <a:gd name="T34" fmla="*/ 3 w 64"/>
                <a:gd name="T35" fmla="*/ 64 h 102"/>
                <a:gd name="T36" fmla="*/ 11 w 64"/>
                <a:gd name="T37" fmla="*/ 50 h 102"/>
                <a:gd name="T38" fmla="*/ 17 w 64"/>
                <a:gd name="T39" fmla="*/ 26 h 102"/>
                <a:gd name="T40" fmla="*/ 20 w 64"/>
                <a:gd name="T41" fmla="*/ 38 h 102"/>
                <a:gd name="T42" fmla="*/ 32 w 64"/>
                <a:gd name="T43" fmla="*/ 41 h 102"/>
                <a:gd name="T44" fmla="*/ 43 w 64"/>
                <a:gd name="T45" fmla="*/ 38 h 102"/>
                <a:gd name="T46" fmla="*/ 49 w 64"/>
                <a:gd name="T47" fmla="*/ 26 h 102"/>
                <a:gd name="T48" fmla="*/ 43 w 64"/>
                <a:gd name="T49" fmla="*/ 18 h 102"/>
                <a:gd name="T50" fmla="*/ 32 w 64"/>
                <a:gd name="T51" fmla="*/ 12 h 102"/>
                <a:gd name="T52" fmla="*/ 20 w 64"/>
                <a:gd name="T53" fmla="*/ 18 h 102"/>
                <a:gd name="T54" fmla="*/ 17 w 64"/>
                <a:gd name="T55" fmla="*/ 26 h 102"/>
                <a:gd name="T56" fmla="*/ 14 w 64"/>
                <a:gd name="T57" fmla="*/ 76 h 102"/>
                <a:gd name="T58" fmla="*/ 17 w 64"/>
                <a:gd name="T59" fmla="*/ 88 h 102"/>
                <a:gd name="T60" fmla="*/ 26 w 64"/>
                <a:gd name="T61" fmla="*/ 91 h 102"/>
                <a:gd name="T62" fmla="*/ 41 w 64"/>
                <a:gd name="T63" fmla="*/ 91 h 102"/>
                <a:gd name="T64" fmla="*/ 49 w 64"/>
                <a:gd name="T65" fmla="*/ 79 h 102"/>
                <a:gd name="T66" fmla="*/ 49 w 64"/>
                <a:gd name="T67" fmla="*/ 64 h 102"/>
                <a:gd name="T68" fmla="*/ 41 w 64"/>
                <a:gd name="T69" fmla="*/ 53 h 102"/>
                <a:gd name="T70" fmla="*/ 23 w 64"/>
                <a:gd name="T71" fmla="*/ 53 h 102"/>
                <a:gd name="T72" fmla="*/ 14 w 64"/>
                <a:gd name="T73" fmla="*/ 64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102"/>
                <a:gd name="T113" fmla="*/ 64 w 64"/>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102">
                  <a:moveTo>
                    <a:pt x="17" y="47"/>
                  </a:moveTo>
                  <a:lnTo>
                    <a:pt x="11" y="44"/>
                  </a:lnTo>
                  <a:lnTo>
                    <a:pt x="6" y="38"/>
                  </a:lnTo>
                  <a:lnTo>
                    <a:pt x="3" y="32"/>
                  </a:lnTo>
                  <a:lnTo>
                    <a:pt x="3" y="26"/>
                  </a:lnTo>
                  <a:lnTo>
                    <a:pt x="6" y="18"/>
                  </a:lnTo>
                  <a:lnTo>
                    <a:pt x="11" y="9"/>
                  </a:lnTo>
                  <a:lnTo>
                    <a:pt x="17" y="6"/>
                  </a:lnTo>
                  <a:lnTo>
                    <a:pt x="23" y="3"/>
                  </a:lnTo>
                  <a:lnTo>
                    <a:pt x="32" y="0"/>
                  </a:lnTo>
                  <a:lnTo>
                    <a:pt x="41" y="3"/>
                  </a:lnTo>
                  <a:lnTo>
                    <a:pt x="46" y="6"/>
                  </a:lnTo>
                  <a:lnTo>
                    <a:pt x="52" y="9"/>
                  </a:lnTo>
                  <a:lnTo>
                    <a:pt x="58" y="18"/>
                  </a:lnTo>
                  <a:lnTo>
                    <a:pt x="61" y="26"/>
                  </a:lnTo>
                  <a:lnTo>
                    <a:pt x="61" y="32"/>
                  </a:lnTo>
                  <a:lnTo>
                    <a:pt x="58" y="38"/>
                  </a:lnTo>
                  <a:lnTo>
                    <a:pt x="52" y="44"/>
                  </a:lnTo>
                  <a:lnTo>
                    <a:pt x="46" y="47"/>
                  </a:lnTo>
                  <a:lnTo>
                    <a:pt x="55" y="50"/>
                  </a:lnTo>
                  <a:lnTo>
                    <a:pt x="61" y="56"/>
                  </a:lnTo>
                  <a:lnTo>
                    <a:pt x="64" y="64"/>
                  </a:lnTo>
                  <a:lnTo>
                    <a:pt x="64" y="73"/>
                  </a:lnTo>
                  <a:lnTo>
                    <a:pt x="64" y="82"/>
                  </a:lnTo>
                  <a:lnTo>
                    <a:pt x="61" y="88"/>
                  </a:lnTo>
                  <a:lnTo>
                    <a:pt x="55" y="93"/>
                  </a:lnTo>
                  <a:lnTo>
                    <a:pt x="49" y="99"/>
                  </a:lnTo>
                  <a:lnTo>
                    <a:pt x="41" y="102"/>
                  </a:lnTo>
                  <a:lnTo>
                    <a:pt x="32" y="102"/>
                  </a:lnTo>
                  <a:lnTo>
                    <a:pt x="23" y="102"/>
                  </a:lnTo>
                  <a:lnTo>
                    <a:pt x="14" y="99"/>
                  </a:lnTo>
                  <a:lnTo>
                    <a:pt x="9" y="93"/>
                  </a:lnTo>
                  <a:lnTo>
                    <a:pt x="3" y="88"/>
                  </a:lnTo>
                  <a:lnTo>
                    <a:pt x="0" y="82"/>
                  </a:lnTo>
                  <a:lnTo>
                    <a:pt x="0" y="73"/>
                  </a:lnTo>
                  <a:lnTo>
                    <a:pt x="3" y="64"/>
                  </a:lnTo>
                  <a:lnTo>
                    <a:pt x="6" y="56"/>
                  </a:lnTo>
                  <a:lnTo>
                    <a:pt x="11" y="50"/>
                  </a:lnTo>
                  <a:lnTo>
                    <a:pt x="17" y="47"/>
                  </a:lnTo>
                  <a:close/>
                  <a:moveTo>
                    <a:pt x="17" y="26"/>
                  </a:moveTo>
                  <a:lnTo>
                    <a:pt x="17" y="32"/>
                  </a:lnTo>
                  <a:lnTo>
                    <a:pt x="20" y="38"/>
                  </a:lnTo>
                  <a:lnTo>
                    <a:pt x="26" y="41"/>
                  </a:lnTo>
                  <a:lnTo>
                    <a:pt x="32" y="41"/>
                  </a:lnTo>
                  <a:lnTo>
                    <a:pt x="38" y="41"/>
                  </a:lnTo>
                  <a:lnTo>
                    <a:pt x="43" y="38"/>
                  </a:lnTo>
                  <a:lnTo>
                    <a:pt x="46" y="32"/>
                  </a:lnTo>
                  <a:lnTo>
                    <a:pt x="49" y="26"/>
                  </a:lnTo>
                  <a:lnTo>
                    <a:pt x="46" y="21"/>
                  </a:lnTo>
                  <a:lnTo>
                    <a:pt x="43" y="18"/>
                  </a:lnTo>
                  <a:lnTo>
                    <a:pt x="38" y="15"/>
                  </a:lnTo>
                  <a:lnTo>
                    <a:pt x="32" y="12"/>
                  </a:lnTo>
                  <a:lnTo>
                    <a:pt x="26" y="15"/>
                  </a:lnTo>
                  <a:lnTo>
                    <a:pt x="20" y="18"/>
                  </a:lnTo>
                  <a:lnTo>
                    <a:pt x="17" y="21"/>
                  </a:lnTo>
                  <a:lnTo>
                    <a:pt x="17" y="26"/>
                  </a:lnTo>
                  <a:close/>
                  <a:moveTo>
                    <a:pt x="14" y="73"/>
                  </a:moveTo>
                  <a:lnTo>
                    <a:pt x="14" y="76"/>
                  </a:lnTo>
                  <a:lnTo>
                    <a:pt x="14" y="82"/>
                  </a:lnTo>
                  <a:lnTo>
                    <a:pt x="17" y="88"/>
                  </a:lnTo>
                  <a:lnTo>
                    <a:pt x="23" y="91"/>
                  </a:lnTo>
                  <a:lnTo>
                    <a:pt x="26" y="91"/>
                  </a:lnTo>
                  <a:lnTo>
                    <a:pt x="32" y="91"/>
                  </a:lnTo>
                  <a:lnTo>
                    <a:pt x="41" y="91"/>
                  </a:lnTo>
                  <a:lnTo>
                    <a:pt x="46" y="88"/>
                  </a:lnTo>
                  <a:lnTo>
                    <a:pt x="49" y="79"/>
                  </a:lnTo>
                  <a:lnTo>
                    <a:pt x="52" y="73"/>
                  </a:lnTo>
                  <a:lnTo>
                    <a:pt x="49" y="64"/>
                  </a:lnTo>
                  <a:lnTo>
                    <a:pt x="46" y="58"/>
                  </a:lnTo>
                  <a:lnTo>
                    <a:pt x="41" y="53"/>
                  </a:lnTo>
                  <a:lnTo>
                    <a:pt x="32" y="53"/>
                  </a:lnTo>
                  <a:lnTo>
                    <a:pt x="23" y="53"/>
                  </a:lnTo>
                  <a:lnTo>
                    <a:pt x="17" y="58"/>
                  </a:lnTo>
                  <a:lnTo>
                    <a:pt x="14" y="64"/>
                  </a:lnTo>
                  <a:lnTo>
                    <a:pt x="14" y="7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37" name="Freeform 141"/>
            <p:cNvSpPr>
              <a:spLocks noEditPoints="1"/>
            </p:cNvSpPr>
            <p:nvPr/>
          </p:nvSpPr>
          <p:spPr bwMode="auto">
            <a:xfrm>
              <a:off x="3704" y="2783"/>
              <a:ext cx="64" cy="102"/>
            </a:xfrm>
            <a:custGeom>
              <a:avLst/>
              <a:gdLst>
                <a:gd name="T0" fmla="*/ 0 w 64"/>
                <a:gd name="T1" fmla="*/ 53 h 102"/>
                <a:gd name="T2" fmla="*/ 0 w 64"/>
                <a:gd name="T3" fmla="*/ 35 h 102"/>
                <a:gd name="T4" fmla="*/ 3 w 64"/>
                <a:gd name="T5" fmla="*/ 24 h 102"/>
                <a:gd name="T6" fmla="*/ 6 w 64"/>
                <a:gd name="T7" fmla="*/ 15 h 102"/>
                <a:gd name="T8" fmla="*/ 15 w 64"/>
                <a:gd name="T9" fmla="*/ 6 h 102"/>
                <a:gd name="T10" fmla="*/ 21 w 64"/>
                <a:gd name="T11" fmla="*/ 3 h 102"/>
                <a:gd name="T12" fmla="*/ 32 w 64"/>
                <a:gd name="T13" fmla="*/ 0 h 102"/>
                <a:gd name="T14" fmla="*/ 38 w 64"/>
                <a:gd name="T15" fmla="*/ 3 h 102"/>
                <a:gd name="T16" fmla="*/ 47 w 64"/>
                <a:gd name="T17" fmla="*/ 6 h 102"/>
                <a:gd name="T18" fmla="*/ 53 w 64"/>
                <a:gd name="T19" fmla="*/ 9 h 102"/>
                <a:gd name="T20" fmla="*/ 56 w 64"/>
                <a:gd name="T21" fmla="*/ 15 h 102"/>
                <a:gd name="T22" fmla="*/ 59 w 64"/>
                <a:gd name="T23" fmla="*/ 21 h 102"/>
                <a:gd name="T24" fmla="*/ 61 w 64"/>
                <a:gd name="T25" fmla="*/ 29 h 102"/>
                <a:gd name="T26" fmla="*/ 64 w 64"/>
                <a:gd name="T27" fmla="*/ 38 h 102"/>
                <a:gd name="T28" fmla="*/ 64 w 64"/>
                <a:gd name="T29" fmla="*/ 53 h 102"/>
                <a:gd name="T30" fmla="*/ 64 w 64"/>
                <a:gd name="T31" fmla="*/ 67 h 102"/>
                <a:gd name="T32" fmla="*/ 61 w 64"/>
                <a:gd name="T33" fmla="*/ 82 h 102"/>
                <a:gd name="T34" fmla="*/ 56 w 64"/>
                <a:gd name="T35" fmla="*/ 91 h 102"/>
                <a:gd name="T36" fmla="*/ 50 w 64"/>
                <a:gd name="T37" fmla="*/ 99 h 102"/>
                <a:gd name="T38" fmla="*/ 41 w 64"/>
                <a:gd name="T39" fmla="*/ 102 h 102"/>
                <a:gd name="T40" fmla="*/ 32 w 64"/>
                <a:gd name="T41" fmla="*/ 102 h 102"/>
                <a:gd name="T42" fmla="*/ 24 w 64"/>
                <a:gd name="T43" fmla="*/ 102 h 102"/>
                <a:gd name="T44" fmla="*/ 15 w 64"/>
                <a:gd name="T45" fmla="*/ 99 h 102"/>
                <a:gd name="T46" fmla="*/ 9 w 64"/>
                <a:gd name="T47" fmla="*/ 93 h 102"/>
                <a:gd name="T48" fmla="*/ 3 w 64"/>
                <a:gd name="T49" fmla="*/ 85 h 102"/>
                <a:gd name="T50" fmla="*/ 0 w 64"/>
                <a:gd name="T51" fmla="*/ 70 h 102"/>
                <a:gd name="T52" fmla="*/ 0 w 64"/>
                <a:gd name="T53" fmla="*/ 53 h 102"/>
                <a:gd name="T54" fmla="*/ 12 w 64"/>
                <a:gd name="T55" fmla="*/ 53 h 102"/>
                <a:gd name="T56" fmla="*/ 12 w 64"/>
                <a:gd name="T57" fmla="*/ 67 h 102"/>
                <a:gd name="T58" fmla="*/ 15 w 64"/>
                <a:gd name="T59" fmla="*/ 79 h 102"/>
                <a:gd name="T60" fmla="*/ 18 w 64"/>
                <a:gd name="T61" fmla="*/ 85 h 102"/>
                <a:gd name="T62" fmla="*/ 24 w 64"/>
                <a:gd name="T63" fmla="*/ 91 h 102"/>
                <a:gd name="T64" fmla="*/ 32 w 64"/>
                <a:gd name="T65" fmla="*/ 91 h 102"/>
                <a:gd name="T66" fmla="*/ 38 w 64"/>
                <a:gd name="T67" fmla="*/ 91 h 102"/>
                <a:gd name="T68" fmla="*/ 47 w 64"/>
                <a:gd name="T69" fmla="*/ 85 h 102"/>
                <a:gd name="T70" fmla="*/ 50 w 64"/>
                <a:gd name="T71" fmla="*/ 79 h 102"/>
                <a:gd name="T72" fmla="*/ 50 w 64"/>
                <a:gd name="T73" fmla="*/ 67 h 102"/>
                <a:gd name="T74" fmla="*/ 53 w 64"/>
                <a:gd name="T75" fmla="*/ 53 h 102"/>
                <a:gd name="T76" fmla="*/ 50 w 64"/>
                <a:gd name="T77" fmla="*/ 38 h 102"/>
                <a:gd name="T78" fmla="*/ 50 w 64"/>
                <a:gd name="T79" fmla="*/ 29 h 102"/>
                <a:gd name="T80" fmla="*/ 47 w 64"/>
                <a:gd name="T81" fmla="*/ 21 h 102"/>
                <a:gd name="T82" fmla="*/ 41 w 64"/>
                <a:gd name="T83" fmla="*/ 15 h 102"/>
                <a:gd name="T84" fmla="*/ 32 w 64"/>
                <a:gd name="T85" fmla="*/ 12 h 102"/>
                <a:gd name="T86" fmla="*/ 24 w 64"/>
                <a:gd name="T87" fmla="*/ 15 h 102"/>
                <a:gd name="T88" fmla="*/ 18 w 64"/>
                <a:gd name="T89" fmla="*/ 21 h 102"/>
                <a:gd name="T90" fmla="*/ 15 w 64"/>
                <a:gd name="T91" fmla="*/ 26 h 102"/>
                <a:gd name="T92" fmla="*/ 12 w 64"/>
                <a:gd name="T93" fmla="*/ 38 h 102"/>
                <a:gd name="T94" fmla="*/ 12 w 64"/>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3"/>
                  </a:moveTo>
                  <a:lnTo>
                    <a:pt x="0" y="35"/>
                  </a:lnTo>
                  <a:lnTo>
                    <a:pt x="3" y="24"/>
                  </a:lnTo>
                  <a:lnTo>
                    <a:pt x="6" y="15"/>
                  </a:lnTo>
                  <a:lnTo>
                    <a:pt x="15" y="6"/>
                  </a:lnTo>
                  <a:lnTo>
                    <a:pt x="21" y="3"/>
                  </a:lnTo>
                  <a:lnTo>
                    <a:pt x="32" y="0"/>
                  </a:lnTo>
                  <a:lnTo>
                    <a:pt x="38" y="3"/>
                  </a:lnTo>
                  <a:lnTo>
                    <a:pt x="47" y="6"/>
                  </a:lnTo>
                  <a:lnTo>
                    <a:pt x="53" y="9"/>
                  </a:lnTo>
                  <a:lnTo>
                    <a:pt x="56" y="15"/>
                  </a:lnTo>
                  <a:lnTo>
                    <a:pt x="59" y="21"/>
                  </a:lnTo>
                  <a:lnTo>
                    <a:pt x="61" y="29"/>
                  </a:lnTo>
                  <a:lnTo>
                    <a:pt x="64" y="38"/>
                  </a:lnTo>
                  <a:lnTo>
                    <a:pt x="64" y="53"/>
                  </a:lnTo>
                  <a:lnTo>
                    <a:pt x="64" y="67"/>
                  </a:lnTo>
                  <a:lnTo>
                    <a:pt x="61" y="82"/>
                  </a:lnTo>
                  <a:lnTo>
                    <a:pt x="56" y="91"/>
                  </a:lnTo>
                  <a:lnTo>
                    <a:pt x="50" y="99"/>
                  </a:lnTo>
                  <a:lnTo>
                    <a:pt x="41" y="102"/>
                  </a:lnTo>
                  <a:lnTo>
                    <a:pt x="32" y="102"/>
                  </a:lnTo>
                  <a:lnTo>
                    <a:pt x="24" y="102"/>
                  </a:lnTo>
                  <a:lnTo>
                    <a:pt x="15" y="99"/>
                  </a:lnTo>
                  <a:lnTo>
                    <a:pt x="9" y="93"/>
                  </a:lnTo>
                  <a:lnTo>
                    <a:pt x="3" y="85"/>
                  </a:lnTo>
                  <a:lnTo>
                    <a:pt x="0" y="70"/>
                  </a:lnTo>
                  <a:lnTo>
                    <a:pt x="0" y="53"/>
                  </a:lnTo>
                  <a:close/>
                  <a:moveTo>
                    <a:pt x="12" y="53"/>
                  </a:moveTo>
                  <a:lnTo>
                    <a:pt x="12" y="67"/>
                  </a:lnTo>
                  <a:lnTo>
                    <a:pt x="15" y="79"/>
                  </a:lnTo>
                  <a:lnTo>
                    <a:pt x="18" y="85"/>
                  </a:lnTo>
                  <a:lnTo>
                    <a:pt x="24" y="91"/>
                  </a:lnTo>
                  <a:lnTo>
                    <a:pt x="32" y="91"/>
                  </a:lnTo>
                  <a:lnTo>
                    <a:pt x="38" y="91"/>
                  </a:lnTo>
                  <a:lnTo>
                    <a:pt x="47" y="85"/>
                  </a:lnTo>
                  <a:lnTo>
                    <a:pt x="50" y="79"/>
                  </a:lnTo>
                  <a:lnTo>
                    <a:pt x="50" y="67"/>
                  </a:lnTo>
                  <a:lnTo>
                    <a:pt x="53" y="53"/>
                  </a:lnTo>
                  <a:lnTo>
                    <a:pt x="50" y="38"/>
                  </a:lnTo>
                  <a:lnTo>
                    <a:pt x="50" y="29"/>
                  </a:lnTo>
                  <a:lnTo>
                    <a:pt x="47" y="21"/>
                  </a:lnTo>
                  <a:lnTo>
                    <a:pt x="41" y="15"/>
                  </a:lnTo>
                  <a:lnTo>
                    <a:pt x="32" y="12"/>
                  </a:lnTo>
                  <a:lnTo>
                    <a:pt x="24" y="15"/>
                  </a:lnTo>
                  <a:lnTo>
                    <a:pt x="18" y="21"/>
                  </a:lnTo>
                  <a:lnTo>
                    <a:pt x="15" y="26"/>
                  </a:lnTo>
                  <a:lnTo>
                    <a:pt x="12" y="38"/>
                  </a:lnTo>
                  <a:lnTo>
                    <a:pt x="12"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38" name="Line 142"/>
            <p:cNvSpPr>
              <a:spLocks noChangeShapeType="1"/>
            </p:cNvSpPr>
            <p:nvPr/>
          </p:nvSpPr>
          <p:spPr bwMode="auto">
            <a:xfrm flipV="1">
              <a:off x="3699"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39" name="Line 143"/>
            <p:cNvSpPr>
              <a:spLocks noChangeShapeType="1"/>
            </p:cNvSpPr>
            <p:nvPr/>
          </p:nvSpPr>
          <p:spPr bwMode="auto">
            <a:xfrm>
              <a:off x="3699"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40" name="Line 144"/>
            <p:cNvSpPr>
              <a:spLocks noChangeShapeType="1"/>
            </p:cNvSpPr>
            <p:nvPr/>
          </p:nvSpPr>
          <p:spPr bwMode="auto">
            <a:xfrm flipV="1">
              <a:off x="406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41" name="Line 145"/>
            <p:cNvSpPr>
              <a:spLocks noChangeShapeType="1"/>
            </p:cNvSpPr>
            <p:nvPr/>
          </p:nvSpPr>
          <p:spPr bwMode="auto">
            <a:xfrm>
              <a:off x="406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42" name="Freeform 146"/>
            <p:cNvSpPr>
              <a:spLocks noEditPoints="1"/>
            </p:cNvSpPr>
            <p:nvPr/>
          </p:nvSpPr>
          <p:spPr bwMode="auto">
            <a:xfrm>
              <a:off x="3992" y="2783"/>
              <a:ext cx="65" cy="102"/>
            </a:xfrm>
            <a:custGeom>
              <a:avLst/>
              <a:gdLst>
                <a:gd name="T0" fmla="*/ 15 w 65"/>
                <a:gd name="T1" fmla="*/ 76 h 102"/>
                <a:gd name="T2" fmla="*/ 21 w 65"/>
                <a:gd name="T3" fmla="*/ 88 h 102"/>
                <a:gd name="T4" fmla="*/ 30 w 65"/>
                <a:gd name="T5" fmla="*/ 91 h 102"/>
                <a:gd name="T6" fmla="*/ 41 w 65"/>
                <a:gd name="T7" fmla="*/ 91 h 102"/>
                <a:gd name="T8" fmla="*/ 47 w 65"/>
                <a:gd name="T9" fmla="*/ 85 h 102"/>
                <a:gd name="T10" fmla="*/ 50 w 65"/>
                <a:gd name="T11" fmla="*/ 73 h 102"/>
                <a:gd name="T12" fmla="*/ 53 w 65"/>
                <a:gd name="T13" fmla="*/ 58 h 102"/>
                <a:gd name="T14" fmla="*/ 53 w 65"/>
                <a:gd name="T15" fmla="*/ 56 h 102"/>
                <a:gd name="T16" fmla="*/ 44 w 65"/>
                <a:gd name="T17" fmla="*/ 64 h 102"/>
                <a:gd name="T18" fmla="*/ 30 w 65"/>
                <a:gd name="T19" fmla="*/ 67 h 102"/>
                <a:gd name="T20" fmla="*/ 15 w 65"/>
                <a:gd name="T21" fmla="*/ 64 h 102"/>
                <a:gd name="T22" fmla="*/ 3 w 65"/>
                <a:gd name="T23" fmla="*/ 53 h 102"/>
                <a:gd name="T24" fmla="*/ 0 w 65"/>
                <a:gd name="T25" fmla="*/ 35 h 102"/>
                <a:gd name="T26" fmla="*/ 3 w 65"/>
                <a:gd name="T27" fmla="*/ 18 h 102"/>
                <a:gd name="T28" fmla="*/ 15 w 65"/>
                <a:gd name="T29" fmla="*/ 6 h 102"/>
                <a:gd name="T30" fmla="*/ 33 w 65"/>
                <a:gd name="T31" fmla="*/ 0 h 102"/>
                <a:gd name="T32" fmla="*/ 50 w 65"/>
                <a:gd name="T33" fmla="*/ 6 h 102"/>
                <a:gd name="T34" fmla="*/ 62 w 65"/>
                <a:gd name="T35" fmla="*/ 21 h 102"/>
                <a:gd name="T36" fmla="*/ 65 w 65"/>
                <a:gd name="T37" fmla="*/ 38 h 102"/>
                <a:gd name="T38" fmla="*/ 65 w 65"/>
                <a:gd name="T39" fmla="*/ 61 h 102"/>
                <a:gd name="T40" fmla="*/ 62 w 65"/>
                <a:gd name="T41" fmla="*/ 82 h 102"/>
                <a:gd name="T42" fmla="*/ 50 w 65"/>
                <a:gd name="T43" fmla="*/ 96 h 102"/>
                <a:gd name="T44" fmla="*/ 30 w 65"/>
                <a:gd name="T45" fmla="*/ 102 h 102"/>
                <a:gd name="T46" fmla="*/ 9 w 65"/>
                <a:gd name="T47" fmla="*/ 96 h 102"/>
                <a:gd name="T48" fmla="*/ 0 w 65"/>
                <a:gd name="T49" fmla="*/ 76 h 102"/>
                <a:gd name="T50" fmla="*/ 50 w 65"/>
                <a:gd name="T51" fmla="*/ 26 h 102"/>
                <a:gd name="T52" fmla="*/ 41 w 65"/>
                <a:gd name="T53" fmla="*/ 15 h 102"/>
                <a:gd name="T54" fmla="*/ 27 w 65"/>
                <a:gd name="T55" fmla="*/ 15 h 102"/>
                <a:gd name="T56" fmla="*/ 15 w 65"/>
                <a:gd name="T57" fmla="*/ 26 h 102"/>
                <a:gd name="T58" fmla="*/ 15 w 65"/>
                <a:gd name="T59" fmla="*/ 44 h 102"/>
                <a:gd name="T60" fmla="*/ 24 w 65"/>
                <a:gd name="T61" fmla="*/ 56 h 102"/>
                <a:gd name="T62" fmla="*/ 41 w 65"/>
                <a:gd name="T63" fmla="*/ 56 h 102"/>
                <a:gd name="T64" fmla="*/ 50 w 65"/>
                <a:gd name="T65" fmla="*/ 44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02"/>
                <a:gd name="T101" fmla="*/ 65 w 65"/>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02">
                  <a:moveTo>
                    <a:pt x="0" y="76"/>
                  </a:moveTo>
                  <a:lnTo>
                    <a:pt x="15" y="76"/>
                  </a:lnTo>
                  <a:lnTo>
                    <a:pt x="18" y="82"/>
                  </a:lnTo>
                  <a:lnTo>
                    <a:pt x="21" y="88"/>
                  </a:lnTo>
                  <a:lnTo>
                    <a:pt x="24" y="91"/>
                  </a:lnTo>
                  <a:lnTo>
                    <a:pt x="30" y="91"/>
                  </a:lnTo>
                  <a:lnTo>
                    <a:pt x="35" y="91"/>
                  </a:lnTo>
                  <a:lnTo>
                    <a:pt x="41" y="91"/>
                  </a:lnTo>
                  <a:lnTo>
                    <a:pt x="44" y="88"/>
                  </a:lnTo>
                  <a:lnTo>
                    <a:pt x="47" y="85"/>
                  </a:lnTo>
                  <a:lnTo>
                    <a:pt x="50" y="79"/>
                  </a:lnTo>
                  <a:lnTo>
                    <a:pt x="50" y="73"/>
                  </a:lnTo>
                  <a:lnTo>
                    <a:pt x="53" y="64"/>
                  </a:lnTo>
                  <a:lnTo>
                    <a:pt x="53" y="58"/>
                  </a:lnTo>
                  <a:lnTo>
                    <a:pt x="53" y="56"/>
                  </a:lnTo>
                  <a:lnTo>
                    <a:pt x="47" y="61"/>
                  </a:lnTo>
                  <a:lnTo>
                    <a:pt x="44" y="64"/>
                  </a:lnTo>
                  <a:lnTo>
                    <a:pt x="35" y="67"/>
                  </a:lnTo>
                  <a:lnTo>
                    <a:pt x="30" y="67"/>
                  </a:lnTo>
                  <a:lnTo>
                    <a:pt x="21" y="67"/>
                  </a:lnTo>
                  <a:lnTo>
                    <a:pt x="15" y="64"/>
                  </a:lnTo>
                  <a:lnTo>
                    <a:pt x="9" y="58"/>
                  </a:lnTo>
                  <a:lnTo>
                    <a:pt x="3" y="53"/>
                  </a:lnTo>
                  <a:lnTo>
                    <a:pt x="0" y="44"/>
                  </a:lnTo>
                  <a:lnTo>
                    <a:pt x="0" y="35"/>
                  </a:lnTo>
                  <a:lnTo>
                    <a:pt x="0" y="26"/>
                  </a:lnTo>
                  <a:lnTo>
                    <a:pt x="3" y="18"/>
                  </a:lnTo>
                  <a:lnTo>
                    <a:pt x="9" y="12"/>
                  </a:lnTo>
                  <a:lnTo>
                    <a:pt x="15" y="6"/>
                  </a:lnTo>
                  <a:lnTo>
                    <a:pt x="24" y="3"/>
                  </a:lnTo>
                  <a:lnTo>
                    <a:pt x="33" y="0"/>
                  </a:lnTo>
                  <a:lnTo>
                    <a:pt x="41" y="3"/>
                  </a:lnTo>
                  <a:lnTo>
                    <a:pt x="50" y="6"/>
                  </a:lnTo>
                  <a:lnTo>
                    <a:pt x="56" y="12"/>
                  </a:lnTo>
                  <a:lnTo>
                    <a:pt x="62" y="21"/>
                  </a:lnTo>
                  <a:lnTo>
                    <a:pt x="65" y="29"/>
                  </a:lnTo>
                  <a:lnTo>
                    <a:pt x="65" y="38"/>
                  </a:lnTo>
                  <a:lnTo>
                    <a:pt x="65" y="50"/>
                  </a:lnTo>
                  <a:lnTo>
                    <a:pt x="65" y="61"/>
                  </a:lnTo>
                  <a:lnTo>
                    <a:pt x="65" y="73"/>
                  </a:lnTo>
                  <a:lnTo>
                    <a:pt x="62" y="82"/>
                  </a:lnTo>
                  <a:lnTo>
                    <a:pt x="56" y="91"/>
                  </a:lnTo>
                  <a:lnTo>
                    <a:pt x="50" y="96"/>
                  </a:lnTo>
                  <a:lnTo>
                    <a:pt x="41" y="102"/>
                  </a:lnTo>
                  <a:lnTo>
                    <a:pt x="30" y="102"/>
                  </a:lnTo>
                  <a:lnTo>
                    <a:pt x="18" y="102"/>
                  </a:lnTo>
                  <a:lnTo>
                    <a:pt x="9" y="96"/>
                  </a:lnTo>
                  <a:lnTo>
                    <a:pt x="3" y="88"/>
                  </a:lnTo>
                  <a:lnTo>
                    <a:pt x="0" y="76"/>
                  </a:lnTo>
                  <a:close/>
                  <a:moveTo>
                    <a:pt x="53" y="35"/>
                  </a:moveTo>
                  <a:lnTo>
                    <a:pt x="50" y="26"/>
                  </a:lnTo>
                  <a:lnTo>
                    <a:pt x="47" y="21"/>
                  </a:lnTo>
                  <a:lnTo>
                    <a:pt x="41" y="15"/>
                  </a:lnTo>
                  <a:lnTo>
                    <a:pt x="33" y="12"/>
                  </a:lnTo>
                  <a:lnTo>
                    <a:pt x="27" y="15"/>
                  </a:lnTo>
                  <a:lnTo>
                    <a:pt x="18" y="21"/>
                  </a:lnTo>
                  <a:lnTo>
                    <a:pt x="15" y="26"/>
                  </a:lnTo>
                  <a:lnTo>
                    <a:pt x="12" y="35"/>
                  </a:lnTo>
                  <a:lnTo>
                    <a:pt x="15" y="44"/>
                  </a:lnTo>
                  <a:lnTo>
                    <a:pt x="18" y="53"/>
                  </a:lnTo>
                  <a:lnTo>
                    <a:pt x="24" y="56"/>
                  </a:lnTo>
                  <a:lnTo>
                    <a:pt x="33" y="56"/>
                  </a:lnTo>
                  <a:lnTo>
                    <a:pt x="41" y="56"/>
                  </a:lnTo>
                  <a:lnTo>
                    <a:pt x="47" y="53"/>
                  </a:lnTo>
                  <a:lnTo>
                    <a:pt x="50" y="44"/>
                  </a:lnTo>
                  <a:lnTo>
                    <a:pt x="53" y="35"/>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43" name="Freeform 147"/>
            <p:cNvSpPr>
              <a:spLocks noEditPoints="1"/>
            </p:cNvSpPr>
            <p:nvPr/>
          </p:nvSpPr>
          <p:spPr bwMode="auto">
            <a:xfrm>
              <a:off x="4068" y="2783"/>
              <a:ext cx="67" cy="102"/>
            </a:xfrm>
            <a:custGeom>
              <a:avLst/>
              <a:gdLst>
                <a:gd name="T0" fmla="*/ 0 w 67"/>
                <a:gd name="T1" fmla="*/ 53 h 102"/>
                <a:gd name="T2" fmla="*/ 3 w 67"/>
                <a:gd name="T3" fmla="*/ 35 h 102"/>
                <a:gd name="T4" fmla="*/ 6 w 67"/>
                <a:gd name="T5" fmla="*/ 24 h 102"/>
                <a:gd name="T6" fmla="*/ 9 w 67"/>
                <a:gd name="T7" fmla="*/ 15 h 102"/>
                <a:gd name="T8" fmla="*/ 15 w 67"/>
                <a:gd name="T9" fmla="*/ 6 h 102"/>
                <a:gd name="T10" fmla="*/ 23 w 67"/>
                <a:gd name="T11" fmla="*/ 3 h 102"/>
                <a:gd name="T12" fmla="*/ 35 w 67"/>
                <a:gd name="T13" fmla="*/ 0 h 102"/>
                <a:gd name="T14" fmla="*/ 41 w 67"/>
                <a:gd name="T15" fmla="*/ 3 h 102"/>
                <a:gd name="T16" fmla="*/ 50 w 67"/>
                <a:gd name="T17" fmla="*/ 6 h 102"/>
                <a:gd name="T18" fmla="*/ 55 w 67"/>
                <a:gd name="T19" fmla="*/ 9 h 102"/>
                <a:gd name="T20" fmla="*/ 58 w 67"/>
                <a:gd name="T21" fmla="*/ 15 h 102"/>
                <a:gd name="T22" fmla="*/ 61 w 67"/>
                <a:gd name="T23" fmla="*/ 21 h 102"/>
                <a:gd name="T24" fmla="*/ 64 w 67"/>
                <a:gd name="T25" fmla="*/ 29 h 102"/>
                <a:gd name="T26" fmla="*/ 67 w 67"/>
                <a:gd name="T27" fmla="*/ 38 h 102"/>
                <a:gd name="T28" fmla="*/ 67 w 67"/>
                <a:gd name="T29" fmla="*/ 53 h 102"/>
                <a:gd name="T30" fmla="*/ 67 w 67"/>
                <a:gd name="T31" fmla="*/ 67 h 102"/>
                <a:gd name="T32" fmla="*/ 64 w 67"/>
                <a:gd name="T33" fmla="*/ 82 h 102"/>
                <a:gd name="T34" fmla="*/ 58 w 67"/>
                <a:gd name="T35" fmla="*/ 91 h 102"/>
                <a:gd name="T36" fmla="*/ 53 w 67"/>
                <a:gd name="T37" fmla="*/ 99 h 102"/>
                <a:gd name="T38" fmla="*/ 44 w 67"/>
                <a:gd name="T39" fmla="*/ 102 h 102"/>
                <a:gd name="T40" fmla="*/ 35 w 67"/>
                <a:gd name="T41" fmla="*/ 102 h 102"/>
                <a:gd name="T42" fmla="*/ 26 w 67"/>
                <a:gd name="T43" fmla="*/ 102 h 102"/>
                <a:gd name="T44" fmla="*/ 18 w 67"/>
                <a:gd name="T45" fmla="*/ 99 h 102"/>
                <a:gd name="T46" fmla="*/ 12 w 67"/>
                <a:gd name="T47" fmla="*/ 93 h 102"/>
                <a:gd name="T48" fmla="*/ 6 w 67"/>
                <a:gd name="T49" fmla="*/ 85 h 102"/>
                <a:gd name="T50" fmla="*/ 3 w 67"/>
                <a:gd name="T51" fmla="*/ 70 h 102"/>
                <a:gd name="T52" fmla="*/ 0 w 67"/>
                <a:gd name="T53" fmla="*/ 53 h 102"/>
                <a:gd name="T54" fmla="*/ 15 w 67"/>
                <a:gd name="T55" fmla="*/ 53 h 102"/>
                <a:gd name="T56" fmla="*/ 15 w 67"/>
                <a:gd name="T57" fmla="*/ 67 h 102"/>
                <a:gd name="T58" fmla="*/ 18 w 67"/>
                <a:gd name="T59" fmla="*/ 79 h 102"/>
                <a:gd name="T60" fmla="*/ 21 w 67"/>
                <a:gd name="T61" fmla="*/ 85 h 102"/>
                <a:gd name="T62" fmla="*/ 26 w 67"/>
                <a:gd name="T63" fmla="*/ 91 h 102"/>
                <a:gd name="T64" fmla="*/ 35 w 67"/>
                <a:gd name="T65" fmla="*/ 91 h 102"/>
                <a:gd name="T66" fmla="*/ 41 w 67"/>
                <a:gd name="T67" fmla="*/ 91 h 102"/>
                <a:gd name="T68" fmla="*/ 47 w 67"/>
                <a:gd name="T69" fmla="*/ 85 h 102"/>
                <a:gd name="T70" fmla="*/ 53 w 67"/>
                <a:gd name="T71" fmla="*/ 79 h 102"/>
                <a:gd name="T72" fmla="*/ 53 w 67"/>
                <a:gd name="T73" fmla="*/ 67 h 102"/>
                <a:gd name="T74" fmla="*/ 53 w 67"/>
                <a:gd name="T75" fmla="*/ 53 h 102"/>
                <a:gd name="T76" fmla="*/ 53 w 67"/>
                <a:gd name="T77" fmla="*/ 38 h 102"/>
                <a:gd name="T78" fmla="*/ 53 w 67"/>
                <a:gd name="T79" fmla="*/ 29 h 102"/>
                <a:gd name="T80" fmla="*/ 50 w 67"/>
                <a:gd name="T81" fmla="*/ 21 h 102"/>
                <a:gd name="T82" fmla="*/ 41 w 67"/>
                <a:gd name="T83" fmla="*/ 15 h 102"/>
                <a:gd name="T84" fmla="*/ 35 w 67"/>
                <a:gd name="T85" fmla="*/ 12 h 102"/>
                <a:gd name="T86" fmla="*/ 26 w 67"/>
                <a:gd name="T87" fmla="*/ 15 h 102"/>
                <a:gd name="T88" fmla="*/ 21 w 67"/>
                <a:gd name="T89" fmla="*/ 21 h 102"/>
                <a:gd name="T90" fmla="*/ 18 w 67"/>
                <a:gd name="T91" fmla="*/ 26 h 102"/>
                <a:gd name="T92" fmla="*/ 15 w 67"/>
                <a:gd name="T93" fmla="*/ 38 h 102"/>
                <a:gd name="T94" fmla="*/ 15 w 67"/>
                <a:gd name="T95" fmla="*/ 53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0" y="53"/>
                  </a:moveTo>
                  <a:lnTo>
                    <a:pt x="3" y="35"/>
                  </a:lnTo>
                  <a:lnTo>
                    <a:pt x="6" y="24"/>
                  </a:lnTo>
                  <a:lnTo>
                    <a:pt x="9" y="15"/>
                  </a:lnTo>
                  <a:lnTo>
                    <a:pt x="15" y="6"/>
                  </a:lnTo>
                  <a:lnTo>
                    <a:pt x="23" y="3"/>
                  </a:lnTo>
                  <a:lnTo>
                    <a:pt x="35" y="0"/>
                  </a:lnTo>
                  <a:lnTo>
                    <a:pt x="41" y="3"/>
                  </a:lnTo>
                  <a:lnTo>
                    <a:pt x="50" y="6"/>
                  </a:lnTo>
                  <a:lnTo>
                    <a:pt x="55" y="9"/>
                  </a:lnTo>
                  <a:lnTo>
                    <a:pt x="58" y="15"/>
                  </a:lnTo>
                  <a:lnTo>
                    <a:pt x="61" y="21"/>
                  </a:lnTo>
                  <a:lnTo>
                    <a:pt x="64" y="29"/>
                  </a:lnTo>
                  <a:lnTo>
                    <a:pt x="67" y="38"/>
                  </a:lnTo>
                  <a:lnTo>
                    <a:pt x="67" y="53"/>
                  </a:lnTo>
                  <a:lnTo>
                    <a:pt x="67" y="67"/>
                  </a:lnTo>
                  <a:lnTo>
                    <a:pt x="64" y="82"/>
                  </a:lnTo>
                  <a:lnTo>
                    <a:pt x="58" y="91"/>
                  </a:lnTo>
                  <a:lnTo>
                    <a:pt x="53" y="99"/>
                  </a:lnTo>
                  <a:lnTo>
                    <a:pt x="44" y="102"/>
                  </a:lnTo>
                  <a:lnTo>
                    <a:pt x="35" y="102"/>
                  </a:lnTo>
                  <a:lnTo>
                    <a:pt x="26" y="102"/>
                  </a:lnTo>
                  <a:lnTo>
                    <a:pt x="18" y="99"/>
                  </a:lnTo>
                  <a:lnTo>
                    <a:pt x="12" y="93"/>
                  </a:lnTo>
                  <a:lnTo>
                    <a:pt x="6" y="85"/>
                  </a:lnTo>
                  <a:lnTo>
                    <a:pt x="3" y="70"/>
                  </a:lnTo>
                  <a:lnTo>
                    <a:pt x="0" y="53"/>
                  </a:lnTo>
                  <a:close/>
                  <a:moveTo>
                    <a:pt x="15" y="53"/>
                  </a:moveTo>
                  <a:lnTo>
                    <a:pt x="15" y="67"/>
                  </a:lnTo>
                  <a:lnTo>
                    <a:pt x="18" y="79"/>
                  </a:lnTo>
                  <a:lnTo>
                    <a:pt x="21" y="85"/>
                  </a:lnTo>
                  <a:lnTo>
                    <a:pt x="26" y="91"/>
                  </a:lnTo>
                  <a:lnTo>
                    <a:pt x="35" y="91"/>
                  </a:lnTo>
                  <a:lnTo>
                    <a:pt x="41" y="91"/>
                  </a:lnTo>
                  <a:lnTo>
                    <a:pt x="47" y="85"/>
                  </a:lnTo>
                  <a:lnTo>
                    <a:pt x="53" y="79"/>
                  </a:lnTo>
                  <a:lnTo>
                    <a:pt x="53" y="67"/>
                  </a:lnTo>
                  <a:lnTo>
                    <a:pt x="53" y="53"/>
                  </a:lnTo>
                  <a:lnTo>
                    <a:pt x="53" y="38"/>
                  </a:lnTo>
                  <a:lnTo>
                    <a:pt x="53" y="29"/>
                  </a:lnTo>
                  <a:lnTo>
                    <a:pt x="50" y="21"/>
                  </a:lnTo>
                  <a:lnTo>
                    <a:pt x="41" y="15"/>
                  </a:lnTo>
                  <a:lnTo>
                    <a:pt x="35" y="12"/>
                  </a:lnTo>
                  <a:lnTo>
                    <a:pt x="26" y="15"/>
                  </a:lnTo>
                  <a:lnTo>
                    <a:pt x="21" y="21"/>
                  </a:lnTo>
                  <a:lnTo>
                    <a:pt x="18" y="26"/>
                  </a:lnTo>
                  <a:lnTo>
                    <a:pt x="15" y="38"/>
                  </a:lnTo>
                  <a:lnTo>
                    <a:pt x="15"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44" name="Line 148"/>
            <p:cNvSpPr>
              <a:spLocks noChangeShapeType="1"/>
            </p:cNvSpPr>
            <p:nvPr/>
          </p:nvSpPr>
          <p:spPr bwMode="auto">
            <a:xfrm flipV="1">
              <a:off x="4062" y="266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45" name="Line 149"/>
            <p:cNvSpPr>
              <a:spLocks noChangeShapeType="1"/>
            </p:cNvSpPr>
            <p:nvPr/>
          </p:nvSpPr>
          <p:spPr bwMode="auto">
            <a:xfrm>
              <a:off x="4062" y="1601"/>
              <a:ext cx="1" cy="38"/>
            </a:xfrm>
            <a:prstGeom prst="line">
              <a:avLst/>
            </a:prstGeom>
            <a:noFill/>
            <a:ln w="9525">
              <a:solidFill>
                <a:srgbClr val="000000"/>
              </a:solidFill>
              <a:round/>
              <a:headEnd/>
              <a:tailEnd/>
            </a:ln>
          </p:spPr>
          <p:txBody>
            <a:bodyPr/>
            <a:lstStyle/>
            <a:p>
              <a:endParaRPr lang="en-US" dirty="0">
                <a:latin typeface="Courier New" pitchFamily="49" charset="0"/>
              </a:endParaRPr>
            </a:p>
          </p:txBody>
        </p:sp>
        <p:sp>
          <p:nvSpPr>
            <p:cNvPr id="281746" name="Rectangle 150"/>
            <p:cNvSpPr>
              <a:spLocks noChangeArrowheads="1"/>
            </p:cNvSpPr>
            <p:nvPr/>
          </p:nvSpPr>
          <p:spPr bwMode="auto">
            <a:xfrm>
              <a:off x="768" y="1601"/>
              <a:ext cx="3294" cy="1098"/>
            </a:xfrm>
            <a:prstGeom prst="rect">
              <a:avLst/>
            </a:prstGeom>
            <a:noFill/>
            <a:ln w="9525">
              <a:solidFill>
                <a:srgbClr val="000000"/>
              </a:solidFill>
              <a:miter lim="800000"/>
              <a:headEnd/>
              <a:tailEnd/>
            </a:ln>
          </p:spPr>
          <p:txBody>
            <a:bodyPr/>
            <a:lstStyle/>
            <a:p>
              <a:endParaRPr lang="en-US" dirty="0">
                <a:latin typeface="Courier New" pitchFamily="49" charset="0"/>
              </a:endParaRPr>
            </a:p>
          </p:txBody>
        </p:sp>
        <p:sp>
          <p:nvSpPr>
            <p:cNvPr id="281747" name="Freeform 151"/>
            <p:cNvSpPr>
              <a:spLocks noEditPoints="1"/>
            </p:cNvSpPr>
            <p:nvPr/>
          </p:nvSpPr>
          <p:spPr bwMode="auto">
            <a:xfrm>
              <a:off x="2188" y="2993"/>
              <a:ext cx="108" cy="102"/>
            </a:xfrm>
            <a:custGeom>
              <a:avLst/>
              <a:gdLst>
                <a:gd name="T0" fmla="*/ 0 w 108"/>
                <a:gd name="T1" fmla="*/ 17 h 102"/>
                <a:gd name="T2" fmla="*/ 9 w 108"/>
                <a:gd name="T3" fmla="*/ 3 h 102"/>
                <a:gd name="T4" fmla="*/ 20 w 108"/>
                <a:gd name="T5" fmla="*/ 0 h 102"/>
                <a:gd name="T6" fmla="*/ 35 w 108"/>
                <a:gd name="T7" fmla="*/ 6 h 102"/>
                <a:gd name="T8" fmla="*/ 41 w 108"/>
                <a:gd name="T9" fmla="*/ 17 h 102"/>
                <a:gd name="T10" fmla="*/ 41 w 108"/>
                <a:gd name="T11" fmla="*/ 35 h 102"/>
                <a:gd name="T12" fmla="*/ 35 w 108"/>
                <a:gd name="T13" fmla="*/ 46 h 102"/>
                <a:gd name="T14" fmla="*/ 20 w 108"/>
                <a:gd name="T15" fmla="*/ 52 h 102"/>
                <a:gd name="T16" fmla="*/ 6 w 108"/>
                <a:gd name="T17" fmla="*/ 46 h 102"/>
                <a:gd name="T18" fmla="*/ 0 w 108"/>
                <a:gd name="T19" fmla="*/ 35 h 102"/>
                <a:gd name="T20" fmla="*/ 20 w 108"/>
                <a:gd name="T21" fmla="*/ 9 h 102"/>
                <a:gd name="T22" fmla="*/ 12 w 108"/>
                <a:gd name="T23" fmla="*/ 12 h 102"/>
                <a:gd name="T24" fmla="*/ 9 w 108"/>
                <a:gd name="T25" fmla="*/ 26 h 102"/>
                <a:gd name="T26" fmla="*/ 12 w 108"/>
                <a:gd name="T27" fmla="*/ 41 h 102"/>
                <a:gd name="T28" fmla="*/ 20 w 108"/>
                <a:gd name="T29" fmla="*/ 44 h 102"/>
                <a:gd name="T30" fmla="*/ 26 w 108"/>
                <a:gd name="T31" fmla="*/ 41 h 102"/>
                <a:gd name="T32" fmla="*/ 32 w 108"/>
                <a:gd name="T33" fmla="*/ 26 h 102"/>
                <a:gd name="T34" fmla="*/ 26 w 108"/>
                <a:gd name="T35" fmla="*/ 12 h 102"/>
                <a:gd name="T36" fmla="*/ 20 w 108"/>
                <a:gd name="T37" fmla="*/ 9 h 102"/>
                <a:gd name="T38" fmla="*/ 76 w 108"/>
                <a:gd name="T39" fmla="*/ 0 h 102"/>
                <a:gd name="T40" fmla="*/ 32 w 108"/>
                <a:gd name="T41" fmla="*/ 102 h 102"/>
                <a:gd name="T42" fmla="*/ 64 w 108"/>
                <a:gd name="T43" fmla="*/ 76 h 102"/>
                <a:gd name="T44" fmla="*/ 70 w 108"/>
                <a:gd name="T45" fmla="*/ 58 h 102"/>
                <a:gd name="T46" fmla="*/ 79 w 108"/>
                <a:gd name="T47" fmla="*/ 49 h 102"/>
                <a:gd name="T48" fmla="*/ 93 w 108"/>
                <a:gd name="T49" fmla="*/ 52 h 102"/>
                <a:gd name="T50" fmla="*/ 105 w 108"/>
                <a:gd name="T51" fmla="*/ 61 h 102"/>
                <a:gd name="T52" fmla="*/ 108 w 108"/>
                <a:gd name="T53" fmla="*/ 76 h 102"/>
                <a:gd name="T54" fmla="*/ 105 w 108"/>
                <a:gd name="T55" fmla="*/ 90 h 102"/>
                <a:gd name="T56" fmla="*/ 93 w 108"/>
                <a:gd name="T57" fmla="*/ 102 h 102"/>
                <a:gd name="T58" fmla="*/ 76 w 108"/>
                <a:gd name="T59" fmla="*/ 102 h 102"/>
                <a:gd name="T60" fmla="*/ 67 w 108"/>
                <a:gd name="T61" fmla="*/ 90 h 102"/>
                <a:gd name="T62" fmla="*/ 64 w 108"/>
                <a:gd name="T63" fmla="*/ 76 h 102"/>
                <a:gd name="T64" fmla="*/ 82 w 108"/>
                <a:gd name="T65" fmla="*/ 58 h 102"/>
                <a:gd name="T66" fmla="*/ 76 w 108"/>
                <a:gd name="T67" fmla="*/ 67 h 102"/>
                <a:gd name="T68" fmla="*/ 76 w 108"/>
                <a:gd name="T69" fmla="*/ 84 h 102"/>
                <a:gd name="T70" fmla="*/ 82 w 108"/>
                <a:gd name="T71" fmla="*/ 93 h 102"/>
                <a:gd name="T72" fmla="*/ 90 w 108"/>
                <a:gd name="T73" fmla="*/ 93 h 102"/>
                <a:gd name="T74" fmla="*/ 96 w 108"/>
                <a:gd name="T75" fmla="*/ 84 h 102"/>
                <a:gd name="T76" fmla="*/ 96 w 108"/>
                <a:gd name="T77" fmla="*/ 67 h 102"/>
                <a:gd name="T78" fmla="*/ 90 w 108"/>
                <a:gd name="T79" fmla="*/ 58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8"/>
                <a:gd name="T121" fmla="*/ 0 h 102"/>
                <a:gd name="T122" fmla="*/ 108 w 108"/>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8" h="102">
                  <a:moveTo>
                    <a:pt x="0" y="26"/>
                  </a:moveTo>
                  <a:lnTo>
                    <a:pt x="0" y="17"/>
                  </a:lnTo>
                  <a:lnTo>
                    <a:pt x="3" y="9"/>
                  </a:lnTo>
                  <a:lnTo>
                    <a:pt x="9" y="3"/>
                  </a:lnTo>
                  <a:lnTo>
                    <a:pt x="12" y="0"/>
                  </a:lnTo>
                  <a:lnTo>
                    <a:pt x="20" y="0"/>
                  </a:lnTo>
                  <a:lnTo>
                    <a:pt x="29" y="3"/>
                  </a:lnTo>
                  <a:lnTo>
                    <a:pt x="35" y="6"/>
                  </a:lnTo>
                  <a:lnTo>
                    <a:pt x="38" y="12"/>
                  </a:lnTo>
                  <a:lnTo>
                    <a:pt x="41" y="17"/>
                  </a:lnTo>
                  <a:lnTo>
                    <a:pt x="41" y="26"/>
                  </a:lnTo>
                  <a:lnTo>
                    <a:pt x="41" y="35"/>
                  </a:lnTo>
                  <a:lnTo>
                    <a:pt x="38" y="41"/>
                  </a:lnTo>
                  <a:lnTo>
                    <a:pt x="35" y="46"/>
                  </a:lnTo>
                  <a:lnTo>
                    <a:pt x="29" y="52"/>
                  </a:lnTo>
                  <a:lnTo>
                    <a:pt x="20" y="52"/>
                  </a:lnTo>
                  <a:lnTo>
                    <a:pt x="12" y="52"/>
                  </a:lnTo>
                  <a:lnTo>
                    <a:pt x="6" y="46"/>
                  </a:lnTo>
                  <a:lnTo>
                    <a:pt x="0" y="41"/>
                  </a:lnTo>
                  <a:lnTo>
                    <a:pt x="0" y="35"/>
                  </a:lnTo>
                  <a:lnTo>
                    <a:pt x="0" y="26"/>
                  </a:lnTo>
                  <a:close/>
                  <a:moveTo>
                    <a:pt x="20" y="9"/>
                  </a:moveTo>
                  <a:lnTo>
                    <a:pt x="15" y="9"/>
                  </a:lnTo>
                  <a:lnTo>
                    <a:pt x="12" y="12"/>
                  </a:lnTo>
                  <a:lnTo>
                    <a:pt x="9" y="17"/>
                  </a:lnTo>
                  <a:lnTo>
                    <a:pt x="9" y="26"/>
                  </a:lnTo>
                  <a:lnTo>
                    <a:pt x="9" y="35"/>
                  </a:lnTo>
                  <a:lnTo>
                    <a:pt x="12" y="41"/>
                  </a:lnTo>
                  <a:lnTo>
                    <a:pt x="15" y="44"/>
                  </a:lnTo>
                  <a:lnTo>
                    <a:pt x="20" y="44"/>
                  </a:lnTo>
                  <a:lnTo>
                    <a:pt x="23" y="44"/>
                  </a:lnTo>
                  <a:lnTo>
                    <a:pt x="26" y="41"/>
                  </a:lnTo>
                  <a:lnTo>
                    <a:pt x="29" y="35"/>
                  </a:lnTo>
                  <a:lnTo>
                    <a:pt x="32" y="26"/>
                  </a:lnTo>
                  <a:lnTo>
                    <a:pt x="29" y="17"/>
                  </a:lnTo>
                  <a:lnTo>
                    <a:pt x="26" y="12"/>
                  </a:lnTo>
                  <a:lnTo>
                    <a:pt x="23" y="9"/>
                  </a:lnTo>
                  <a:lnTo>
                    <a:pt x="20" y="9"/>
                  </a:lnTo>
                  <a:close/>
                  <a:moveTo>
                    <a:pt x="20" y="102"/>
                  </a:moveTo>
                  <a:lnTo>
                    <a:pt x="76" y="0"/>
                  </a:lnTo>
                  <a:lnTo>
                    <a:pt x="87" y="0"/>
                  </a:lnTo>
                  <a:lnTo>
                    <a:pt x="32" y="102"/>
                  </a:lnTo>
                  <a:lnTo>
                    <a:pt x="20" y="102"/>
                  </a:lnTo>
                  <a:close/>
                  <a:moveTo>
                    <a:pt x="64" y="76"/>
                  </a:moveTo>
                  <a:lnTo>
                    <a:pt x="64" y="67"/>
                  </a:lnTo>
                  <a:lnTo>
                    <a:pt x="70" y="58"/>
                  </a:lnTo>
                  <a:lnTo>
                    <a:pt x="73" y="52"/>
                  </a:lnTo>
                  <a:lnTo>
                    <a:pt x="79" y="49"/>
                  </a:lnTo>
                  <a:lnTo>
                    <a:pt x="84" y="49"/>
                  </a:lnTo>
                  <a:lnTo>
                    <a:pt x="93" y="52"/>
                  </a:lnTo>
                  <a:lnTo>
                    <a:pt x="99" y="55"/>
                  </a:lnTo>
                  <a:lnTo>
                    <a:pt x="105" y="61"/>
                  </a:lnTo>
                  <a:lnTo>
                    <a:pt x="105" y="67"/>
                  </a:lnTo>
                  <a:lnTo>
                    <a:pt x="108" y="76"/>
                  </a:lnTo>
                  <a:lnTo>
                    <a:pt x="105" y="84"/>
                  </a:lnTo>
                  <a:lnTo>
                    <a:pt x="105" y="90"/>
                  </a:lnTo>
                  <a:lnTo>
                    <a:pt x="99" y="96"/>
                  </a:lnTo>
                  <a:lnTo>
                    <a:pt x="93" y="102"/>
                  </a:lnTo>
                  <a:lnTo>
                    <a:pt x="84" y="102"/>
                  </a:lnTo>
                  <a:lnTo>
                    <a:pt x="76" y="102"/>
                  </a:lnTo>
                  <a:lnTo>
                    <a:pt x="70" y="96"/>
                  </a:lnTo>
                  <a:lnTo>
                    <a:pt x="67" y="90"/>
                  </a:lnTo>
                  <a:lnTo>
                    <a:pt x="64" y="84"/>
                  </a:lnTo>
                  <a:lnTo>
                    <a:pt x="64" y="76"/>
                  </a:lnTo>
                  <a:close/>
                  <a:moveTo>
                    <a:pt x="84" y="58"/>
                  </a:moveTo>
                  <a:lnTo>
                    <a:pt x="82" y="58"/>
                  </a:lnTo>
                  <a:lnTo>
                    <a:pt x="79" y="61"/>
                  </a:lnTo>
                  <a:lnTo>
                    <a:pt x="76" y="67"/>
                  </a:lnTo>
                  <a:lnTo>
                    <a:pt x="76" y="76"/>
                  </a:lnTo>
                  <a:lnTo>
                    <a:pt x="76" y="84"/>
                  </a:lnTo>
                  <a:lnTo>
                    <a:pt x="79" y="90"/>
                  </a:lnTo>
                  <a:lnTo>
                    <a:pt x="82" y="93"/>
                  </a:lnTo>
                  <a:lnTo>
                    <a:pt x="84" y="93"/>
                  </a:lnTo>
                  <a:lnTo>
                    <a:pt x="90" y="93"/>
                  </a:lnTo>
                  <a:lnTo>
                    <a:pt x="93" y="90"/>
                  </a:lnTo>
                  <a:lnTo>
                    <a:pt x="96" y="84"/>
                  </a:lnTo>
                  <a:lnTo>
                    <a:pt x="96" y="76"/>
                  </a:lnTo>
                  <a:lnTo>
                    <a:pt x="96" y="67"/>
                  </a:lnTo>
                  <a:lnTo>
                    <a:pt x="93" y="61"/>
                  </a:lnTo>
                  <a:lnTo>
                    <a:pt x="90" y="58"/>
                  </a:lnTo>
                  <a:lnTo>
                    <a:pt x="84" y="5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48" name="Freeform 157"/>
            <p:cNvSpPr>
              <a:spLocks noEditPoints="1"/>
            </p:cNvSpPr>
            <p:nvPr/>
          </p:nvSpPr>
          <p:spPr bwMode="auto">
            <a:xfrm>
              <a:off x="1562" y="1336"/>
              <a:ext cx="96" cy="105"/>
            </a:xfrm>
            <a:custGeom>
              <a:avLst/>
              <a:gdLst>
                <a:gd name="T0" fmla="*/ 0 w 96"/>
                <a:gd name="T1" fmla="*/ 53 h 105"/>
                <a:gd name="T2" fmla="*/ 3 w 96"/>
                <a:gd name="T3" fmla="*/ 38 h 105"/>
                <a:gd name="T4" fmla="*/ 6 w 96"/>
                <a:gd name="T5" fmla="*/ 27 h 105"/>
                <a:gd name="T6" fmla="*/ 15 w 96"/>
                <a:gd name="T7" fmla="*/ 15 h 105"/>
                <a:gd name="T8" fmla="*/ 24 w 96"/>
                <a:gd name="T9" fmla="*/ 6 h 105"/>
                <a:gd name="T10" fmla="*/ 35 w 96"/>
                <a:gd name="T11" fmla="*/ 3 h 105"/>
                <a:gd name="T12" fmla="*/ 47 w 96"/>
                <a:gd name="T13" fmla="*/ 0 h 105"/>
                <a:gd name="T14" fmla="*/ 61 w 96"/>
                <a:gd name="T15" fmla="*/ 3 h 105"/>
                <a:gd name="T16" fmla="*/ 73 w 96"/>
                <a:gd name="T17" fmla="*/ 6 h 105"/>
                <a:gd name="T18" fmla="*/ 82 w 96"/>
                <a:gd name="T19" fmla="*/ 15 h 105"/>
                <a:gd name="T20" fmla="*/ 91 w 96"/>
                <a:gd name="T21" fmla="*/ 27 h 105"/>
                <a:gd name="T22" fmla="*/ 93 w 96"/>
                <a:gd name="T23" fmla="*/ 38 h 105"/>
                <a:gd name="T24" fmla="*/ 96 w 96"/>
                <a:gd name="T25" fmla="*/ 53 h 105"/>
                <a:gd name="T26" fmla="*/ 93 w 96"/>
                <a:gd name="T27" fmla="*/ 67 h 105"/>
                <a:gd name="T28" fmla="*/ 88 w 96"/>
                <a:gd name="T29" fmla="*/ 79 h 105"/>
                <a:gd name="T30" fmla="*/ 82 w 96"/>
                <a:gd name="T31" fmla="*/ 91 h 105"/>
                <a:gd name="T32" fmla="*/ 73 w 96"/>
                <a:gd name="T33" fmla="*/ 99 h 105"/>
                <a:gd name="T34" fmla="*/ 61 w 96"/>
                <a:gd name="T35" fmla="*/ 102 h 105"/>
                <a:gd name="T36" fmla="*/ 47 w 96"/>
                <a:gd name="T37" fmla="*/ 105 h 105"/>
                <a:gd name="T38" fmla="*/ 35 w 96"/>
                <a:gd name="T39" fmla="*/ 102 h 105"/>
                <a:gd name="T40" fmla="*/ 24 w 96"/>
                <a:gd name="T41" fmla="*/ 96 h 105"/>
                <a:gd name="T42" fmla="*/ 12 w 96"/>
                <a:gd name="T43" fmla="*/ 91 h 105"/>
                <a:gd name="T44" fmla="*/ 6 w 96"/>
                <a:gd name="T45" fmla="*/ 79 h 105"/>
                <a:gd name="T46" fmla="*/ 0 w 96"/>
                <a:gd name="T47" fmla="*/ 67 h 105"/>
                <a:gd name="T48" fmla="*/ 0 w 96"/>
                <a:gd name="T49" fmla="*/ 53 h 105"/>
                <a:gd name="T50" fmla="*/ 15 w 96"/>
                <a:gd name="T51" fmla="*/ 53 h 105"/>
                <a:gd name="T52" fmla="*/ 15 w 96"/>
                <a:gd name="T53" fmla="*/ 64 h 105"/>
                <a:gd name="T54" fmla="*/ 18 w 96"/>
                <a:gd name="T55" fmla="*/ 76 h 105"/>
                <a:gd name="T56" fmla="*/ 24 w 96"/>
                <a:gd name="T57" fmla="*/ 82 h 105"/>
                <a:gd name="T58" fmla="*/ 29 w 96"/>
                <a:gd name="T59" fmla="*/ 88 h 105"/>
                <a:gd name="T60" fmla="*/ 38 w 96"/>
                <a:gd name="T61" fmla="*/ 91 h 105"/>
                <a:gd name="T62" fmla="*/ 47 w 96"/>
                <a:gd name="T63" fmla="*/ 94 h 105"/>
                <a:gd name="T64" fmla="*/ 56 w 96"/>
                <a:gd name="T65" fmla="*/ 91 h 105"/>
                <a:gd name="T66" fmla="*/ 64 w 96"/>
                <a:gd name="T67" fmla="*/ 88 h 105"/>
                <a:gd name="T68" fmla="*/ 73 w 96"/>
                <a:gd name="T69" fmla="*/ 82 h 105"/>
                <a:gd name="T70" fmla="*/ 79 w 96"/>
                <a:gd name="T71" fmla="*/ 73 h 105"/>
                <a:gd name="T72" fmla="*/ 82 w 96"/>
                <a:gd name="T73" fmla="*/ 64 h 105"/>
                <a:gd name="T74" fmla="*/ 82 w 96"/>
                <a:gd name="T75" fmla="*/ 53 h 105"/>
                <a:gd name="T76" fmla="*/ 82 w 96"/>
                <a:gd name="T77" fmla="*/ 41 h 105"/>
                <a:gd name="T78" fmla="*/ 79 w 96"/>
                <a:gd name="T79" fmla="*/ 32 h 105"/>
                <a:gd name="T80" fmla="*/ 73 w 96"/>
                <a:gd name="T81" fmla="*/ 24 h 105"/>
                <a:gd name="T82" fmla="*/ 64 w 96"/>
                <a:gd name="T83" fmla="*/ 18 h 105"/>
                <a:gd name="T84" fmla="*/ 59 w 96"/>
                <a:gd name="T85" fmla="*/ 15 h 105"/>
                <a:gd name="T86" fmla="*/ 47 w 96"/>
                <a:gd name="T87" fmla="*/ 12 h 105"/>
                <a:gd name="T88" fmla="*/ 38 w 96"/>
                <a:gd name="T89" fmla="*/ 15 h 105"/>
                <a:gd name="T90" fmla="*/ 29 w 96"/>
                <a:gd name="T91" fmla="*/ 18 h 105"/>
                <a:gd name="T92" fmla="*/ 24 w 96"/>
                <a:gd name="T93" fmla="*/ 21 h 105"/>
                <a:gd name="T94" fmla="*/ 18 w 96"/>
                <a:gd name="T95" fmla="*/ 29 h 105"/>
                <a:gd name="T96" fmla="*/ 15 w 96"/>
                <a:gd name="T97" fmla="*/ 41 h 105"/>
                <a:gd name="T98" fmla="*/ 15 w 96"/>
                <a:gd name="T99" fmla="*/ 53 h 1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05"/>
                <a:gd name="T152" fmla="*/ 96 w 96"/>
                <a:gd name="T153" fmla="*/ 105 h 1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05">
                  <a:moveTo>
                    <a:pt x="0" y="53"/>
                  </a:moveTo>
                  <a:lnTo>
                    <a:pt x="3" y="38"/>
                  </a:lnTo>
                  <a:lnTo>
                    <a:pt x="6" y="27"/>
                  </a:lnTo>
                  <a:lnTo>
                    <a:pt x="15" y="15"/>
                  </a:lnTo>
                  <a:lnTo>
                    <a:pt x="24" y="6"/>
                  </a:lnTo>
                  <a:lnTo>
                    <a:pt x="35" y="3"/>
                  </a:lnTo>
                  <a:lnTo>
                    <a:pt x="47" y="0"/>
                  </a:lnTo>
                  <a:lnTo>
                    <a:pt x="61" y="3"/>
                  </a:lnTo>
                  <a:lnTo>
                    <a:pt x="73" y="6"/>
                  </a:lnTo>
                  <a:lnTo>
                    <a:pt x="82" y="15"/>
                  </a:lnTo>
                  <a:lnTo>
                    <a:pt x="91" y="27"/>
                  </a:lnTo>
                  <a:lnTo>
                    <a:pt x="93" y="38"/>
                  </a:lnTo>
                  <a:lnTo>
                    <a:pt x="96" y="53"/>
                  </a:lnTo>
                  <a:lnTo>
                    <a:pt x="93" y="67"/>
                  </a:lnTo>
                  <a:lnTo>
                    <a:pt x="88" y="79"/>
                  </a:lnTo>
                  <a:lnTo>
                    <a:pt x="82" y="91"/>
                  </a:lnTo>
                  <a:lnTo>
                    <a:pt x="73" y="99"/>
                  </a:lnTo>
                  <a:lnTo>
                    <a:pt x="61" y="102"/>
                  </a:lnTo>
                  <a:lnTo>
                    <a:pt x="47" y="105"/>
                  </a:lnTo>
                  <a:lnTo>
                    <a:pt x="35" y="102"/>
                  </a:lnTo>
                  <a:lnTo>
                    <a:pt x="24" y="96"/>
                  </a:lnTo>
                  <a:lnTo>
                    <a:pt x="12" y="91"/>
                  </a:lnTo>
                  <a:lnTo>
                    <a:pt x="6" y="79"/>
                  </a:lnTo>
                  <a:lnTo>
                    <a:pt x="0" y="67"/>
                  </a:lnTo>
                  <a:lnTo>
                    <a:pt x="0" y="53"/>
                  </a:lnTo>
                  <a:close/>
                  <a:moveTo>
                    <a:pt x="15" y="53"/>
                  </a:moveTo>
                  <a:lnTo>
                    <a:pt x="15" y="64"/>
                  </a:lnTo>
                  <a:lnTo>
                    <a:pt x="18" y="76"/>
                  </a:lnTo>
                  <a:lnTo>
                    <a:pt x="24" y="82"/>
                  </a:lnTo>
                  <a:lnTo>
                    <a:pt x="29" y="88"/>
                  </a:lnTo>
                  <a:lnTo>
                    <a:pt x="38" y="91"/>
                  </a:lnTo>
                  <a:lnTo>
                    <a:pt x="47" y="94"/>
                  </a:lnTo>
                  <a:lnTo>
                    <a:pt x="56" y="91"/>
                  </a:lnTo>
                  <a:lnTo>
                    <a:pt x="64" y="88"/>
                  </a:lnTo>
                  <a:lnTo>
                    <a:pt x="73" y="82"/>
                  </a:lnTo>
                  <a:lnTo>
                    <a:pt x="79" y="73"/>
                  </a:lnTo>
                  <a:lnTo>
                    <a:pt x="82" y="64"/>
                  </a:lnTo>
                  <a:lnTo>
                    <a:pt x="82" y="53"/>
                  </a:lnTo>
                  <a:lnTo>
                    <a:pt x="82" y="41"/>
                  </a:lnTo>
                  <a:lnTo>
                    <a:pt x="79" y="32"/>
                  </a:lnTo>
                  <a:lnTo>
                    <a:pt x="73" y="24"/>
                  </a:lnTo>
                  <a:lnTo>
                    <a:pt x="64" y="18"/>
                  </a:lnTo>
                  <a:lnTo>
                    <a:pt x="59" y="15"/>
                  </a:lnTo>
                  <a:lnTo>
                    <a:pt x="47" y="12"/>
                  </a:lnTo>
                  <a:lnTo>
                    <a:pt x="38" y="15"/>
                  </a:lnTo>
                  <a:lnTo>
                    <a:pt x="29" y="18"/>
                  </a:lnTo>
                  <a:lnTo>
                    <a:pt x="24" y="21"/>
                  </a:lnTo>
                  <a:lnTo>
                    <a:pt x="18" y="29"/>
                  </a:lnTo>
                  <a:lnTo>
                    <a:pt x="15" y="41"/>
                  </a:lnTo>
                  <a:lnTo>
                    <a:pt x="15"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49" name="Freeform 158"/>
            <p:cNvSpPr>
              <a:spLocks noEditPoints="1"/>
            </p:cNvSpPr>
            <p:nvPr/>
          </p:nvSpPr>
          <p:spPr bwMode="auto">
            <a:xfrm>
              <a:off x="1673" y="1365"/>
              <a:ext cx="64" cy="102"/>
            </a:xfrm>
            <a:custGeom>
              <a:avLst/>
              <a:gdLst>
                <a:gd name="T0" fmla="*/ 0 w 64"/>
                <a:gd name="T1" fmla="*/ 102 h 102"/>
                <a:gd name="T2" fmla="*/ 0 w 64"/>
                <a:gd name="T3" fmla="*/ 0 h 102"/>
                <a:gd name="T4" fmla="*/ 14 w 64"/>
                <a:gd name="T5" fmla="*/ 0 h 102"/>
                <a:gd name="T6" fmla="*/ 14 w 64"/>
                <a:gd name="T7" fmla="*/ 12 h 102"/>
                <a:gd name="T8" fmla="*/ 17 w 64"/>
                <a:gd name="T9" fmla="*/ 6 h 102"/>
                <a:gd name="T10" fmla="*/ 20 w 64"/>
                <a:gd name="T11" fmla="*/ 3 h 102"/>
                <a:gd name="T12" fmla="*/ 26 w 64"/>
                <a:gd name="T13" fmla="*/ 0 h 102"/>
                <a:gd name="T14" fmla="*/ 32 w 64"/>
                <a:gd name="T15" fmla="*/ 0 h 102"/>
                <a:gd name="T16" fmla="*/ 41 w 64"/>
                <a:gd name="T17" fmla="*/ 0 h 102"/>
                <a:gd name="T18" fmla="*/ 49 w 64"/>
                <a:gd name="T19" fmla="*/ 3 h 102"/>
                <a:gd name="T20" fmla="*/ 55 w 64"/>
                <a:gd name="T21" fmla="*/ 9 h 102"/>
                <a:gd name="T22" fmla="*/ 58 w 64"/>
                <a:gd name="T23" fmla="*/ 18 h 102"/>
                <a:gd name="T24" fmla="*/ 61 w 64"/>
                <a:gd name="T25" fmla="*/ 27 h 102"/>
                <a:gd name="T26" fmla="*/ 64 w 64"/>
                <a:gd name="T27" fmla="*/ 38 h 102"/>
                <a:gd name="T28" fmla="*/ 61 w 64"/>
                <a:gd name="T29" fmla="*/ 47 h 102"/>
                <a:gd name="T30" fmla="*/ 58 w 64"/>
                <a:gd name="T31" fmla="*/ 56 h 102"/>
                <a:gd name="T32" fmla="*/ 55 w 64"/>
                <a:gd name="T33" fmla="*/ 65 h 102"/>
                <a:gd name="T34" fmla="*/ 46 w 64"/>
                <a:gd name="T35" fmla="*/ 70 h 102"/>
                <a:gd name="T36" fmla="*/ 41 w 64"/>
                <a:gd name="T37" fmla="*/ 73 h 102"/>
                <a:gd name="T38" fmla="*/ 32 w 64"/>
                <a:gd name="T39" fmla="*/ 76 h 102"/>
                <a:gd name="T40" fmla="*/ 26 w 64"/>
                <a:gd name="T41" fmla="*/ 73 h 102"/>
                <a:gd name="T42" fmla="*/ 20 w 64"/>
                <a:gd name="T43" fmla="*/ 73 h 102"/>
                <a:gd name="T44" fmla="*/ 17 w 64"/>
                <a:gd name="T45" fmla="*/ 70 h 102"/>
                <a:gd name="T46" fmla="*/ 14 w 64"/>
                <a:gd name="T47" fmla="*/ 65 h 102"/>
                <a:gd name="T48" fmla="*/ 14 w 64"/>
                <a:gd name="T49" fmla="*/ 102 h 102"/>
                <a:gd name="T50" fmla="*/ 0 w 64"/>
                <a:gd name="T51" fmla="*/ 102 h 102"/>
                <a:gd name="T52" fmla="*/ 14 w 64"/>
                <a:gd name="T53" fmla="*/ 38 h 102"/>
                <a:gd name="T54" fmla="*/ 14 w 64"/>
                <a:gd name="T55" fmla="*/ 47 h 102"/>
                <a:gd name="T56" fmla="*/ 14 w 64"/>
                <a:gd name="T57" fmla="*/ 53 h 102"/>
                <a:gd name="T58" fmla="*/ 17 w 64"/>
                <a:gd name="T59" fmla="*/ 59 h 102"/>
                <a:gd name="T60" fmla="*/ 23 w 64"/>
                <a:gd name="T61" fmla="*/ 62 h 102"/>
                <a:gd name="T62" fmla="*/ 32 w 64"/>
                <a:gd name="T63" fmla="*/ 65 h 102"/>
                <a:gd name="T64" fmla="*/ 38 w 64"/>
                <a:gd name="T65" fmla="*/ 62 h 102"/>
                <a:gd name="T66" fmla="*/ 44 w 64"/>
                <a:gd name="T67" fmla="*/ 56 h 102"/>
                <a:gd name="T68" fmla="*/ 46 w 64"/>
                <a:gd name="T69" fmla="*/ 53 h 102"/>
                <a:gd name="T70" fmla="*/ 49 w 64"/>
                <a:gd name="T71" fmla="*/ 44 h 102"/>
                <a:gd name="T72" fmla="*/ 49 w 64"/>
                <a:gd name="T73" fmla="*/ 38 h 102"/>
                <a:gd name="T74" fmla="*/ 49 w 64"/>
                <a:gd name="T75" fmla="*/ 30 h 102"/>
                <a:gd name="T76" fmla="*/ 46 w 64"/>
                <a:gd name="T77" fmla="*/ 24 h 102"/>
                <a:gd name="T78" fmla="*/ 44 w 64"/>
                <a:gd name="T79" fmla="*/ 18 h 102"/>
                <a:gd name="T80" fmla="*/ 38 w 64"/>
                <a:gd name="T81" fmla="*/ 12 h 102"/>
                <a:gd name="T82" fmla="*/ 32 w 64"/>
                <a:gd name="T83" fmla="*/ 12 h 102"/>
                <a:gd name="T84" fmla="*/ 23 w 64"/>
                <a:gd name="T85" fmla="*/ 12 h 102"/>
                <a:gd name="T86" fmla="*/ 17 w 64"/>
                <a:gd name="T87" fmla="*/ 18 h 102"/>
                <a:gd name="T88" fmla="*/ 14 w 64"/>
                <a:gd name="T89" fmla="*/ 24 h 102"/>
                <a:gd name="T90" fmla="*/ 14 w 64"/>
                <a:gd name="T91" fmla="*/ 30 h 102"/>
                <a:gd name="T92" fmla="*/ 14 w 64"/>
                <a:gd name="T93" fmla="*/ 38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102"/>
                <a:gd name="T143" fmla="*/ 64 w 64"/>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102">
                  <a:moveTo>
                    <a:pt x="0" y="102"/>
                  </a:moveTo>
                  <a:lnTo>
                    <a:pt x="0" y="0"/>
                  </a:lnTo>
                  <a:lnTo>
                    <a:pt x="14" y="0"/>
                  </a:lnTo>
                  <a:lnTo>
                    <a:pt x="14" y="12"/>
                  </a:lnTo>
                  <a:lnTo>
                    <a:pt x="17" y="6"/>
                  </a:lnTo>
                  <a:lnTo>
                    <a:pt x="20" y="3"/>
                  </a:lnTo>
                  <a:lnTo>
                    <a:pt x="26" y="0"/>
                  </a:lnTo>
                  <a:lnTo>
                    <a:pt x="32" y="0"/>
                  </a:lnTo>
                  <a:lnTo>
                    <a:pt x="41" y="0"/>
                  </a:lnTo>
                  <a:lnTo>
                    <a:pt x="49" y="3"/>
                  </a:lnTo>
                  <a:lnTo>
                    <a:pt x="55" y="9"/>
                  </a:lnTo>
                  <a:lnTo>
                    <a:pt x="58" y="18"/>
                  </a:lnTo>
                  <a:lnTo>
                    <a:pt x="61" y="27"/>
                  </a:lnTo>
                  <a:lnTo>
                    <a:pt x="64" y="38"/>
                  </a:lnTo>
                  <a:lnTo>
                    <a:pt x="61" y="47"/>
                  </a:lnTo>
                  <a:lnTo>
                    <a:pt x="58" y="56"/>
                  </a:lnTo>
                  <a:lnTo>
                    <a:pt x="55" y="65"/>
                  </a:lnTo>
                  <a:lnTo>
                    <a:pt x="46" y="70"/>
                  </a:lnTo>
                  <a:lnTo>
                    <a:pt x="41" y="73"/>
                  </a:lnTo>
                  <a:lnTo>
                    <a:pt x="32" y="76"/>
                  </a:lnTo>
                  <a:lnTo>
                    <a:pt x="26" y="73"/>
                  </a:lnTo>
                  <a:lnTo>
                    <a:pt x="20" y="73"/>
                  </a:lnTo>
                  <a:lnTo>
                    <a:pt x="17" y="70"/>
                  </a:lnTo>
                  <a:lnTo>
                    <a:pt x="14" y="65"/>
                  </a:lnTo>
                  <a:lnTo>
                    <a:pt x="14" y="102"/>
                  </a:lnTo>
                  <a:lnTo>
                    <a:pt x="0" y="102"/>
                  </a:lnTo>
                  <a:close/>
                  <a:moveTo>
                    <a:pt x="14" y="38"/>
                  </a:moveTo>
                  <a:lnTo>
                    <a:pt x="14" y="47"/>
                  </a:lnTo>
                  <a:lnTo>
                    <a:pt x="14" y="53"/>
                  </a:lnTo>
                  <a:lnTo>
                    <a:pt x="17" y="59"/>
                  </a:lnTo>
                  <a:lnTo>
                    <a:pt x="23" y="62"/>
                  </a:lnTo>
                  <a:lnTo>
                    <a:pt x="32" y="65"/>
                  </a:lnTo>
                  <a:lnTo>
                    <a:pt x="38" y="62"/>
                  </a:lnTo>
                  <a:lnTo>
                    <a:pt x="44" y="56"/>
                  </a:lnTo>
                  <a:lnTo>
                    <a:pt x="46" y="53"/>
                  </a:lnTo>
                  <a:lnTo>
                    <a:pt x="49" y="44"/>
                  </a:lnTo>
                  <a:lnTo>
                    <a:pt x="49" y="38"/>
                  </a:lnTo>
                  <a:lnTo>
                    <a:pt x="49" y="30"/>
                  </a:lnTo>
                  <a:lnTo>
                    <a:pt x="46" y="24"/>
                  </a:lnTo>
                  <a:lnTo>
                    <a:pt x="44" y="18"/>
                  </a:lnTo>
                  <a:lnTo>
                    <a:pt x="38" y="12"/>
                  </a:lnTo>
                  <a:lnTo>
                    <a:pt x="32" y="12"/>
                  </a:lnTo>
                  <a:lnTo>
                    <a:pt x="23" y="12"/>
                  </a:lnTo>
                  <a:lnTo>
                    <a:pt x="17" y="18"/>
                  </a:lnTo>
                  <a:lnTo>
                    <a:pt x="14" y="24"/>
                  </a:lnTo>
                  <a:lnTo>
                    <a:pt x="14" y="30"/>
                  </a:lnTo>
                  <a:lnTo>
                    <a:pt x="14" y="3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0" name="Freeform 159"/>
            <p:cNvSpPr>
              <a:spLocks/>
            </p:cNvSpPr>
            <p:nvPr/>
          </p:nvSpPr>
          <p:spPr bwMode="auto">
            <a:xfrm>
              <a:off x="1746" y="1365"/>
              <a:ext cx="61" cy="76"/>
            </a:xfrm>
            <a:custGeom>
              <a:avLst/>
              <a:gdLst>
                <a:gd name="T0" fmla="*/ 14 w 61"/>
                <a:gd name="T1" fmla="*/ 50 h 76"/>
                <a:gd name="T2" fmla="*/ 17 w 61"/>
                <a:gd name="T3" fmla="*/ 62 h 76"/>
                <a:gd name="T4" fmla="*/ 32 w 61"/>
                <a:gd name="T5" fmla="*/ 65 h 76"/>
                <a:gd name="T6" fmla="*/ 43 w 61"/>
                <a:gd name="T7" fmla="*/ 62 h 76"/>
                <a:gd name="T8" fmla="*/ 46 w 61"/>
                <a:gd name="T9" fmla="*/ 53 h 76"/>
                <a:gd name="T10" fmla="*/ 40 w 61"/>
                <a:gd name="T11" fmla="*/ 47 h 76"/>
                <a:gd name="T12" fmla="*/ 29 w 61"/>
                <a:gd name="T13" fmla="*/ 44 h 76"/>
                <a:gd name="T14" fmla="*/ 11 w 61"/>
                <a:gd name="T15" fmla="*/ 38 h 76"/>
                <a:gd name="T16" fmla="*/ 3 w 61"/>
                <a:gd name="T17" fmla="*/ 30 h 76"/>
                <a:gd name="T18" fmla="*/ 3 w 61"/>
                <a:gd name="T19" fmla="*/ 21 h 76"/>
                <a:gd name="T20" fmla="*/ 3 w 61"/>
                <a:gd name="T21" fmla="*/ 12 h 76"/>
                <a:gd name="T22" fmla="*/ 8 w 61"/>
                <a:gd name="T23" fmla="*/ 3 h 76"/>
                <a:gd name="T24" fmla="*/ 17 w 61"/>
                <a:gd name="T25" fmla="*/ 0 h 76"/>
                <a:gd name="T26" fmla="*/ 26 w 61"/>
                <a:gd name="T27" fmla="*/ 0 h 76"/>
                <a:gd name="T28" fmla="*/ 40 w 61"/>
                <a:gd name="T29" fmla="*/ 3 h 76"/>
                <a:gd name="T30" fmla="*/ 52 w 61"/>
                <a:gd name="T31" fmla="*/ 9 h 76"/>
                <a:gd name="T32" fmla="*/ 55 w 61"/>
                <a:gd name="T33" fmla="*/ 21 h 76"/>
                <a:gd name="T34" fmla="*/ 40 w 61"/>
                <a:gd name="T35" fmla="*/ 18 h 76"/>
                <a:gd name="T36" fmla="*/ 35 w 61"/>
                <a:gd name="T37" fmla="*/ 12 h 76"/>
                <a:gd name="T38" fmla="*/ 23 w 61"/>
                <a:gd name="T39" fmla="*/ 12 h 76"/>
                <a:gd name="T40" fmla="*/ 14 w 61"/>
                <a:gd name="T41" fmla="*/ 15 h 76"/>
                <a:gd name="T42" fmla="*/ 14 w 61"/>
                <a:gd name="T43" fmla="*/ 21 h 76"/>
                <a:gd name="T44" fmla="*/ 17 w 61"/>
                <a:gd name="T45" fmla="*/ 24 h 76"/>
                <a:gd name="T46" fmla="*/ 23 w 61"/>
                <a:gd name="T47" fmla="*/ 27 h 76"/>
                <a:gd name="T48" fmla="*/ 40 w 61"/>
                <a:gd name="T49" fmla="*/ 33 h 76"/>
                <a:gd name="T50" fmla="*/ 52 w 61"/>
                <a:gd name="T51" fmla="*/ 38 h 76"/>
                <a:gd name="T52" fmla="*/ 58 w 61"/>
                <a:gd name="T53" fmla="*/ 47 h 76"/>
                <a:gd name="T54" fmla="*/ 58 w 61"/>
                <a:gd name="T55" fmla="*/ 59 h 76"/>
                <a:gd name="T56" fmla="*/ 52 w 61"/>
                <a:gd name="T57" fmla="*/ 67 h 76"/>
                <a:gd name="T58" fmla="*/ 37 w 61"/>
                <a:gd name="T59" fmla="*/ 73 h 76"/>
                <a:gd name="T60" fmla="*/ 23 w 61"/>
                <a:gd name="T61" fmla="*/ 73 h 76"/>
                <a:gd name="T62" fmla="*/ 8 w 61"/>
                <a:gd name="T63" fmla="*/ 70 h 76"/>
                <a:gd name="T64" fmla="*/ 0 w 61"/>
                <a:gd name="T65" fmla="*/ 53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76"/>
                <a:gd name="T101" fmla="*/ 61 w 61"/>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76">
                  <a:moveTo>
                    <a:pt x="0" y="53"/>
                  </a:moveTo>
                  <a:lnTo>
                    <a:pt x="14" y="50"/>
                  </a:lnTo>
                  <a:lnTo>
                    <a:pt x="14" y="56"/>
                  </a:lnTo>
                  <a:lnTo>
                    <a:pt x="17" y="62"/>
                  </a:lnTo>
                  <a:lnTo>
                    <a:pt x="23" y="62"/>
                  </a:lnTo>
                  <a:lnTo>
                    <a:pt x="32" y="65"/>
                  </a:lnTo>
                  <a:lnTo>
                    <a:pt x="37" y="62"/>
                  </a:lnTo>
                  <a:lnTo>
                    <a:pt x="43" y="62"/>
                  </a:lnTo>
                  <a:lnTo>
                    <a:pt x="46" y="56"/>
                  </a:lnTo>
                  <a:lnTo>
                    <a:pt x="46" y="53"/>
                  </a:lnTo>
                  <a:lnTo>
                    <a:pt x="46" y="50"/>
                  </a:lnTo>
                  <a:lnTo>
                    <a:pt x="40" y="47"/>
                  </a:lnTo>
                  <a:lnTo>
                    <a:pt x="37" y="47"/>
                  </a:lnTo>
                  <a:lnTo>
                    <a:pt x="29" y="44"/>
                  </a:lnTo>
                  <a:lnTo>
                    <a:pt x="20" y="41"/>
                  </a:lnTo>
                  <a:lnTo>
                    <a:pt x="11" y="38"/>
                  </a:lnTo>
                  <a:lnTo>
                    <a:pt x="8" y="35"/>
                  </a:lnTo>
                  <a:lnTo>
                    <a:pt x="3" y="30"/>
                  </a:lnTo>
                  <a:lnTo>
                    <a:pt x="3" y="27"/>
                  </a:lnTo>
                  <a:lnTo>
                    <a:pt x="3" y="21"/>
                  </a:lnTo>
                  <a:lnTo>
                    <a:pt x="3" y="15"/>
                  </a:lnTo>
                  <a:lnTo>
                    <a:pt x="3" y="12"/>
                  </a:lnTo>
                  <a:lnTo>
                    <a:pt x="5" y="9"/>
                  </a:lnTo>
                  <a:lnTo>
                    <a:pt x="8" y="3"/>
                  </a:lnTo>
                  <a:lnTo>
                    <a:pt x="11" y="3"/>
                  </a:lnTo>
                  <a:lnTo>
                    <a:pt x="17" y="0"/>
                  </a:lnTo>
                  <a:lnTo>
                    <a:pt x="23" y="0"/>
                  </a:lnTo>
                  <a:lnTo>
                    <a:pt x="26" y="0"/>
                  </a:lnTo>
                  <a:lnTo>
                    <a:pt x="35" y="0"/>
                  </a:lnTo>
                  <a:lnTo>
                    <a:pt x="40" y="3"/>
                  </a:lnTo>
                  <a:lnTo>
                    <a:pt x="46" y="6"/>
                  </a:lnTo>
                  <a:lnTo>
                    <a:pt x="52" y="9"/>
                  </a:lnTo>
                  <a:lnTo>
                    <a:pt x="52" y="15"/>
                  </a:lnTo>
                  <a:lnTo>
                    <a:pt x="55" y="21"/>
                  </a:lnTo>
                  <a:lnTo>
                    <a:pt x="43" y="21"/>
                  </a:lnTo>
                  <a:lnTo>
                    <a:pt x="40" y="18"/>
                  </a:lnTo>
                  <a:lnTo>
                    <a:pt x="37" y="15"/>
                  </a:lnTo>
                  <a:lnTo>
                    <a:pt x="35" y="12"/>
                  </a:lnTo>
                  <a:lnTo>
                    <a:pt x="29" y="12"/>
                  </a:lnTo>
                  <a:lnTo>
                    <a:pt x="23" y="12"/>
                  </a:lnTo>
                  <a:lnTo>
                    <a:pt x="17" y="15"/>
                  </a:lnTo>
                  <a:lnTo>
                    <a:pt x="14" y="15"/>
                  </a:lnTo>
                  <a:lnTo>
                    <a:pt x="14" y="21"/>
                  </a:lnTo>
                  <a:lnTo>
                    <a:pt x="14" y="24"/>
                  </a:lnTo>
                  <a:lnTo>
                    <a:pt x="17" y="24"/>
                  </a:lnTo>
                  <a:lnTo>
                    <a:pt x="20" y="27"/>
                  </a:lnTo>
                  <a:lnTo>
                    <a:pt x="23" y="27"/>
                  </a:lnTo>
                  <a:lnTo>
                    <a:pt x="29" y="30"/>
                  </a:lnTo>
                  <a:lnTo>
                    <a:pt x="40" y="33"/>
                  </a:lnTo>
                  <a:lnTo>
                    <a:pt x="46" y="35"/>
                  </a:lnTo>
                  <a:lnTo>
                    <a:pt x="52" y="38"/>
                  </a:lnTo>
                  <a:lnTo>
                    <a:pt x="55" y="41"/>
                  </a:lnTo>
                  <a:lnTo>
                    <a:pt x="58" y="47"/>
                  </a:lnTo>
                  <a:lnTo>
                    <a:pt x="61" y="53"/>
                  </a:lnTo>
                  <a:lnTo>
                    <a:pt x="58" y="59"/>
                  </a:lnTo>
                  <a:lnTo>
                    <a:pt x="55" y="65"/>
                  </a:lnTo>
                  <a:lnTo>
                    <a:pt x="52" y="67"/>
                  </a:lnTo>
                  <a:lnTo>
                    <a:pt x="46" y="73"/>
                  </a:lnTo>
                  <a:lnTo>
                    <a:pt x="37" y="73"/>
                  </a:lnTo>
                  <a:lnTo>
                    <a:pt x="32" y="76"/>
                  </a:lnTo>
                  <a:lnTo>
                    <a:pt x="23" y="73"/>
                  </a:lnTo>
                  <a:lnTo>
                    <a:pt x="14" y="73"/>
                  </a:lnTo>
                  <a:lnTo>
                    <a:pt x="8" y="70"/>
                  </a:lnTo>
                  <a:lnTo>
                    <a:pt x="3" y="62"/>
                  </a:lnTo>
                  <a:lnTo>
                    <a:pt x="0"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1" name="Freeform 160"/>
            <p:cNvSpPr>
              <a:spLocks/>
            </p:cNvSpPr>
            <p:nvPr/>
          </p:nvSpPr>
          <p:spPr bwMode="auto">
            <a:xfrm>
              <a:off x="1813" y="1339"/>
              <a:ext cx="37" cy="99"/>
            </a:xfrm>
            <a:custGeom>
              <a:avLst/>
              <a:gdLst>
                <a:gd name="T0" fmla="*/ 0 w 37"/>
                <a:gd name="T1" fmla="*/ 99 h 99"/>
                <a:gd name="T2" fmla="*/ 29 w 37"/>
                <a:gd name="T3" fmla="*/ 0 h 99"/>
                <a:gd name="T4" fmla="*/ 37 w 37"/>
                <a:gd name="T5" fmla="*/ 0 h 99"/>
                <a:gd name="T6" fmla="*/ 8 w 37"/>
                <a:gd name="T7" fmla="*/ 99 h 99"/>
                <a:gd name="T8" fmla="*/ 0 w 37"/>
                <a:gd name="T9" fmla="*/ 99 h 99"/>
                <a:gd name="T10" fmla="*/ 0 60000 65536"/>
                <a:gd name="T11" fmla="*/ 0 60000 65536"/>
                <a:gd name="T12" fmla="*/ 0 60000 65536"/>
                <a:gd name="T13" fmla="*/ 0 60000 65536"/>
                <a:gd name="T14" fmla="*/ 0 60000 65536"/>
                <a:gd name="T15" fmla="*/ 0 w 37"/>
                <a:gd name="T16" fmla="*/ 0 h 99"/>
                <a:gd name="T17" fmla="*/ 37 w 37"/>
                <a:gd name="T18" fmla="*/ 99 h 99"/>
              </a:gdLst>
              <a:ahLst/>
              <a:cxnLst>
                <a:cxn ang="T10">
                  <a:pos x="T0" y="T1"/>
                </a:cxn>
                <a:cxn ang="T11">
                  <a:pos x="T2" y="T3"/>
                </a:cxn>
                <a:cxn ang="T12">
                  <a:pos x="T4" y="T5"/>
                </a:cxn>
                <a:cxn ang="T13">
                  <a:pos x="T6" y="T7"/>
                </a:cxn>
                <a:cxn ang="T14">
                  <a:pos x="T8" y="T9"/>
                </a:cxn>
              </a:cxnLst>
              <a:rect l="T15" t="T16" r="T17" b="T18"/>
              <a:pathLst>
                <a:path w="37" h="99">
                  <a:moveTo>
                    <a:pt x="0" y="99"/>
                  </a:moveTo>
                  <a:lnTo>
                    <a:pt x="29" y="0"/>
                  </a:lnTo>
                  <a:lnTo>
                    <a:pt x="37" y="0"/>
                  </a:lnTo>
                  <a:lnTo>
                    <a:pt x="8" y="99"/>
                  </a:lnTo>
                  <a:lnTo>
                    <a:pt x="0" y="9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2" name="Freeform 161"/>
            <p:cNvSpPr>
              <a:spLocks/>
            </p:cNvSpPr>
            <p:nvPr/>
          </p:nvSpPr>
          <p:spPr bwMode="auto">
            <a:xfrm>
              <a:off x="1856" y="1365"/>
              <a:ext cx="58" cy="76"/>
            </a:xfrm>
            <a:custGeom>
              <a:avLst/>
              <a:gdLst>
                <a:gd name="T0" fmla="*/ 12 w 58"/>
                <a:gd name="T1" fmla="*/ 50 h 76"/>
                <a:gd name="T2" fmla="*/ 18 w 58"/>
                <a:gd name="T3" fmla="*/ 62 h 76"/>
                <a:gd name="T4" fmla="*/ 29 w 58"/>
                <a:gd name="T5" fmla="*/ 65 h 76"/>
                <a:gd name="T6" fmla="*/ 41 w 58"/>
                <a:gd name="T7" fmla="*/ 62 h 76"/>
                <a:gd name="T8" fmla="*/ 47 w 58"/>
                <a:gd name="T9" fmla="*/ 53 h 76"/>
                <a:gd name="T10" fmla="*/ 41 w 58"/>
                <a:gd name="T11" fmla="*/ 47 h 76"/>
                <a:gd name="T12" fmla="*/ 29 w 58"/>
                <a:gd name="T13" fmla="*/ 44 h 76"/>
                <a:gd name="T14" fmla="*/ 12 w 58"/>
                <a:gd name="T15" fmla="*/ 38 h 76"/>
                <a:gd name="T16" fmla="*/ 3 w 58"/>
                <a:gd name="T17" fmla="*/ 30 h 76"/>
                <a:gd name="T18" fmla="*/ 0 w 58"/>
                <a:gd name="T19" fmla="*/ 21 h 76"/>
                <a:gd name="T20" fmla="*/ 3 w 58"/>
                <a:gd name="T21" fmla="*/ 12 h 76"/>
                <a:gd name="T22" fmla="*/ 9 w 58"/>
                <a:gd name="T23" fmla="*/ 3 h 76"/>
                <a:gd name="T24" fmla="*/ 15 w 58"/>
                <a:gd name="T25" fmla="*/ 0 h 76"/>
                <a:gd name="T26" fmla="*/ 26 w 58"/>
                <a:gd name="T27" fmla="*/ 0 h 76"/>
                <a:gd name="T28" fmla="*/ 41 w 58"/>
                <a:gd name="T29" fmla="*/ 3 h 76"/>
                <a:gd name="T30" fmla="*/ 50 w 58"/>
                <a:gd name="T31" fmla="*/ 9 h 76"/>
                <a:gd name="T32" fmla="*/ 56 w 58"/>
                <a:gd name="T33" fmla="*/ 21 h 76"/>
                <a:gd name="T34" fmla="*/ 41 w 58"/>
                <a:gd name="T35" fmla="*/ 18 h 76"/>
                <a:gd name="T36" fmla="*/ 32 w 58"/>
                <a:gd name="T37" fmla="*/ 12 h 76"/>
                <a:gd name="T38" fmla="*/ 21 w 58"/>
                <a:gd name="T39" fmla="*/ 12 h 76"/>
                <a:gd name="T40" fmla="*/ 15 w 58"/>
                <a:gd name="T41" fmla="*/ 15 h 76"/>
                <a:gd name="T42" fmla="*/ 15 w 58"/>
                <a:gd name="T43" fmla="*/ 21 h 76"/>
                <a:gd name="T44" fmla="*/ 18 w 58"/>
                <a:gd name="T45" fmla="*/ 24 h 76"/>
                <a:gd name="T46" fmla="*/ 21 w 58"/>
                <a:gd name="T47" fmla="*/ 27 h 76"/>
                <a:gd name="T48" fmla="*/ 38 w 58"/>
                <a:gd name="T49" fmla="*/ 33 h 76"/>
                <a:gd name="T50" fmla="*/ 50 w 58"/>
                <a:gd name="T51" fmla="*/ 38 h 76"/>
                <a:gd name="T52" fmla="*/ 58 w 58"/>
                <a:gd name="T53" fmla="*/ 47 h 76"/>
                <a:gd name="T54" fmla="*/ 58 w 58"/>
                <a:gd name="T55" fmla="*/ 59 h 76"/>
                <a:gd name="T56" fmla="*/ 50 w 58"/>
                <a:gd name="T57" fmla="*/ 67 h 76"/>
                <a:gd name="T58" fmla="*/ 38 w 58"/>
                <a:gd name="T59" fmla="*/ 73 h 76"/>
                <a:gd name="T60" fmla="*/ 21 w 58"/>
                <a:gd name="T61" fmla="*/ 73 h 76"/>
                <a:gd name="T62" fmla="*/ 9 w 58"/>
                <a:gd name="T63" fmla="*/ 70 h 76"/>
                <a:gd name="T64" fmla="*/ 0 w 58"/>
                <a:gd name="T65" fmla="*/ 53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76"/>
                <a:gd name="T101" fmla="*/ 58 w 58"/>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76">
                  <a:moveTo>
                    <a:pt x="0" y="53"/>
                  </a:moveTo>
                  <a:lnTo>
                    <a:pt x="12" y="50"/>
                  </a:lnTo>
                  <a:lnTo>
                    <a:pt x="15" y="56"/>
                  </a:lnTo>
                  <a:lnTo>
                    <a:pt x="18" y="62"/>
                  </a:lnTo>
                  <a:lnTo>
                    <a:pt x="24" y="62"/>
                  </a:lnTo>
                  <a:lnTo>
                    <a:pt x="29" y="65"/>
                  </a:lnTo>
                  <a:lnTo>
                    <a:pt x="35" y="62"/>
                  </a:lnTo>
                  <a:lnTo>
                    <a:pt x="41" y="62"/>
                  </a:lnTo>
                  <a:lnTo>
                    <a:pt x="44" y="56"/>
                  </a:lnTo>
                  <a:lnTo>
                    <a:pt x="47" y="53"/>
                  </a:lnTo>
                  <a:lnTo>
                    <a:pt x="44" y="50"/>
                  </a:lnTo>
                  <a:lnTo>
                    <a:pt x="41" y="47"/>
                  </a:lnTo>
                  <a:lnTo>
                    <a:pt x="35" y="47"/>
                  </a:lnTo>
                  <a:lnTo>
                    <a:pt x="29" y="44"/>
                  </a:lnTo>
                  <a:lnTo>
                    <a:pt x="18" y="41"/>
                  </a:lnTo>
                  <a:lnTo>
                    <a:pt x="12" y="38"/>
                  </a:lnTo>
                  <a:lnTo>
                    <a:pt x="6" y="35"/>
                  </a:lnTo>
                  <a:lnTo>
                    <a:pt x="3" y="30"/>
                  </a:lnTo>
                  <a:lnTo>
                    <a:pt x="0" y="27"/>
                  </a:lnTo>
                  <a:lnTo>
                    <a:pt x="0" y="21"/>
                  </a:lnTo>
                  <a:lnTo>
                    <a:pt x="0" y="15"/>
                  </a:lnTo>
                  <a:lnTo>
                    <a:pt x="3" y="12"/>
                  </a:lnTo>
                  <a:lnTo>
                    <a:pt x="6" y="9"/>
                  </a:lnTo>
                  <a:lnTo>
                    <a:pt x="9" y="3"/>
                  </a:lnTo>
                  <a:lnTo>
                    <a:pt x="12" y="3"/>
                  </a:lnTo>
                  <a:lnTo>
                    <a:pt x="15" y="0"/>
                  </a:lnTo>
                  <a:lnTo>
                    <a:pt x="21" y="0"/>
                  </a:lnTo>
                  <a:lnTo>
                    <a:pt x="26" y="0"/>
                  </a:lnTo>
                  <a:lnTo>
                    <a:pt x="35" y="0"/>
                  </a:lnTo>
                  <a:lnTo>
                    <a:pt x="41" y="3"/>
                  </a:lnTo>
                  <a:lnTo>
                    <a:pt x="47" y="6"/>
                  </a:lnTo>
                  <a:lnTo>
                    <a:pt x="50" y="9"/>
                  </a:lnTo>
                  <a:lnTo>
                    <a:pt x="53" y="15"/>
                  </a:lnTo>
                  <a:lnTo>
                    <a:pt x="56" y="21"/>
                  </a:lnTo>
                  <a:lnTo>
                    <a:pt x="41" y="21"/>
                  </a:lnTo>
                  <a:lnTo>
                    <a:pt x="41" y="18"/>
                  </a:lnTo>
                  <a:lnTo>
                    <a:pt x="38" y="15"/>
                  </a:lnTo>
                  <a:lnTo>
                    <a:pt x="32" y="12"/>
                  </a:lnTo>
                  <a:lnTo>
                    <a:pt x="26" y="12"/>
                  </a:lnTo>
                  <a:lnTo>
                    <a:pt x="21" y="12"/>
                  </a:lnTo>
                  <a:lnTo>
                    <a:pt x="18" y="15"/>
                  </a:lnTo>
                  <a:lnTo>
                    <a:pt x="15" y="15"/>
                  </a:lnTo>
                  <a:lnTo>
                    <a:pt x="15" y="21"/>
                  </a:lnTo>
                  <a:lnTo>
                    <a:pt x="15" y="24"/>
                  </a:lnTo>
                  <a:lnTo>
                    <a:pt x="18" y="24"/>
                  </a:lnTo>
                  <a:lnTo>
                    <a:pt x="18" y="27"/>
                  </a:lnTo>
                  <a:lnTo>
                    <a:pt x="21" y="27"/>
                  </a:lnTo>
                  <a:lnTo>
                    <a:pt x="29" y="30"/>
                  </a:lnTo>
                  <a:lnTo>
                    <a:pt x="38" y="33"/>
                  </a:lnTo>
                  <a:lnTo>
                    <a:pt x="47" y="35"/>
                  </a:lnTo>
                  <a:lnTo>
                    <a:pt x="50" y="38"/>
                  </a:lnTo>
                  <a:lnTo>
                    <a:pt x="56" y="41"/>
                  </a:lnTo>
                  <a:lnTo>
                    <a:pt x="58" y="47"/>
                  </a:lnTo>
                  <a:lnTo>
                    <a:pt x="58" y="53"/>
                  </a:lnTo>
                  <a:lnTo>
                    <a:pt x="58" y="59"/>
                  </a:lnTo>
                  <a:lnTo>
                    <a:pt x="56" y="65"/>
                  </a:lnTo>
                  <a:lnTo>
                    <a:pt x="50" y="67"/>
                  </a:lnTo>
                  <a:lnTo>
                    <a:pt x="44" y="73"/>
                  </a:lnTo>
                  <a:lnTo>
                    <a:pt x="38" y="73"/>
                  </a:lnTo>
                  <a:lnTo>
                    <a:pt x="29" y="76"/>
                  </a:lnTo>
                  <a:lnTo>
                    <a:pt x="21" y="73"/>
                  </a:lnTo>
                  <a:lnTo>
                    <a:pt x="15" y="73"/>
                  </a:lnTo>
                  <a:lnTo>
                    <a:pt x="9" y="70"/>
                  </a:lnTo>
                  <a:lnTo>
                    <a:pt x="3" y="62"/>
                  </a:lnTo>
                  <a:lnTo>
                    <a:pt x="0"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3" name="Freeform 162"/>
            <p:cNvSpPr>
              <a:spLocks noEditPoints="1"/>
            </p:cNvSpPr>
            <p:nvPr/>
          </p:nvSpPr>
          <p:spPr bwMode="auto">
            <a:xfrm>
              <a:off x="1926" y="1365"/>
              <a:ext cx="67" cy="76"/>
            </a:xfrm>
            <a:custGeom>
              <a:avLst/>
              <a:gdLst>
                <a:gd name="T0" fmla="*/ 52 w 67"/>
                <a:gd name="T1" fmla="*/ 53 h 76"/>
                <a:gd name="T2" fmla="*/ 64 w 67"/>
                <a:gd name="T3" fmla="*/ 53 h 76"/>
                <a:gd name="T4" fmla="*/ 61 w 67"/>
                <a:gd name="T5" fmla="*/ 62 h 76"/>
                <a:gd name="T6" fmla="*/ 55 w 67"/>
                <a:gd name="T7" fmla="*/ 70 h 76"/>
                <a:gd name="T8" fmla="*/ 44 w 67"/>
                <a:gd name="T9" fmla="*/ 73 h 76"/>
                <a:gd name="T10" fmla="*/ 32 w 67"/>
                <a:gd name="T11" fmla="*/ 76 h 76"/>
                <a:gd name="T12" fmla="*/ 23 w 67"/>
                <a:gd name="T13" fmla="*/ 73 h 76"/>
                <a:gd name="T14" fmla="*/ 15 w 67"/>
                <a:gd name="T15" fmla="*/ 70 h 76"/>
                <a:gd name="T16" fmla="*/ 9 w 67"/>
                <a:gd name="T17" fmla="*/ 65 h 76"/>
                <a:gd name="T18" fmla="*/ 3 w 67"/>
                <a:gd name="T19" fmla="*/ 59 h 76"/>
                <a:gd name="T20" fmla="*/ 0 w 67"/>
                <a:gd name="T21" fmla="*/ 50 h 76"/>
                <a:gd name="T22" fmla="*/ 0 w 67"/>
                <a:gd name="T23" fmla="*/ 38 h 76"/>
                <a:gd name="T24" fmla="*/ 0 w 67"/>
                <a:gd name="T25" fmla="*/ 27 h 76"/>
                <a:gd name="T26" fmla="*/ 3 w 67"/>
                <a:gd name="T27" fmla="*/ 18 h 76"/>
                <a:gd name="T28" fmla="*/ 9 w 67"/>
                <a:gd name="T29" fmla="*/ 9 h 76"/>
                <a:gd name="T30" fmla="*/ 15 w 67"/>
                <a:gd name="T31" fmla="*/ 3 h 76"/>
                <a:gd name="T32" fmla="*/ 23 w 67"/>
                <a:gd name="T33" fmla="*/ 0 h 76"/>
                <a:gd name="T34" fmla="*/ 32 w 67"/>
                <a:gd name="T35" fmla="*/ 0 h 76"/>
                <a:gd name="T36" fmla="*/ 41 w 67"/>
                <a:gd name="T37" fmla="*/ 0 h 76"/>
                <a:gd name="T38" fmla="*/ 50 w 67"/>
                <a:gd name="T39" fmla="*/ 3 h 76"/>
                <a:gd name="T40" fmla="*/ 55 w 67"/>
                <a:gd name="T41" fmla="*/ 9 h 76"/>
                <a:gd name="T42" fmla="*/ 61 w 67"/>
                <a:gd name="T43" fmla="*/ 18 h 76"/>
                <a:gd name="T44" fmla="*/ 64 w 67"/>
                <a:gd name="T45" fmla="*/ 27 h 76"/>
                <a:gd name="T46" fmla="*/ 67 w 67"/>
                <a:gd name="T47" fmla="*/ 38 h 76"/>
                <a:gd name="T48" fmla="*/ 64 w 67"/>
                <a:gd name="T49" fmla="*/ 38 h 76"/>
                <a:gd name="T50" fmla="*/ 64 w 67"/>
                <a:gd name="T51" fmla="*/ 41 h 76"/>
                <a:gd name="T52" fmla="*/ 12 w 67"/>
                <a:gd name="T53" fmla="*/ 41 h 76"/>
                <a:gd name="T54" fmla="*/ 15 w 67"/>
                <a:gd name="T55" fmla="*/ 50 h 76"/>
                <a:gd name="T56" fmla="*/ 18 w 67"/>
                <a:gd name="T57" fmla="*/ 59 h 76"/>
                <a:gd name="T58" fmla="*/ 26 w 67"/>
                <a:gd name="T59" fmla="*/ 62 h 76"/>
                <a:gd name="T60" fmla="*/ 32 w 67"/>
                <a:gd name="T61" fmla="*/ 65 h 76"/>
                <a:gd name="T62" fmla="*/ 41 w 67"/>
                <a:gd name="T63" fmla="*/ 62 h 76"/>
                <a:gd name="T64" fmla="*/ 44 w 67"/>
                <a:gd name="T65" fmla="*/ 62 h 76"/>
                <a:gd name="T66" fmla="*/ 50 w 67"/>
                <a:gd name="T67" fmla="*/ 59 h 76"/>
                <a:gd name="T68" fmla="*/ 52 w 67"/>
                <a:gd name="T69" fmla="*/ 53 h 76"/>
                <a:gd name="T70" fmla="*/ 12 w 67"/>
                <a:gd name="T71" fmla="*/ 30 h 76"/>
                <a:gd name="T72" fmla="*/ 52 w 67"/>
                <a:gd name="T73" fmla="*/ 30 h 76"/>
                <a:gd name="T74" fmla="*/ 50 w 67"/>
                <a:gd name="T75" fmla="*/ 21 h 76"/>
                <a:gd name="T76" fmla="*/ 47 w 67"/>
                <a:gd name="T77" fmla="*/ 18 h 76"/>
                <a:gd name="T78" fmla="*/ 41 w 67"/>
                <a:gd name="T79" fmla="*/ 12 h 76"/>
                <a:gd name="T80" fmla="*/ 32 w 67"/>
                <a:gd name="T81" fmla="*/ 12 h 76"/>
                <a:gd name="T82" fmla="*/ 23 w 67"/>
                <a:gd name="T83" fmla="*/ 12 h 76"/>
                <a:gd name="T84" fmla="*/ 18 w 67"/>
                <a:gd name="T85" fmla="*/ 15 h 76"/>
                <a:gd name="T86" fmla="*/ 15 w 67"/>
                <a:gd name="T87" fmla="*/ 21 h 76"/>
                <a:gd name="T88" fmla="*/ 12 w 67"/>
                <a:gd name="T89" fmla="*/ 30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3"/>
                  </a:moveTo>
                  <a:lnTo>
                    <a:pt x="64" y="53"/>
                  </a:lnTo>
                  <a:lnTo>
                    <a:pt x="61" y="62"/>
                  </a:lnTo>
                  <a:lnTo>
                    <a:pt x="55" y="70"/>
                  </a:lnTo>
                  <a:lnTo>
                    <a:pt x="44" y="73"/>
                  </a:lnTo>
                  <a:lnTo>
                    <a:pt x="32" y="76"/>
                  </a:lnTo>
                  <a:lnTo>
                    <a:pt x="23" y="73"/>
                  </a:lnTo>
                  <a:lnTo>
                    <a:pt x="15" y="70"/>
                  </a:lnTo>
                  <a:lnTo>
                    <a:pt x="9" y="65"/>
                  </a:lnTo>
                  <a:lnTo>
                    <a:pt x="3" y="59"/>
                  </a:lnTo>
                  <a:lnTo>
                    <a:pt x="0" y="50"/>
                  </a:lnTo>
                  <a:lnTo>
                    <a:pt x="0" y="38"/>
                  </a:lnTo>
                  <a:lnTo>
                    <a:pt x="0" y="27"/>
                  </a:lnTo>
                  <a:lnTo>
                    <a:pt x="3" y="18"/>
                  </a:lnTo>
                  <a:lnTo>
                    <a:pt x="9" y="9"/>
                  </a:lnTo>
                  <a:lnTo>
                    <a:pt x="15" y="3"/>
                  </a:lnTo>
                  <a:lnTo>
                    <a:pt x="23" y="0"/>
                  </a:lnTo>
                  <a:lnTo>
                    <a:pt x="32" y="0"/>
                  </a:lnTo>
                  <a:lnTo>
                    <a:pt x="41" y="0"/>
                  </a:lnTo>
                  <a:lnTo>
                    <a:pt x="50" y="3"/>
                  </a:lnTo>
                  <a:lnTo>
                    <a:pt x="55" y="9"/>
                  </a:lnTo>
                  <a:lnTo>
                    <a:pt x="61" y="18"/>
                  </a:lnTo>
                  <a:lnTo>
                    <a:pt x="64" y="27"/>
                  </a:lnTo>
                  <a:lnTo>
                    <a:pt x="67" y="38"/>
                  </a:lnTo>
                  <a:lnTo>
                    <a:pt x="64" y="38"/>
                  </a:lnTo>
                  <a:lnTo>
                    <a:pt x="64" y="41"/>
                  </a:lnTo>
                  <a:lnTo>
                    <a:pt x="12" y="41"/>
                  </a:lnTo>
                  <a:lnTo>
                    <a:pt x="15" y="50"/>
                  </a:lnTo>
                  <a:lnTo>
                    <a:pt x="18" y="59"/>
                  </a:lnTo>
                  <a:lnTo>
                    <a:pt x="26" y="62"/>
                  </a:lnTo>
                  <a:lnTo>
                    <a:pt x="32" y="65"/>
                  </a:lnTo>
                  <a:lnTo>
                    <a:pt x="41" y="62"/>
                  </a:lnTo>
                  <a:lnTo>
                    <a:pt x="44" y="62"/>
                  </a:lnTo>
                  <a:lnTo>
                    <a:pt x="50" y="59"/>
                  </a:lnTo>
                  <a:lnTo>
                    <a:pt x="52" y="53"/>
                  </a:lnTo>
                  <a:close/>
                  <a:moveTo>
                    <a:pt x="12" y="30"/>
                  </a:moveTo>
                  <a:lnTo>
                    <a:pt x="52" y="30"/>
                  </a:lnTo>
                  <a:lnTo>
                    <a:pt x="50" y="21"/>
                  </a:lnTo>
                  <a:lnTo>
                    <a:pt x="47" y="18"/>
                  </a:lnTo>
                  <a:lnTo>
                    <a:pt x="41" y="12"/>
                  </a:lnTo>
                  <a:lnTo>
                    <a:pt x="32" y="12"/>
                  </a:lnTo>
                  <a:lnTo>
                    <a:pt x="23" y="12"/>
                  </a:lnTo>
                  <a:lnTo>
                    <a:pt x="18" y="15"/>
                  </a:lnTo>
                  <a:lnTo>
                    <a:pt x="15" y="21"/>
                  </a:lnTo>
                  <a:lnTo>
                    <a:pt x="12" y="3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4" name="Freeform 163"/>
            <p:cNvSpPr>
              <a:spLocks/>
            </p:cNvSpPr>
            <p:nvPr/>
          </p:nvSpPr>
          <p:spPr bwMode="auto">
            <a:xfrm>
              <a:off x="2005" y="1365"/>
              <a:ext cx="61" cy="76"/>
            </a:xfrm>
            <a:custGeom>
              <a:avLst/>
              <a:gdLst>
                <a:gd name="T0" fmla="*/ 49 w 61"/>
                <a:gd name="T1" fmla="*/ 47 h 76"/>
                <a:gd name="T2" fmla="*/ 61 w 61"/>
                <a:gd name="T3" fmla="*/ 50 h 76"/>
                <a:gd name="T4" fmla="*/ 58 w 61"/>
                <a:gd name="T5" fmla="*/ 59 h 76"/>
                <a:gd name="T6" fmla="*/ 52 w 61"/>
                <a:gd name="T7" fmla="*/ 67 h 76"/>
                <a:gd name="T8" fmla="*/ 40 w 61"/>
                <a:gd name="T9" fmla="*/ 73 h 76"/>
                <a:gd name="T10" fmla="*/ 32 w 61"/>
                <a:gd name="T11" fmla="*/ 76 h 76"/>
                <a:gd name="T12" fmla="*/ 23 w 61"/>
                <a:gd name="T13" fmla="*/ 73 h 76"/>
                <a:gd name="T14" fmla="*/ 14 w 61"/>
                <a:gd name="T15" fmla="*/ 70 h 76"/>
                <a:gd name="T16" fmla="*/ 8 w 61"/>
                <a:gd name="T17" fmla="*/ 65 h 76"/>
                <a:gd name="T18" fmla="*/ 3 w 61"/>
                <a:gd name="T19" fmla="*/ 59 h 76"/>
                <a:gd name="T20" fmla="*/ 0 w 61"/>
                <a:gd name="T21" fmla="*/ 50 h 76"/>
                <a:gd name="T22" fmla="*/ 0 w 61"/>
                <a:gd name="T23" fmla="*/ 38 h 76"/>
                <a:gd name="T24" fmla="*/ 0 w 61"/>
                <a:gd name="T25" fmla="*/ 27 h 76"/>
                <a:gd name="T26" fmla="*/ 3 w 61"/>
                <a:gd name="T27" fmla="*/ 18 h 76"/>
                <a:gd name="T28" fmla="*/ 6 w 61"/>
                <a:gd name="T29" fmla="*/ 9 h 76"/>
                <a:gd name="T30" fmla="*/ 14 w 61"/>
                <a:gd name="T31" fmla="*/ 3 h 76"/>
                <a:gd name="T32" fmla="*/ 23 w 61"/>
                <a:gd name="T33" fmla="*/ 0 h 76"/>
                <a:gd name="T34" fmla="*/ 32 w 61"/>
                <a:gd name="T35" fmla="*/ 0 h 76"/>
                <a:gd name="T36" fmla="*/ 40 w 61"/>
                <a:gd name="T37" fmla="*/ 0 h 76"/>
                <a:gd name="T38" fmla="*/ 49 w 61"/>
                <a:gd name="T39" fmla="*/ 6 h 76"/>
                <a:gd name="T40" fmla="*/ 55 w 61"/>
                <a:gd name="T41" fmla="*/ 12 h 76"/>
                <a:gd name="T42" fmla="*/ 61 w 61"/>
                <a:gd name="T43" fmla="*/ 24 h 76"/>
                <a:gd name="T44" fmla="*/ 46 w 61"/>
                <a:gd name="T45" fmla="*/ 24 h 76"/>
                <a:gd name="T46" fmla="*/ 43 w 61"/>
                <a:gd name="T47" fmla="*/ 18 h 76"/>
                <a:gd name="T48" fmla="*/ 40 w 61"/>
                <a:gd name="T49" fmla="*/ 15 h 76"/>
                <a:gd name="T50" fmla="*/ 38 w 61"/>
                <a:gd name="T51" fmla="*/ 12 h 76"/>
                <a:gd name="T52" fmla="*/ 32 w 61"/>
                <a:gd name="T53" fmla="*/ 12 h 76"/>
                <a:gd name="T54" fmla="*/ 23 w 61"/>
                <a:gd name="T55" fmla="*/ 12 h 76"/>
                <a:gd name="T56" fmla="*/ 17 w 61"/>
                <a:gd name="T57" fmla="*/ 18 h 76"/>
                <a:gd name="T58" fmla="*/ 14 w 61"/>
                <a:gd name="T59" fmla="*/ 24 h 76"/>
                <a:gd name="T60" fmla="*/ 11 w 61"/>
                <a:gd name="T61" fmla="*/ 30 h 76"/>
                <a:gd name="T62" fmla="*/ 11 w 61"/>
                <a:gd name="T63" fmla="*/ 38 h 76"/>
                <a:gd name="T64" fmla="*/ 11 w 61"/>
                <a:gd name="T65" fmla="*/ 47 h 76"/>
                <a:gd name="T66" fmla="*/ 14 w 61"/>
                <a:gd name="T67" fmla="*/ 53 h 76"/>
                <a:gd name="T68" fmla="*/ 17 w 61"/>
                <a:gd name="T69" fmla="*/ 59 h 76"/>
                <a:gd name="T70" fmla="*/ 23 w 61"/>
                <a:gd name="T71" fmla="*/ 62 h 76"/>
                <a:gd name="T72" fmla="*/ 32 w 61"/>
                <a:gd name="T73" fmla="*/ 65 h 76"/>
                <a:gd name="T74" fmla="*/ 38 w 61"/>
                <a:gd name="T75" fmla="*/ 62 h 76"/>
                <a:gd name="T76" fmla="*/ 43 w 61"/>
                <a:gd name="T77" fmla="*/ 59 h 76"/>
                <a:gd name="T78" fmla="*/ 46 w 61"/>
                <a:gd name="T79" fmla="*/ 56 h 76"/>
                <a:gd name="T80" fmla="*/ 49 w 61"/>
                <a:gd name="T81" fmla="*/ 47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76"/>
                <a:gd name="T125" fmla="*/ 61 w 61"/>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76">
                  <a:moveTo>
                    <a:pt x="49" y="47"/>
                  </a:moveTo>
                  <a:lnTo>
                    <a:pt x="61" y="50"/>
                  </a:lnTo>
                  <a:lnTo>
                    <a:pt x="58" y="59"/>
                  </a:lnTo>
                  <a:lnTo>
                    <a:pt x="52" y="67"/>
                  </a:lnTo>
                  <a:lnTo>
                    <a:pt x="40" y="73"/>
                  </a:lnTo>
                  <a:lnTo>
                    <a:pt x="32" y="76"/>
                  </a:lnTo>
                  <a:lnTo>
                    <a:pt x="23" y="73"/>
                  </a:lnTo>
                  <a:lnTo>
                    <a:pt x="14" y="70"/>
                  </a:lnTo>
                  <a:lnTo>
                    <a:pt x="8" y="65"/>
                  </a:lnTo>
                  <a:lnTo>
                    <a:pt x="3" y="59"/>
                  </a:lnTo>
                  <a:lnTo>
                    <a:pt x="0" y="50"/>
                  </a:lnTo>
                  <a:lnTo>
                    <a:pt x="0" y="38"/>
                  </a:lnTo>
                  <a:lnTo>
                    <a:pt x="0" y="27"/>
                  </a:lnTo>
                  <a:lnTo>
                    <a:pt x="3" y="18"/>
                  </a:lnTo>
                  <a:lnTo>
                    <a:pt x="6" y="9"/>
                  </a:lnTo>
                  <a:lnTo>
                    <a:pt x="14" y="3"/>
                  </a:lnTo>
                  <a:lnTo>
                    <a:pt x="23" y="0"/>
                  </a:lnTo>
                  <a:lnTo>
                    <a:pt x="32" y="0"/>
                  </a:lnTo>
                  <a:lnTo>
                    <a:pt x="40" y="0"/>
                  </a:lnTo>
                  <a:lnTo>
                    <a:pt x="49" y="6"/>
                  </a:lnTo>
                  <a:lnTo>
                    <a:pt x="55" y="12"/>
                  </a:lnTo>
                  <a:lnTo>
                    <a:pt x="61" y="24"/>
                  </a:lnTo>
                  <a:lnTo>
                    <a:pt x="46" y="24"/>
                  </a:lnTo>
                  <a:lnTo>
                    <a:pt x="43" y="18"/>
                  </a:lnTo>
                  <a:lnTo>
                    <a:pt x="40" y="15"/>
                  </a:lnTo>
                  <a:lnTo>
                    <a:pt x="38" y="12"/>
                  </a:lnTo>
                  <a:lnTo>
                    <a:pt x="32" y="12"/>
                  </a:lnTo>
                  <a:lnTo>
                    <a:pt x="23" y="12"/>
                  </a:lnTo>
                  <a:lnTo>
                    <a:pt x="17" y="18"/>
                  </a:lnTo>
                  <a:lnTo>
                    <a:pt x="14" y="24"/>
                  </a:lnTo>
                  <a:lnTo>
                    <a:pt x="11" y="30"/>
                  </a:lnTo>
                  <a:lnTo>
                    <a:pt x="11" y="38"/>
                  </a:lnTo>
                  <a:lnTo>
                    <a:pt x="11" y="47"/>
                  </a:lnTo>
                  <a:lnTo>
                    <a:pt x="14" y="53"/>
                  </a:lnTo>
                  <a:lnTo>
                    <a:pt x="17" y="59"/>
                  </a:lnTo>
                  <a:lnTo>
                    <a:pt x="23" y="62"/>
                  </a:lnTo>
                  <a:lnTo>
                    <a:pt x="32" y="65"/>
                  </a:lnTo>
                  <a:lnTo>
                    <a:pt x="38" y="62"/>
                  </a:lnTo>
                  <a:lnTo>
                    <a:pt x="43" y="59"/>
                  </a:lnTo>
                  <a:lnTo>
                    <a:pt x="46" y="56"/>
                  </a:lnTo>
                  <a:lnTo>
                    <a:pt x="49" y="47"/>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5" name="Freeform 164"/>
            <p:cNvSpPr>
              <a:spLocks/>
            </p:cNvSpPr>
            <p:nvPr/>
          </p:nvSpPr>
          <p:spPr bwMode="auto">
            <a:xfrm>
              <a:off x="2115" y="1339"/>
              <a:ext cx="35" cy="128"/>
            </a:xfrm>
            <a:custGeom>
              <a:avLst/>
              <a:gdLst>
                <a:gd name="T0" fmla="*/ 26 w 35"/>
                <a:gd name="T1" fmla="*/ 128 h 128"/>
                <a:gd name="T2" fmla="*/ 15 w 35"/>
                <a:gd name="T3" fmla="*/ 114 h 128"/>
                <a:gd name="T4" fmla="*/ 6 w 35"/>
                <a:gd name="T5" fmla="*/ 99 h 128"/>
                <a:gd name="T6" fmla="*/ 3 w 35"/>
                <a:gd name="T7" fmla="*/ 82 h 128"/>
                <a:gd name="T8" fmla="*/ 0 w 35"/>
                <a:gd name="T9" fmla="*/ 64 h 128"/>
                <a:gd name="T10" fmla="*/ 0 w 35"/>
                <a:gd name="T11" fmla="*/ 47 h 128"/>
                <a:gd name="T12" fmla="*/ 6 w 35"/>
                <a:gd name="T13" fmla="*/ 32 h 128"/>
                <a:gd name="T14" fmla="*/ 15 w 35"/>
                <a:gd name="T15" fmla="*/ 15 h 128"/>
                <a:gd name="T16" fmla="*/ 26 w 35"/>
                <a:gd name="T17" fmla="*/ 0 h 128"/>
                <a:gd name="T18" fmla="*/ 35 w 35"/>
                <a:gd name="T19" fmla="*/ 0 h 128"/>
                <a:gd name="T20" fmla="*/ 29 w 35"/>
                <a:gd name="T21" fmla="*/ 9 h 128"/>
                <a:gd name="T22" fmla="*/ 26 w 35"/>
                <a:gd name="T23" fmla="*/ 15 h 128"/>
                <a:gd name="T24" fmla="*/ 24 w 35"/>
                <a:gd name="T25" fmla="*/ 18 h 128"/>
                <a:gd name="T26" fmla="*/ 18 w 35"/>
                <a:gd name="T27" fmla="*/ 29 h 128"/>
                <a:gd name="T28" fmla="*/ 18 w 35"/>
                <a:gd name="T29" fmla="*/ 38 h 128"/>
                <a:gd name="T30" fmla="*/ 15 w 35"/>
                <a:gd name="T31" fmla="*/ 50 h 128"/>
                <a:gd name="T32" fmla="*/ 15 w 35"/>
                <a:gd name="T33" fmla="*/ 64 h 128"/>
                <a:gd name="T34" fmla="*/ 18 w 35"/>
                <a:gd name="T35" fmla="*/ 96 h 128"/>
                <a:gd name="T36" fmla="*/ 35 w 35"/>
                <a:gd name="T37" fmla="*/ 128 h 128"/>
                <a:gd name="T38" fmla="*/ 26 w 35"/>
                <a:gd name="T39" fmla="*/ 128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128"/>
                <a:gd name="T62" fmla="*/ 35 w 35"/>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128">
                  <a:moveTo>
                    <a:pt x="26" y="128"/>
                  </a:moveTo>
                  <a:lnTo>
                    <a:pt x="15" y="114"/>
                  </a:lnTo>
                  <a:lnTo>
                    <a:pt x="6" y="99"/>
                  </a:lnTo>
                  <a:lnTo>
                    <a:pt x="3" y="82"/>
                  </a:lnTo>
                  <a:lnTo>
                    <a:pt x="0" y="64"/>
                  </a:lnTo>
                  <a:lnTo>
                    <a:pt x="0" y="47"/>
                  </a:lnTo>
                  <a:lnTo>
                    <a:pt x="6" y="32"/>
                  </a:lnTo>
                  <a:lnTo>
                    <a:pt x="15" y="15"/>
                  </a:lnTo>
                  <a:lnTo>
                    <a:pt x="26" y="0"/>
                  </a:lnTo>
                  <a:lnTo>
                    <a:pt x="35" y="0"/>
                  </a:lnTo>
                  <a:lnTo>
                    <a:pt x="29" y="9"/>
                  </a:lnTo>
                  <a:lnTo>
                    <a:pt x="26" y="15"/>
                  </a:lnTo>
                  <a:lnTo>
                    <a:pt x="24" y="18"/>
                  </a:lnTo>
                  <a:lnTo>
                    <a:pt x="18" y="29"/>
                  </a:lnTo>
                  <a:lnTo>
                    <a:pt x="18" y="38"/>
                  </a:lnTo>
                  <a:lnTo>
                    <a:pt x="15" y="50"/>
                  </a:lnTo>
                  <a:lnTo>
                    <a:pt x="15" y="64"/>
                  </a:lnTo>
                  <a:lnTo>
                    <a:pt x="18" y="96"/>
                  </a:lnTo>
                  <a:lnTo>
                    <a:pt x="35" y="128"/>
                  </a:lnTo>
                  <a:lnTo>
                    <a:pt x="26" y="12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6" name="Freeform 165"/>
            <p:cNvSpPr>
              <a:spLocks/>
            </p:cNvSpPr>
            <p:nvPr/>
          </p:nvSpPr>
          <p:spPr bwMode="auto">
            <a:xfrm>
              <a:off x="2159" y="1339"/>
              <a:ext cx="67" cy="102"/>
            </a:xfrm>
            <a:custGeom>
              <a:avLst/>
              <a:gdLst>
                <a:gd name="T0" fmla="*/ 0 w 67"/>
                <a:gd name="T1" fmla="*/ 73 h 102"/>
                <a:gd name="T2" fmla="*/ 14 w 67"/>
                <a:gd name="T3" fmla="*/ 73 h 102"/>
                <a:gd name="T4" fmla="*/ 14 w 67"/>
                <a:gd name="T5" fmla="*/ 79 h 102"/>
                <a:gd name="T6" fmla="*/ 20 w 67"/>
                <a:gd name="T7" fmla="*/ 85 h 102"/>
                <a:gd name="T8" fmla="*/ 26 w 67"/>
                <a:gd name="T9" fmla="*/ 88 h 102"/>
                <a:gd name="T10" fmla="*/ 32 w 67"/>
                <a:gd name="T11" fmla="*/ 91 h 102"/>
                <a:gd name="T12" fmla="*/ 41 w 67"/>
                <a:gd name="T13" fmla="*/ 88 h 102"/>
                <a:gd name="T14" fmla="*/ 47 w 67"/>
                <a:gd name="T15" fmla="*/ 85 h 102"/>
                <a:gd name="T16" fmla="*/ 52 w 67"/>
                <a:gd name="T17" fmla="*/ 76 h 102"/>
                <a:gd name="T18" fmla="*/ 52 w 67"/>
                <a:gd name="T19" fmla="*/ 70 h 102"/>
                <a:gd name="T20" fmla="*/ 52 w 67"/>
                <a:gd name="T21" fmla="*/ 61 h 102"/>
                <a:gd name="T22" fmla="*/ 47 w 67"/>
                <a:gd name="T23" fmla="*/ 56 h 102"/>
                <a:gd name="T24" fmla="*/ 41 w 67"/>
                <a:gd name="T25" fmla="*/ 53 h 102"/>
                <a:gd name="T26" fmla="*/ 32 w 67"/>
                <a:gd name="T27" fmla="*/ 50 h 102"/>
                <a:gd name="T28" fmla="*/ 29 w 67"/>
                <a:gd name="T29" fmla="*/ 50 h 102"/>
                <a:gd name="T30" fmla="*/ 26 w 67"/>
                <a:gd name="T31" fmla="*/ 53 h 102"/>
                <a:gd name="T32" fmla="*/ 26 w 67"/>
                <a:gd name="T33" fmla="*/ 41 h 102"/>
                <a:gd name="T34" fmla="*/ 26 w 67"/>
                <a:gd name="T35" fmla="*/ 41 h 102"/>
                <a:gd name="T36" fmla="*/ 29 w 67"/>
                <a:gd name="T37" fmla="*/ 41 h 102"/>
                <a:gd name="T38" fmla="*/ 35 w 67"/>
                <a:gd name="T39" fmla="*/ 38 h 102"/>
                <a:gd name="T40" fmla="*/ 41 w 67"/>
                <a:gd name="T41" fmla="*/ 35 h 102"/>
                <a:gd name="T42" fmla="*/ 47 w 67"/>
                <a:gd name="T43" fmla="*/ 32 h 102"/>
                <a:gd name="T44" fmla="*/ 47 w 67"/>
                <a:gd name="T45" fmla="*/ 26 h 102"/>
                <a:gd name="T46" fmla="*/ 47 w 67"/>
                <a:gd name="T47" fmla="*/ 21 h 102"/>
                <a:gd name="T48" fmla="*/ 44 w 67"/>
                <a:gd name="T49" fmla="*/ 15 h 102"/>
                <a:gd name="T50" fmla="*/ 38 w 67"/>
                <a:gd name="T51" fmla="*/ 12 h 102"/>
                <a:gd name="T52" fmla="*/ 32 w 67"/>
                <a:gd name="T53" fmla="*/ 12 h 102"/>
                <a:gd name="T54" fmla="*/ 26 w 67"/>
                <a:gd name="T55" fmla="*/ 12 h 102"/>
                <a:gd name="T56" fmla="*/ 20 w 67"/>
                <a:gd name="T57" fmla="*/ 15 h 102"/>
                <a:gd name="T58" fmla="*/ 17 w 67"/>
                <a:gd name="T59" fmla="*/ 21 h 102"/>
                <a:gd name="T60" fmla="*/ 14 w 67"/>
                <a:gd name="T61" fmla="*/ 26 h 102"/>
                <a:gd name="T62" fmla="*/ 3 w 67"/>
                <a:gd name="T63" fmla="*/ 26 h 102"/>
                <a:gd name="T64" fmla="*/ 6 w 67"/>
                <a:gd name="T65" fmla="*/ 15 h 102"/>
                <a:gd name="T66" fmla="*/ 12 w 67"/>
                <a:gd name="T67" fmla="*/ 6 h 102"/>
                <a:gd name="T68" fmla="*/ 20 w 67"/>
                <a:gd name="T69" fmla="*/ 0 h 102"/>
                <a:gd name="T70" fmla="*/ 32 w 67"/>
                <a:gd name="T71" fmla="*/ 0 h 102"/>
                <a:gd name="T72" fmla="*/ 38 w 67"/>
                <a:gd name="T73" fmla="*/ 0 h 102"/>
                <a:gd name="T74" fmla="*/ 47 w 67"/>
                <a:gd name="T75" fmla="*/ 3 h 102"/>
                <a:gd name="T76" fmla="*/ 52 w 67"/>
                <a:gd name="T77" fmla="*/ 6 h 102"/>
                <a:gd name="T78" fmla="*/ 55 w 67"/>
                <a:gd name="T79" fmla="*/ 12 h 102"/>
                <a:gd name="T80" fmla="*/ 58 w 67"/>
                <a:gd name="T81" fmla="*/ 18 h 102"/>
                <a:gd name="T82" fmla="*/ 61 w 67"/>
                <a:gd name="T83" fmla="*/ 24 h 102"/>
                <a:gd name="T84" fmla="*/ 58 w 67"/>
                <a:gd name="T85" fmla="*/ 29 h 102"/>
                <a:gd name="T86" fmla="*/ 55 w 67"/>
                <a:gd name="T87" fmla="*/ 35 h 102"/>
                <a:gd name="T88" fmla="*/ 52 w 67"/>
                <a:gd name="T89" fmla="*/ 41 h 102"/>
                <a:gd name="T90" fmla="*/ 47 w 67"/>
                <a:gd name="T91" fmla="*/ 44 h 102"/>
                <a:gd name="T92" fmla="*/ 55 w 67"/>
                <a:gd name="T93" fmla="*/ 47 h 102"/>
                <a:gd name="T94" fmla="*/ 61 w 67"/>
                <a:gd name="T95" fmla="*/ 53 h 102"/>
                <a:gd name="T96" fmla="*/ 64 w 67"/>
                <a:gd name="T97" fmla="*/ 61 h 102"/>
                <a:gd name="T98" fmla="*/ 67 w 67"/>
                <a:gd name="T99" fmla="*/ 70 h 102"/>
                <a:gd name="T100" fmla="*/ 64 w 67"/>
                <a:gd name="T101" fmla="*/ 79 h 102"/>
                <a:gd name="T102" fmla="*/ 61 w 67"/>
                <a:gd name="T103" fmla="*/ 85 h 102"/>
                <a:gd name="T104" fmla="*/ 55 w 67"/>
                <a:gd name="T105" fmla="*/ 93 h 102"/>
                <a:gd name="T106" fmla="*/ 49 w 67"/>
                <a:gd name="T107" fmla="*/ 96 h 102"/>
                <a:gd name="T108" fmla="*/ 41 w 67"/>
                <a:gd name="T109" fmla="*/ 99 h 102"/>
                <a:gd name="T110" fmla="*/ 32 w 67"/>
                <a:gd name="T111" fmla="*/ 102 h 102"/>
                <a:gd name="T112" fmla="*/ 23 w 67"/>
                <a:gd name="T113" fmla="*/ 99 h 102"/>
                <a:gd name="T114" fmla="*/ 17 w 67"/>
                <a:gd name="T115" fmla="*/ 99 h 102"/>
                <a:gd name="T116" fmla="*/ 9 w 67"/>
                <a:gd name="T117" fmla="*/ 93 h 102"/>
                <a:gd name="T118" fmla="*/ 6 w 67"/>
                <a:gd name="T119" fmla="*/ 88 h 102"/>
                <a:gd name="T120" fmla="*/ 3 w 67"/>
                <a:gd name="T121" fmla="*/ 82 h 102"/>
                <a:gd name="T122" fmla="*/ 0 w 67"/>
                <a:gd name="T123" fmla="*/ 73 h 1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102"/>
                <a:gd name="T188" fmla="*/ 67 w 67"/>
                <a:gd name="T189" fmla="*/ 102 h 1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102">
                  <a:moveTo>
                    <a:pt x="0" y="73"/>
                  </a:moveTo>
                  <a:lnTo>
                    <a:pt x="14" y="73"/>
                  </a:lnTo>
                  <a:lnTo>
                    <a:pt x="14" y="79"/>
                  </a:lnTo>
                  <a:lnTo>
                    <a:pt x="20" y="85"/>
                  </a:lnTo>
                  <a:lnTo>
                    <a:pt x="26" y="88"/>
                  </a:lnTo>
                  <a:lnTo>
                    <a:pt x="32" y="91"/>
                  </a:lnTo>
                  <a:lnTo>
                    <a:pt x="41" y="88"/>
                  </a:lnTo>
                  <a:lnTo>
                    <a:pt x="47" y="85"/>
                  </a:lnTo>
                  <a:lnTo>
                    <a:pt x="52" y="76"/>
                  </a:lnTo>
                  <a:lnTo>
                    <a:pt x="52" y="70"/>
                  </a:lnTo>
                  <a:lnTo>
                    <a:pt x="52" y="61"/>
                  </a:lnTo>
                  <a:lnTo>
                    <a:pt x="47" y="56"/>
                  </a:lnTo>
                  <a:lnTo>
                    <a:pt x="41" y="53"/>
                  </a:lnTo>
                  <a:lnTo>
                    <a:pt x="32" y="50"/>
                  </a:lnTo>
                  <a:lnTo>
                    <a:pt x="29" y="50"/>
                  </a:lnTo>
                  <a:lnTo>
                    <a:pt x="26" y="53"/>
                  </a:lnTo>
                  <a:lnTo>
                    <a:pt x="26" y="41"/>
                  </a:lnTo>
                  <a:lnTo>
                    <a:pt x="29" y="41"/>
                  </a:lnTo>
                  <a:lnTo>
                    <a:pt x="35" y="38"/>
                  </a:lnTo>
                  <a:lnTo>
                    <a:pt x="41" y="35"/>
                  </a:lnTo>
                  <a:lnTo>
                    <a:pt x="47" y="32"/>
                  </a:lnTo>
                  <a:lnTo>
                    <a:pt x="47" y="26"/>
                  </a:lnTo>
                  <a:lnTo>
                    <a:pt x="47" y="21"/>
                  </a:lnTo>
                  <a:lnTo>
                    <a:pt x="44" y="15"/>
                  </a:lnTo>
                  <a:lnTo>
                    <a:pt x="38" y="12"/>
                  </a:lnTo>
                  <a:lnTo>
                    <a:pt x="32" y="12"/>
                  </a:lnTo>
                  <a:lnTo>
                    <a:pt x="26" y="12"/>
                  </a:lnTo>
                  <a:lnTo>
                    <a:pt x="20" y="15"/>
                  </a:lnTo>
                  <a:lnTo>
                    <a:pt x="17" y="21"/>
                  </a:lnTo>
                  <a:lnTo>
                    <a:pt x="14" y="26"/>
                  </a:lnTo>
                  <a:lnTo>
                    <a:pt x="3" y="26"/>
                  </a:lnTo>
                  <a:lnTo>
                    <a:pt x="6" y="15"/>
                  </a:lnTo>
                  <a:lnTo>
                    <a:pt x="12" y="6"/>
                  </a:lnTo>
                  <a:lnTo>
                    <a:pt x="20" y="0"/>
                  </a:lnTo>
                  <a:lnTo>
                    <a:pt x="32" y="0"/>
                  </a:lnTo>
                  <a:lnTo>
                    <a:pt x="38" y="0"/>
                  </a:lnTo>
                  <a:lnTo>
                    <a:pt x="47" y="3"/>
                  </a:lnTo>
                  <a:lnTo>
                    <a:pt x="52" y="6"/>
                  </a:lnTo>
                  <a:lnTo>
                    <a:pt x="55" y="12"/>
                  </a:lnTo>
                  <a:lnTo>
                    <a:pt x="58" y="18"/>
                  </a:lnTo>
                  <a:lnTo>
                    <a:pt x="61" y="24"/>
                  </a:lnTo>
                  <a:lnTo>
                    <a:pt x="58" y="29"/>
                  </a:lnTo>
                  <a:lnTo>
                    <a:pt x="55" y="35"/>
                  </a:lnTo>
                  <a:lnTo>
                    <a:pt x="52" y="41"/>
                  </a:lnTo>
                  <a:lnTo>
                    <a:pt x="47" y="44"/>
                  </a:lnTo>
                  <a:lnTo>
                    <a:pt x="55" y="47"/>
                  </a:lnTo>
                  <a:lnTo>
                    <a:pt x="61" y="53"/>
                  </a:lnTo>
                  <a:lnTo>
                    <a:pt x="64" y="61"/>
                  </a:lnTo>
                  <a:lnTo>
                    <a:pt x="67" y="70"/>
                  </a:lnTo>
                  <a:lnTo>
                    <a:pt x="64" y="79"/>
                  </a:lnTo>
                  <a:lnTo>
                    <a:pt x="61" y="85"/>
                  </a:lnTo>
                  <a:lnTo>
                    <a:pt x="55" y="93"/>
                  </a:lnTo>
                  <a:lnTo>
                    <a:pt x="49" y="96"/>
                  </a:lnTo>
                  <a:lnTo>
                    <a:pt x="41" y="99"/>
                  </a:lnTo>
                  <a:lnTo>
                    <a:pt x="32" y="102"/>
                  </a:lnTo>
                  <a:lnTo>
                    <a:pt x="23" y="99"/>
                  </a:lnTo>
                  <a:lnTo>
                    <a:pt x="17" y="99"/>
                  </a:lnTo>
                  <a:lnTo>
                    <a:pt x="9" y="93"/>
                  </a:lnTo>
                  <a:lnTo>
                    <a:pt x="6" y="88"/>
                  </a:lnTo>
                  <a:lnTo>
                    <a:pt x="3" y="82"/>
                  </a:lnTo>
                  <a:lnTo>
                    <a:pt x="0" y="7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7" name="Freeform 166"/>
            <p:cNvSpPr>
              <a:spLocks/>
            </p:cNvSpPr>
            <p:nvPr/>
          </p:nvSpPr>
          <p:spPr bwMode="auto">
            <a:xfrm>
              <a:off x="2235" y="1339"/>
              <a:ext cx="67" cy="99"/>
            </a:xfrm>
            <a:custGeom>
              <a:avLst/>
              <a:gdLst>
                <a:gd name="T0" fmla="*/ 67 w 67"/>
                <a:gd name="T1" fmla="*/ 88 h 99"/>
                <a:gd name="T2" fmla="*/ 67 w 67"/>
                <a:gd name="T3" fmla="*/ 99 h 99"/>
                <a:gd name="T4" fmla="*/ 0 w 67"/>
                <a:gd name="T5" fmla="*/ 99 h 99"/>
                <a:gd name="T6" fmla="*/ 0 w 67"/>
                <a:gd name="T7" fmla="*/ 96 h 99"/>
                <a:gd name="T8" fmla="*/ 0 w 67"/>
                <a:gd name="T9" fmla="*/ 91 h 99"/>
                <a:gd name="T10" fmla="*/ 3 w 67"/>
                <a:gd name="T11" fmla="*/ 85 h 99"/>
                <a:gd name="T12" fmla="*/ 8 w 67"/>
                <a:gd name="T13" fmla="*/ 76 h 99"/>
                <a:gd name="T14" fmla="*/ 14 w 67"/>
                <a:gd name="T15" fmla="*/ 70 h 99"/>
                <a:gd name="T16" fmla="*/ 23 w 67"/>
                <a:gd name="T17" fmla="*/ 61 h 99"/>
                <a:gd name="T18" fmla="*/ 35 w 67"/>
                <a:gd name="T19" fmla="*/ 53 h 99"/>
                <a:gd name="T20" fmla="*/ 40 w 67"/>
                <a:gd name="T21" fmla="*/ 47 h 99"/>
                <a:gd name="T22" fmla="*/ 46 w 67"/>
                <a:gd name="T23" fmla="*/ 41 h 99"/>
                <a:gd name="T24" fmla="*/ 49 w 67"/>
                <a:gd name="T25" fmla="*/ 35 h 99"/>
                <a:gd name="T26" fmla="*/ 52 w 67"/>
                <a:gd name="T27" fmla="*/ 26 h 99"/>
                <a:gd name="T28" fmla="*/ 49 w 67"/>
                <a:gd name="T29" fmla="*/ 21 h 99"/>
                <a:gd name="T30" fmla="*/ 46 w 67"/>
                <a:gd name="T31" fmla="*/ 15 h 99"/>
                <a:gd name="T32" fmla="*/ 40 w 67"/>
                <a:gd name="T33" fmla="*/ 12 h 99"/>
                <a:gd name="T34" fmla="*/ 32 w 67"/>
                <a:gd name="T35" fmla="*/ 12 h 99"/>
                <a:gd name="T36" fmla="*/ 26 w 67"/>
                <a:gd name="T37" fmla="*/ 12 h 99"/>
                <a:gd name="T38" fmla="*/ 20 w 67"/>
                <a:gd name="T39" fmla="*/ 15 h 99"/>
                <a:gd name="T40" fmla="*/ 14 w 67"/>
                <a:gd name="T41" fmla="*/ 21 h 99"/>
                <a:gd name="T42" fmla="*/ 14 w 67"/>
                <a:gd name="T43" fmla="*/ 29 h 99"/>
                <a:gd name="T44" fmla="*/ 3 w 67"/>
                <a:gd name="T45" fmla="*/ 26 h 99"/>
                <a:gd name="T46" fmla="*/ 3 w 67"/>
                <a:gd name="T47" fmla="*/ 18 h 99"/>
                <a:gd name="T48" fmla="*/ 5 w 67"/>
                <a:gd name="T49" fmla="*/ 12 h 99"/>
                <a:gd name="T50" fmla="*/ 11 w 67"/>
                <a:gd name="T51" fmla="*/ 6 h 99"/>
                <a:gd name="T52" fmla="*/ 17 w 67"/>
                <a:gd name="T53" fmla="*/ 3 h 99"/>
                <a:gd name="T54" fmla="*/ 23 w 67"/>
                <a:gd name="T55" fmla="*/ 0 h 99"/>
                <a:gd name="T56" fmla="*/ 32 w 67"/>
                <a:gd name="T57" fmla="*/ 0 h 99"/>
                <a:gd name="T58" fmla="*/ 40 w 67"/>
                <a:gd name="T59" fmla="*/ 0 h 99"/>
                <a:gd name="T60" fmla="*/ 49 w 67"/>
                <a:gd name="T61" fmla="*/ 3 h 99"/>
                <a:gd name="T62" fmla="*/ 55 w 67"/>
                <a:gd name="T63" fmla="*/ 6 h 99"/>
                <a:gd name="T64" fmla="*/ 61 w 67"/>
                <a:gd name="T65" fmla="*/ 12 h 99"/>
                <a:gd name="T66" fmla="*/ 64 w 67"/>
                <a:gd name="T67" fmla="*/ 21 h 99"/>
                <a:gd name="T68" fmla="*/ 64 w 67"/>
                <a:gd name="T69" fmla="*/ 26 h 99"/>
                <a:gd name="T70" fmla="*/ 64 w 67"/>
                <a:gd name="T71" fmla="*/ 32 h 99"/>
                <a:gd name="T72" fmla="*/ 61 w 67"/>
                <a:gd name="T73" fmla="*/ 38 h 99"/>
                <a:gd name="T74" fmla="*/ 58 w 67"/>
                <a:gd name="T75" fmla="*/ 44 h 99"/>
                <a:gd name="T76" fmla="*/ 55 w 67"/>
                <a:gd name="T77" fmla="*/ 50 h 99"/>
                <a:gd name="T78" fmla="*/ 49 w 67"/>
                <a:gd name="T79" fmla="*/ 56 h 99"/>
                <a:gd name="T80" fmla="*/ 43 w 67"/>
                <a:gd name="T81" fmla="*/ 61 h 99"/>
                <a:gd name="T82" fmla="*/ 37 w 67"/>
                <a:gd name="T83" fmla="*/ 67 h 99"/>
                <a:gd name="T84" fmla="*/ 29 w 67"/>
                <a:gd name="T85" fmla="*/ 73 h 99"/>
                <a:gd name="T86" fmla="*/ 26 w 67"/>
                <a:gd name="T87" fmla="*/ 79 h 99"/>
                <a:gd name="T88" fmla="*/ 23 w 67"/>
                <a:gd name="T89" fmla="*/ 79 h 99"/>
                <a:gd name="T90" fmla="*/ 20 w 67"/>
                <a:gd name="T91" fmla="*/ 85 h 99"/>
                <a:gd name="T92" fmla="*/ 17 w 67"/>
                <a:gd name="T93" fmla="*/ 88 h 99"/>
                <a:gd name="T94" fmla="*/ 67 w 67"/>
                <a:gd name="T95" fmla="*/ 88 h 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99"/>
                <a:gd name="T146" fmla="*/ 67 w 67"/>
                <a:gd name="T147" fmla="*/ 99 h 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99">
                  <a:moveTo>
                    <a:pt x="67" y="88"/>
                  </a:moveTo>
                  <a:lnTo>
                    <a:pt x="67" y="99"/>
                  </a:lnTo>
                  <a:lnTo>
                    <a:pt x="0" y="99"/>
                  </a:lnTo>
                  <a:lnTo>
                    <a:pt x="0" y="96"/>
                  </a:lnTo>
                  <a:lnTo>
                    <a:pt x="0" y="91"/>
                  </a:lnTo>
                  <a:lnTo>
                    <a:pt x="3" y="85"/>
                  </a:lnTo>
                  <a:lnTo>
                    <a:pt x="8" y="76"/>
                  </a:lnTo>
                  <a:lnTo>
                    <a:pt x="14" y="70"/>
                  </a:lnTo>
                  <a:lnTo>
                    <a:pt x="23" y="61"/>
                  </a:lnTo>
                  <a:lnTo>
                    <a:pt x="35" y="53"/>
                  </a:lnTo>
                  <a:lnTo>
                    <a:pt x="40" y="47"/>
                  </a:lnTo>
                  <a:lnTo>
                    <a:pt x="46" y="41"/>
                  </a:lnTo>
                  <a:lnTo>
                    <a:pt x="49" y="35"/>
                  </a:lnTo>
                  <a:lnTo>
                    <a:pt x="52" y="26"/>
                  </a:lnTo>
                  <a:lnTo>
                    <a:pt x="49" y="21"/>
                  </a:lnTo>
                  <a:lnTo>
                    <a:pt x="46" y="15"/>
                  </a:lnTo>
                  <a:lnTo>
                    <a:pt x="40" y="12"/>
                  </a:lnTo>
                  <a:lnTo>
                    <a:pt x="32" y="12"/>
                  </a:lnTo>
                  <a:lnTo>
                    <a:pt x="26" y="12"/>
                  </a:lnTo>
                  <a:lnTo>
                    <a:pt x="20" y="15"/>
                  </a:lnTo>
                  <a:lnTo>
                    <a:pt x="14" y="21"/>
                  </a:lnTo>
                  <a:lnTo>
                    <a:pt x="14" y="29"/>
                  </a:lnTo>
                  <a:lnTo>
                    <a:pt x="3" y="26"/>
                  </a:lnTo>
                  <a:lnTo>
                    <a:pt x="3" y="18"/>
                  </a:lnTo>
                  <a:lnTo>
                    <a:pt x="5" y="12"/>
                  </a:lnTo>
                  <a:lnTo>
                    <a:pt x="11" y="6"/>
                  </a:lnTo>
                  <a:lnTo>
                    <a:pt x="17" y="3"/>
                  </a:lnTo>
                  <a:lnTo>
                    <a:pt x="23" y="0"/>
                  </a:lnTo>
                  <a:lnTo>
                    <a:pt x="32" y="0"/>
                  </a:lnTo>
                  <a:lnTo>
                    <a:pt x="40" y="0"/>
                  </a:lnTo>
                  <a:lnTo>
                    <a:pt x="49" y="3"/>
                  </a:lnTo>
                  <a:lnTo>
                    <a:pt x="55" y="6"/>
                  </a:lnTo>
                  <a:lnTo>
                    <a:pt x="61" y="12"/>
                  </a:lnTo>
                  <a:lnTo>
                    <a:pt x="64" y="21"/>
                  </a:lnTo>
                  <a:lnTo>
                    <a:pt x="64" y="26"/>
                  </a:lnTo>
                  <a:lnTo>
                    <a:pt x="64" y="32"/>
                  </a:lnTo>
                  <a:lnTo>
                    <a:pt x="61" y="38"/>
                  </a:lnTo>
                  <a:lnTo>
                    <a:pt x="58" y="44"/>
                  </a:lnTo>
                  <a:lnTo>
                    <a:pt x="55" y="50"/>
                  </a:lnTo>
                  <a:lnTo>
                    <a:pt x="49" y="56"/>
                  </a:lnTo>
                  <a:lnTo>
                    <a:pt x="43" y="61"/>
                  </a:lnTo>
                  <a:lnTo>
                    <a:pt x="37" y="67"/>
                  </a:lnTo>
                  <a:lnTo>
                    <a:pt x="29" y="73"/>
                  </a:lnTo>
                  <a:lnTo>
                    <a:pt x="26" y="79"/>
                  </a:lnTo>
                  <a:lnTo>
                    <a:pt x="23" y="79"/>
                  </a:lnTo>
                  <a:lnTo>
                    <a:pt x="20" y="85"/>
                  </a:lnTo>
                  <a:lnTo>
                    <a:pt x="17" y="88"/>
                  </a:lnTo>
                  <a:lnTo>
                    <a:pt x="67" y="8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8" name="Freeform 167"/>
            <p:cNvSpPr>
              <a:spLocks/>
            </p:cNvSpPr>
            <p:nvPr/>
          </p:nvSpPr>
          <p:spPr bwMode="auto">
            <a:xfrm>
              <a:off x="2351" y="1342"/>
              <a:ext cx="35" cy="99"/>
            </a:xfrm>
            <a:custGeom>
              <a:avLst/>
              <a:gdLst>
                <a:gd name="T0" fmla="*/ 32 w 35"/>
                <a:gd name="T1" fmla="*/ 88 h 99"/>
                <a:gd name="T2" fmla="*/ 35 w 35"/>
                <a:gd name="T3" fmla="*/ 96 h 99"/>
                <a:gd name="T4" fmla="*/ 29 w 35"/>
                <a:gd name="T5" fmla="*/ 99 h 99"/>
                <a:gd name="T6" fmla="*/ 23 w 35"/>
                <a:gd name="T7" fmla="*/ 99 h 99"/>
                <a:gd name="T8" fmla="*/ 17 w 35"/>
                <a:gd name="T9" fmla="*/ 99 h 99"/>
                <a:gd name="T10" fmla="*/ 15 w 35"/>
                <a:gd name="T11" fmla="*/ 96 h 99"/>
                <a:gd name="T12" fmla="*/ 12 w 35"/>
                <a:gd name="T13" fmla="*/ 93 h 99"/>
                <a:gd name="T14" fmla="*/ 9 w 35"/>
                <a:gd name="T15" fmla="*/ 90 h 99"/>
                <a:gd name="T16" fmla="*/ 9 w 35"/>
                <a:gd name="T17" fmla="*/ 85 h 99"/>
                <a:gd name="T18" fmla="*/ 9 w 35"/>
                <a:gd name="T19" fmla="*/ 76 h 99"/>
                <a:gd name="T20" fmla="*/ 9 w 35"/>
                <a:gd name="T21" fmla="*/ 35 h 99"/>
                <a:gd name="T22" fmla="*/ 0 w 35"/>
                <a:gd name="T23" fmla="*/ 35 h 99"/>
                <a:gd name="T24" fmla="*/ 0 w 35"/>
                <a:gd name="T25" fmla="*/ 23 h 99"/>
                <a:gd name="T26" fmla="*/ 9 w 35"/>
                <a:gd name="T27" fmla="*/ 23 h 99"/>
                <a:gd name="T28" fmla="*/ 9 w 35"/>
                <a:gd name="T29" fmla="*/ 6 h 99"/>
                <a:gd name="T30" fmla="*/ 20 w 35"/>
                <a:gd name="T31" fmla="*/ 0 h 99"/>
                <a:gd name="T32" fmla="*/ 20 w 35"/>
                <a:gd name="T33" fmla="*/ 23 h 99"/>
                <a:gd name="T34" fmla="*/ 32 w 35"/>
                <a:gd name="T35" fmla="*/ 23 h 99"/>
                <a:gd name="T36" fmla="*/ 32 w 35"/>
                <a:gd name="T37" fmla="*/ 35 h 99"/>
                <a:gd name="T38" fmla="*/ 20 w 35"/>
                <a:gd name="T39" fmla="*/ 35 h 99"/>
                <a:gd name="T40" fmla="*/ 20 w 35"/>
                <a:gd name="T41" fmla="*/ 76 h 99"/>
                <a:gd name="T42" fmla="*/ 20 w 35"/>
                <a:gd name="T43" fmla="*/ 82 h 99"/>
                <a:gd name="T44" fmla="*/ 20 w 35"/>
                <a:gd name="T45" fmla="*/ 85 h 99"/>
                <a:gd name="T46" fmla="*/ 20 w 35"/>
                <a:gd name="T47" fmla="*/ 85 h 99"/>
                <a:gd name="T48" fmla="*/ 23 w 35"/>
                <a:gd name="T49" fmla="*/ 85 h 99"/>
                <a:gd name="T50" fmla="*/ 23 w 35"/>
                <a:gd name="T51" fmla="*/ 88 h 99"/>
                <a:gd name="T52" fmla="*/ 26 w 35"/>
                <a:gd name="T53" fmla="*/ 88 h 99"/>
                <a:gd name="T54" fmla="*/ 29 w 35"/>
                <a:gd name="T55" fmla="*/ 88 h 99"/>
                <a:gd name="T56" fmla="*/ 32 w 35"/>
                <a:gd name="T57" fmla="*/ 88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99"/>
                <a:gd name="T89" fmla="*/ 35 w 35"/>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99">
                  <a:moveTo>
                    <a:pt x="32" y="88"/>
                  </a:moveTo>
                  <a:lnTo>
                    <a:pt x="35" y="96"/>
                  </a:lnTo>
                  <a:lnTo>
                    <a:pt x="29" y="99"/>
                  </a:lnTo>
                  <a:lnTo>
                    <a:pt x="23" y="99"/>
                  </a:lnTo>
                  <a:lnTo>
                    <a:pt x="17" y="99"/>
                  </a:lnTo>
                  <a:lnTo>
                    <a:pt x="15" y="96"/>
                  </a:lnTo>
                  <a:lnTo>
                    <a:pt x="12" y="93"/>
                  </a:lnTo>
                  <a:lnTo>
                    <a:pt x="9" y="90"/>
                  </a:lnTo>
                  <a:lnTo>
                    <a:pt x="9" y="85"/>
                  </a:lnTo>
                  <a:lnTo>
                    <a:pt x="9" y="76"/>
                  </a:lnTo>
                  <a:lnTo>
                    <a:pt x="9" y="35"/>
                  </a:lnTo>
                  <a:lnTo>
                    <a:pt x="0" y="35"/>
                  </a:lnTo>
                  <a:lnTo>
                    <a:pt x="0" y="23"/>
                  </a:lnTo>
                  <a:lnTo>
                    <a:pt x="9" y="23"/>
                  </a:lnTo>
                  <a:lnTo>
                    <a:pt x="9" y="6"/>
                  </a:lnTo>
                  <a:lnTo>
                    <a:pt x="20" y="0"/>
                  </a:lnTo>
                  <a:lnTo>
                    <a:pt x="20" y="23"/>
                  </a:lnTo>
                  <a:lnTo>
                    <a:pt x="32" y="23"/>
                  </a:lnTo>
                  <a:lnTo>
                    <a:pt x="32" y="35"/>
                  </a:lnTo>
                  <a:lnTo>
                    <a:pt x="20" y="35"/>
                  </a:lnTo>
                  <a:lnTo>
                    <a:pt x="20" y="76"/>
                  </a:lnTo>
                  <a:lnTo>
                    <a:pt x="20" y="82"/>
                  </a:lnTo>
                  <a:lnTo>
                    <a:pt x="20" y="85"/>
                  </a:lnTo>
                  <a:lnTo>
                    <a:pt x="23" y="85"/>
                  </a:lnTo>
                  <a:lnTo>
                    <a:pt x="23" y="88"/>
                  </a:lnTo>
                  <a:lnTo>
                    <a:pt x="26" y="88"/>
                  </a:lnTo>
                  <a:lnTo>
                    <a:pt x="29" y="88"/>
                  </a:lnTo>
                  <a:lnTo>
                    <a:pt x="32" y="8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59" name="Freeform 168"/>
            <p:cNvSpPr>
              <a:spLocks/>
            </p:cNvSpPr>
            <p:nvPr/>
          </p:nvSpPr>
          <p:spPr bwMode="auto">
            <a:xfrm>
              <a:off x="2398" y="1339"/>
              <a:ext cx="55" cy="99"/>
            </a:xfrm>
            <a:custGeom>
              <a:avLst/>
              <a:gdLst>
                <a:gd name="T0" fmla="*/ 0 w 55"/>
                <a:gd name="T1" fmla="*/ 99 h 99"/>
                <a:gd name="T2" fmla="*/ 0 w 55"/>
                <a:gd name="T3" fmla="*/ 0 h 99"/>
                <a:gd name="T4" fmla="*/ 11 w 55"/>
                <a:gd name="T5" fmla="*/ 0 h 99"/>
                <a:gd name="T6" fmla="*/ 11 w 55"/>
                <a:gd name="T7" fmla="*/ 35 h 99"/>
                <a:gd name="T8" fmla="*/ 17 w 55"/>
                <a:gd name="T9" fmla="*/ 29 h 99"/>
                <a:gd name="T10" fmla="*/ 23 w 55"/>
                <a:gd name="T11" fmla="*/ 26 h 99"/>
                <a:gd name="T12" fmla="*/ 32 w 55"/>
                <a:gd name="T13" fmla="*/ 26 h 99"/>
                <a:gd name="T14" fmla="*/ 37 w 55"/>
                <a:gd name="T15" fmla="*/ 26 h 99"/>
                <a:gd name="T16" fmla="*/ 43 w 55"/>
                <a:gd name="T17" fmla="*/ 29 h 99"/>
                <a:gd name="T18" fmla="*/ 49 w 55"/>
                <a:gd name="T19" fmla="*/ 32 h 99"/>
                <a:gd name="T20" fmla="*/ 52 w 55"/>
                <a:gd name="T21" fmla="*/ 38 h 99"/>
                <a:gd name="T22" fmla="*/ 55 w 55"/>
                <a:gd name="T23" fmla="*/ 44 h 99"/>
                <a:gd name="T24" fmla="*/ 55 w 55"/>
                <a:gd name="T25" fmla="*/ 53 h 99"/>
                <a:gd name="T26" fmla="*/ 55 w 55"/>
                <a:gd name="T27" fmla="*/ 99 h 99"/>
                <a:gd name="T28" fmla="*/ 43 w 55"/>
                <a:gd name="T29" fmla="*/ 99 h 99"/>
                <a:gd name="T30" fmla="*/ 43 w 55"/>
                <a:gd name="T31" fmla="*/ 56 h 99"/>
                <a:gd name="T32" fmla="*/ 40 w 55"/>
                <a:gd name="T33" fmla="*/ 47 h 99"/>
                <a:gd name="T34" fmla="*/ 37 w 55"/>
                <a:gd name="T35" fmla="*/ 41 h 99"/>
                <a:gd name="T36" fmla="*/ 35 w 55"/>
                <a:gd name="T37" fmla="*/ 38 h 99"/>
                <a:gd name="T38" fmla="*/ 29 w 55"/>
                <a:gd name="T39" fmla="*/ 38 h 99"/>
                <a:gd name="T40" fmla="*/ 23 w 55"/>
                <a:gd name="T41" fmla="*/ 38 h 99"/>
                <a:gd name="T42" fmla="*/ 20 w 55"/>
                <a:gd name="T43" fmla="*/ 41 h 99"/>
                <a:gd name="T44" fmla="*/ 14 w 55"/>
                <a:gd name="T45" fmla="*/ 44 h 99"/>
                <a:gd name="T46" fmla="*/ 14 w 55"/>
                <a:gd name="T47" fmla="*/ 47 h 99"/>
                <a:gd name="T48" fmla="*/ 11 w 55"/>
                <a:gd name="T49" fmla="*/ 53 h 99"/>
                <a:gd name="T50" fmla="*/ 11 w 55"/>
                <a:gd name="T51" fmla="*/ 61 h 99"/>
                <a:gd name="T52" fmla="*/ 11 w 55"/>
                <a:gd name="T53" fmla="*/ 99 h 99"/>
                <a:gd name="T54" fmla="*/ 0 w 55"/>
                <a:gd name="T55" fmla="*/ 99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
                <a:gd name="T85" fmla="*/ 0 h 99"/>
                <a:gd name="T86" fmla="*/ 55 w 55"/>
                <a:gd name="T87" fmla="*/ 99 h 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 h="99">
                  <a:moveTo>
                    <a:pt x="0" y="99"/>
                  </a:moveTo>
                  <a:lnTo>
                    <a:pt x="0" y="0"/>
                  </a:lnTo>
                  <a:lnTo>
                    <a:pt x="11" y="0"/>
                  </a:lnTo>
                  <a:lnTo>
                    <a:pt x="11" y="35"/>
                  </a:lnTo>
                  <a:lnTo>
                    <a:pt x="17" y="29"/>
                  </a:lnTo>
                  <a:lnTo>
                    <a:pt x="23" y="26"/>
                  </a:lnTo>
                  <a:lnTo>
                    <a:pt x="32" y="26"/>
                  </a:lnTo>
                  <a:lnTo>
                    <a:pt x="37" y="26"/>
                  </a:lnTo>
                  <a:lnTo>
                    <a:pt x="43" y="29"/>
                  </a:lnTo>
                  <a:lnTo>
                    <a:pt x="49" y="32"/>
                  </a:lnTo>
                  <a:lnTo>
                    <a:pt x="52" y="38"/>
                  </a:lnTo>
                  <a:lnTo>
                    <a:pt x="55" y="44"/>
                  </a:lnTo>
                  <a:lnTo>
                    <a:pt x="55" y="53"/>
                  </a:lnTo>
                  <a:lnTo>
                    <a:pt x="55" y="99"/>
                  </a:lnTo>
                  <a:lnTo>
                    <a:pt x="43" y="99"/>
                  </a:lnTo>
                  <a:lnTo>
                    <a:pt x="43" y="56"/>
                  </a:lnTo>
                  <a:lnTo>
                    <a:pt x="40" y="47"/>
                  </a:lnTo>
                  <a:lnTo>
                    <a:pt x="37" y="41"/>
                  </a:lnTo>
                  <a:lnTo>
                    <a:pt x="35" y="38"/>
                  </a:lnTo>
                  <a:lnTo>
                    <a:pt x="29" y="38"/>
                  </a:lnTo>
                  <a:lnTo>
                    <a:pt x="23" y="38"/>
                  </a:lnTo>
                  <a:lnTo>
                    <a:pt x="20" y="41"/>
                  </a:lnTo>
                  <a:lnTo>
                    <a:pt x="14" y="44"/>
                  </a:lnTo>
                  <a:lnTo>
                    <a:pt x="14" y="47"/>
                  </a:lnTo>
                  <a:lnTo>
                    <a:pt x="11" y="53"/>
                  </a:lnTo>
                  <a:lnTo>
                    <a:pt x="11" y="61"/>
                  </a:lnTo>
                  <a:lnTo>
                    <a:pt x="11" y="99"/>
                  </a:lnTo>
                  <a:lnTo>
                    <a:pt x="0" y="9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0" name="Freeform 169"/>
            <p:cNvSpPr>
              <a:spLocks/>
            </p:cNvSpPr>
            <p:nvPr/>
          </p:nvSpPr>
          <p:spPr bwMode="auto">
            <a:xfrm>
              <a:off x="2473" y="1365"/>
              <a:ext cx="38" cy="73"/>
            </a:xfrm>
            <a:custGeom>
              <a:avLst/>
              <a:gdLst>
                <a:gd name="T0" fmla="*/ 0 w 38"/>
                <a:gd name="T1" fmla="*/ 73 h 73"/>
                <a:gd name="T2" fmla="*/ 0 w 38"/>
                <a:gd name="T3" fmla="*/ 0 h 73"/>
                <a:gd name="T4" fmla="*/ 12 w 38"/>
                <a:gd name="T5" fmla="*/ 0 h 73"/>
                <a:gd name="T6" fmla="*/ 12 w 38"/>
                <a:gd name="T7" fmla="*/ 12 h 73"/>
                <a:gd name="T8" fmla="*/ 15 w 38"/>
                <a:gd name="T9" fmla="*/ 6 h 73"/>
                <a:gd name="T10" fmla="*/ 18 w 38"/>
                <a:gd name="T11" fmla="*/ 0 h 73"/>
                <a:gd name="T12" fmla="*/ 24 w 38"/>
                <a:gd name="T13" fmla="*/ 0 h 73"/>
                <a:gd name="T14" fmla="*/ 26 w 38"/>
                <a:gd name="T15" fmla="*/ 0 h 73"/>
                <a:gd name="T16" fmla="*/ 32 w 38"/>
                <a:gd name="T17" fmla="*/ 0 h 73"/>
                <a:gd name="T18" fmla="*/ 38 w 38"/>
                <a:gd name="T19" fmla="*/ 3 h 73"/>
                <a:gd name="T20" fmla="*/ 35 w 38"/>
                <a:gd name="T21" fmla="*/ 15 h 73"/>
                <a:gd name="T22" fmla="*/ 29 w 38"/>
                <a:gd name="T23" fmla="*/ 12 h 73"/>
                <a:gd name="T24" fmla="*/ 26 w 38"/>
                <a:gd name="T25" fmla="*/ 12 h 73"/>
                <a:gd name="T26" fmla="*/ 24 w 38"/>
                <a:gd name="T27" fmla="*/ 12 h 73"/>
                <a:gd name="T28" fmla="*/ 21 w 38"/>
                <a:gd name="T29" fmla="*/ 15 h 73"/>
                <a:gd name="T30" fmla="*/ 18 w 38"/>
                <a:gd name="T31" fmla="*/ 18 h 73"/>
                <a:gd name="T32" fmla="*/ 15 w 38"/>
                <a:gd name="T33" fmla="*/ 21 h 73"/>
                <a:gd name="T34" fmla="*/ 15 w 38"/>
                <a:gd name="T35" fmla="*/ 27 h 73"/>
                <a:gd name="T36" fmla="*/ 15 w 38"/>
                <a:gd name="T37" fmla="*/ 35 h 73"/>
                <a:gd name="T38" fmla="*/ 15 w 38"/>
                <a:gd name="T39" fmla="*/ 73 h 73"/>
                <a:gd name="T40" fmla="*/ 0 w 38"/>
                <a:gd name="T41" fmla="*/ 73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3"/>
                <a:gd name="T65" fmla="*/ 38 w 38"/>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3">
                  <a:moveTo>
                    <a:pt x="0" y="73"/>
                  </a:moveTo>
                  <a:lnTo>
                    <a:pt x="0" y="0"/>
                  </a:lnTo>
                  <a:lnTo>
                    <a:pt x="12" y="0"/>
                  </a:lnTo>
                  <a:lnTo>
                    <a:pt x="12" y="12"/>
                  </a:lnTo>
                  <a:lnTo>
                    <a:pt x="15" y="6"/>
                  </a:lnTo>
                  <a:lnTo>
                    <a:pt x="18" y="0"/>
                  </a:lnTo>
                  <a:lnTo>
                    <a:pt x="24" y="0"/>
                  </a:lnTo>
                  <a:lnTo>
                    <a:pt x="26" y="0"/>
                  </a:lnTo>
                  <a:lnTo>
                    <a:pt x="32" y="0"/>
                  </a:lnTo>
                  <a:lnTo>
                    <a:pt x="38" y="3"/>
                  </a:lnTo>
                  <a:lnTo>
                    <a:pt x="35" y="15"/>
                  </a:lnTo>
                  <a:lnTo>
                    <a:pt x="29" y="12"/>
                  </a:lnTo>
                  <a:lnTo>
                    <a:pt x="26" y="12"/>
                  </a:lnTo>
                  <a:lnTo>
                    <a:pt x="24" y="12"/>
                  </a:lnTo>
                  <a:lnTo>
                    <a:pt x="21" y="15"/>
                  </a:lnTo>
                  <a:lnTo>
                    <a:pt x="18" y="18"/>
                  </a:lnTo>
                  <a:lnTo>
                    <a:pt x="15" y="21"/>
                  </a:lnTo>
                  <a:lnTo>
                    <a:pt x="15" y="27"/>
                  </a:lnTo>
                  <a:lnTo>
                    <a:pt x="15" y="35"/>
                  </a:lnTo>
                  <a:lnTo>
                    <a:pt x="15" y="73"/>
                  </a:lnTo>
                  <a:lnTo>
                    <a:pt x="0" y="7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1" name="Freeform 170"/>
            <p:cNvSpPr>
              <a:spLocks noEditPoints="1"/>
            </p:cNvSpPr>
            <p:nvPr/>
          </p:nvSpPr>
          <p:spPr bwMode="auto">
            <a:xfrm>
              <a:off x="2514" y="1365"/>
              <a:ext cx="67" cy="76"/>
            </a:xfrm>
            <a:custGeom>
              <a:avLst/>
              <a:gdLst>
                <a:gd name="T0" fmla="*/ 52 w 67"/>
                <a:gd name="T1" fmla="*/ 53 h 76"/>
                <a:gd name="T2" fmla="*/ 67 w 67"/>
                <a:gd name="T3" fmla="*/ 53 h 76"/>
                <a:gd name="T4" fmla="*/ 61 w 67"/>
                <a:gd name="T5" fmla="*/ 62 h 76"/>
                <a:gd name="T6" fmla="*/ 55 w 67"/>
                <a:gd name="T7" fmla="*/ 70 h 76"/>
                <a:gd name="T8" fmla="*/ 47 w 67"/>
                <a:gd name="T9" fmla="*/ 73 h 76"/>
                <a:gd name="T10" fmla="*/ 35 w 67"/>
                <a:gd name="T11" fmla="*/ 76 h 76"/>
                <a:gd name="T12" fmla="*/ 23 w 67"/>
                <a:gd name="T13" fmla="*/ 73 h 76"/>
                <a:gd name="T14" fmla="*/ 17 w 67"/>
                <a:gd name="T15" fmla="*/ 70 h 76"/>
                <a:gd name="T16" fmla="*/ 9 w 67"/>
                <a:gd name="T17" fmla="*/ 65 h 76"/>
                <a:gd name="T18" fmla="*/ 3 w 67"/>
                <a:gd name="T19" fmla="*/ 59 h 76"/>
                <a:gd name="T20" fmla="*/ 0 w 67"/>
                <a:gd name="T21" fmla="*/ 50 h 76"/>
                <a:gd name="T22" fmla="*/ 0 w 67"/>
                <a:gd name="T23" fmla="*/ 38 h 76"/>
                <a:gd name="T24" fmla="*/ 0 w 67"/>
                <a:gd name="T25" fmla="*/ 27 h 76"/>
                <a:gd name="T26" fmla="*/ 3 w 67"/>
                <a:gd name="T27" fmla="*/ 18 h 76"/>
                <a:gd name="T28" fmla="*/ 9 w 67"/>
                <a:gd name="T29" fmla="*/ 9 h 76"/>
                <a:gd name="T30" fmla="*/ 17 w 67"/>
                <a:gd name="T31" fmla="*/ 3 h 76"/>
                <a:gd name="T32" fmla="*/ 23 w 67"/>
                <a:gd name="T33" fmla="*/ 0 h 76"/>
                <a:gd name="T34" fmla="*/ 35 w 67"/>
                <a:gd name="T35" fmla="*/ 0 h 76"/>
                <a:gd name="T36" fmla="*/ 44 w 67"/>
                <a:gd name="T37" fmla="*/ 0 h 76"/>
                <a:gd name="T38" fmla="*/ 52 w 67"/>
                <a:gd name="T39" fmla="*/ 3 h 76"/>
                <a:gd name="T40" fmla="*/ 58 w 67"/>
                <a:gd name="T41" fmla="*/ 9 h 76"/>
                <a:gd name="T42" fmla="*/ 64 w 67"/>
                <a:gd name="T43" fmla="*/ 18 h 76"/>
                <a:gd name="T44" fmla="*/ 67 w 67"/>
                <a:gd name="T45" fmla="*/ 27 h 76"/>
                <a:gd name="T46" fmla="*/ 67 w 67"/>
                <a:gd name="T47" fmla="*/ 38 h 76"/>
                <a:gd name="T48" fmla="*/ 67 w 67"/>
                <a:gd name="T49" fmla="*/ 38 h 76"/>
                <a:gd name="T50" fmla="*/ 67 w 67"/>
                <a:gd name="T51" fmla="*/ 41 h 76"/>
                <a:gd name="T52" fmla="*/ 15 w 67"/>
                <a:gd name="T53" fmla="*/ 41 h 76"/>
                <a:gd name="T54" fmla="*/ 15 w 67"/>
                <a:gd name="T55" fmla="*/ 50 h 76"/>
                <a:gd name="T56" fmla="*/ 20 w 67"/>
                <a:gd name="T57" fmla="*/ 59 h 76"/>
                <a:gd name="T58" fmla="*/ 26 w 67"/>
                <a:gd name="T59" fmla="*/ 62 h 76"/>
                <a:gd name="T60" fmla="*/ 35 w 67"/>
                <a:gd name="T61" fmla="*/ 65 h 76"/>
                <a:gd name="T62" fmla="*/ 41 w 67"/>
                <a:gd name="T63" fmla="*/ 62 h 76"/>
                <a:gd name="T64" fmla="*/ 47 w 67"/>
                <a:gd name="T65" fmla="*/ 62 h 76"/>
                <a:gd name="T66" fmla="*/ 49 w 67"/>
                <a:gd name="T67" fmla="*/ 59 h 76"/>
                <a:gd name="T68" fmla="*/ 52 w 67"/>
                <a:gd name="T69" fmla="*/ 53 h 76"/>
                <a:gd name="T70" fmla="*/ 15 w 67"/>
                <a:gd name="T71" fmla="*/ 30 h 76"/>
                <a:gd name="T72" fmla="*/ 55 w 67"/>
                <a:gd name="T73" fmla="*/ 30 h 76"/>
                <a:gd name="T74" fmla="*/ 52 w 67"/>
                <a:gd name="T75" fmla="*/ 21 h 76"/>
                <a:gd name="T76" fmla="*/ 49 w 67"/>
                <a:gd name="T77" fmla="*/ 18 h 76"/>
                <a:gd name="T78" fmla="*/ 44 w 67"/>
                <a:gd name="T79" fmla="*/ 12 h 76"/>
                <a:gd name="T80" fmla="*/ 35 w 67"/>
                <a:gd name="T81" fmla="*/ 12 h 76"/>
                <a:gd name="T82" fmla="*/ 26 w 67"/>
                <a:gd name="T83" fmla="*/ 12 h 76"/>
                <a:gd name="T84" fmla="*/ 20 w 67"/>
                <a:gd name="T85" fmla="*/ 15 h 76"/>
                <a:gd name="T86" fmla="*/ 15 w 67"/>
                <a:gd name="T87" fmla="*/ 21 h 76"/>
                <a:gd name="T88" fmla="*/ 15 w 67"/>
                <a:gd name="T89" fmla="*/ 30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76"/>
                <a:gd name="T137" fmla="*/ 67 w 67"/>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76">
                  <a:moveTo>
                    <a:pt x="52" y="53"/>
                  </a:moveTo>
                  <a:lnTo>
                    <a:pt x="67" y="53"/>
                  </a:lnTo>
                  <a:lnTo>
                    <a:pt x="61" y="62"/>
                  </a:lnTo>
                  <a:lnTo>
                    <a:pt x="55" y="70"/>
                  </a:lnTo>
                  <a:lnTo>
                    <a:pt x="47" y="73"/>
                  </a:lnTo>
                  <a:lnTo>
                    <a:pt x="35" y="76"/>
                  </a:lnTo>
                  <a:lnTo>
                    <a:pt x="23" y="73"/>
                  </a:lnTo>
                  <a:lnTo>
                    <a:pt x="17" y="70"/>
                  </a:lnTo>
                  <a:lnTo>
                    <a:pt x="9" y="65"/>
                  </a:lnTo>
                  <a:lnTo>
                    <a:pt x="3" y="59"/>
                  </a:lnTo>
                  <a:lnTo>
                    <a:pt x="0" y="50"/>
                  </a:lnTo>
                  <a:lnTo>
                    <a:pt x="0" y="38"/>
                  </a:lnTo>
                  <a:lnTo>
                    <a:pt x="0" y="27"/>
                  </a:lnTo>
                  <a:lnTo>
                    <a:pt x="3" y="18"/>
                  </a:lnTo>
                  <a:lnTo>
                    <a:pt x="9" y="9"/>
                  </a:lnTo>
                  <a:lnTo>
                    <a:pt x="17" y="3"/>
                  </a:lnTo>
                  <a:lnTo>
                    <a:pt x="23" y="0"/>
                  </a:lnTo>
                  <a:lnTo>
                    <a:pt x="35" y="0"/>
                  </a:lnTo>
                  <a:lnTo>
                    <a:pt x="44" y="0"/>
                  </a:lnTo>
                  <a:lnTo>
                    <a:pt x="52" y="3"/>
                  </a:lnTo>
                  <a:lnTo>
                    <a:pt x="58" y="9"/>
                  </a:lnTo>
                  <a:lnTo>
                    <a:pt x="64" y="18"/>
                  </a:lnTo>
                  <a:lnTo>
                    <a:pt x="67" y="27"/>
                  </a:lnTo>
                  <a:lnTo>
                    <a:pt x="67" y="38"/>
                  </a:lnTo>
                  <a:lnTo>
                    <a:pt x="67" y="41"/>
                  </a:lnTo>
                  <a:lnTo>
                    <a:pt x="15" y="41"/>
                  </a:lnTo>
                  <a:lnTo>
                    <a:pt x="15" y="50"/>
                  </a:lnTo>
                  <a:lnTo>
                    <a:pt x="20" y="59"/>
                  </a:lnTo>
                  <a:lnTo>
                    <a:pt x="26" y="62"/>
                  </a:lnTo>
                  <a:lnTo>
                    <a:pt x="35" y="65"/>
                  </a:lnTo>
                  <a:lnTo>
                    <a:pt x="41" y="62"/>
                  </a:lnTo>
                  <a:lnTo>
                    <a:pt x="47" y="62"/>
                  </a:lnTo>
                  <a:lnTo>
                    <a:pt x="49" y="59"/>
                  </a:lnTo>
                  <a:lnTo>
                    <a:pt x="52" y="53"/>
                  </a:lnTo>
                  <a:close/>
                  <a:moveTo>
                    <a:pt x="15" y="30"/>
                  </a:moveTo>
                  <a:lnTo>
                    <a:pt x="55" y="30"/>
                  </a:lnTo>
                  <a:lnTo>
                    <a:pt x="52" y="21"/>
                  </a:lnTo>
                  <a:lnTo>
                    <a:pt x="49" y="18"/>
                  </a:lnTo>
                  <a:lnTo>
                    <a:pt x="44" y="12"/>
                  </a:lnTo>
                  <a:lnTo>
                    <a:pt x="35" y="12"/>
                  </a:lnTo>
                  <a:lnTo>
                    <a:pt x="26" y="12"/>
                  </a:lnTo>
                  <a:lnTo>
                    <a:pt x="20" y="15"/>
                  </a:lnTo>
                  <a:lnTo>
                    <a:pt x="15" y="21"/>
                  </a:lnTo>
                  <a:lnTo>
                    <a:pt x="15" y="3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2" name="Freeform 171"/>
            <p:cNvSpPr>
              <a:spLocks noEditPoints="1"/>
            </p:cNvSpPr>
            <p:nvPr/>
          </p:nvSpPr>
          <p:spPr bwMode="auto">
            <a:xfrm>
              <a:off x="2593" y="1365"/>
              <a:ext cx="67" cy="76"/>
            </a:xfrm>
            <a:custGeom>
              <a:avLst/>
              <a:gdLst>
                <a:gd name="T0" fmla="*/ 40 w 67"/>
                <a:gd name="T1" fmla="*/ 70 h 76"/>
                <a:gd name="T2" fmla="*/ 29 w 67"/>
                <a:gd name="T3" fmla="*/ 76 h 76"/>
                <a:gd name="T4" fmla="*/ 14 w 67"/>
                <a:gd name="T5" fmla="*/ 73 h 76"/>
                <a:gd name="T6" fmla="*/ 2 w 67"/>
                <a:gd name="T7" fmla="*/ 62 h 76"/>
                <a:gd name="T8" fmla="*/ 0 w 67"/>
                <a:gd name="T9" fmla="*/ 50 h 76"/>
                <a:gd name="T10" fmla="*/ 5 w 67"/>
                <a:gd name="T11" fmla="*/ 41 h 76"/>
                <a:gd name="T12" fmla="*/ 11 w 67"/>
                <a:gd name="T13" fmla="*/ 35 h 76"/>
                <a:gd name="T14" fmla="*/ 20 w 67"/>
                <a:gd name="T15" fmla="*/ 33 h 76"/>
                <a:gd name="T16" fmla="*/ 37 w 67"/>
                <a:gd name="T17" fmla="*/ 30 h 76"/>
                <a:gd name="T18" fmla="*/ 46 w 67"/>
                <a:gd name="T19" fmla="*/ 27 h 76"/>
                <a:gd name="T20" fmla="*/ 46 w 67"/>
                <a:gd name="T21" fmla="*/ 18 h 76"/>
                <a:gd name="T22" fmla="*/ 37 w 67"/>
                <a:gd name="T23" fmla="*/ 12 h 76"/>
                <a:gd name="T24" fmla="*/ 23 w 67"/>
                <a:gd name="T25" fmla="*/ 12 h 76"/>
                <a:gd name="T26" fmla="*/ 17 w 67"/>
                <a:gd name="T27" fmla="*/ 18 h 76"/>
                <a:gd name="T28" fmla="*/ 2 w 67"/>
                <a:gd name="T29" fmla="*/ 21 h 76"/>
                <a:gd name="T30" fmla="*/ 5 w 67"/>
                <a:gd name="T31" fmla="*/ 9 h 76"/>
                <a:gd name="T32" fmla="*/ 17 w 67"/>
                <a:gd name="T33" fmla="*/ 3 h 76"/>
                <a:gd name="T34" fmla="*/ 35 w 67"/>
                <a:gd name="T35" fmla="*/ 0 h 76"/>
                <a:gd name="T36" fmla="*/ 49 w 67"/>
                <a:gd name="T37" fmla="*/ 0 h 76"/>
                <a:gd name="T38" fmla="*/ 58 w 67"/>
                <a:gd name="T39" fmla="*/ 6 h 76"/>
                <a:gd name="T40" fmla="*/ 61 w 67"/>
                <a:gd name="T41" fmla="*/ 15 h 76"/>
                <a:gd name="T42" fmla="*/ 61 w 67"/>
                <a:gd name="T43" fmla="*/ 27 h 76"/>
                <a:gd name="T44" fmla="*/ 61 w 67"/>
                <a:gd name="T45" fmla="*/ 53 h 76"/>
                <a:gd name="T46" fmla="*/ 61 w 67"/>
                <a:gd name="T47" fmla="*/ 65 h 76"/>
                <a:gd name="T48" fmla="*/ 67 w 67"/>
                <a:gd name="T49" fmla="*/ 73 h 76"/>
                <a:gd name="T50" fmla="*/ 49 w 67"/>
                <a:gd name="T51" fmla="*/ 70 h 76"/>
                <a:gd name="T52" fmla="*/ 46 w 67"/>
                <a:gd name="T53" fmla="*/ 38 h 76"/>
                <a:gd name="T54" fmla="*/ 29 w 67"/>
                <a:gd name="T55" fmla="*/ 44 h 76"/>
                <a:gd name="T56" fmla="*/ 20 w 67"/>
                <a:gd name="T57" fmla="*/ 44 h 76"/>
                <a:gd name="T58" fmla="*/ 14 w 67"/>
                <a:gd name="T59" fmla="*/ 50 h 76"/>
                <a:gd name="T60" fmla="*/ 14 w 67"/>
                <a:gd name="T61" fmla="*/ 53 h 76"/>
                <a:gd name="T62" fmla="*/ 17 w 67"/>
                <a:gd name="T63" fmla="*/ 62 h 76"/>
                <a:gd name="T64" fmla="*/ 26 w 67"/>
                <a:gd name="T65" fmla="*/ 65 h 76"/>
                <a:gd name="T66" fmla="*/ 37 w 67"/>
                <a:gd name="T67" fmla="*/ 62 h 76"/>
                <a:gd name="T68" fmla="*/ 43 w 67"/>
                <a:gd name="T69" fmla="*/ 53 h 76"/>
                <a:gd name="T70" fmla="*/ 46 w 67"/>
                <a:gd name="T71" fmla="*/ 44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76"/>
                <a:gd name="T110" fmla="*/ 67 w 67"/>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76">
                  <a:moveTo>
                    <a:pt x="49" y="65"/>
                  </a:moveTo>
                  <a:lnTo>
                    <a:pt x="40" y="70"/>
                  </a:lnTo>
                  <a:lnTo>
                    <a:pt x="35" y="73"/>
                  </a:lnTo>
                  <a:lnTo>
                    <a:pt x="29" y="76"/>
                  </a:lnTo>
                  <a:lnTo>
                    <a:pt x="23" y="76"/>
                  </a:lnTo>
                  <a:lnTo>
                    <a:pt x="14" y="73"/>
                  </a:lnTo>
                  <a:lnTo>
                    <a:pt x="5" y="70"/>
                  </a:lnTo>
                  <a:lnTo>
                    <a:pt x="2" y="62"/>
                  </a:lnTo>
                  <a:lnTo>
                    <a:pt x="0" y="56"/>
                  </a:lnTo>
                  <a:lnTo>
                    <a:pt x="0" y="50"/>
                  </a:lnTo>
                  <a:lnTo>
                    <a:pt x="2" y="44"/>
                  </a:lnTo>
                  <a:lnTo>
                    <a:pt x="5" y="41"/>
                  </a:lnTo>
                  <a:lnTo>
                    <a:pt x="8" y="38"/>
                  </a:lnTo>
                  <a:lnTo>
                    <a:pt x="11" y="35"/>
                  </a:lnTo>
                  <a:lnTo>
                    <a:pt x="17" y="33"/>
                  </a:lnTo>
                  <a:lnTo>
                    <a:pt x="20" y="33"/>
                  </a:lnTo>
                  <a:lnTo>
                    <a:pt x="26" y="33"/>
                  </a:lnTo>
                  <a:lnTo>
                    <a:pt x="37" y="30"/>
                  </a:lnTo>
                  <a:lnTo>
                    <a:pt x="46" y="27"/>
                  </a:lnTo>
                  <a:lnTo>
                    <a:pt x="46" y="24"/>
                  </a:lnTo>
                  <a:lnTo>
                    <a:pt x="46" y="18"/>
                  </a:lnTo>
                  <a:lnTo>
                    <a:pt x="43" y="15"/>
                  </a:lnTo>
                  <a:lnTo>
                    <a:pt x="37" y="12"/>
                  </a:lnTo>
                  <a:lnTo>
                    <a:pt x="32" y="12"/>
                  </a:lnTo>
                  <a:lnTo>
                    <a:pt x="23" y="12"/>
                  </a:lnTo>
                  <a:lnTo>
                    <a:pt x="20" y="15"/>
                  </a:lnTo>
                  <a:lnTo>
                    <a:pt x="17" y="18"/>
                  </a:lnTo>
                  <a:lnTo>
                    <a:pt x="14" y="24"/>
                  </a:lnTo>
                  <a:lnTo>
                    <a:pt x="2" y="21"/>
                  </a:lnTo>
                  <a:lnTo>
                    <a:pt x="2" y="15"/>
                  </a:lnTo>
                  <a:lnTo>
                    <a:pt x="5" y="9"/>
                  </a:lnTo>
                  <a:lnTo>
                    <a:pt x="11" y="6"/>
                  </a:lnTo>
                  <a:lnTo>
                    <a:pt x="17" y="3"/>
                  </a:lnTo>
                  <a:lnTo>
                    <a:pt x="26" y="0"/>
                  </a:lnTo>
                  <a:lnTo>
                    <a:pt x="35" y="0"/>
                  </a:lnTo>
                  <a:lnTo>
                    <a:pt x="40" y="0"/>
                  </a:lnTo>
                  <a:lnTo>
                    <a:pt x="49" y="0"/>
                  </a:lnTo>
                  <a:lnTo>
                    <a:pt x="52" y="3"/>
                  </a:lnTo>
                  <a:lnTo>
                    <a:pt x="58" y="6"/>
                  </a:lnTo>
                  <a:lnTo>
                    <a:pt x="58" y="12"/>
                  </a:lnTo>
                  <a:lnTo>
                    <a:pt x="61" y="15"/>
                  </a:lnTo>
                  <a:lnTo>
                    <a:pt x="61" y="21"/>
                  </a:lnTo>
                  <a:lnTo>
                    <a:pt x="61" y="27"/>
                  </a:lnTo>
                  <a:lnTo>
                    <a:pt x="61" y="41"/>
                  </a:lnTo>
                  <a:lnTo>
                    <a:pt x="61" y="53"/>
                  </a:lnTo>
                  <a:lnTo>
                    <a:pt x="61" y="59"/>
                  </a:lnTo>
                  <a:lnTo>
                    <a:pt x="61" y="65"/>
                  </a:lnTo>
                  <a:lnTo>
                    <a:pt x="64" y="70"/>
                  </a:lnTo>
                  <a:lnTo>
                    <a:pt x="67" y="73"/>
                  </a:lnTo>
                  <a:lnTo>
                    <a:pt x="52" y="73"/>
                  </a:lnTo>
                  <a:lnTo>
                    <a:pt x="49" y="70"/>
                  </a:lnTo>
                  <a:lnTo>
                    <a:pt x="49" y="65"/>
                  </a:lnTo>
                  <a:close/>
                  <a:moveTo>
                    <a:pt x="46" y="38"/>
                  </a:moveTo>
                  <a:lnTo>
                    <a:pt x="37" y="41"/>
                  </a:lnTo>
                  <a:lnTo>
                    <a:pt x="29" y="44"/>
                  </a:lnTo>
                  <a:lnTo>
                    <a:pt x="23" y="44"/>
                  </a:lnTo>
                  <a:lnTo>
                    <a:pt x="20" y="44"/>
                  </a:lnTo>
                  <a:lnTo>
                    <a:pt x="17" y="47"/>
                  </a:lnTo>
                  <a:lnTo>
                    <a:pt x="14" y="50"/>
                  </a:lnTo>
                  <a:lnTo>
                    <a:pt x="14" y="53"/>
                  </a:lnTo>
                  <a:lnTo>
                    <a:pt x="14" y="59"/>
                  </a:lnTo>
                  <a:lnTo>
                    <a:pt x="17" y="62"/>
                  </a:lnTo>
                  <a:lnTo>
                    <a:pt x="20" y="62"/>
                  </a:lnTo>
                  <a:lnTo>
                    <a:pt x="26" y="65"/>
                  </a:lnTo>
                  <a:lnTo>
                    <a:pt x="32" y="62"/>
                  </a:lnTo>
                  <a:lnTo>
                    <a:pt x="37" y="62"/>
                  </a:lnTo>
                  <a:lnTo>
                    <a:pt x="40" y="59"/>
                  </a:lnTo>
                  <a:lnTo>
                    <a:pt x="43" y="53"/>
                  </a:lnTo>
                  <a:lnTo>
                    <a:pt x="46" y="50"/>
                  </a:lnTo>
                  <a:lnTo>
                    <a:pt x="46" y="44"/>
                  </a:lnTo>
                  <a:lnTo>
                    <a:pt x="46" y="3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3" name="Freeform 172"/>
            <p:cNvSpPr>
              <a:spLocks noEditPoints="1"/>
            </p:cNvSpPr>
            <p:nvPr/>
          </p:nvSpPr>
          <p:spPr bwMode="auto">
            <a:xfrm>
              <a:off x="2668" y="1339"/>
              <a:ext cx="64" cy="102"/>
            </a:xfrm>
            <a:custGeom>
              <a:avLst/>
              <a:gdLst>
                <a:gd name="T0" fmla="*/ 50 w 64"/>
                <a:gd name="T1" fmla="*/ 99 h 102"/>
                <a:gd name="T2" fmla="*/ 50 w 64"/>
                <a:gd name="T3" fmla="*/ 88 h 102"/>
                <a:gd name="T4" fmla="*/ 44 w 64"/>
                <a:gd name="T5" fmla="*/ 96 h 102"/>
                <a:gd name="T6" fmla="*/ 38 w 64"/>
                <a:gd name="T7" fmla="*/ 99 h 102"/>
                <a:gd name="T8" fmla="*/ 29 w 64"/>
                <a:gd name="T9" fmla="*/ 102 h 102"/>
                <a:gd name="T10" fmla="*/ 24 w 64"/>
                <a:gd name="T11" fmla="*/ 99 h 102"/>
                <a:gd name="T12" fmla="*/ 15 w 64"/>
                <a:gd name="T13" fmla="*/ 96 h 102"/>
                <a:gd name="T14" fmla="*/ 9 w 64"/>
                <a:gd name="T15" fmla="*/ 91 h 102"/>
                <a:gd name="T16" fmla="*/ 3 w 64"/>
                <a:gd name="T17" fmla="*/ 82 h 102"/>
                <a:gd name="T18" fmla="*/ 0 w 64"/>
                <a:gd name="T19" fmla="*/ 73 h 102"/>
                <a:gd name="T20" fmla="*/ 0 w 64"/>
                <a:gd name="T21" fmla="*/ 64 h 102"/>
                <a:gd name="T22" fmla="*/ 0 w 64"/>
                <a:gd name="T23" fmla="*/ 53 h 102"/>
                <a:gd name="T24" fmla="*/ 3 w 64"/>
                <a:gd name="T25" fmla="*/ 44 h 102"/>
                <a:gd name="T26" fmla="*/ 9 w 64"/>
                <a:gd name="T27" fmla="*/ 35 h 102"/>
                <a:gd name="T28" fmla="*/ 15 w 64"/>
                <a:gd name="T29" fmla="*/ 29 h 102"/>
                <a:gd name="T30" fmla="*/ 21 w 64"/>
                <a:gd name="T31" fmla="*/ 26 h 102"/>
                <a:gd name="T32" fmla="*/ 29 w 64"/>
                <a:gd name="T33" fmla="*/ 26 h 102"/>
                <a:gd name="T34" fmla="*/ 35 w 64"/>
                <a:gd name="T35" fmla="*/ 26 h 102"/>
                <a:gd name="T36" fmla="*/ 41 w 64"/>
                <a:gd name="T37" fmla="*/ 29 h 102"/>
                <a:gd name="T38" fmla="*/ 47 w 64"/>
                <a:gd name="T39" fmla="*/ 32 h 102"/>
                <a:gd name="T40" fmla="*/ 50 w 64"/>
                <a:gd name="T41" fmla="*/ 38 h 102"/>
                <a:gd name="T42" fmla="*/ 50 w 64"/>
                <a:gd name="T43" fmla="*/ 0 h 102"/>
                <a:gd name="T44" fmla="*/ 64 w 64"/>
                <a:gd name="T45" fmla="*/ 0 h 102"/>
                <a:gd name="T46" fmla="*/ 64 w 64"/>
                <a:gd name="T47" fmla="*/ 99 h 102"/>
                <a:gd name="T48" fmla="*/ 50 w 64"/>
                <a:gd name="T49" fmla="*/ 99 h 102"/>
                <a:gd name="T50" fmla="*/ 15 w 64"/>
                <a:gd name="T51" fmla="*/ 64 h 102"/>
                <a:gd name="T52" fmla="*/ 15 w 64"/>
                <a:gd name="T53" fmla="*/ 70 h 102"/>
                <a:gd name="T54" fmla="*/ 15 w 64"/>
                <a:gd name="T55" fmla="*/ 79 h 102"/>
                <a:gd name="T56" fmla="*/ 18 w 64"/>
                <a:gd name="T57" fmla="*/ 82 h 102"/>
                <a:gd name="T58" fmla="*/ 24 w 64"/>
                <a:gd name="T59" fmla="*/ 88 h 102"/>
                <a:gd name="T60" fmla="*/ 32 w 64"/>
                <a:gd name="T61" fmla="*/ 91 h 102"/>
                <a:gd name="T62" fmla="*/ 38 w 64"/>
                <a:gd name="T63" fmla="*/ 88 h 102"/>
                <a:gd name="T64" fmla="*/ 44 w 64"/>
                <a:gd name="T65" fmla="*/ 85 h 102"/>
                <a:gd name="T66" fmla="*/ 47 w 64"/>
                <a:gd name="T67" fmla="*/ 79 h 102"/>
                <a:gd name="T68" fmla="*/ 50 w 64"/>
                <a:gd name="T69" fmla="*/ 73 h 102"/>
                <a:gd name="T70" fmla="*/ 50 w 64"/>
                <a:gd name="T71" fmla="*/ 64 h 102"/>
                <a:gd name="T72" fmla="*/ 50 w 64"/>
                <a:gd name="T73" fmla="*/ 56 h 102"/>
                <a:gd name="T74" fmla="*/ 47 w 64"/>
                <a:gd name="T75" fmla="*/ 50 h 102"/>
                <a:gd name="T76" fmla="*/ 44 w 64"/>
                <a:gd name="T77" fmla="*/ 44 h 102"/>
                <a:gd name="T78" fmla="*/ 38 w 64"/>
                <a:gd name="T79" fmla="*/ 38 h 102"/>
                <a:gd name="T80" fmla="*/ 32 w 64"/>
                <a:gd name="T81" fmla="*/ 38 h 102"/>
                <a:gd name="T82" fmla="*/ 24 w 64"/>
                <a:gd name="T83" fmla="*/ 38 h 102"/>
                <a:gd name="T84" fmla="*/ 18 w 64"/>
                <a:gd name="T85" fmla="*/ 44 h 102"/>
                <a:gd name="T86" fmla="*/ 15 w 64"/>
                <a:gd name="T87" fmla="*/ 50 h 102"/>
                <a:gd name="T88" fmla="*/ 15 w 64"/>
                <a:gd name="T89" fmla="*/ 56 h 102"/>
                <a:gd name="T90" fmla="*/ 15 w 64"/>
                <a:gd name="T91" fmla="*/ 6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102"/>
                <a:gd name="T140" fmla="*/ 64 w 64"/>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102">
                  <a:moveTo>
                    <a:pt x="50" y="99"/>
                  </a:moveTo>
                  <a:lnTo>
                    <a:pt x="50" y="88"/>
                  </a:lnTo>
                  <a:lnTo>
                    <a:pt x="44" y="96"/>
                  </a:lnTo>
                  <a:lnTo>
                    <a:pt x="38" y="99"/>
                  </a:lnTo>
                  <a:lnTo>
                    <a:pt x="29" y="102"/>
                  </a:lnTo>
                  <a:lnTo>
                    <a:pt x="24" y="99"/>
                  </a:lnTo>
                  <a:lnTo>
                    <a:pt x="15" y="96"/>
                  </a:lnTo>
                  <a:lnTo>
                    <a:pt x="9" y="91"/>
                  </a:lnTo>
                  <a:lnTo>
                    <a:pt x="3" y="82"/>
                  </a:lnTo>
                  <a:lnTo>
                    <a:pt x="0" y="73"/>
                  </a:lnTo>
                  <a:lnTo>
                    <a:pt x="0" y="64"/>
                  </a:lnTo>
                  <a:lnTo>
                    <a:pt x="0" y="53"/>
                  </a:lnTo>
                  <a:lnTo>
                    <a:pt x="3" y="44"/>
                  </a:lnTo>
                  <a:lnTo>
                    <a:pt x="9" y="35"/>
                  </a:lnTo>
                  <a:lnTo>
                    <a:pt x="15" y="29"/>
                  </a:lnTo>
                  <a:lnTo>
                    <a:pt x="21" y="26"/>
                  </a:lnTo>
                  <a:lnTo>
                    <a:pt x="29" y="26"/>
                  </a:lnTo>
                  <a:lnTo>
                    <a:pt x="35" y="26"/>
                  </a:lnTo>
                  <a:lnTo>
                    <a:pt x="41" y="29"/>
                  </a:lnTo>
                  <a:lnTo>
                    <a:pt x="47" y="32"/>
                  </a:lnTo>
                  <a:lnTo>
                    <a:pt x="50" y="38"/>
                  </a:lnTo>
                  <a:lnTo>
                    <a:pt x="50" y="0"/>
                  </a:lnTo>
                  <a:lnTo>
                    <a:pt x="64" y="0"/>
                  </a:lnTo>
                  <a:lnTo>
                    <a:pt x="64" y="99"/>
                  </a:lnTo>
                  <a:lnTo>
                    <a:pt x="50" y="99"/>
                  </a:lnTo>
                  <a:close/>
                  <a:moveTo>
                    <a:pt x="15" y="64"/>
                  </a:moveTo>
                  <a:lnTo>
                    <a:pt x="15" y="70"/>
                  </a:lnTo>
                  <a:lnTo>
                    <a:pt x="15" y="79"/>
                  </a:lnTo>
                  <a:lnTo>
                    <a:pt x="18" y="82"/>
                  </a:lnTo>
                  <a:lnTo>
                    <a:pt x="24" y="88"/>
                  </a:lnTo>
                  <a:lnTo>
                    <a:pt x="32" y="91"/>
                  </a:lnTo>
                  <a:lnTo>
                    <a:pt x="38" y="88"/>
                  </a:lnTo>
                  <a:lnTo>
                    <a:pt x="44" y="85"/>
                  </a:lnTo>
                  <a:lnTo>
                    <a:pt x="47" y="79"/>
                  </a:lnTo>
                  <a:lnTo>
                    <a:pt x="50" y="73"/>
                  </a:lnTo>
                  <a:lnTo>
                    <a:pt x="50" y="64"/>
                  </a:lnTo>
                  <a:lnTo>
                    <a:pt x="50" y="56"/>
                  </a:lnTo>
                  <a:lnTo>
                    <a:pt x="47" y="50"/>
                  </a:lnTo>
                  <a:lnTo>
                    <a:pt x="44" y="44"/>
                  </a:lnTo>
                  <a:lnTo>
                    <a:pt x="38" y="38"/>
                  </a:lnTo>
                  <a:lnTo>
                    <a:pt x="32" y="38"/>
                  </a:lnTo>
                  <a:lnTo>
                    <a:pt x="24" y="38"/>
                  </a:lnTo>
                  <a:lnTo>
                    <a:pt x="18" y="44"/>
                  </a:lnTo>
                  <a:lnTo>
                    <a:pt x="15" y="50"/>
                  </a:lnTo>
                  <a:lnTo>
                    <a:pt x="15" y="56"/>
                  </a:lnTo>
                  <a:lnTo>
                    <a:pt x="15" y="6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4" name="Freeform 173"/>
            <p:cNvSpPr>
              <a:spLocks/>
            </p:cNvSpPr>
            <p:nvPr/>
          </p:nvSpPr>
          <p:spPr bwMode="auto">
            <a:xfrm>
              <a:off x="2747" y="1365"/>
              <a:ext cx="58" cy="76"/>
            </a:xfrm>
            <a:custGeom>
              <a:avLst/>
              <a:gdLst>
                <a:gd name="T0" fmla="*/ 11 w 58"/>
                <a:gd name="T1" fmla="*/ 50 h 76"/>
                <a:gd name="T2" fmla="*/ 17 w 58"/>
                <a:gd name="T3" fmla="*/ 62 h 76"/>
                <a:gd name="T4" fmla="*/ 29 w 58"/>
                <a:gd name="T5" fmla="*/ 65 h 76"/>
                <a:gd name="T6" fmla="*/ 41 w 58"/>
                <a:gd name="T7" fmla="*/ 62 h 76"/>
                <a:gd name="T8" fmla="*/ 46 w 58"/>
                <a:gd name="T9" fmla="*/ 53 h 76"/>
                <a:gd name="T10" fmla="*/ 41 w 58"/>
                <a:gd name="T11" fmla="*/ 47 h 76"/>
                <a:gd name="T12" fmla="*/ 29 w 58"/>
                <a:gd name="T13" fmla="*/ 44 h 76"/>
                <a:gd name="T14" fmla="*/ 11 w 58"/>
                <a:gd name="T15" fmla="*/ 38 h 76"/>
                <a:gd name="T16" fmla="*/ 3 w 58"/>
                <a:gd name="T17" fmla="*/ 30 h 76"/>
                <a:gd name="T18" fmla="*/ 0 w 58"/>
                <a:gd name="T19" fmla="*/ 21 h 76"/>
                <a:gd name="T20" fmla="*/ 3 w 58"/>
                <a:gd name="T21" fmla="*/ 12 h 76"/>
                <a:gd name="T22" fmla="*/ 9 w 58"/>
                <a:gd name="T23" fmla="*/ 3 h 76"/>
                <a:gd name="T24" fmla="*/ 14 w 58"/>
                <a:gd name="T25" fmla="*/ 0 h 76"/>
                <a:gd name="T26" fmla="*/ 26 w 58"/>
                <a:gd name="T27" fmla="*/ 0 h 76"/>
                <a:gd name="T28" fmla="*/ 41 w 58"/>
                <a:gd name="T29" fmla="*/ 3 h 76"/>
                <a:gd name="T30" fmla="*/ 49 w 58"/>
                <a:gd name="T31" fmla="*/ 9 h 76"/>
                <a:gd name="T32" fmla="*/ 55 w 58"/>
                <a:gd name="T33" fmla="*/ 21 h 76"/>
                <a:gd name="T34" fmla="*/ 41 w 58"/>
                <a:gd name="T35" fmla="*/ 18 h 76"/>
                <a:gd name="T36" fmla="*/ 32 w 58"/>
                <a:gd name="T37" fmla="*/ 12 h 76"/>
                <a:gd name="T38" fmla="*/ 20 w 58"/>
                <a:gd name="T39" fmla="*/ 12 h 76"/>
                <a:gd name="T40" fmla="*/ 14 w 58"/>
                <a:gd name="T41" fmla="*/ 15 h 76"/>
                <a:gd name="T42" fmla="*/ 14 w 58"/>
                <a:gd name="T43" fmla="*/ 21 h 76"/>
                <a:gd name="T44" fmla="*/ 17 w 58"/>
                <a:gd name="T45" fmla="*/ 24 h 76"/>
                <a:gd name="T46" fmla="*/ 20 w 58"/>
                <a:gd name="T47" fmla="*/ 27 h 76"/>
                <a:gd name="T48" fmla="*/ 38 w 58"/>
                <a:gd name="T49" fmla="*/ 33 h 76"/>
                <a:gd name="T50" fmla="*/ 49 w 58"/>
                <a:gd name="T51" fmla="*/ 38 h 76"/>
                <a:gd name="T52" fmla="*/ 58 w 58"/>
                <a:gd name="T53" fmla="*/ 47 h 76"/>
                <a:gd name="T54" fmla="*/ 58 w 58"/>
                <a:gd name="T55" fmla="*/ 59 h 76"/>
                <a:gd name="T56" fmla="*/ 49 w 58"/>
                <a:gd name="T57" fmla="*/ 67 h 76"/>
                <a:gd name="T58" fmla="*/ 38 w 58"/>
                <a:gd name="T59" fmla="*/ 73 h 76"/>
                <a:gd name="T60" fmla="*/ 20 w 58"/>
                <a:gd name="T61" fmla="*/ 73 h 76"/>
                <a:gd name="T62" fmla="*/ 9 w 58"/>
                <a:gd name="T63" fmla="*/ 70 h 76"/>
                <a:gd name="T64" fmla="*/ 0 w 58"/>
                <a:gd name="T65" fmla="*/ 53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76"/>
                <a:gd name="T101" fmla="*/ 58 w 58"/>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76">
                  <a:moveTo>
                    <a:pt x="0" y="53"/>
                  </a:moveTo>
                  <a:lnTo>
                    <a:pt x="11" y="50"/>
                  </a:lnTo>
                  <a:lnTo>
                    <a:pt x="14" y="56"/>
                  </a:lnTo>
                  <a:lnTo>
                    <a:pt x="17" y="62"/>
                  </a:lnTo>
                  <a:lnTo>
                    <a:pt x="23" y="62"/>
                  </a:lnTo>
                  <a:lnTo>
                    <a:pt x="29" y="65"/>
                  </a:lnTo>
                  <a:lnTo>
                    <a:pt x="35" y="62"/>
                  </a:lnTo>
                  <a:lnTo>
                    <a:pt x="41" y="62"/>
                  </a:lnTo>
                  <a:lnTo>
                    <a:pt x="43" y="56"/>
                  </a:lnTo>
                  <a:lnTo>
                    <a:pt x="46" y="53"/>
                  </a:lnTo>
                  <a:lnTo>
                    <a:pt x="43" y="50"/>
                  </a:lnTo>
                  <a:lnTo>
                    <a:pt x="41" y="47"/>
                  </a:lnTo>
                  <a:lnTo>
                    <a:pt x="35" y="47"/>
                  </a:lnTo>
                  <a:lnTo>
                    <a:pt x="29" y="44"/>
                  </a:lnTo>
                  <a:lnTo>
                    <a:pt x="17" y="41"/>
                  </a:lnTo>
                  <a:lnTo>
                    <a:pt x="11" y="38"/>
                  </a:lnTo>
                  <a:lnTo>
                    <a:pt x="6" y="35"/>
                  </a:lnTo>
                  <a:lnTo>
                    <a:pt x="3" y="30"/>
                  </a:lnTo>
                  <a:lnTo>
                    <a:pt x="0" y="27"/>
                  </a:lnTo>
                  <a:lnTo>
                    <a:pt x="0" y="21"/>
                  </a:lnTo>
                  <a:lnTo>
                    <a:pt x="0" y="15"/>
                  </a:lnTo>
                  <a:lnTo>
                    <a:pt x="3" y="12"/>
                  </a:lnTo>
                  <a:lnTo>
                    <a:pt x="6" y="9"/>
                  </a:lnTo>
                  <a:lnTo>
                    <a:pt x="9" y="3"/>
                  </a:lnTo>
                  <a:lnTo>
                    <a:pt x="11" y="3"/>
                  </a:lnTo>
                  <a:lnTo>
                    <a:pt x="14" y="0"/>
                  </a:lnTo>
                  <a:lnTo>
                    <a:pt x="20" y="0"/>
                  </a:lnTo>
                  <a:lnTo>
                    <a:pt x="26" y="0"/>
                  </a:lnTo>
                  <a:lnTo>
                    <a:pt x="35" y="0"/>
                  </a:lnTo>
                  <a:lnTo>
                    <a:pt x="41" y="3"/>
                  </a:lnTo>
                  <a:lnTo>
                    <a:pt x="46" y="6"/>
                  </a:lnTo>
                  <a:lnTo>
                    <a:pt x="49" y="9"/>
                  </a:lnTo>
                  <a:lnTo>
                    <a:pt x="52" y="15"/>
                  </a:lnTo>
                  <a:lnTo>
                    <a:pt x="55" y="21"/>
                  </a:lnTo>
                  <a:lnTo>
                    <a:pt x="41" y="21"/>
                  </a:lnTo>
                  <a:lnTo>
                    <a:pt x="41" y="18"/>
                  </a:lnTo>
                  <a:lnTo>
                    <a:pt x="38" y="15"/>
                  </a:lnTo>
                  <a:lnTo>
                    <a:pt x="32" y="12"/>
                  </a:lnTo>
                  <a:lnTo>
                    <a:pt x="26" y="12"/>
                  </a:lnTo>
                  <a:lnTo>
                    <a:pt x="20" y="12"/>
                  </a:lnTo>
                  <a:lnTo>
                    <a:pt x="17" y="15"/>
                  </a:lnTo>
                  <a:lnTo>
                    <a:pt x="14" y="15"/>
                  </a:lnTo>
                  <a:lnTo>
                    <a:pt x="14" y="21"/>
                  </a:lnTo>
                  <a:lnTo>
                    <a:pt x="14" y="24"/>
                  </a:lnTo>
                  <a:lnTo>
                    <a:pt x="17" y="24"/>
                  </a:lnTo>
                  <a:lnTo>
                    <a:pt x="17" y="27"/>
                  </a:lnTo>
                  <a:lnTo>
                    <a:pt x="20" y="27"/>
                  </a:lnTo>
                  <a:lnTo>
                    <a:pt x="29" y="30"/>
                  </a:lnTo>
                  <a:lnTo>
                    <a:pt x="38" y="33"/>
                  </a:lnTo>
                  <a:lnTo>
                    <a:pt x="46" y="35"/>
                  </a:lnTo>
                  <a:lnTo>
                    <a:pt x="49" y="38"/>
                  </a:lnTo>
                  <a:lnTo>
                    <a:pt x="55" y="41"/>
                  </a:lnTo>
                  <a:lnTo>
                    <a:pt x="58" y="47"/>
                  </a:lnTo>
                  <a:lnTo>
                    <a:pt x="58" y="53"/>
                  </a:lnTo>
                  <a:lnTo>
                    <a:pt x="58" y="59"/>
                  </a:lnTo>
                  <a:lnTo>
                    <a:pt x="55" y="65"/>
                  </a:lnTo>
                  <a:lnTo>
                    <a:pt x="49" y="67"/>
                  </a:lnTo>
                  <a:lnTo>
                    <a:pt x="43" y="73"/>
                  </a:lnTo>
                  <a:lnTo>
                    <a:pt x="38" y="73"/>
                  </a:lnTo>
                  <a:lnTo>
                    <a:pt x="29" y="76"/>
                  </a:lnTo>
                  <a:lnTo>
                    <a:pt x="20" y="73"/>
                  </a:lnTo>
                  <a:lnTo>
                    <a:pt x="14" y="73"/>
                  </a:lnTo>
                  <a:lnTo>
                    <a:pt x="9" y="70"/>
                  </a:lnTo>
                  <a:lnTo>
                    <a:pt x="3" y="62"/>
                  </a:lnTo>
                  <a:lnTo>
                    <a:pt x="0" y="53"/>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5" name="Freeform 174"/>
            <p:cNvSpPr>
              <a:spLocks/>
            </p:cNvSpPr>
            <p:nvPr/>
          </p:nvSpPr>
          <p:spPr bwMode="auto">
            <a:xfrm>
              <a:off x="2811" y="1339"/>
              <a:ext cx="41" cy="99"/>
            </a:xfrm>
            <a:custGeom>
              <a:avLst/>
              <a:gdLst>
                <a:gd name="T0" fmla="*/ 0 w 41"/>
                <a:gd name="T1" fmla="*/ 99 h 99"/>
                <a:gd name="T2" fmla="*/ 29 w 41"/>
                <a:gd name="T3" fmla="*/ 0 h 99"/>
                <a:gd name="T4" fmla="*/ 41 w 41"/>
                <a:gd name="T5" fmla="*/ 0 h 99"/>
                <a:gd name="T6" fmla="*/ 12 w 41"/>
                <a:gd name="T7" fmla="*/ 99 h 99"/>
                <a:gd name="T8" fmla="*/ 0 w 41"/>
                <a:gd name="T9" fmla="*/ 99 h 99"/>
                <a:gd name="T10" fmla="*/ 0 60000 65536"/>
                <a:gd name="T11" fmla="*/ 0 60000 65536"/>
                <a:gd name="T12" fmla="*/ 0 60000 65536"/>
                <a:gd name="T13" fmla="*/ 0 60000 65536"/>
                <a:gd name="T14" fmla="*/ 0 60000 65536"/>
                <a:gd name="T15" fmla="*/ 0 w 41"/>
                <a:gd name="T16" fmla="*/ 0 h 99"/>
                <a:gd name="T17" fmla="*/ 41 w 41"/>
                <a:gd name="T18" fmla="*/ 99 h 99"/>
              </a:gdLst>
              <a:ahLst/>
              <a:cxnLst>
                <a:cxn ang="T10">
                  <a:pos x="T0" y="T1"/>
                </a:cxn>
                <a:cxn ang="T11">
                  <a:pos x="T2" y="T3"/>
                </a:cxn>
                <a:cxn ang="T12">
                  <a:pos x="T4" y="T5"/>
                </a:cxn>
                <a:cxn ang="T13">
                  <a:pos x="T6" y="T7"/>
                </a:cxn>
                <a:cxn ang="T14">
                  <a:pos x="T8" y="T9"/>
                </a:cxn>
              </a:cxnLst>
              <a:rect l="T15" t="T16" r="T17" b="T18"/>
              <a:pathLst>
                <a:path w="41" h="99">
                  <a:moveTo>
                    <a:pt x="0" y="99"/>
                  </a:moveTo>
                  <a:lnTo>
                    <a:pt x="29" y="0"/>
                  </a:lnTo>
                  <a:lnTo>
                    <a:pt x="41" y="0"/>
                  </a:lnTo>
                  <a:lnTo>
                    <a:pt x="12" y="99"/>
                  </a:lnTo>
                  <a:lnTo>
                    <a:pt x="0" y="99"/>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6" name="Freeform 175"/>
            <p:cNvSpPr>
              <a:spLocks noEditPoints="1"/>
            </p:cNvSpPr>
            <p:nvPr/>
          </p:nvSpPr>
          <p:spPr bwMode="auto">
            <a:xfrm>
              <a:off x="2857" y="1339"/>
              <a:ext cx="64" cy="102"/>
            </a:xfrm>
            <a:custGeom>
              <a:avLst/>
              <a:gdLst>
                <a:gd name="T0" fmla="*/ 0 w 64"/>
                <a:gd name="T1" fmla="*/ 50 h 102"/>
                <a:gd name="T2" fmla="*/ 0 w 64"/>
                <a:gd name="T3" fmla="*/ 35 h 102"/>
                <a:gd name="T4" fmla="*/ 3 w 64"/>
                <a:gd name="T5" fmla="*/ 21 h 102"/>
                <a:gd name="T6" fmla="*/ 6 w 64"/>
                <a:gd name="T7" fmla="*/ 12 h 102"/>
                <a:gd name="T8" fmla="*/ 15 w 64"/>
                <a:gd name="T9" fmla="*/ 6 h 102"/>
                <a:gd name="T10" fmla="*/ 21 w 64"/>
                <a:gd name="T11" fmla="*/ 0 h 102"/>
                <a:gd name="T12" fmla="*/ 32 w 64"/>
                <a:gd name="T13" fmla="*/ 0 h 102"/>
                <a:gd name="T14" fmla="*/ 38 w 64"/>
                <a:gd name="T15" fmla="*/ 0 h 102"/>
                <a:gd name="T16" fmla="*/ 47 w 64"/>
                <a:gd name="T17" fmla="*/ 3 h 102"/>
                <a:gd name="T18" fmla="*/ 53 w 64"/>
                <a:gd name="T19" fmla="*/ 6 h 102"/>
                <a:gd name="T20" fmla="*/ 56 w 64"/>
                <a:gd name="T21" fmla="*/ 12 h 102"/>
                <a:gd name="T22" fmla="*/ 59 w 64"/>
                <a:gd name="T23" fmla="*/ 18 h 102"/>
                <a:gd name="T24" fmla="*/ 62 w 64"/>
                <a:gd name="T25" fmla="*/ 26 h 102"/>
                <a:gd name="T26" fmla="*/ 64 w 64"/>
                <a:gd name="T27" fmla="*/ 38 h 102"/>
                <a:gd name="T28" fmla="*/ 64 w 64"/>
                <a:gd name="T29" fmla="*/ 50 h 102"/>
                <a:gd name="T30" fmla="*/ 64 w 64"/>
                <a:gd name="T31" fmla="*/ 67 h 102"/>
                <a:gd name="T32" fmla="*/ 62 w 64"/>
                <a:gd name="T33" fmla="*/ 79 h 102"/>
                <a:gd name="T34" fmla="*/ 56 w 64"/>
                <a:gd name="T35" fmla="*/ 88 h 102"/>
                <a:gd name="T36" fmla="*/ 50 w 64"/>
                <a:gd name="T37" fmla="*/ 96 h 102"/>
                <a:gd name="T38" fmla="*/ 41 w 64"/>
                <a:gd name="T39" fmla="*/ 99 h 102"/>
                <a:gd name="T40" fmla="*/ 32 w 64"/>
                <a:gd name="T41" fmla="*/ 102 h 102"/>
                <a:gd name="T42" fmla="*/ 24 w 64"/>
                <a:gd name="T43" fmla="*/ 99 h 102"/>
                <a:gd name="T44" fmla="*/ 15 w 64"/>
                <a:gd name="T45" fmla="*/ 96 h 102"/>
                <a:gd name="T46" fmla="*/ 9 w 64"/>
                <a:gd name="T47" fmla="*/ 91 h 102"/>
                <a:gd name="T48" fmla="*/ 3 w 64"/>
                <a:gd name="T49" fmla="*/ 82 h 102"/>
                <a:gd name="T50" fmla="*/ 0 w 64"/>
                <a:gd name="T51" fmla="*/ 67 h 102"/>
                <a:gd name="T52" fmla="*/ 0 w 64"/>
                <a:gd name="T53" fmla="*/ 50 h 102"/>
                <a:gd name="T54" fmla="*/ 12 w 64"/>
                <a:gd name="T55" fmla="*/ 50 h 102"/>
                <a:gd name="T56" fmla="*/ 12 w 64"/>
                <a:gd name="T57" fmla="*/ 64 h 102"/>
                <a:gd name="T58" fmla="*/ 15 w 64"/>
                <a:gd name="T59" fmla="*/ 76 h 102"/>
                <a:gd name="T60" fmla="*/ 18 w 64"/>
                <a:gd name="T61" fmla="*/ 82 h 102"/>
                <a:gd name="T62" fmla="*/ 24 w 64"/>
                <a:gd name="T63" fmla="*/ 88 h 102"/>
                <a:gd name="T64" fmla="*/ 32 w 64"/>
                <a:gd name="T65" fmla="*/ 91 h 102"/>
                <a:gd name="T66" fmla="*/ 38 w 64"/>
                <a:gd name="T67" fmla="*/ 88 h 102"/>
                <a:gd name="T68" fmla="*/ 47 w 64"/>
                <a:gd name="T69" fmla="*/ 82 h 102"/>
                <a:gd name="T70" fmla="*/ 50 w 64"/>
                <a:gd name="T71" fmla="*/ 76 h 102"/>
                <a:gd name="T72" fmla="*/ 50 w 64"/>
                <a:gd name="T73" fmla="*/ 64 h 102"/>
                <a:gd name="T74" fmla="*/ 53 w 64"/>
                <a:gd name="T75" fmla="*/ 50 h 102"/>
                <a:gd name="T76" fmla="*/ 50 w 64"/>
                <a:gd name="T77" fmla="*/ 35 h 102"/>
                <a:gd name="T78" fmla="*/ 50 w 64"/>
                <a:gd name="T79" fmla="*/ 26 h 102"/>
                <a:gd name="T80" fmla="*/ 47 w 64"/>
                <a:gd name="T81" fmla="*/ 18 h 102"/>
                <a:gd name="T82" fmla="*/ 38 w 64"/>
                <a:gd name="T83" fmla="*/ 12 h 102"/>
                <a:gd name="T84" fmla="*/ 32 w 64"/>
                <a:gd name="T85" fmla="*/ 12 h 102"/>
                <a:gd name="T86" fmla="*/ 24 w 64"/>
                <a:gd name="T87" fmla="*/ 12 h 102"/>
                <a:gd name="T88" fmla="*/ 18 w 64"/>
                <a:gd name="T89" fmla="*/ 18 h 102"/>
                <a:gd name="T90" fmla="*/ 15 w 64"/>
                <a:gd name="T91" fmla="*/ 26 h 102"/>
                <a:gd name="T92" fmla="*/ 12 w 64"/>
                <a:gd name="T93" fmla="*/ 35 h 102"/>
                <a:gd name="T94" fmla="*/ 12 w 64"/>
                <a:gd name="T95" fmla="*/ 5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02"/>
                <a:gd name="T146" fmla="*/ 64 w 6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02">
                  <a:moveTo>
                    <a:pt x="0" y="50"/>
                  </a:moveTo>
                  <a:lnTo>
                    <a:pt x="0" y="35"/>
                  </a:lnTo>
                  <a:lnTo>
                    <a:pt x="3" y="21"/>
                  </a:lnTo>
                  <a:lnTo>
                    <a:pt x="6" y="12"/>
                  </a:lnTo>
                  <a:lnTo>
                    <a:pt x="15" y="6"/>
                  </a:lnTo>
                  <a:lnTo>
                    <a:pt x="21" y="0"/>
                  </a:lnTo>
                  <a:lnTo>
                    <a:pt x="32" y="0"/>
                  </a:lnTo>
                  <a:lnTo>
                    <a:pt x="38" y="0"/>
                  </a:lnTo>
                  <a:lnTo>
                    <a:pt x="47" y="3"/>
                  </a:lnTo>
                  <a:lnTo>
                    <a:pt x="53" y="6"/>
                  </a:lnTo>
                  <a:lnTo>
                    <a:pt x="56" y="12"/>
                  </a:lnTo>
                  <a:lnTo>
                    <a:pt x="59" y="18"/>
                  </a:lnTo>
                  <a:lnTo>
                    <a:pt x="62" y="26"/>
                  </a:lnTo>
                  <a:lnTo>
                    <a:pt x="64" y="38"/>
                  </a:lnTo>
                  <a:lnTo>
                    <a:pt x="64" y="50"/>
                  </a:lnTo>
                  <a:lnTo>
                    <a:pt x="64" y="67"/>
                  </a:lnTo>
                  <a:lnTo>
                    <a:pt x="62" y="79"/>
                  </a:lnTo>
                  <a:lnTo>
                    <a:pt x="56" y="88"/>
                  </a:lnTo>
                  <a:lnTo>
                    <a:pt x="50" y="96"/>
                  </a:lnTo>
                  <a:lnTo>
                    <a:pt x="41" y="99"/>
                  </a:lnTo>
                  <a:lnTo>
                    <a:pt x="32" y="102"/>
                  </a:lnTo>
                  <a:lnTo>
                    <a:pt x="24" y="99"/>
                  </a:lnTo>
                  <a:lnTo>
                    <a:pt x="15" y="96"/>
                  </a:lnTo>
                  <a:lnTo>
                    <a:pt x="9" y="91"/>
                  </a:lnTo>
                  <a:lnTo>
                    <a:pt x="3" y="82"/>
                  </a:lnTo>
                  <a:lnTo>
                    <a:pt x="0" y="67"/>
                  </a:lnTo>
                  <a:lnTo>
                    <a:pt x="0" y="50"/>
                  </a:lnTo>
                  <a:close/>
                  <a:moveTo>
                    <a:pt x="12" y="50"/>
                  </a:moveTo>
                  <a:lnTo>
                    <a:pt x="12" y="64"/>
                  </a:lnTo>
                  <a:lnTo>
                    <a:pt x="15" y="76"/>
                  </a:lnTo>
                  <a:lnTo>
                    <a:pt x="18" y="82"/>
                  </a:lnTo>
                  <a:lnTo>
                    <a:pt x="24" y="88"/>
                  </a:lnTo>
                  <a:lnTo>
                    <a:pt x="32" y="91"/>
                  </a:lnTo>
                  <a:lnTo>
                    <a:pt x="38" y="88"/>
                  </a:lnTo>
                  <a:lnTo>
                    <a:pt x="47" y="82"/>
                  </a:lnTo>
                  <a:lnTo>
                    <a:pt x="50" y="76"/>
                  </a:lnTo>
                  <a:lnTo>
                    <a:pt x="50" y="64"/>
                  </a:lnTo>
                  <a:lnTo>
                    <a:pt x="53" y="50"/>
                  </a:lnTo>
                  <a:lnTo>
                    <a:pt x="50" y="35"/>
                  </a:lnTo>
                  <a:lnTo>
                    <a:pt x="50" y="26"/>
                  </a:lnTo>
                  <a:lnTo>
                    <a:pt x="47" y="18"/>
                  </a:lnTo>
                  <a:lnTo>
                    <a:pt x="38" y="12"/>
                  </a:lnTo>
                  <a:lnTo>
                    <a:pt x="32" y="12"/>
                  </a:lnTo>
                  <a:lnTo>
                    <a:pt x="24" y="12"/>
                  </a:lnTo>
                  <a:lnTo>
                    <a:pt x="18" y="18"/>
                  </a:lnTo>
                  <a:lnTo>
                    <a:pt x="15" y="26"/>
                  </a:lnTo>
                  <a:lnTo>
                    <a:pt x="12" y="35"/>
                  </a:lnTo>
                  <a:lnTo>
                    <a:pt x="12" y="5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7" name="Rectangle 176"/>
            <p:cNvSpPr>
              <a:spLocks noChangeArrowheads="1"/>
            </p:cNvSpPr>
            <p:nvPr/>
          </p:nvSpPr>
          <p:spPr bwMode="auto">
            <a:xfrm>
              <a:off x="2977" y="1339"/>
              <a:ext cx="14" cy="99"/>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768" name="Freeform 177"/>
            <p:cNvSpPr>
              <a:spLocks noEditPoints="1"/>
            </p:cNvSpPr>
            <p:nvPr/>
          </p:nvSpPr>
          <p:spPr bwMode="auto">
            <a:xfrm>
              <a:off x="3003" y="1365"/>
              <a:ext cx="67" cy="76"/>
            </a:xfrm>
            <a:custGeom>
              <a:avLst/>
              <a:gdLst>
                <a:gd name="T0" fmla="*/ 0 w 67"/>
                <a:gd name="T1" fmla="*/ 38 h 76"/>
                <a:gd name="T2" fmla="*/ 0 w 67"/>
                <a:gd name="T3" fmla="*/ 24 h 76"/>
                <a:gd name="T4" fmla="*/ 6 w 67"/>
                <a:gd name="T5" fmla="*/ 15 h 76"/>
                <a:gd name="T6" fmla="*/ 12 w 67"/>
                <a:gd name="T7" fmla="*/ 6 h 76"/>
                <a:gd name="T8" fmla="*/ 17 w 67"/>
                <a:gd name="T9" fmla="*/ 3 h 76"/>
                <a:gd name="T10" fmla="*/ 23 w 67"/>
                <a:gd name="T11" fmla="*/ 0 h 76"/>
                <a:gd name="T12" fmla="*/ 32 w 67"/>
                <a:gd name="T13" fmla="*/ 0 h 76"/>
                <a:gd name="T14" fmla="*/ 41 w 67"/>
                <a:gd name="T15" fmla="*/ 0 h 76"/>
                <a:gd name="T16" fmla="*/ 49 w 67"/>
                <a:gd name="T17" fmla="*/ 3 h 76"/>
                <a:gd name="T18" fmla="*/ 55 w 67"/>
                <a:gd name="T19" fmla="*/ 9 h 76"/>
                <a:gd name="T20" fmla="*/ 61 w 67"/>
                <a:gd name="T21" fmla="*/ 18 h 76"/>
                <a:gd name="T22" fmla="*/ 64 w 67"/>
                <a:gd name="T23" fmla="*/ 27 h 76"/>
                <a:gd name="T24" fmla="*/ 67 w 67"/>
                <a:gd name="T25" fmla="*/ 35 h 76"/>
                <a:gd name="T26" fmla="*/ 64 w 67"/>
                <a:gd name="T27" fmla="*/ 50 h 76"/>
                <a:gd name="T28" fmla="*/ 61 w 67"/>
                <a:gd name="T29" fmla="*/ 59 h 76"/>
                <a:gd name="T30" fmla="*/ 55 w 67"/>
                <a:gd name="T31" fmla="*/ 65 h 76"/>
                <a:gd name="T32" fmla="*/ 49 w 67"/>
                <a:gd name="T33" fmla="*/ 70 h 76"/>
                <a:gd name="T34" fmla="*/ 41 w 67"/>
                <a:gd name="T35" fmla="*/ 73 h 76"/>
                <a:gd name="T36" fmla="*/ 32 w 67"/>
                <a:gd name="T37" fmla="*/ 76 h 76"/>
                <a:gd name="T38" fmla="*/ 23 w 67"/>
                <a:gd name="T39" fmla="*/ 73 h 76"/>
                <a:gd name="T40" fmla="*/ 15 w 67"/>
                <a:gd name="T41" fmla="*/ 70 h 76"/>
                <a:gd name="T42" fmla="*/ 9 w 67"/>
                <a:gd name="T43" fmla="*/ 65 h 76"/>
                <a:gd name="T44" fmla="*/ 3 w 67"/>
                <a:gd name="T45" fmla="*/ 59 h 76"/>
                <a:gd name="T46" fmla="*/ 0 w 67"/>
                <a:gd name="T47" fmla="*/ 50 h 76"/>
                <a:gd name="T48" fmla="*/ 0 w 67"/>
                <a:gd name="T49" fmla="*/ 38 h 76"/>
                <a:gd name="T50" fmla="*/ 15 w 67"/>
                <a:gd name="T51" fmla="*/ 38 h 76"/>
                <a:gd name="T52" fmla="*/ 15 w 67"/>
                <a:gd name="T53" fmla="*/ 44 h 76"/>
                <a:gd name="T54" fmla="*/ 15 w 67"/>
                <a:gd name="T55" fmla="*/ 53 h 76"/>
                <a:gd name="T56" fmla="*/ 17 w 67"/>
                <a:gd name="T57" fmla="*/ 56 h 76"/>
                <a:gd name="T58" fmla="*/ 26 w 67"/>
                <a:gd name="T59" fmla="*/ 62 h 76"/>
                <a:gd name="T60" fmla="*/ 32 w 67"/>
                <a:gd name="T61" fmla="*/ 65 h 76"/>
                <a:gd name="T62" fmla="*/ 41 w 67"/>
                <a:gd name="T63" fmla="*/ 62 h 76"/>
                <a:gd name="T64" fmla="*/ 47 w 67"/>
                <a:gd name="T65" fmla="*/ 56 h 76"/>
                <a:gd name="T66" fmla="*/ 49 w 67"/>
                <a:gd name="T67" fmla="*/ 53 h 76"/>
                <a:gd name="T68" fmla="*/ 52 w 67"/>
                <a:gd name="T69" fmla="*/ 44 h 76"/>
                <a:gd name="T70" fmla="*/ 52 w 67"/>
                <a:gd name="T71" fmla="*/ 38 h 76"/>
                <a:gd name="T72" fmla="*/ 52 w 67"/>
                <a:gd name="T73" fmla="*/ 30 h 76"/>
                <a:gd name="T74" fmla="*/ 49 w 67"/>
                <a:gd name="T75" fmla="*/ 24 h 76"/>
                <a:gd name="T76" fmla="*/ 47 w 67"/>
                <a:gd name="T77" fmla="*/ 18 h 76"/>
                <a:gd name="T78" fmla="*/ 41 w 67"/>
                <a:gd name="T79" fmla="*/ 12 h 76"/>
                <a:gd name="T80" fmla="*/ 32 w 67"/>
                <a:gd name="T81" fmla="*/ 12 h 76"/>
                <a:gd name="T82" fmla="*/ 26 w 67"/>
                <a:gd name="T83" fmla="*/ 12 h 76"/>
                <a:gd name="T84" fmla="*/ 17 w 67"/>
                <a:gd name="T85" fmla="*/ 18 h 76"/>
                <a:gd name="T86" fmla="*/ 15 w 67"/>
                <a:gd name="T87" fmla="*/ 24 h 76"/>
                <a:gd name="T88" fmla="*/ 15 w 67"/>
                <a:gd name="T89" fmla="*/ 30 h 76"/>
                <a:gd name="T90" fmla="*/ 15 w 67"/>
                <a:gd name="T91" fmla="*/ 38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7"/>
                <a:gd name="T139" fmla="*/ 0 h 76"/>
                <a:gd name="T140" fmla="*/ 67 w 67"/>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7" h="76">
                  <a:moveTo>
                    <a:pt x="0" y="38"/>
                  </a:moveTo>
                  <a:lnTo>
                    <a:pt x="0" y="24"/>
                  </a:lnTo>
                  <a:lnTo>
                    <a:pt x="6" y="15"/>
                  </a:lnTo>
                  <a:lnTo>
                    <a:pt x="12" y="6"/>
                  </a:lnTo>
                  <a:lnTo>
                    <a:pt x="17" y="3"/>
                  </a:lnTo>
                  <a:lnTo>
                    <a:pt x="23" y="0"/>
                  </a:lnTo>
                  <a:lnTo>
                    <a:pt x="32" y="0"/>
                  </a:lnTo>
                  <a:lnTo>
                    <a:pt x="41" y="0"/>
                  </a:lnTo>
                  <a:lnTo>
                    <a:pt x="49" y="3"/>
                  </a:lnTo>
                  <a:lnTo>
                    <a:pt x="55" y="9"/>
                  </a:lnTo>
                  <a:lnTo>
                    <a:pt x="61" y="18"/>
                  </a:lnTo>
                  <a:lnTo>
                    <a:pt x="64" y="27"/>
                  </a:lnTo>
                  <a:lnTo>
                    <a:pt x="67" y="35"/>
                  </a:lnTo>
                  <a:lnTo>
                    <a:pt x="64" y="50"/>
                  </a:lnTo>
                  <a:lnTo>
                    <a:pt x="61" y="59"/>
                  </a:lnTo>
                  <a:lnTo>
                    <a:pt x="55" y="65"/>
                  </a:lnTo>
                  <a:lnTo>
                    <a:pt x="49" y="70"/>
                  </a:lnTo>
                  <a:lnTo>
                    <a:pt x="41" y="73"/>
                  </a:lnTo>
                  <a:lnTo>
                    <a:pt x="32" y="76"/>
                  </a:lnTo>
                  <a:lnTo>
                    <a:pt x="23" y="73"/>
                  </a:lnTo>
                  <a:lnTo>
                    <a:pt x="15" y="70"/>
                  </a:lnTo>
                  <a:lnTo>
                    <a:pt x="9" y="65"/>
                  </a:lnTo>
                  <a:lnTo>
                    <a:pt x="3" y="59"/>
                  </a:lnTo>
                  <a:lnTo>
                    <a:pt x="0" y="50"/>
                  </a:lnTo>
                  <a:lnTo>
                    <a:pt x="0" y="38"/>
                  </a:lnTo>
                  <a:close/>
                  <a:moveTo>
                    <a:pt x="15" y="38"/>
                  </a:moveTo>
                  <a:lnTo>
                    <a:pt x="15" y="44"/>
                  </a:lnTo>
                  <a:lnTo>
                    <a:pt x="15" y="53"/>
                  </a:lnTo>
                  <a:lnTo>
                    <a:pt x="17" y="56"/>
                  </a:lnTo>
                  <a:lnTo>
                    <a:pt x="26" y="62"/>
                  </a:lnTo>
                  <a:lnTo>
                    <a:pt x="32" y="65"/>
                  </a:lnTo>
                  <a:lnTo>
                    <a:pt x="41" y="62"/>
                  </a:lnTo>
                  <a:lnTo>
                    <a:pt x="47" y="56"/>
                  </a:lnTo>
                  <a:lnTo>
                    <a:pt x="49" y="53"/>
                  </a:lnTo>
                  <a:lnTo>
                    <a:pt x="52" y="44"/>
                  </a:lnTo>
                  <a:lnTo>
                    <a:pt x="52" y="38"/>
                  </a:lnTo>
                  <a:lnTo>
                    <a:pt x="52" y="30"/>
                  </a:lnTo>
                  <a:lnTo>
                    <a:pt x="49" y="24"/>
                  </a:lnTo>
                  <a:lnTo>
                    <a:pt x="47" y="18"/>
                  </a:lnTo>
                  <a:lnTo>
                    <a:pt x="41" y="12"/>
                  </a:lnTo>
                  <a:lnTo>
                    <a:pt x="32" y="12"/>
                  </a:lnTo>
                  <a:lnTo>
                    <a:pt x="26" y="12"/>
                  </a:lnTo>
                  <a:lnTo>
                    <a:pt x="17" y="18"/>
                  </a:lnTo>
                  <a:lnTo>
                    <a:pt x="15" y="24"/>
                  </a:lnTo>
                  <a:lnTo>
                    <a:pt x="15" y="30"/>
                  </a:lnTo>
                  <a:lnTo>
                    <a:pt x="15" y="3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69" name="Freeform 178"/>
            <p:cNvSpPr>
              <a:spLocks noEditPoints="1"/>
            </p:cNvSpPr>
            <p:nvPr/>
          </p:nvSpPr>
          <p:spPr bwMode="auto">
            <a:xfrm>
              <a:off x="3082" y="1365"/>
              <a:ext cx="64" cy="76"/>
            </a:xfrm>
            <a:custGeom>
              <a:avLst/>
              <a:gdLst>
                <a:gd name="T0" fmla="*/ 40 w 64"/>
                <a:gd name="T1" fmla="*/ 70 h 76"/>
                <a:gd name="T2" fmla="*/ 29 w 64"/>
                <a:gd name="T3" fmla="*/ 76 h 76"/>
                <a:gd name="T4" fmla="*/ 11 w 64"/>
                <a:gd name="T5" fmla="*/ 73 h 76"/>
                <a:gd name="T6" fmla="*/ 0 w 64"/>
                <a:gd name="T7" fmla="*/ 62 h 76"/>
                <a:gd name="T8" fmla="*/ 0 w 64"/>
                <a:gd name="T9" fmla="*/ 50 h 76"/>
                <a:gd name="T10" fmla="*/ 2 w 64"/>
                <a:gd name="T11" fmla="*/ 41 h 76"/>
                <a:gd name="T12" fmla="*/ 11 w 64"/>
                <a:gd name="T13" fmla="*/ 35 h 76"/>
                <a:gd name="T14" fmla="*/ 20 w 64"/>
                <a:gd name="T15" fmla="*/ 33 h 76"/>
                <a:gd name="T16" fmla="*/ 37 w 64"/>
                <a:gd name="T17" fmla="*/ 30 h 76"/>
                <a:gd name="T18" fmla="*/ 43 w 64"/>
                <a:gd name="T19" fmla="*/ 27 h 76"/>
                <a:gd name="T20" fmla="*/ 43 w 64"/>
                <a:gd name="T21" fmla="*/ 18 h 76"/>
                <a:gd name="T22" fmla="*/ 37 w 64"/>
                <a:gd name="T23" fmla="*/ 12 h 76"/>
                <a:gd name="T24" fmla="*/ 23 w 64"/>
                <a:gd name="T25" fmla="*/ 12 h 76"/>
                <a:gd name="T26" fmla="*/ 14 w 64"/>
                <a:gd name="T27" fmla="*/ 18 h 76"/>
                <a:gd name="T28" fmla="*/ 0 w 64"/>
                <a:gd name="T29" fmla="*/ 21 h 76"/>
                <a:gd name="T30" fmla="*/ 5 w 64"/>
                <a:gd name="T31" fmla="*/ 9 h 76"/>
                <a:gd name="T32" fmla="*/ 14 w 64"/>
                <a:gd name="T33" fmla="*/ 3 h 76"/>
                <a:gd name="T34" fmla="*/ 32 w 64"/>
                <a:gd name="T35" fmla="*/ 0 h 76"/>
                <a:gd name="T36" fmla="*/ 46 w 64"/>
                <a:gd name="T37" fmla="*/ 0 h 76"/>
                <a:gd name="T38" fmla="*/ 55 w 64"/>
                <a:gd name="T39" fmla="*/ 6 h 76"/>
                <a:gd name="T40" fmla="*/ 58 w 64"/>
                <a:gd name="T41" fmla="*/ 15 h 76"/>
                <a:gd name="T42" fmla="*/ 61 w 64"/>
                <a:gd name="T43" fmla="*/ 27 h 76"/>
                <a:gd name="T44" fmla="*/ 61 w 64"/>
                <a:gd name="T45" fmla="*/ 53 h 76"/>
                <a:gd name="T46" fmla="*/ 61 w 64"/>
                <a:gd name="T47" fmla="*/ 65 h 76"/>
                <a:gd name="T48" fmla="*/ 64 w 64"/>
                <a:gd name="T49" fmla="*/ 73 h 76"/>
                <a:gd name="T50" fmla="*/ 49 w 64"/>
                <a:gd name="T51" fmla="*/ 70 h 76"/>
                <a:gd name="T52" fmla="*/ 46 w 64"/>
                <a:gd name="T53" fmla="*/ 38 h 76"/>
                <a:gd name="T54" fmla="*/ 26 w 64"/>
                <a:gd name="T55" fmla="*/ 44 h 76"/>
                <a:gd name="T56" fmla="*/ 17 w 64"/>
                <a:gd name="T57" fmla="*/ 44 h 76"/>
                <a:gd name="T58" fmla="*/ 14 w 64"/>
                <a:gd name="T59" fmla="*/ 50 h 76"/>
                <a:gd name="T60" fmla="*/ 11 w 64"/>
                <a:gd name="T61" fmla="*/ 53 h 76"/>
                <a:gd name="T62" fmla="*/ 14 w 64"/>
                <a:gd name="T63" fmla="*/ 62 h 76"/>
                <a:gd name="T64" fmla="*/ 23 w 64"/>
                <a:gd name="T65" fmla="*/ 65 h 76"/>
                <a:gd name="T66" fmla="*/ 34 w 64"/>
                <a:gd name="T67" fmla="*/ 62 h 76"/>
                <a:gd name="T68" fmla="*/ 43 w 64"/>
                <a:gd name="T69" fmla="*/ 53 h 76"/>
                <a:gd name="T70" fmla="*/ 43 w 64"/>
                <a:gd name="T71" fmla="*/ 44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76"/>
                <a:gd name="T110" fmla="*/ 64 w 64"/>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76">
                  <a:moveTo>
                    <a:pt x="46" y="65"/>
                  </a:moveTo>
                  <a:lnTo>
                    <a:pt x="40" y="70"/>
                  </a:lnTo>
                  <a:lnTo>
                    <a:pt x="34" y="73"/>
                  </a:lnTo>
                  <a:lnTo>
                    <a:pt x="29" y="76"/>
                  </a:lnTo>
                  <a:lnTo>
                    <a:pt x="20" y="76"/>
                  </a:lnTo>
                  <a:lnTo>
                    <a:pt x="11" y="73"/>
                  </a:lnTo>
                  <a:lnTo>
                    <a:pt x="5" y="70"/>
                  </a:lnTo>
                  <a:lnTo>
                    <a:pt x="0" y="62"/>
                  </a:lnTo>
                  <a:lnTo>
                    <a:pt x="0" y="56"/>
                  </a:lnTo>
                  <a:lnTo>
                    <a:pt x="0" y="50"/>
                  </a:lnTo>
                  <a:lnTo>
                    <a:pt x="0" y="44"/>
                  </a:lnTo>
                  <a:lnTo>
                    <a:pt x="2" y="41"/>
                  </a:lnTo>
                  <a:lnTo>
                    <a:pt x="5" y="38"/>
                  </a:lnTo>
                  <a:lnTo>
                    <a:pt x="11" y="35"/>
                  </a:lnTo>
                  <a:lnTo>
                    <a:pt x="14" y="33"/>
                  </a:lnTo>
                  <a:lnTo>
                    <a:pt x="20" y="33"/>
                  </a:lnTo>
                  <a:lnTo>
                    <a:pt x="26" y="33"/>
                  </a:lnTo>
                  <a:lnTo>
                    <a:pt x="37" y="30"/>
                  </a:lnTo>
                  <a:lnTo>
                    <a:pt x="43" y="27"/>
                  </a:lnTo>
                  <a:lnTo>
                    <a:pt x="46" y="24"/>
                  </a:lnTo>
                  <a:lnTo>
                    <a:pt x="43" y="18"/>
                  </a:lnTo>
                  <a:lnTo>
                    <a:pt x="40" y="15"/>
                  </a:lnTo>
                  <a:lnTo>
                    <a:pt x="37" y="12"/>
                  </a:lnTo>
                  <a:lnTo>
                    <a:pt x="29" y="12"/>
                  </a:lnTo>
                  <a:lnTo>
                    <a:pt x="23" y="12"/>
                  </a:lnTo>
                  <a:lnTo>
                    <a:pt x="17" y="15"/>
                  </a:lnTo>
                  <a:lnTo>
                    <a:pt x="14" y="18"/>
                  </a:lnTo>
                  <a:lnTo>
                    <a:pt x="14" y="24"/>
                  </a:lnTo>
                  <a:lnTo>
                    <a:pt x="0" y="21"/>
                  </a:lnTo>
                  <a:lnTo>
                    <a:pt x="2" y="15"/>
                  </a:lnTo>
                  <a:lnTo>
                    <a:pt x="5" y="9"/>
                  </a:lnTo>
                  <a:lnTo>
                    <a:pt x="8" y="6"/>
                  </a:lnTo>
                  <a:lnTo>
                    <a:pt x="14" y="3"/>
                  </a:lnTo>
                  <a:lnTo>
                    <a:pt x="23" y="0"/>
                  </a:lnTo>
                  <a:lnTo>
                    <a:pt x="32" y="0"/>
                  </a:lnTo>
                  <a:lnTo>
                    <a:pt x="40" y="0"/>
                  </a:lnTo>
                  <a:lnTo>
                    <a:pt x="46" y="0"/>
                  </a:lnTo>
                  <a:lnTo>
                    <a:pt x="52" y="3"/>
                  </a:lnTo>
                  <a:lnTo>
                    <a:pt x="55" y="6"/>
                  </a:lnTo>
                  <a:lnTo>
                    <a:pt x="58" y="12"/>
                  </a:lnTo>
                  <a:lnTo>
                    <a:pt x="58" y="15"/>
                  </a:lnTo>
                  <a:lnTo>
                    <a:pt x="58" y="21"/>
                  </a:lnTo>
                  <a:lnTo>
                    <a:pt x="61" y="27"/>
                  </a:lnTo>
                  <a:lnTo>
                    <a:pt x="61" y="41"/>
                  </a:lnTo>
                  <a:lnTo>
                    <a:pt x="61" y="53"/>
                  </a:lnTo>
                  <a:lnTo>
                    <a:pt x="61" y="59"/>
                  </a:lnTo>
                  <a:lnTo>
                    <a:pt x="61" y="65"/>
                  </a:lnTo>
                  <a:lnTo>
                    <a:pt x="61" y="70"/>
                  </a:lnTo>
                  <a:lnTo>
                    <a:pt x="64" y="73"/>
                  </a:lnTo>
                  <a:lnTo>
                    <a:pt x="52" y="73"/>
                  </a:lnTo>
                  <a:lnTo>
                    <a:pt x="49" y="70"/>
                  </a:lnTo>
                  <a:lnTo>
                    <a:pt x="46" y="65"/>
                  </a:lnTo>
                  <a:close/>
                  <a:moveTo>
                    <a:pt x="46" y="38"/>
                  </a:moveTo>
                  <a:lnTo>
                    <a:pt x="37" y="41"/>
                  </a:lnTo>
                  <a:lnTo>
                    <a:pt x="26" y="44"/>
                  </a:lnTo>
                  <a:lnTo>
                    <a:pt x="20" y="44"/>
                  </a:lnTo>
                  <a:lnTo>
                    <a:pt x="17" y="44"/>
                  </a:lnTo>
                  <a:lnTo>
                    <a:pt x="14" y="47"/>
                  </a:lnTo>
                  <a:lnTo>
                    <a:pt x="14" y="50"/>
                  </a:lnTo>
                  <a:lnTo>
                    <a:pt x="11" y="50"/>
                  </a:lnTo>
                  <a:lnTo>
                    <a:pt x="11" y="53"/>
                  </a:lnTo>
                  <a:lnTo>
                    <a:pt x="11" y="59"/>
                  </a:lnTo>
                  <a:lnTo>
                    <a:pt x="14" y="62"/>
                  </a:lnTo>
                  <a:lnTo>
                    <a:pt x="20" y="62"/>
                  </a:lnTo>
                  <a:lnTo>
                    <a:pt x="23" y="65"/>
                  </a:lnTo>
                  <a:lnTo>
                    <a:pt x="32" y="62"/>
                  </a:lnTo>
                  <a:lnTo>
                    <a:pt x="34" y="62"/>
                  </a:lnTo>
                  <a:lnTo>
                    <a:pt x="40" y="59"/>
                  </a:lnTo>
                  <a:lnTo>
                    <a:pt x="43" y="53"/>
                  </a:lnTo>
                  <a:lnTo>
                    <a:pt x="43" y="50"/>
                  </a:lnTo>
                  <a:lnTo>
                    <a:pt x="43" y="44"/>
                  </a:lnTo>
                  <a:lnTo>
                    <a:pt x="46" y="3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70" name="Freeform 179"/>
            <p:cNvSpPr>
              <a:spLocks noEditPoints="1"/>
            </p:cNvSpPr>
            <p:nvPr/>
          </p:nvSpPr>
          <p:spPr bwMode="auto">
            <a:xfrm>
              <a:off x="3157" y="1339"/>
              <a:ext cx="61" cy="102"/>
            </a:xfrm>
            <a:custGeom>
              <a:avLst/>
              <a:gdLst>
                <a:gd name="T0" fmla="*/ 50 w 61"/>
                <a:gd name="T1" fmla="*/ 99 h 102"/>
                <a:gd name="T2" fmla="*/ 50 w 61"/>
                <a:gd name="T3" fmla="*/ 88 h 102"/>
                <a:gd name="T4" fmla="*/ 44 w 61"/>
                <a:gd name="T5" fmla="*/ 96 h 102"/>
                <a:gd name="T6" fmla="*/ 38 w 61"/>
                <a:gd name="T7" fmla="*/ 99 h 102"/>
                <a:gd name="T8" fmla="*/ 29 w 61"/>
                <a:gd name="T9" fmla="*/ 102 h 102"/>
                <a:gd name="T10" fmla="*/ 21 w 61"/>
                <a:gd name="T11" fmla="*/ 99 h 102"/>
                <a:gd name="T12" fmla="*/ 15 w 61"/>
                <a:gd name="T13" fmla="*/ 96 h 102"/>
                <a:gd name="T14" fmla="*/ 6 w 61"/>
                <a:gd name="T15" fmla="*/ 91 h 102"/>
                <a:gd name="T16" fmla="*/ 3 w 61"/>
                <a:gd name="T17" fmla="*/ 82 h 102"/>
                <a:gd name="T18" fmla="*/ 0 w 61"/>
                <a:gd name="T19" fmla="*/ 73 h 102"/>
                <a:gd name="T20" fmla="*/ 0 w 61"/>
                <a:gd name="T21" fmla="*/ 64 h 102"/>
                <a:gd name="T22" fmla="*/ 0 w 61"/>
                <a:gd name="T23" fmla="*/ 53 h 102"/>
                <a:gd name="T24" fmla="*/ 3 w 61"/>
                <a:gd name="T25" fmla="*/ 44 h 102"/>
                <a:gd name="T26" fmla="*/ 6 w 61"/>
                <a:gd name="T27" fmla="*/ 35 h 102"/>
                <a:gd name="T28" fmla="*/ 12 w 61"/>
                <a:gd name="T29" fmla="*/ 29 h 102"/>
                <a:gd name="T30" fmla="*/ 21 w 61"/>
                <a:gd name="T31" fmla="*/ 26 h 102"/>
                <a:gd name="T32" fmla="*/ 29 w 61"/>
                <a:gd name="T33" fmla="*/ 26 h 102"/>
                <a:gd name="T34" fmla="*/ 35 w 61"/>
                <a:gd name="T35" fmla="*/ 26 h 102"/>
                <a:gd name="T36" fmla="*/ 41 w 61"/>
                <a:gd name="T37" fmla="*/ 29 h 102"/>
                <a:gd name="T38" fmla="*/ 44 w 61"/>
                <a:gd name="T39" fmla="*/ 32 h 102"/>
                <a:gd name="T40" fmla="*/ 50 w 61"/>
                <a:gd name="T41" fmla="*/ 38 h 102"/>
                <a:gd name="T42" fmla="*/ 50 w 61"/>
                <a:gd name="T43" fmla="*/ 0 h 102"/>
                <a:gd name="T44" fmla="*/ 61 w 61"/>
                <a:gd name="T45" fmla="*/ 0 h 102"/>
                <a:gd name="T46" fmla="*/ 61 w 61"/>
                <a:gd name="T47" fmla="*/ 99 h 102"/>
                <a:gd name="T48" fmla="*/ 50 w 61"/>
                <a:gd name="T49" fmla="*/ 99 h 102"/>
                <a:gd name="T50" fmla="*/ 12 w 61"/>
                <a:gd name="T51" fmla="*/ 64 h 102"/>
                <a:gd name="T52" fmla="*/ 12 w 61"/>
                <a:gd name="T53" fmla="*/ 70 h 102"/>
                <a:gd name="T54" fmla="*/ 15 w 61"/>
                <a:gd name="T55" fmla="*/ 79 h 102"/>
                <a:gd name="T56" fmla="*/ 18 w 61"/>
                <a:gd name="T57" fmla="*/ 82 h 102"/>
                <a:gd name="T58" fmla="*/ 23 w 61"/>
                <a:gd name="T59" fmla="*/ 88 h 102"/>
                <a:gd name="T60" fmla="*/ 29 w 61"/>
                <a:gd name="T61" fmla="*/ 91 h 102"/>
                <a:gd name="T62" fmla="*/ 38 w 61"/>
                <a:gd name="T63" fmla="*/ 88 h 102"/>
                <a:gd name="T64" fmla="*/ 44 w 61"/>
                <a:gd name="T65" fmla="*/ 85 h 102"/>
                <a:gd name="T66" fmla="*/ 47 w 61"/>
                <a:gd name="T67" fmla="*/ 79 h 102"/>
                <a:gd name="T68" fmla="*/ 47 w 61"/>
                <a:gd name="T69" fmla="*/ 73 h 102"/>
                <a:gd name="T70" fmla="*/ 50 w 61"/>
                <a:gd name="T71" fmla="*/ 64 h 102"/>
                <a:gd name="T72" fmla="*/ 47 w 61"/>
                <a:gd name="T73" fmla="*/ 56 h 102"/>
                <a:gd name="T74" fmla="*/ 47 w 61"/>
                <a:gd name="T75" fmla="*/ 50 h 102"/>
                <a:gd name="T76" fmla="*/ 44 w 61"/>
                <a:gd name="T77" fmla="*/ 44 h 102"/>
                <a:gd name="T78" fmla="*/ 38 w 61"/>
                <a:gd name="T79" fmla="*/ 38 h 102"/>
                <a:gd name="T80" fmla="*/ 29 w 61"/>
                <a:gd name="T81" fmla="*/ 38 h 102"/>
                <a:gd name="T82" fmla="*/ 23 w 61"/>
                <a:gd name="T83" fmla="*/ 38 h 102"/>
                <a:gd name="T84" fmla="*/ 18 w 61"/>
                <a:gd name="T85" fmla="*/ 44 h 102"/>
                <a:gd name="T86" fmla="*/ 15 w 61"/>
                <a:gd name="T87" fmla="*/ 50 h 102"/>
                <a:gd name="T88" fmla="*/ 12 w 61"/>
                <a:gd name="T89" fmla="*/ 56 h 102"/>
                <a:gd name="T90" fmla="*/ 12 w 61"/>
                <a:gd name="T91" fmla="*/ 6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02"/>
                <a:gd name="T140" fmla="*/ 61 w 61"/>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02">
                  <a:moveTo>
                    <a:pt x="50" y="99"/>
                  </a:moveTo>
                  <a:lnTo>
                    <a:pt x="50" y="88"/>
                  </a:lnTo>
                  <a:lnTo>
                    <a:pt x="44" y="96"/>
                  </a:lnTo>
                  <a:lnTo>
                    <a:pt x="38" y="99"/>
                  </a:lnTo>
                  <a:lnTo>
                    <a:pt x="29" y="102"/>
                  </a:lnTo>
                  <a:lnTo>
                    <a:pt x="21" y="99"/>
                  </a:lnTo>
                  <a:lnTo>
                    <a:pt x="15" y="96"/>
                  </a:lnTo>
                  <a:lnTo>
                    <a:pt x="6" y="91"/>
                  </a:lnTo>
                  <a:lnTo>
                    <a:pt x="3" y="82"/>
                  </a:lnTo>
                  <a:lnTo>
                    <a:pt x="0" y="73"/>
                  </a:lnTo>
                  <a:lnTo>
                    <a:pt x="0" y="64"/>
                  </a:lnTo>
                  <a:lnTo>
                    <a:pt x="0" y="53"/>
                  </a:lnTo>
                  <a:lnTo>
                    <a:pt x="3" y="44"/>
                  </a:lnTo>
                  <a:lnTo>
                    <a:pt x="6" y="35"/>
                  </a:lnTo>
                  <a:lnTo>
                    <a:pt x="12" y="29"/>
                  </a:lnTo>
                  <a:lnTo>
                    <a:pt x="21" y="26"/>
                  </a:lnTo>
                  <a:lnTo>
                    <a:pt x="29" y="26"/>
                  </a:lnTo>
                  <a:lnTo>
                    <a:pt x="35" y="26"/>
                  </a:lnTo>
                  <a:lnTo>
                    <a:pt x="41" y="29"/>
                  </a:lnTo>
                  <a:lnTo>
                    <a:pt x="44" y="32"/>
                  </a:lnTo>
                  <a:lnTo>
                    <a:pt x="50" y="38"/>
                  </a:lnTo>
                  <a:lnTo>
                    <a:pt x="50" y="0"/>
                  </a:lnTo>
                  <a:lnTo>
                    <a:pt x="61" y="0"/>
                  </a:lnTo>
                  <a:lnTo>
                    <a:pt x="61" y="99"/>
                  </a:lnTo>
                  <a:lnTo>
                    <a:pt x="50" y="99"/>
                  </a:lnTo>
                  <a:close/>
                  <a:moveTo>
                    <a:pt x="12" y="64"/>
                  </a:moveTo>
                  <a:lnTo>
                    <a:pt x="12" y="70"/>
                  </a:lnTo>
                  <a:lnTo>
                    <a:pt x="15" y="79"/>
                  </a:lnTo>
                  <a:lnTo>
                    <a:pt x="18" y="82"/>
                  </a:lnTo>
                  <a:lnTo>
                    <a:pt x="23" y="88"/>
                  </a:lnTo>
                  <a:lnTo>
                    <a:pt x="29" y="91"/>
                  </a:lnTo>
                  <a:lnTo>
                    <a:pt x="38" y="88"/>
                  </a:lnTo>
                  <a:lnTo>
                    <a:pt x="44" y="85"/>
                  </a:lnTo>
                  <a:lnTo>
                    <a:pt x="47" y="79"/>
                  </a:lnTo>
                  <a:lnTo>
                    <a:pt x="47" y="73"/>
                  </a:lnTo>
                  <a:lnTo>
                    <a:pt x="50" y="64"/>
                  </a:lnTo>
                  <a:lnTo>
                    <a:pt x="47" y="56"/>
                  </a:lnTo>
                  <a:lnTo>
                    <a:pt x="47" y="50"/>
                  </a:lnTo>
                  <a:lnTo>
                    <a:pt x="44" y="44"/>
                  </a:lnTo>
                  <a:lnTo>
                    <a:pt x="38" y="38"/>
                  </a:lnTo>
                  <a:lnTo>
                    <a:pt x="29" y="38"/>
                  </a:lnTo>
                  <a:lnTo>
                    <a:pt x="23" y="38"/>
                  </a:lnTo>
                  <a:lnTo>
                    <a:pt x="18" y="44"/>
                  </a:lnTo>
                  <a:lnTo>
                    <a:pt x="15" y="50"/>
                  </a:lnTo>
                  <a:lnTo>
                    <a:pt x="12" y="56"/>
                  </a:lnTo>
                  <a:lnTo>
                    <a:pt x="12" y="64"/>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71" name="Freeform 180"/>
            <p:cNvSpPr>
              <a:spLocks/>
            </p:cNvSpPr>
            <p:nvPr/>
          </p:nvSpPr>
          <p:spPr bwMode="auto">
            <a:xfrm>
              <a:off x="3233" y="1339"/>
              <a:ext cx="35" cy="128"/>
            </a:xfrm>
            <a:custGeom>
              <a:avLst/>
              <a:gdLst>
                <a:gd name="T0" fmla="*/ 9 w 35"/>
                <a:gd name="T1" fmla="*/ 128 h 128"/>
                <a:gd name="T2" fmla="*/ 0 w 35"/>
                <a:gd name="T3" fmla="*/ 128 h 128"/>
                <a:gd name="T4" fmla="*/ 14 w 35"/>
                <a:gd name="T5" fmla="*/ 96 h 128"/>
                <a:gd name="T6" fmla="*/ 20 w 35"/>
                <a:gd name="T7" fmla="*/ 64 h 128"/>
                <a:gd name="T8" fmla="*/ 20 w 35"/>
                <a:gd name="T9" fmla="*/ 50 h 128"/>
                <a:gd name="T10" fmla="*/ 17 w 35"/>
                <a:gd name="T11" fmla="*/ 38 h 128"/>
                <a:gd name="T12" fmla="*/ 14 w 35"/>
                <a:gd name="T13" fmla="*/ 29 h 128"/>
                <a:gd name="T14" fmla="*/ 12 w 35"/>
                <a:gd name="T15" fmla="*/ 21 h 128"/>
                <a:gd name="T16" fmla="*/ 9 w 35"/>
                <a:gd name="T17" fmla="*/ 15 h 128"/>
                <a:gd name="T18" fmla="*/ 6 w 35"/>
                <a:gd name="T19" fmla="*/ 9 h 128"/>
                <a:gd name="T20" fmla="*/ 0 w 35"/>
                <a:gd name="T21" fmla="*/ 0 h 128"/>
                <a:gd name="T22" fmla="*/ 9 w 35"/>
                <a:gd name="T23" fmla="*/ 0 h 128"/>
                <a:gd name="T24" fmla="*/ 20 w 35"/>
                <a:gd name="T25" fmla="*/ 15 h 128"/>
                <a:gd name="T26" fmla="*/ 29 w 35"/>
                <a:gd name="T27" fmla="*/ 32 h 128"/>
                <a:gd name="T28" fmla="*/ 32 w 35"/>
                <a:gd name="T29" fmla="*/ 47 h 128"/>
                <a:gd name="T30" fmla="*/ 35 w 35"/>
                <a:gd name="T31" fmla="*/ 64 h 128"/>
                <a:gd name="T32" fmla="*/ 32 w 35"/>
                <a:gd name="T33" fmla="*/ 82 h 128"/>
                <a:gd name="T34" fmla="*/ 26 w 35"/>
                <a:gd name="T35" fmla="*/ 99 h 128"/>
                <a:gd name="T36" fmla="*/ 17 w 35"/>
                <a:gd name="T37" fmla="*/ 114 h 128"/>
                <a:gd name="T38" fmla="*/ 9 w 35"/>
                <a:gd name="T39" fmla="*/ 128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128"/>
                <a:gd name="T62" fmla="*/ 35 w 35"/>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128">
                  <a:moveTo>
                    <a:pt x="9" y="128"/>
                  </a:moveTo>
                  <a:lnTo>
                    <a:pt x="0" y="128"/>
                  </a:lnTo>
                  <a:lnTo>
                    <a:pt x="14" y="96"/>
                  </a:lnTo>
                  <a:lnTo>
                    <a:pt x="20" y="64"/>
                  </a:lnTo>
                  <a:lnTo>
                    <a:pt x="20" y="50"/>
                  </a:lnTo>
                  <a:lnTo>
                    <a:pt x="17" y="38"/>
                  </a:lnTo>
                  <a:lnTo>
                    <a:pt x="14" y="29"/>
                  </a:lnTo>
                  <a:lnTo>
                    <a:pt x="12" y="21"/>
                  </a:lnTo>
                  <a:lnTo>
                    <a:pt x="9" y="15"/>
                  </a:lnTo>
                  <a:lnTo>
                    <a:pt x="6" y="9"/>
                  </a:lnTo>
                  <a:lnTo>
                    <a:pt x="0" y="0"/>
                  </a:lnTo>
                  <a:lnTo>
                    <a:pt x="9" y="0"/>
                  </a:lnTo>
                  <a:lnTo>
                    <a:pt x="20" y="15"/>
                  </a:lnTo>
                  <a:lnTo>
                    <a:pt x="29" y="32"/>
                  </a:lnTo>
                  <a:lnTo>
                    <a:pt x="32" y="47"/>
                  </a:lnTo>
                  <a:lnTo>
                    <a:pt x="35" y="64"/>
                  </a:lnTo>
                  <a:lnTo>
                    <a:pt x="32" y="82"/>
                  </a:lnTo>
                  <a:lnTo>
                    <a:pt x="26" y="99"/>
                  </a:lnTo>
                  <a:lnTo>
                    <a:pt x="17" y="114"/>
                  </a:lnTo>
                  <a:lnTo>
                    <a:pt x="9" y="128"/>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772" name="Freeform 190"/>
            <p:cNvSpPr>
              <a:spLocks/>
            </p:cNvSpPr>
            <p:nvPr/>
          </p:nvSpPr>
          <p:spPr bwMode="auto">
            <a:xfrm>
              <a:off x="768" y="2614"/>
              <a:ext cx="3294" cy="47"/>
            </a:xfrm>
            <a:custGeom>
              <a:avLst/>
              <a:gdLst>
                <a:gd name="T0" fmla="*/ 0 w 3294"/>
                <a:gd name="T1" fmla="*/ 47 h 47"/>
                <a:gd name="T2" fmla="*/ 364 w 3294"/>
                <a:gd name="T3" fmla="*/ 47 h 47"/>
                <a:gd name="T4" fmla="*/ 730 w 3294"/>
                <a:gd name="T5" fmla="*/ 38 h 47"/>
                <a:gd name="T6" fmla="*/ 1097 w 3294"/>
                <a:gd name="T7" fmla="*/ 44 h 47"/>
                <a:gd name="T8" fmla="*/ 1464 w 3294"/>
                <a:gd name="T9" fmla="*/ 35 h 47"/>
                <a:gd name="T10" fmla="*/ 1830 w 3294"/>
                <a:gd name="T11" fmla="*/ 38 h 47"/>
                <a:gd name="T12" fmla="*/ 2197 w 3294"/>
                <a:gd name="T13" fmla="*/ 35 h 47"/>
                <a:gd name="T14" fmla="*/ 2564 w 3294"/>
                <a:gd name="T15" fmla="*/ 27 h 47"/>
                <a:gd name="T16" fmla="*/ 2931 w 3294"/>
                <a:gd name="T17" fmla="*/ 21 h 47"/>
                <a:gd name="T18" fmla="*/ 3294 w 3294"/>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4"/>
                <a:gd name="T31" fmla="*/ 0 h 47"/>
                <a:gd name="T32" fmla="*/ 3294 w 3294"/>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4" h="47">
                  <a:moveTo>
                    <a:pt x="0" y="47"/>
                  </a:moveTo>
                  <a:lnTo>
                    <a:pt x="364" y="47"/>
                  </a:lnTo>
                  <a:lnTo>
                    <a:pt x="730" y="38"/>
                  </a:lnTo>
                  <a:lnTo>
                    <a:pt x="1097" y="44"/>
                  </a:lnTo>
                  <a:lnTo>
                    <a:pt x="1464" y="35"/>
                  </a:lnTo>
                  <a:lnTo>
                    <a:pt x="1830" y="38"/>
                  </a:lnTo>
                  <a:lnTo>
                    <a:pt x="2197" y="35"/>
                  </a:lnTo>
                  <a:lnTo>
                    <a:pt x="2564" y="27"/>
                  </a:lnTo>
                  <a:lnTo>
                    <a:pt x="2931" y="21"/>
                  </a:lnTo>
                  <a:lnTo>
                    <a:pt x="3294"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773" name="Line 191"/>
            <p:cNvSpPr>
              <a:spLocks noChangeShapeType="1"/>
            </p:cNvSpPr>
            <p:nvPr/>
          </p:nvSpPr>
          <p:spPr bwMode="auto">
            <a:xfrm flipV="1">
              <a:off x="768" y="2623"/>
              <a:ext cx="1" cy="7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74" name="Line 192"/>
            <p:cNvSpPr>
              <a:spLocks noChangeShapeType="1"/>
            </p:cNvSpPr>
            <p:nvPr/>
          </p:nvSpPr>
          <p:spPr bwMode="auto">
            <a:xfrm>
              <a:off x="730" y="2661"/>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75" name="Line 193"/>
            <p:cNvSpPr>
              <a:spLocks noChangeShapeType="1"/>
            </p:cNvSpPr>
            <p:nvPr/>
          </p:nvSpPr>
          <p:spPr bwMode="auto">
            <a:xfrm flipV="1">
              <a:off x="1132" y="2623"/>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76" name="Line 194"/>
            <p:cNvSpPr>
              <a:spLocks noChangeShapeType="1"/>
            </p:cNvSpPr>
            <p:nvPr/>
          </p:nvSpPr>
          <p:spPr bwMode="auto">
            <a:xfrm>
              <a:off x="1097" y="2661"/>
              <a:ext cx="7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77" name="Line 195"/>
            <p:cNvSpPr>
              <a:spLocks noChangeShapeType="1"/>
            </p:cNvSpPr>
            <p:nvPr/>
          </p:nvSpPr>
          <p:spPr bwMode="auto">
            <a:xfrm flipV="1">
              <a:off x="1498" y="2617"/>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78" name="Line 196"/>
            <p:cNvSpPr>
              <a:spLocks noChangeShapeType="1"/>
            </p:cNvSpPr>
            <p:nvPr/>
          </p:nvSpPr>
          <p:spPr bwMode="auto">
            <a:xfrm>
              <a:off x="1463" y="2652"/>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79" name="Line 197"/>
            <p:cNvSpPr>
              <a:spLocks noChangeShapeType="1"/>
            </p:cNvSpPr>
            <p:nvPr/>
          </p:nvSpPr>
          <p:spPr bwMode="auto">
            <a:xfrm flipV="1">
              <a:off x="1865" y="2623"/>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0" name="Line 198"/>
            <p:cNvSpPr>
              <a:spLocks noChangeShapeType="1"/>
            </p:cNvSpPr>
            <p:nvPr/>
          </p:nvSpPr>
          <p:spPr bwMode="auto">
            <a:xfrm>
              <a:off x="1830" y="2658"/>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1" name="Line 199"/>
            <p:cNvSpPr>
              <a:spLocks noChangeShapeType="1"/>
            </p:cNvSpPr>
            <p:nvPr/>
          </p:nvSpPr>
          <p:spPr bwMode="auto">
            <a:xfrm flipV="1">
              <a:off x="2232" y="2614"/>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2" name="Line 200"/>
            <p:cNvSpPr>
              <a:spLocks noChangeShapeType="1"/>
            </p:cNvSpPr>
            <p:nvPr/>
          </p:nvSpPr>
          <p:spPr bwMode="auto">
            <a:xfrm>
              <a:off x="2194" y="2649"/>
              <a:ext cx="7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3" name="Line 201"/>
            <p:cNvSpPr>
              <a:spLocks noChangeShapeType="1"/>
            </p:cNvSpPr>
            <p:nvPr/>
          </p:nvSpPr>
          <p:spPr bwMode="auto">
            <a:xfrm flipV="1">
              <a:off x="2598" y="2617"/>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4" name="Line 202"/>
            <p:cNvSpPr>
              <a:spLocks noChangeShapeType="1"/>
            </p:cNvSpPr>
            <p:nvPr/>
          </p:nvSpPr>
          <p:spPr bwMode="auto">
            <a:xfrm>
              <a:off x="2561" y="2652"/>
              <a:ext cx="7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5" name="Line 203"/>
            <p:cNvSpPr>
              <a:spLocks noChangeShapeType="1"/>
            </p:cNvSpPr>
            <p:nvPr/>
          </p:nvSpPr>
          <p:spPr bwMode="auto">
            <a:xfrm flipV="1">
              <a:off x="2965" y="2611"/>
              <a:ext cx="1" cy="7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6" name="Line 204"/>
            <p:cNvSpPr>
              <a:spLocks noChangeShapeType="1"/>
            </p:cNvSpPr>
            <p:nvPr/>
          </p:nvSpPr>
          <p:spPr bwMode="auto">
            <a:xfrm>
              <a:off x="2927" y="2649"/>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7" name="Line 205"/>
            <p:cNvSpPr>
              <a:spLocks noChangeShapeType="1"/>
            </p:cNvSpPr>
            <p:nvPr/>
          </p:nvSpPr>
          <p:spPr bwMode="auto">
            <a:xfrm flipV="1">
              <a:off x="3332" y="2603"/>
              <a:ext cx="1" cy="7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8" name="Line 206"/>
            <p:cNvSpPr>
              <a:spLocks noChangeShapeType="1"/>
            </p:cNvSpPr>
            <p:nvPr/>
          </p:nvSpPr>
          <p:spPr bwMode="auto">
            <a:xfrm>
              <a:off x="3294" y="2641"/>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89" name="Line 207"/>
            <p:cNvSpPr>
              <a:spLocks noChangeShapeType="1"/>
            </p:cNvSpPr>
            <p:nvPr/>
          </p:nvSpPr>
          <p:spPr bwMode="auto">
            <a:xfrm flipV="1">
              <a:off x="3699" y="2597"/>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0" name="Line 208"/>
            <p:cNvSpPr>
              <a:spLocks noChangeShapeType="1"/>
            </p:cNvSpPr>
            <p:nvPr/>
          </p:nvSpPr>
          <p:spPr bwMode="auto">
            <a:xfrm>
              <a:off x="3661" y="2635"/>
              <a:ext cx="7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1" name="Line 209"/>
            <p:cNvSpPr>
              <a:spLocks noChangeShapeType="1"/>
            </p:cNvSpPr>
            <p:nvPr/>
          </p:nvSpPr>
          <p:spPr bwMode="auto">
            <a:xfrm flipV="1">
              <a:off x="4062" y="2579"/>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2" name="Line 210"/>
            <p:cNvSpPr>
              <a:spLocks noChangeShapeType="1"/>
            </p:cNvSpPr>
            <p:nvPr/>
          </p:nvSpPr>
          <p:spPr bwMode="auto">
            <a:xfrm>
              <a:off x="4027" y="2614"/>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3" name="Rectangle 1116"/>
            <p:cNvSpPr>
              <a:spLocks noChangeArrowheads="1"/>
            </p:cNvSpPr>
            <p:nvPr/>
          </p:nvSpPr>
          <p:spPr bwMode="auto">
            <a:xfrm>
              <a:off x="768" y="1601"/>
              <a:ext cx="3294" cy="1098"/>
            </a:xfrm>
            <a:prstGeom prst="rect">
              <a:avLst/>
            </a:prstGeom>
            <a:noFill/>
            <a:ln w="9525">
              <a:solidFill>
                <a:srgbClr val="000000"/>
              </a:solidFill>
              <a:miter lim="800000"/>
              <a:headEnd/>
              <a:tailEnd/>
            </a:ln>
          </p:spPr>
          <p:txBody>
            <a:bodyPr/>
            <a:lstStyle/>
            <a:p>
              <a:endParaRPr lang="en-US" dirty="0">
                <a:latin typeface="Courier New" pitchFamily="49" charset="0"/>
              </a:endParaRPr>
            </a:p>
          </p:txBody>
        </p:sp>
        <p:sp>
          <p:nvSpPr>
            <p:cNvPr id="281794" name="Line 1310"/>
            <p:cNvSpPr>
              <a:spLocks noChangeShapeType="1"/>
            </p:cNvSpPr>
            <p:nvPr/>
          </p:nvSpPr>
          <p:spPr bwMode="auto">
            <a:xfrm flipV="1">
              <a:off x="3346" y="2230"/>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5" name="Line 1311"/>
            <p:cNvSpPr>
              <a:spLocks noChangeShapeType="1"/>
            </p:cNvSpPr>
            <p:nvPr/>
          </p:nvSpPr>
          <p:spPr bwMode="auto">
            <a:xfrm flipV="1">
              <a:off x="3364" y="2218"/>
              <a:ext cx="2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6" name="Line 1312"/>
            <p:cNvSpPr>
              <a:spLocks noChangeShapeType="1"/>
            </p:cNvSpPr>
            <p:nvPr/>
          </p:nvSpPr>
          <p:spPr bwMode="auto">
            <a:xfrm>
              <a:off x="3402" y="2213"/>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7" name="Line 1313"/>
            <p:cNvSpPr>
              <a:spLocks noChangeShapeType="1"/>
            </p:cNvSpPr>
            <p:nvPr/>
          </p:nvSpPr>
          <p:spPr bwMode="auto">
            <a:xfrm flipV="1">
              <a:off x="3419" y="2198"/>
              <a:ext cx="2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8" name="Line 1314"/>
            <p:cNvSpPr>
              <a:spLocks noChangeShapeType="1"/>
            </p:cNvSpPr>
            <p:nvPr/>
          </p:nvSpPr>
          <p:spPr bwMode="auto">
            <a:xfrm flipV="1">
              <a:off x="3457" y="2192"/>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799" name="Line 1315"/>
            <p:cNvSpPr>
              <a:spLocks noChangeShapeType="1"/>
            </p:cNvSpPr>
            <p:nvPr/>
          </p:nvSpPr>
          <p:spPr bwMode="auto">
            <a:xfrm flipV="1">
              <a:off x="3474" y="2178"/>
              <a:ext cx="27" cy="1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0" name="Line 1316"/>
            <p:cNvSpPr>
              <a:spLocks noChangeShapeType="1"/>
            </p:cNvSpPr>
            <p:nvPr/>
          </p:nvSpPr>
          <p:spPr bwMode="auto">
            <a:xfrm flipV="1">
              <a:off x="3512" y="2172"/>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1" name="Line 1317"/>
            <p:cNvSpPr>
              <a:spLocks noChangeShapeType="1"/>
            </p:cNvSpPr>
            <p:nvPr/>
          </p:nvSpPr>
          <p:spPr bwMode="auto">
            <a:xfrm flipV="1">
              <a:off x="3527" y="2157"/>
              <a:ext cx="29"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2" name="Line 1318"/>
            <p:cNvSpPr>
              <a:spLocks noChangeShapeType="1"/>
            </p:cNvSpPr>
            <p:nvPr/>
          </p:nvSpPr>
          <p:spPr bwMode="auto">
            <a:xfrm flipV="1">
              <a:off x="3565" y="2152"/>
              <a:ext cx="5" cy="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3" name="Line 1319"/>
            <p:cNvSpPr>
              <a:spLocks noChangeShapeType="1"/>
            </p:cNvSpPr>
            <p:nvPr/>
          </p:nvSpPr>
          <p:spPr bwMode="auto">
            <a:xfrm flipV="1">
              <a:off x="3582" y="2137"/>
              <a:ext cx="29"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4" name="Line 1320"/>
            <p:cNvSpPr>
              <a:spLocks noChangeShapeType="1"/>
            </p:cNvSpPr>
            <p:nvPr/>
          </p:nvSpPr>
          <p:spPr bwMode="auto">
            <a:xfrm flipV="1">
              <a:off x="3620" y="2131"/>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5" name="Line 1321"/>
            <p:cNvSpPr>
              <a:spLocks noChangeShapeType="1"/>
            </p:cNvSpPr>
            <p:nvPr/>
          </p:nvSpPr>
          <p:spPr bwMode="auto">
            <a:xfrm flipV="1">
              <a:off x="3637" y="2120"/>
              <a:ext cx="27"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6" name="Line 1322"/>
            <p:cNvSpPr>
              <a:spLocks noChangeShapeType="1"/>
            </p:cNvSpPr>
            <p:nvPr/>
          </p:nvSpPr>
          <p:spPr bwMode="auto">
            <a:xfrm>
              <a:off x="3675" y="2114"/>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7" name="Freeform 1323"/>
            <p:cNvSpPr>
              <a:spLocks/>
            </p:cNvSpPr>
            <p:nvPr/>
          </p:nvSpPr>
          <p:spPr bwMode="auto">
            <a:xfrm>
              <a:off x="3693" y="2090"/>
              <a:ext cx="23" cy="18"/>
            </a:xfrm>
            <a:custGeom>
              <a:avLst/>
              <a:gdLst>
                <a:gd name="T0" fmla="*/ 0 w 23"/>
                <a:gd name="T1" fmla="*/ 18 h 18"/>
                <a:gd name="T2" fmla="*/ 6 w 23"/>
                <a:gd name="T3" fmla="*/ 18 h 18"/>
                <a:gd name="T4" fmla="*/ 23 w 23"/>
                <a:gd name="T5" fmla="*/ 0 h 18"/>
                <a:gd name="T6" fmla="*/ 0 60000 65536"/>
                <a:gd name="T7" fmla="*/ 0 60000 65536"/>
                <a:gd name="T8" fmla="*/ 0 60000 65536"/>
                <a:gd name="T9" fmla="*/ 0 w 23"/>
                <a:gd name="T10" fmla="*/ 0 h 18"/>
                <a:gd name="T11" fmla="*/ 23 w 23"/>
                <a:gd name="T12" fmla="*/ 18 h 18"/>
              </a:gdLst>
              <a:ahLst/>
              <a:cxnLst>
                <a:cxn ang="T6">
                  <a:pos x="T0" y="T1"/>
                </a:cxn>
                <a:cxn ang="T7">
                  <a:pos x="T2" y="T3"/>
                </a:cxn>
                <a:cxn ang="T8">
                  <a:pos x="T4" y="T5"/>
                </a:cxn>
              </a:cxnLst>
              <a:rect l="T9" t="T10" r="T11" b="T12"/>
              <a:pathLst>
                <a:path w="23" h="18">
                  <a:moveTo>
                    <a:pt x="0" y="18"/>
                  </a:moveTo>
                  <a:lnTo>
                    <a:pt x="6" y="18"/>
                  </a:lnTo>
                  <a:lnTo>
                    <a:pt x="2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808" name="Line 1324"/>
            <p:cNvSpPr>
              <a:spLocks noChangeShapeType="1"/>
            </p:cNvSpPr>
            <p:nvPr/>
          </p:nvSpPr>
          <p:spPr bwMode="auto">
            <a:xfrm flipV="1">
              <a:off x="3725" y="2079"/>
              <a:ext cx="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09" name="Line 1325"/>
            <p:cNvSpPr>
              <a:spLocks noChangeShapeType="1"/>
            </p:cNvSpPr>
            <p:nvPr/>
          </p:nvSpPr>
          <p:spPr bwMode="auto">
            <a:xfrm flipV="1">
              <a:off x="3736" y="2053"/>
              <a:ext cx="24" cy="2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0" name="Line 1326"/>
            <p:cNvSpPr>
              <a:spLocks noChangeShapeType="1"/>
            </p:cNvSpPr>
            <p:nvPr/>
          </p:nvSpPr>
          <p:spPr bwMode="auto">
            <a:xfrm flipV="1">
              <a:off x="3768" y="2041"/>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1" name="Line 1327"/>
            <p:cNvSpPr>
              <a:spLocks noChangeShapeType="1"/>
            </p:cNvSpPr>
            <p:nvPr/>
          </p:nvSpPr>
          <p:spPr bwMode="auto">
            <a:xfrm flipV="1">
              <a:off x="3780" y="2015"/>
              <a:ext cx="23" cy="1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2" name="Line 1328"/>
            <p:cNvSpPr>
              <a:spLocks noChangeShapeType="1"/>
            </p:cNvSpPr>
            <p:nvPr/>
          </p:nvSpPr>
          <p:spPr bwMode="auto">
            <a:xfrm flipV="1">
              <a:off x="3812" y="2003"/>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3" name="Line 1329"/>
            <p:cNvSpPr>
              <a:spLocks noChangeShapeType="1"/>
            </p:cNvSpPr>
            <p:nvPr/>
          </p:nvSpPr>
          <p:spPr bwMode="auto">
            <a:xfrm flipV="1">
              <a:off x="3824" y="1977"/>
              <a:ext cx="23" cy="1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4" name="Line 1330"/>
            <p:cNvSpPr>
              <a:spLocks noChangeShapeType="1"/>
            </p:cNvSpPr>
            <p:nvPr/>
          </p:nvSpPr>
          <p:spPr bwMode="auto">
            <a:xfrm flipV="1">
              <a:off x="3856" y="1965"/>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5" name="Line 1331"/>
            <p:cNvSpPr>
              <a:spLocks noChangeShapeType="1"/>
            </p:cNvSpPr>
            <p:nvPr/>
          </p:nvSpPr>
          <p:spPr bwMode="auto">
            <a:xfrm flipV="1">
              <a:off x="3867" y="1936"/>
              <a:ext cx="24" cy="20"/>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6" name="Line 1332"/>
            <p:cNvSpPr>
              <a:spLocks noChangeShapeType="1"/>
            </p:cNvSpPr>
            <p:nvPr/>
          </p:nvSpPr>
          <p:spPr bwMode="auto">
            <a:xfrm flipV="1">
              <a:off x="3899" y="1924"/>
              <a:ext cx="3"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7" name="Line 1333"/>
            <p:cNvSpPr>
              <a:spLocks noChangeShapeType="1"/>
            </p:cNvSpPr>
            <p:nvPr/>
          </p:nvSpPr>
          <p:spPr bwMode="auto">
            <a:xfrm flipV="1">
              <a:off x="3911" y="1898"/>
              <a:ext cx="23" cy="2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8" name="Line 1334"/>
            <p:cNvSpPr>
              <a:spLocks noChangeShapeType="1"/>
            </p:cNvSpPr>
            <p:nvPr/>
          </p:nvSpPr>
          <p:spPr bwMode="auto">
            <a:xfrm flipV="1">
              <a:off x="3943" y="1887"/>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19" name="Line 1335"/>
            <p:cNvSpPr>
              <a:spLocks noChangeShapeType="1"/>
            </p:cNvSpPr>
            <p:nvPr/>
          </p:nvSpPr>
          <p:spPr bwMode="auto">
            <a:xfrm flipV="1">
              <a:off x="3955" y="1860"/>
              <a:ext cx="23" cy="2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20" name="Line 1336"/>
            <p:cNvSpPr>
              <a:spLocks noChangeShapeType="1"/>
            </p:cNvSpPr>
            <p:nvPr/>
          </p:nvSpPr>
          <p:spPr bwMode="auto">
            <a:xfrm flipV="1">
              <a:off x="3987" y="1849"/>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21" name="Line 1337"/>
            <p:cNvSpPr>
              <a:spLocks noChangeShapeType="1"/>
            </p:cNvSpPr>
            <p:nvPr/>
          </p:nvSpPr>
          <p:spPr bwMode="auto">
            <a:xfrm flipV="1">
              <a:off x="3998" y="1823"/>
              <a:ext cx="24" cy="1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22" name="Line 1338"/>
            <p:cNvSpPr>
              <a:spLocks noChangeShapeType="1"/>
            </p:cNvSpPr>
            <p:nvPr/>
          </p:nvSpPr>
          <p:spPr bwMode="auto">
            <a:xfrm flipV="1">
              <a:off x="4030" y="1811"/>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23" name="Line 1339"/>
            <p:cNvSpPr>
              <a:spLocks noChangeShapeType="1"/>
            </p:cNvSpPr>
            <p:nvPr/>
          </p:nvSpPr>
          <p:spPr bwMode="auto">
            <a:xfrm flipV="1">
              <a:off x="4042" y="1785"/>
              <a:ext cx="20" cy="17"/>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24" name="Freeform 1347"/>
            <p:cNvSpPr>
              <a:spLocks/>
            </p:cNvSpPr>
            <p:nvPr/>
          </p:nvSpPr>
          <p:spPr bwMode="auto">
            <a:xfrm>
              <a:off x="3294" y="2204"/>
              <a:ext cx="73" cy="73"/>
            </a:xfrm>
            <a:custGeom>
              <a:avLst/>
              <a:gdLst>
                <a:gd name="T0" fmla="*/ 0 w 73"/>
                <a:gd name="T1" fmla="*/ 0 h 73"/>
                <a:gd name="T2" fmla="*/ 0 w 73"/>
                <a:gd name="T3" fmla="*/ 73 h 73"/>
                <a:gd name="T4" fmla="*/ 73 w 73"/>
                <a:gd name="T5" fmla="*/ 73 h 73"/>
                <a:gd name="T6" fmla="*/ 73 w 73"/>
                <a:gd name="T7" fmla="*/ 0 h 73"/>
                <a:gd name="T8" fmla="*/ 0 w 73"/>
                <a:gd name="T9" fmla="*/ 0 h 73"/>
                <a:gd name="T10" fmla="*/ 0 w 73"/>
                <a:gd name="T11" fmla="*/ 0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0" y="0"/>
                  </a:moveTo>
                  <a:lnTo>
                    <a:pt x="0" y="73"/>
                  </a:lnTo>
                  <a:lnTo>
                    <a:pt x="73" y="73"/>
                  </a:lnTo>
                  <a:lnTo>
                    <a:pt x="73"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825" name="Freeform 1348"/>
            <p:cNvSpPr>
              <a:spLocks/>
            </p:cNvSpPr>
            <p:nvPr/>
          </p:nvSpPr>
          <p:spPr bwMode="auto">
            <a:xfrm>
              <a:off x="3661" y="2070"/>
              <a:ext cx="72" cy="73"/>
            </a:xfrm>
            <a:custGeom>
              <a:avLst/>
              <a:gdLst>
                <a:gd name="T0" fmla="*/ 0 w 72"/>
                <a:gd name="T1" fmla="*/ 0 h 73"/>
                <a:gd name="T2" fmla="*/ 0 w 72"/>
                <a:gd name="T3" fmla="*/ 73 h 73"/>
                <a:gd name="T4" fmla="*/ 72 w 72"/>
                <a:gd name="T5" fmla="*/ 73 h 73"/>
                <a:gd name="T6" fmla="*/ 72 w 72"/>
                <a:gd name="T7" fmla="*/ 0 h 73"/>
                <a:gd name="T8" fmla="*/ 0 w 72"/>
                <a:gd name="T9" fmla="*/ 0 h 73"/>
                <a:gd name="T10" fmla="*/ 0 w 72"/>
                <a:gd name="T11" fmla="*/ 0 h 73"/>
                <a:gd name="T12" fmla="*/ 0 60000 65536"/>
                <a:gd name="T13" fmla="*/ 0 60000 65536"/>
                <a:gd name="T14" fmla="*/ 0 60000 65536"/>
                <a:gd name="T15" fmla="*/ 0 60000 65536"/>
                <a:gd name="T16" fmla="*/ 0 60000 65536"/>
                <a:gd name="T17" fmla="*/ 0 60000 65536"/>
                <a:gd name="T18" fmla="*/ 0 w 72"/>
                <a:gd name="T19" fmla="*/ 0 h 73"/>
                <a:gd name="T20" fmla="*/ 72 w 72"/>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2" h="73">
                  <a:moveTo>
                    <a:pt x="0" y="0"/>
                  </a:moveTo>
                  <a:lnTo>
                    <a:pt x="0" y="73"/>
                  </a:lnTo>
                  <a:lnTo>
                    <a:pt x="72" y="73"/>
                  </a:lnTo>
                  <a:lnTo>
                    <a:pt x="72"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826" name="Rectangle 1349"/>
            <p:cNvSpPr>
              <a:spLocks noChangeArrowheads="1"/>
            </p:cNvSpPr>
            <p:nvPr/>
          </p:nvSpPr>
          <p:spPr bwMode="auto">
            <a:xfrm>
              <a:off x="4027" y="1747"/>
              <a:ext cx="73" cy="73"/>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1827" name="Text Box 1366"/>
            <p:cNvSpPr txBox="1">
              <a:spLocks noChangeArrowheads="1"/>
            </p:cNvSpPr>
            <p:nvPr/>
          </p:nvSpPr>
          <p:spPr bwMode="auto">
            <a:xfrm>
              <a:off x="4195" y="2392"/>
              <a:ext cx="1079" cy="213"/>
            </a:xfrm>
            <a:prstGeom prst="rect">
              <a:avLst/>
            </a:prstGeom>
            <a:noFill/>
            <a:ln w="9525" algn="ctr">
              <a:noFill/>
              <a:miter lim="800000"/>
              <a:headEnd/>
              <a:tailEnd/>
            </a:ln>
          </p:spPr>
          <p:txBody>
            <a:bodyPr wrap="none">
              <a:spAutoFit/>
            </a:bodyPr>
            <a:lstStyle/>
            <a:p>
              <a:pPr algn="l"/>
              <a:r>
                <a:rPr lang="en-US" sz="1600" b="1" dirty="0">
                  <a:solidFill>
                    <a:schemeClr val="tx1"/>
                  </a:solidFill>
                  <a:latin typeface="Arial" pitchFamily="34" charset="0"/>
                </a:rPr>
                <a:t>Coarse Grained</a:t>
              </a:r>
            </a:p>
          </p:txBody>
        </p:sp>
        <p:sp>
          <p:nvSpPr>
            <p:cNvPr id="281828" name="Text Box 1367"/>
            <p:cNvSpPr txBox="1">
              <a:spLocks noChangeArrowheads="1"/>
            </p:cNvSpPr>
            <p:nvPr/>
          </p:nvSpPr>
          <p:spPr bwMode="auto">
            <a:xfrm>
              <a:off x="4200" y="2569"/>
              <a:ext cx="1301" cy="213"/>
            </a:xfrm>
            <a:prstGeom prst="rect">
              <a:avLst/>
            </a:prstGeom>
            <a:noFill/>
            <a:ln w="9525" algn="ctr">
              <a:noFill/>
              <a:miter lim="800000"/>
              <a:headEnd/>
              <a:tailEnd/>
            </a:ln>
          </p:spPr>
          <p:txBody>
            <a:bodyPr wrap="none">
              <a:spAutoFit/>
            </a:bodyPr>
            <a:lstStyle/>
            <a:p>
              <a:pPr algn="l"/>
              <a:r>
                <a:rPr lang="en-US" sz="1600" b="1" dirty="0">
                  <a:solidFill>
                    <a:schemeClr val="tx1"/>
                  </a:solidFill>
                  <a:latin typeface="Arial" pitchFamily="34" charset="0"/>
                </a:rPr>
                <a:t>Fine Lock-coupling</a:t>
              </a:r>
            </a:p>
          </p:txBody>
        </p:sp>
        <p:sp>
          <p:nvSpPr>
            <p:cNvPr id="281829" name="Line 1388"/>
            <p:cNvSpPr>
              <a:spLocks noChangeShapeType="1"/>
            </p:cNvSpPr>
            <p:nvPr/>
          </p:nvSpPr>
          <p:spPr bwMode="auto">
            <a:xfrm>
              <a:off x="1920"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0" name="Line 1389"/>
            <p:cNvSpPr>
              <a:spLocks noChangeShapeType="1"/>
            </p:cNvSpPr>
            <p:nvPr/>
          </p:nvSpPr>
          <p:spPr bwMode="auto">
            <a:xfrm>
              <a:off x="1961"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1" name="Line 1390"/>
            <p:cNvSpPr>
              <a:spLocks noChangeShapeType="1"/>
            </p:cNvSpPr>
            <p:nvPr/>
          </p:nvSpPr>
          <p:spPr bwMode="auto">
            <a:xfrm>
              <a:off x="1984"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2" name="Line 1391"/>
            <p:cNvSpPr>
              <a:spLocks noChangeShapeType="1"/>
            </p:cNvSpPr>
            <p:nvPr/>
          </p:nvSpPr>
          <p:spPr bwMode="auto">
            <a:xfrm>
              <a:off x="2025"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3" name="Line 1392"/>
            <p:cNvSpPr>
              <a:spLocks noChangeShapeType="1"/>
            </p:cNvSpPr>
            <p:nvPr/>
          </p:nvSpPr>
          <p:spPr bwMode="auto">
            <a:xfrm>
              <a:off x="2048"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4" name="Line 1393"/>
            <p:cNvSpPr>
              <a:spLocks noChangeShapeType="1"/>
            </p:cNvSpPr>
            <p:nvPr/>
          </p:nvSpPr>
          <p:spPr bwMode="auto">
            <a:xfrm>
              <a:off x="2089"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5" name="Line 1394"/>
            <p:cNvSpPr>
              <a:spLocks noChangeShapeType="1"/>
            </p:cNvSpPr>
            <p:nvPr/>
          </p:nvSpPr>
          <p:spPr bwMode="auto">
            <a:xfrm>
              <a:off x="2112"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6" name="Line 1395"/>
            <p:cNvSpPr>
              <a:spLocks noChangeShapeType="1"/>
            </p:cNvSpPr>
            <p:nvPr/>
          </p:nvSpPr>
          <p:spPr bwMode="auto">
            <a:xfrm>
              <a:off x="2153"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7" name="Line 1396"/>
            <p:cNvSpPr>
              <a:spLocks noChangeShapeType="1"/>
            </p:cNvSpPr>
            <p:nvPr/>
          </p:nvSpPr>
          <p:spPr bwMode="auto">
            <a:xfrm>
              <a:off x="2176"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8" name="Line 1397"/>
            <p:cNvSpPr>
              <a:spLocks noChangeShapeType="1"/>
            </p:cNvSpPr>
            <p:nvPr/>
          </p:nvSpPr>
          <p:spPr bwMode="auto">
            <a:xfrm>
              <a:off x="2217"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39" name="Line 1398"/>
            <p:cNvSpPr>
              <a:spLocks noChangeShapeType="1"/>
            </p:cNvSpPr>
            <p:nvPr/>
          </p:nvSpPr>
          <p:spPr bwMode="auto">
            <a:xfrm>
              <a:off x="2240"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0" name="Line 1399"/>
            <p:cNvSpPr>
              <a:spLocks noChangeShapeType="1"/>
            </p:cNvSpPr>
            <p:nvPr/>
          </p:nvSpPr>
          <p:spPr bwMode="auto">
            <a:xfrm>
              <a:off x="2281"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1" name="Line 1400"/>
            <p:cNvSpPr>
              <a:spLocks noChangeShapeType="1"/>
            </p:cNvSpPr>
            <p:nvPr/>
          </p:nvSpPr>
          <p:spPr bwMode="auto">
            <a:xfrm>
              <a:off x="2304"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2" name="Line 1401"/>
            <p:cNvSpPr>
              <a:spLocks noChangeShapeType="1"/>
            </p:cNvSpPr>
            <p:nvPr/>
          </p:nvSpPr>
          <p:spPr bwMode="auto">
            <a:xfrm>
              <a:off x="2345"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3" name="Line 1402"/>
            <p:cNvSpPr>
              <a:spLocks noChangeShapeType="1"/>
            </p:cNvSpPr>
            <p:nvPr/>
          </p:nvSpPr>
          <p:spPr bwMode="auto">
            <a:xfrm>
              <a:off x="2368"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4" name="Line 1403"/>
            <p:cNvSpPr>
              <a:spLocks noChangeShapeType="1"/>
            </p:cNvSpPr>
            <p:nvPr/>
          </p:nvSpPr>
          <p:spPr bwMode="auto">
            <a:xfrm>
              <a:off x="2409"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5" name="Line 1404"/>
            <p:cNvSpPr>
              <a:spLocks noChangeShapeType="1"/>
            </p:cNvSpPr>
            <p:nvPr/>
          </p:nvSpPr>
          <p:spPr bwMode="auto">
            <a:xfrm>
              <a:off x="2433"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6" name="Line 1405"/>
            <p:cNvSpPr>
              <a:spLocks noChangeShapeType="1"/>
            </p:cNvSpPr>
            <p:nvPr/>
          </p:nvSpPr>
          <p:spPr bwMode="auto">
            <a:xfrm>
              <a:off x="2473"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7" name="Line 1406"/>
            <p:cNvSpPr>
              <a:spLocks noChangeShapeType="1"/>
            </p:cNvSpPr>
            <p:nvPr/>
          </p:nvSpPr>
          <p:spPr bwMode="auto">
            <a:xfrm>
              <a:off x="2497"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8" name="Line 1407"/>
            <p:cNvSpPr>
              <a:spLocks noChangeShapeType="1"/>
            </p:cNvSpPr>
            <p:nvPr/>
          </p:nvSpPr>
          <p:spPr bwMode="auto">
            <a:xfrm>
              <a:off x="2537"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49" name="Line 1408"/>
            <p:cNvSpPr>
              <a:spLocks noChangeShapeType="1"/>
            </p:cNvSpPr>
            <p:nvPr/>
          </p:nvSpPr>
          <p:spPr bwMode="auto">
            <a:xfrm>
              <a:off x="2561"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0" name="Line 1409"/>
            <p:cNvSpPr>
              <a:spLocks noChangeShapeType="1"/>
            </p:cNvSpPr>
            <p:nvPr/>
          </p:nvSpPr>
          <p:spPr bwMode="auto">
            <a:xfrm>
              <a:off x="2601"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1" name="Line 1410"/>
            <p:cNvSpPr>
              <a:spLocks noChangeShapeType="1"/>
            </p:cNvSpPr>
            <p:nvPr/>
          </p:nvSpPr>
          <p:spPr bwMode="auto">
            <a:xfrm>
              <a:off x="2625"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2" name="Line 1411"/>
            <p:cNvSpPr>
              <a:spLocks noChangeShapeType="1"/>
            </p:cNvSpPr>
            <p:nvPr/>
          </p:nvSpPr>
          <p:spPr bwMode="auto">
            <a:xfrm>
              <a:off x="2665"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3" name="Line 1412"/>
            <p:cNvSpPr>
              <a:spLocks noChangeShapeType="1"/>
            </p:cNvSpPr>
            <p:nvPr/>
          </p:nvSpPr>
          <p:spPr bwMode="auto">
            <a:xfrm>
              <a:off x="2689"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4" name="Line 1413"/>
            <p:cNvSpPr>
              <a:spLocks noChangeShapeType="1"/>
            </p:cNvSpPr>
            <p:nvPr/>
          </p:nvSpPr>
          <p:spPr bwMode="auto">
            <a:xfrm>
              <a:off x="2729"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5" name="Line 1414"/>
            <p:cNvSpPr>
              <a:spLocks noChangeShapeType="1"/>
            </p:cNvSpPr>
            <p:nvPr/>
          </p:nvSpPr>
          <p:spPr bwMode="auto">
            <a:xfrm>
              <a:off x="2753"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6" name="Line 1415"/>
            <p:cNvSpPr>
              <a:spLocks noChangeShapeType="1"/>
            </p:cNvSpPr>
            <p:nvPr/>
          </p:nvSpPr>
          <p:spPr bwMode="auto">
            <a:xfrm>
              <a:off x="2793"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7" name="Line 1416"/>
            <p:cNvSpPr>
              <a:spLocks noChangeShapeType="1"/>
            </p:cNvSpPr>
            <p:nvPr/>
          </p:nvSpPr>
          <p:spPr bwMode="auto">
            <a:xfrm>
              <a:off x="2817"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8" name="Line 1417"/>
            <p:cNvSpPr>
              <a:spLocks noChangeShapeType="1"/>
            </p:cNvSpPr>
            <p:nvPr/>
          </p:nvSpPr>
          <p:spPr bwMode="auto">
            <a:xfrm>
              <a:off x="2857"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59" name="Line 1418"/>
            <p:cNvSpPr>
              <a:spLocks noChangeShapeType="1"/>
            </p:cNvSpPr>
            <p:nvPr/>
          </p:nvSpPr>
          <p:spPr bwMode="auto">
            <a:xfrm>
              <a:off x="2881"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0" name="Line 1419"/>
            <p:cNvSpPr>
              <a:spLocks noChangeShapeType="1"/>
            </p:cNvSpPr>
            <p:nvPr/>
          </p:nvSpPr>
          <p:spPr bwMode="auto">
            <a:xfrm>
              <a:off x="2921"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1" name="Freeform 1420"/>
            <p:cNvSpPr>
              <a:spLocks/>
            </p:cNvSpPr>
            <p:nvPr/>
          </p:nvSpPr>
          <p:spPr bwMode="auto">
            <a:xfrm>
              <a:off x="2945" y="2696"/>
              <a:ext cx="23" cy="1"/>
            </a:xfrm>
            <a:custGeom>
              <a:avLst/>
              <a:gdLst>
                <a:gd name="T0" fmla="*/ 0 w 23"/>
                <a:gd name="T1" fmla="*/ 0 h 1"/>
                <a:gd name="T2" fmla="*/ 20 w 23"/>
                <a:gd name="T3" fmla="*/ 0 h 1"/>
                <a:gd name="T4" fmla="*/ 23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20" y="0"/>
                  </a:lnTo>
                  <a:lnTo>
                    <a:pt x="2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862" name="Line 1421"/>
            <p:cNvSpPr>
              <a:spLocks noChangeShapeType="1"/>
            </p:cNvSpPr>
            <p:nvPr/>
          </p:nvSpPr>
          <p:spPr bwMode="auto">
            <a:xfrm>
              <a:off x="2985"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3" name="Line 1422"/>
            <p:cNvSpPr>
              <a:spLocks noChangeShapeType="1"/>
            </p:cNvSpPr>
            <p:nvPr/>
          </p:nvSpPr>
          <p:spPr bwMode="auto">
            <a:xfrm>
              <a:off x="3009"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4" name="Line 1423"/>
            <p:cNvSpPr>
              <a:spLocks noChangeShapeType="1"/>
            </p:cNvSpPr>
            <p:nvPr/>
          </p:nvSpPr>
          <p:spPr bwMode="auto">
            <a:xfrm>
              <a:off x="3050"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5" name="Line 1424"/>
            <p:cNvSpPr>
              <a:spLocks noChangeShapeType="1"/>
            </p:cNvSpPr>
            <p:nvPr/>
          </p:nvSpPr>
          <p:spPr bwMode="auto">
            <a:xfrm>
              <a:off x="3073"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6" name="Line 1425"/>
            <p:cNvSpPr>
              <a:spLocks noChangeShapeType="1"/>
            </p:cNvSpPr>
            <p:nvPr/>
          </p:nvSpPr>
          <p:spPr bwMode="auto">
            <a:xfrm>
              <a:off x="3114"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7" name="Line 1426"/>
            <p:cNvSpPr>
              <a:spLocks noChangeShapeType="1"/>
            </p:cNvSpPr>
            <p:nvPr/>
          </p:nvSpPr>
          <p:spPr bwMode="auto">
            <a:xfrm>
              <a:off x="3137"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8" name="Line 1427"/>
            <p:cNvSpPr>
              <a:spLocks noChangeShapeType="1"/>
            </p:cNvSpPr>
            <p:nvPr/>
          </p:nvSpPr>
          <p:spPr bwMode="auto">
            <a:xfrm>
              <a:off x="3178"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69" name="Line 1428"/>
            <p:cNvSpPr>
              <a:spLocks noChangeShapeType="1"/>
            </p:cNvSpPr>
            <p:nvPr/>
          </p:nvSpPr>
          <p:spPr bwMode="auto">
            <a:xfrm>
              <a:off x="3201"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0" name="Line 1429"/>
            <p:cNvSpPr>
              <a:spLocks noChangeShapeType="1"/>
            </p:cNvSpPr>
            <p:nvPr/>
          </p:nvSpPr>
          <p:spPr bwMode="auto">
            <a:xfrm>
              <a:off x="3242"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1" name="Line 1430"/>
            <p:cNvSpPr>
              <a:spLocks noChangeShapeType="1"/>
            </p:cNvSpPr>
            <p:nvPr/>
          </p:nvSpPr>
          <p:spPr bwMode="auto">
            <a:xfrm>
              <a:off x="3265"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2" name="Line 1431"/>
            <p:cNvSpPr>
              <a:spLocks noChangeShapeType="1"/>
            </p:cNvSpPr>
            <p:nvPr/>
          </p:nvSpPr>
          <p:spPr bwMode="auto">
            <a:xfrm>
              <a:off x="3306"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3" name="Freeform 1432"/>
            <p:cNvSpPr>
              <a:spLocks/>
            </p:cNvSpPr>
            <p:nvPr/>
          </p:nvSpPr>
          <p:spPr bwMode="auto">
            <a:xfrm>
              <a:off x="3329" y="2696"/>
              <a:ext cx="23" cy="1"/>
            </a:xfrm>
            <a:custGeom>
              <a:avLst/>
              <a:gdLst>
                <a:gd name="T0" fmla="*/ 0 w 23"/>
                <a:gd name="T1" fmla="*/ 0 h 1"/>
                <a:gd name="T2" fmla="*/ 3 w 23"/>
                <a:gd name="T3" fmla="*/ 0 h 1"/>
                <a:gd name="T4" fmla="*/ 23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3" y="0"/>
                  </a:lnTo>
                  <a:lnTo>
                    <a:pt x="2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874" name="Line 1433"/>
            <p:cNvSpPr>
              <a:spLocks noChangeShapeType="1"/>
            </p:cNvSpPr>
            <p:nvPr/>
          </p:nvSpPr>
          <p:spPr bwMode="auto">
            <a:xfrm>
              <a:off x="3370"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5" name="Line 1434"/>
            <p:cNvSpPr>
              <a:spLocks noChangeShapeType="1"/>
            </p:cNvSpPr>
            <p:nvPr/>
          </p:nvSpPr>
          <p:spPr bwMode="auto">
            <a:xfrm>
              <a:off x="3393"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6" name="Line 1435"/>
            <p:cNvSpPr>
              <a:spLocks noChangeShapeType="1"/>
            </p:cNvSpPr>
            <p:nvPr/>
          </p:nvSpPr>
          <p:spPr bwMode="auto">
            <a:xfrm>
              <a:off x="3434"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7" name="Line 1436"/>
            <p:cNvSpPr>
              <a:spLocks noChangeShapeType="1"/>
            </p:cNvSpPr>
            <p:nvPr/>
          </p:nvSpPr>
          <p:spPr bwMode="auto">
            <a:xfrm>
              <a:off x="3457"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8" name="Line 1437"/>
            <p:cNvSpPr>
              <a:spLocks noChangeShapeType="1"/>
            </p:cNvSpPr>
            <p:nvPr/>
          </p:nvSpPr>
          <p:spPr bwMode="auto">
            <a:xfrm>
              <a:off x="3498"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79" name="Line 1438"/>
            <p:cNvSpPr>
              <a:spLocks noChangeShapeType="1"/>
            </p:cNvSpPr>
            <p:nvPr/>
          </p:nvSpPr>
          <p:spPr bwMode="auto">
            <a:xfrm>
              <a:off x="3521"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0" name="Line 1439"/>
            <p:cNvSpPr>
              <a:spLocks noChangeShapeType="1"/>
            </p:cNvSpPr>
            <p:nvPr/>
          </p:nvSpPr>
          <p:spPr bwMode="auto">
            <a:xfrm>
              <a:off x="3562"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1" name="Line 1440"/>
            <p:cNvSpPr>
              <a:spLocks noChangeShapeType="1"/>
            </p:cNvSpPr>
            <p:nvPr/>
          </p:nvSpPr>
          <p:spPr bwMode="auto">
            <a:xfrm>
              <a:off x="3585"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2" name="Line 1441"/>
            <p:cNvSpPr>
              <a:spLocks noChangeShapeType="1"/>
            </p:cNvSpPr>
            <p:nvPr/>
          </p:nvSpPr>
          <p:spPr bwMode="auto">
            <a:xfrm>
              <a:off x="3626"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3" name="Line 1442"/>
            <p:cNvSpPr>
              <a:spLocks noChangeShapeType="1"/>
            </p:cNvSpPr>
            <p:nvPr/>
          </p:nvSpPr>
          <p:spPr bwMode="auto">
            <a:xfrm>
              <a:off x="3649"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4" name="Line 1443"/>
            <p:cNvSpPr>
              <a:spLocks noChangeShapeType="1"/>
            </p:cNvSpPr>
            <p:nvPr/>
          </p:nvSpPr>
          <p:spPr bwMode="auto">
            <a:xfrm>
              <a:off x="3690"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5" name="Line 1444"/>
            <p:cNvSpPr>
              <a:spLocks noChangeShapeType="1"/>
            </p:cNvSpPr>
            <p:nvPr/>
          </p:nvSpPr>
          <p:spPr bwMode="auto">
            <a:xfrm>
              <a:off x="3713"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6" name="Line 1445"/>
            <p:cNvSpPr>
              <a:spLocks noChangeShapeType="1"/>
            </p:cNvSpPr>
            <p:nvPr/>
          </p:nvSpPr>
          <p:spPr bwMode="auto">
            <a:xfrm>
              <a:off x="3754"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7" name="Line 1446"/>
            <p:cNvSpPr>
              <a:spLocks noChangeShapeType="1"/>
            </p:cNvSpPr>
            <p:nvPr/>
          </p:nvSpPr>
          <p:spPr bwMode="auto">
            <a:xfrm>
              <a:off x="3777"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8" name="Line 1447"/>
            <p:cNvSpPr>
              <a:spLocks noChangeShapeType="1"/>
            </p:cNvSpPr>
            <p:nvPr/>
          </p:nvSpPr>
          <p:spPr bwMode="auto">
            <a:xfrm>
              <a:off x="3818"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89" name="Line 1448"/>
            <p:cNvSpPr>
              <a:spLocks noChangeShapeType="1"/>
            </p:cNvSpPr>
            <p:nvPr/>
          </p:nvSpPr>
          <p:spPr bwMode="auto">
            <a:xfrm>
              <a:off x="3841"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90" name="Line 1449"/>
            <p:cNvSpPr>
              <a:spLocks noChangeShapeType="1"/>
            </p:cNvSpPr>
            <p:nvPr/>
          </p:nvSpPr>
          <p:spPr bwMode="auto">
            <a:xfrm>
              <a:off x="3882"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91" name="Line 1450"/>
            <p:cNvSpPr>
              <a:spLocks noChangeShapeType="1"/>
            </p:cNvSpPr>
            <p:nvPr/>
          </p:nvSpPr>
          <p:spPr bwMode="auto">
            <a:xfrm>
              <a:off x="3905"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92" name="Line 1451"/>
            <p:cNvSpPr>
              <a:spLocks noChangeShapeType="1"/>
            </p:cNvSpPr>
            <p:nvPr/>
          </p:nvSpPr>
          <p:spPr bwMode="auto">
            <a:xfrm>
              <a:off x="3946"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93" name="Line 1452"/>
            <p:cNvSpPr>
              <a:spLocks noChangeShapeType="1"/>
            </p:cNvSpPr>
            <p:nvPr/>
          </p:nvSpPr>
          <p:spPr bwMode="auto">
            <a:xfrm>
              <a:off x="3969"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94" name="Line 1453"/>
            <p:cNvSpPr>
              <a:spLocks noChangeShapeType="1"/>
            </p:cNvSpPr>
            <p:nvPr/>
          </p:nvSpPr>
          <p:spPr bwMode="auto">
            <a:xfrm>
              <a:off x="4010"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95" name="Line 1454"/>
            <p:cNvSpPr>
              <a:spLocks noChangeShapeType="1"/>
            </p:cNvSpPr>
            <p:nvPr/>
          </p:nvSpPr>
          <p:spPr bwMode="auto">
            <a:xfrm>
              <a:off x="4033"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896" name="Freeform 1459"/>
            <p:cNvSpPr>
              <a:spLocks/>
            </p:cNvSpPr>
            <p:nvPr/>
          </p:nvSpPr>
          <p:spPr bwMode="auto">
            <a:xfrm>
              <a:off x="2194" y="2661"/>
              <a:ext cx="76" cy="73"/>
            </a:xfrm>
            <a:custGeom>
              <a:avLst/>
              <a:gdLst>
                <a:gd name="T0" fmla="*/ 76 w 76"/>
                <a:gd name="T1" fmla="*/ 35 h 73"/>
                <a:gd name="T2" fmla="*/ 73 w 76"/>
                <a:gd name="T3" fmla="*/ 23 h 73"/>
                <a:gd name="T4" fmla="*/ 67 w 76"/>
                <a:gd name="T5" fmla="*/ 15 h 73"/>
                <a:gd name="T6" fmla="*/ 58 w 76"/>
                <a:gd name="T7" fmla="*/ 6 h 73"/>
                <a:gd name="T8" fmla="*/ 49 w 76"/>
                <a:gd name="T9" fmla="*/ 0 h 73"/>
                <a:gd name="T10" fmla="*/ 38 w 76"/>
                <a:gd name="T11" fmla="*/ 0 h 73"/>
                <a:gd name="T12" fmla="*/ 26 w 76"/>
                <a:gd name="T13" fmla="*/ 0 h 73"/>
                <a:gd name="T14" fmla="*/ 17 w 76"/>
                <a:gd name="T15" fmla="*/ 6 h 73"/>
                <a:gd name="T16" fmla="*/ 9 w 76"/>
                <a:gd name="T17" fmla="*/ 15 h 73"/>
                <a:gd name="T18" fmla="*/ 3 w 76"/>
                <a:gd name="T19" fmla="*/ 23 h 73"/>
                <a:gd name="T20" fmla="*/ 0 w 76"/>
                <a:gd name="T21" fmla="*/ 35 h 73"/>
                <a:gd name="T22" fmla="*/ 3 w 76"/>
                <a:gd name="T23" fmla="*/ 47 h 73"/>
                <a:gd name="T24" fmla="*/ 9 w 76"/>
                <a:gd name="T25" fmla="*/ 58 h 73"/>
                <a:gd name="T26" fmla="*/ 17 w 76"/>
                <a:gd name="T27" fmla="*/ 67 h 73"/>
                <a:gd name="T28" fmla="*/ 26 w 76"/>
                <a:gd name="T29" fmla="*/ 70 h 73"/>
                <a:gd name="T30" fmla="*/ 38 w 76"/>
                <a:gd name="T31" fmla="*/ 73 h 73"/>
                <a:gd name="T32" fmla="*/ 49 w 76"/>
                <a:gd name="T33" fmla="*/ 70 h 73"/>
                <a:gd name="T34" fmla="*/ 58 w 76"/>
                <a:gd name="T35" fmla="*/ 67 h 73"/>
                <a:gd name="T36" fmla="*/ 67 w 76"/>
                <a:gd name="T37" fmla="*/ 58 h 73"/>
                <a:gd name="T38" fmla="*/ 73 w 76"/>
                <a:gd name="T39" fmla="*/ 47 h 73"/>
                <a:gd name="T40" fmla="*/ 76 w 76"/>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3"/>
                <a:gd name="T65" fmla="*/ 76 w 76"/>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3">
                  <a:moveTo>
                    <a:pt x="76" y="35"/>
                  </a:moveTo>
                  <a:lnTo>
                    <a:pt x="73" y="23"/>
                  </a:lnTo>
                  <a:lnTo>
                    <a:pt x="67" y="15"/>
                  </a:lnTo>
                  <a:lnTo>
                    <a:pt x="58" y="6"/>
                  </a:lnTo>
                  <a:lnTo>
                    <a:pt x="49" y="0"/>
                  </a:lnTo>
                  <a:lnTo>
                    <a:pt x="38" y="0"/>
                  </a:lnTo>
                  <a:lnTo>
                    <a:pt x="26" y="0"/>
                  </a:lnTo>
                  <a:lnTo>
                    <a:pt x="17" y="6"/>
                  </a:lnTo>
                  <a:lnTo>
                    <a:pt x="9" y="15"/>
                  </a:lnTo>
                  <a:lnTo>
                    <a:pt x="3" y="23"/>
                  </a:lnTo>
                  <a:lnTo>
                    <a:pt x="0" y="35"/>
                  </a:lnTo>
                  <a:lnTo>
                    <a:pt x="3" y="47"/>
                  </a:lnTo>
                  <a:lnTo>
                    <a:pt x="9" y="58"/>
                  </a:lnTo>
                  <a:lnTo>
                    <a:pt x="17" y="67"/>
                  </a:lnTo>
                  <a:lnTo>
                    <a:pt x="26" y="70"/>
                  </a:lnTo>
                  <a:lnTo>
                    <a:pt x="38" y="73"/>
                  </a:lnTo>
                  <a:lnTo>
                    <a:pt x="49" y="70"/>
                  </a:lnTo>
                  <a:lnTo>
                    <a:pt x="58" y="67"/>
                  </a:lnTo>
                  <a:lnTo>
                    <a:pt x="67" y="58"/>
                  </a:lnTo>
                  <a:lnTo>
                    <a:pt x="73" y="47"/>
                  </a:lnTo>
                  <a:lnTo>
                    <a:pt x="76"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897" name="Freeform 1460"/>
            <p:cNvSpPr>
              <a:spLocks/>
            </p:cNvSpPr>
            <p:nvPr/>
          </p:nvSpPr>
          <p:spPr bwMode="auto">
            <a:xfrm>
              <a:off x="2561" y="2661"/>
              <a:ext cx="75" cy="73"/>
            </a:xfrm>
            <a:custGeom>
              <a:avLst/>
              <a:gdLst>
                <a:gd name="T0" fmla="*/ 75 w 75"/>
                <a:gd name="T1" fmla="*/ 35 h 73"/>
                <a:gd name="T2" fmla="*/ 72 w 75"/>
                <a:gd name="T3" fmla="*/ 23 h 73"/>
                <a:gd name="T4" fmla="*/ 67 w 75"/>
                <a:gd name="T5" fmla="*/ 15 h 73"/>
                <a:gd name="T6" fmla="*/ 58 w 75"/>
                <a:gd name="T7" fmla="*/ 6 h 73"/>
                <a:gd name="T8" fmla="*/ 49 w 75"/>
                <a:gd name="T9" fmla="*/ 0 h 73"/>
                <a:gd name="T10" fmla="*/ 37 w 75"/>
                <a:gd name="T11" fmla="*/ 0 h 73"/>
                <a:gd name="T12" fmla="*/ 26 w 75"/>
                <a:gd name="T13" fmla="*/ 0 h 73"/>
                <a:gd name="T14" fmla="*/ 17 w 75"/>
                <a:gd name="T15" fmla="*/ 6 h 73"/>
                <a:gd name="T16" fmla="*/ 8 w 75"/>
                <a:gd name="T17" fmla="*/ 15 h 73"/>
                <a:gd name="T18" fmla="*/ 2 w 75"/>
                <a:gd name="T19" fmla="*/ 23 h 73"/>
                <a:gd name="T20" fmla="*/ 0 w 75"/>
                <a:gd name="T21" fmla="*/ 35 h 73"/>
                <a:gd name="T22" fmla="*/ 2 w 75"/>
                <a:gd name="T23" fmla="*/ 47 h 73"/>
                <a:gd name="T24" fmla="*/ 8 w 75"/>
                <a:gd name="T25" fmla="*/ 58 h 73"/>
                <a:gd name="T26" fmla="*/ 17 w 75"/>
                <a:gd name="T27" fmla="*/ 67 h 73"/>
                <a:gd name="T28" fmla="*/ 26 w 75"/>
                <a:gd name="T29" fmla="*/ 70 h 73"/>
                <a:gd name="T30" fmla="*/ 37 w 75"/>
                <a:gd name="T31" fmla="*/ 73 h 73"/>
                <a:gd name="T32" fmla="*/ 49 w 75"/>
                <a:gd name="T33" fmla="*/ 70 h 73"/>
                <a:gd name="T34" fmla="*/ 58 w 75"/>
                <a:gd name="T35" fmla="*/ 67 h 73"/>
                <a:gd name="T36" fmla="*/ 67 w 75"/>
                <a:gd name="T37" fmla="*/ 58 h 73"/>
                <a:gd name="T38" fmla="*/ 72 w 75"/>
                <a:gd name="T39" fmla="*/ 47 h 73"/>
                <a:gd name="T40" fmla="*/ 75 w 75"/>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3"/>
                <a:gd name="T65" fmla="*/ 75 w 75"/>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3">
                  <a:moveTo>
                    <a:pt x="75" y="35"/>
                  </a:moveTo>
                  <a:lnTo>
                    <a:pt x="72" y="23"/>
                  </a:lnTo>
                  <a:lnTo>
                    <a:pt x="67" y="15"/>
                  </a:lnTo>
                  <a:lnTo>
                    <a:pt x="58" y="6"/>
                  </a:lnTo>
                  <a:lnTo>
                    <a:pt x="49" y="0"/>
                  </a:lnTo>
                  <a:lnTo>
                    <a:pt x="37" y="0"/>
                  </a:lnTo>
                  <a:lnTo>
                    <a:pt x="26" y="0"/>
                  </a:lnTo>
                  <a:lnTo>
                    <a:pt x="17" y="6"/>
                  </a:lnTo>
                  <a:lnTo>
                    <a:pt x="8" y="15"/>
                  </a:lnTo>
                  <a:lnTo>
                    <a:pt x="2" y="23"/>
                  </a:lnTo>
                  <a:lnTo>
                    <a:pt x="0" y="35"/>
                  </a:lnTo>
                  <a:lnTo>
                    <a:pt x="2" y="47"/>
                  </a:lnTo>
                  <a:lnTo>
                    <a:pt x="8" y="58"/>
                  </a:lnTo>
                  <a:lnTo>
                    <a:pt x="17" y="67"/>
                  </a:lnTo>
                  <a:lnTo>
                    <a:pt x="26" y="70"/>
                  </a:lnTo>
                  <a:lnTo>
                    <a:pt x="37" y="73"/>
                  </a:lnTo>
                  <a:lnTo>
                    <a:pt x="49" y="70"/>
                  </a:lnTo>
                  <a:lnTo>
                    <a:pt x="58" y="67"/>
                  </a:lnTo>
                  <a:lnTo>
                    <a:pt x="67" y="58"/>
                  </a:lnTo>
                  <a:lnTo>
                    <a:pt x="72" y="47"/>
                  </a:lnTo>
                  <a:lnTo>
                    <a:pt x="75"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898" name="Freeform 1461"/>
            <p:cNvSpPr>
              <a:spLocks/>
            </p:cNvSpPr>
            <p:nvPr/>
          </p:nvSpPr>
          <p:spPr bwMode="auto">
            <a:xfrm>
              <a:off x="2927" y="2661"/>
              <a:ext cx="73" cy="73"/>
            </a:xfrm>
            <a:custGeom>
              <a:avLst/>
              <a:gdLst>
                <a:gd name="T0" fmla="*/ 73 w 73"/>
                <a:gd name="T1" fmla="*/ 35 h 73"/>
                <a:gd name="T2" fmla="*/ 73 w 73"/>
                <a:gd name="T3" fmla="*/ 23 h 73"/>
                <a:gd name="T4" fmla="*/ 67 w 73"/>
                <a:gd name="T5" fmla="*/ 15 h 73"/>
                <a:gd name="T6" fmla="*/ 58 w 73"/>
                <a:gd name="T7" fmla="*/ 6 h 73"/>
                <a:gd name="T8" fmla="*/ 50 w 73"/>
                <a:gd name="T9" fmla="*/ 0 h 73"/>
                <a:gd name="T10" fmla="*/ 38 w 73"/>
                <a:gd name="T11" fmla="*/ 0 h 73"/>
                <a:gd name="T12" fmla="*/ 26 w 73"/>
                <a:gd name="T13" fmla="*/ 0 h 73"/>
                <a:gd name="T14" fmla="*/ 15 w 73"/>
                <a:gd name="T15" fmla="*/ 6 h 73"/>
                <a:gd name="T16" fmla="*/ 9 w 73"/>
                <a:gd name="T17" fmla="*/ 15 h 73"/>
                <a:gd name="T18" fmla="*/ 3 w 73"/>
                <a:gd name="T19" fmla="*/ 23 h 73"/>
                <a:gd name="T20" fmla="*/ 0 w 73"/>
                <a:gd name="T21" fmla="*/ 35 h 73"/>
                <a:gd name="T22" fmla="*/ 3 w 73"/>
                <a:gd name="T23" fmla="*/ 47 h 73"/>
                <a:gd name="T24" fmla="*/ 9 w 73"/>
                <a:gd name="T25" fmla="*/ 58 h 73"/>
                <a:gd name="T26" fmla="*/ 15 w 73"/>
                <a:gd name="T27" fmla="*/ 67 h 73"/>
                <a:gd name="T28" fmla="*/ 26 w 73"/>
                <a:gd name="T29" fmla="*/ 70 h 73"/>
                <a:gd name="T30" fmla="*/ 38 w 73"/>
                <a:gd name="T31" fmla="*/ 73 h 73"/>
                <a:gd name="T32" fmla="*/ 50 w 73"/>
                <a:gd name="T33" fmla="*/ 70 h 73"/>
                <a:gd name="T34" fmla="*/ 58 w 73"/>
                <a:gd name="T35" fmla="*/ 67 h 73"/>
                <a:gd name="T36" fmla="*/ 67 w 73"/>
                <a:gd name="T37" fmla="*/ 58 h 73"/>
                <a:gd name="T38" fmla="*/ 73 w 73"/>
                <a:gd name="T39" fmla="*/ 47 h 73"/>
                <a:gd name="T40" fmla="*/ 73 w 73"/>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35"/>
                  </a:moveTo>
                  <a:lnTo>
                    <a:pt x="73" y="23"/>
                  </a:lnTo>
                  <a:lnTo>
                    <a:pt x="67" y="15"/>
                  </a:lnTo>
                  <a:lnTo>
                    <a:pt x="58" y="6"/>
                  </a:lnTo>
                  <a:lnTo>
                    <a:pt x="50" y="0"/>
                  </a:lnTo>
                  <a:lnTo>
                    <a:pt x="38" y="0"/>
                  </a:lnTo>
                  <a:lnTo>
                    <a:pt x="26" y="0"/>
                  </a:lnTo>
                  <a:lnTo>
                    <a:pt x="15" y="6"/>
                  </a:lnTo>
                  <a:lnTo>
                    <a:pt x="9" y="15"/>
                  </a:lnTo>
                  <a:lnTo>
                    <a:pt x="3" y="23"/>
                  </a:lnTo>
                  <a:lnTo>
                    <a:pt x="0" y="35"/>
                  </a:lnTo>
                  <a:lnTo>
                    <a:pt x="3" y="47"/>
                  </a:lnTo>
                  <a:lnTo>
                    <a:pt x="9" y="58"/>
                  </a:lnTo>
                  <a:lnTo>
                    <a:pt x="15" y="67"/>
                  </a:lnTo>
                  <a:lnTo>
                    <a:pt x="26" y="70"/>
                  </a:lnTo>
                  <a:lnTo>
                    <a:pt x="38" y="73"/>
                  </a:lnTo>
                  <a:lnTo>
                    <a:pt x="50" y="70"/>
                  </a:lnTo>
                  <a:lnTo>
                    <a:pt x="58" y="67"/>
                  </a:lnTo>
                  <a:lnTo>
                    <a:pt x="67" y="58"/>
                  </a:lnTo>
                  <a:lnTo>
                    <a:pt x="73" y="47"/>
                  </a:lnTo>
                  <a:lnTo>
                    <a:pt x="73"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899" name="Freeform 1462"/>
            <p:cNvSpPr>
              <a:spLocks/>
            </p:cNvSpPr>
            <p:nvPr/>
          </p:nvSpPr>
          <p:spPr bwMode="auto">
            <a:xfrm>
              <a:off x="3294" y="2661"/>
              <a:ext cx="73" cy="73"/>
            </a:xfrm>
            <a:custGeom>
              <a:avLst/>
              <a:gdLst>
                <a:gd name="T0" fmla="*/ 73 w 73"/>
                <a:gd name="T1" fmla="*/ 35 h 73"/>
                <a:gd name="T2" fmla="*/ 73 w 73"/>
                <a:gd name="T3" fmla="*/ 23 h 73"/>
                <a:gd name="T4" fmla="*/ 67 w 73"/>
                <a:gd name="T5" fmla="*/ 15 h 73"/>
                <a:gd name="T6" fmla="*/ 58 w 73"/>
                <a:gd name="T7" fmla="*/ 6 h 73"/>
                <a:gd name="T8" fmla="*/ 49 w 73"/>
                <a:gd name="T9" fmla="*/ 0 h 73"/>
                <a:gd name="T10" fmla="*/ 38 w 73"/>
                <a:gd name="T11" fmla="*/ 0 h 73"/>
                <a:gd name="T12" fmla="*/ 26 w 73"/>
                <a:gd name="T13" fmla="*/ 0 h 73"/>
                <a:gd name="T14" fmla="*/ 15 w 73"/>
                <a:gd name="T15" fmla="*/ 6 h 73"/>
                <a:gd name="T16" fmla="*/ 6 w 73"/>
                <a:gd name="T17" fmla="*/ 15 h 73"/>
                <a:gd name="T18" fmla="*/ 3 w 73"/>
                <a:gd name="T19" fmla="*/ 23 h 73"/>
                <a:gd name="T20" fmla="*/ 0 w 73"/>
                <a:gd name="T21" fmla="*/ 35 h 73"/>
                <a:gd name="T22" fmla="*/ 3 w 73"/>
                <a:gd name="T23" fmla="*/ 47 h 73"/>
                <a:gd name="T24" fmla="*/ 6 w 73"/>
                <a:gd name="T25" fmla="*/ 58 h 73"/>
                <a:gd name="T26" fmla="*/ 15 w 73"/>
                <a:gd name="T27" fmla="*/ 67 h 73"/>
                <a:gd name="T28" fmla="*/ 26 w 73"/>
                <a:gd name="T29" fmla="*/ 70 h 73"/>
                <a:gd name="T30" fmla="*/ 38 w 73"/>
                <a:gd name="T31" fmla="*/ 73 h 73"/>
                <a:gd name="T32" fmla="*/ 49 w 73"/>
                <a:gd name="T33" fmla="*/ 70 h 73"/>
                <a:gd name="T34" fmla="*/ 58 w 73"/>
                <a:gd name="T35" fmla="*/ 67 h 73"/>
                <a:gd name="T36" fmla="*/ 67 w 73"/>
                <a:gd name="T37" fmla="*/ 58 h 73"/>
                <a:gd name="T38" fmla="*/ 73 w 73"/>
                <a:gd name="T39" fmla="*/ 47 h 73"/>
                <a:gd name="T40" fmla="*/ 73 w 73"/>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35"/>
                  </a:moveTo>
                  <a:lnTo>
                    <a:pt x="73" y="23"/>
                  </a:lnTo>
                  <a:lnTo>
                    <a:pt x="67" y="15"/>
                  </a:lnTo>
                  <a:lnTo>
                    <a:pt x="58" y="6"/>
                  </a:lnTo>
                  <a:lnTo>
                    <a:pt x="49" y="0"/>
                  </a:lnTo>
                  <a:lnTo>
                    <a:pt x="38" y="0"/>
                  </a:lnTo>
                  <a:lnTo>
                    <a:pt x="26" y="0"/>
                  </a:lnTo>
                  <a:lnTo>
                    <a:pt x="15" y="6"/>
                  </a:lnTo>
                  <a:lnTo>
                    <a:pt x="6" y="15"/>
                  </a:lnTo>
                  <a:lnTo>
                    <a:pt x="3" y="23"/>
                  </a:lnTo>
                  <a:lnTo>
                    <a:pt x="0" y="35"/>
                  </a:lnTo>
                  <a:lnTo>
                    <a:pt x="3" y="47"/>
                  </a:lnTo>
                  <a:lnTo>
                    <a:pt x="6" y="58"/>
                  </a:lnTo>
                  <a:lnTo>
                    <a:pt x="15" y="67"/>
                  </a:lnTo>
                  <a:lnTo>
                    <a:pt x="26" y="70"/>
                  </a:lnTo>
                  <a:lnTo>
                    <a:pt x="38" y="73"/>
                  </a:lnTo>
                  <a:lnTo>
                    <a:pt x="49" y="70"/>
                  </a:lnTo>
                  <a:lnTo>
                    <a:pt x="58" y="67"/>
                  </a:lnTo>
                  <a:lnTo>
                    <a:pt x="67" y="58"/>
                  </a:lnTo>
                  <a:lnTo>
                    <a:pt x="73" y="47"/>
                  </a:lnTo>
                  <a:lnTo>
                    <a:pt x="73"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900" name="Freeform 1463"/>
            <p:cNvSpPr>
              <a:spLocks/>
            </p:cNvSpPr>
            <p:nvPr/>
          </p:nvSpPr>
          <p:spPr bwMode="auto">
            <a:xfrm>
              <a:off x="3661" y="2661"/>
              <a:ext cx="72" cy="73"/>
            </a:xfrm>
            <a:custGeom>
              <a:avLst/>
              <a:gdLst>
                <a:gd name="T0" fmla="*/ 72 w 72"/>
                <a:gd name="T1" fmla="*/ 35 h 73"/>
                <a:gd name="T2" fmla="*/ 72 w 72"/>
                <a:gd name="T3" fmla="*/ 23 h 73"/>
                <a:gd name="T4" fmla="*/ 67 w 72"/>
                <a:gd name="T5" fmla="*/ 15 h 73"/>
                <a:gd name="T6" fmla="*/ 58 w 72"/>
                <a:gd name="T7" fmla="*/ 6 h 73"/>
                <a:gd name="T8" fmla="*/ 49 w 72"/>
                <a:gd name="T9" fmla="*/ 0 h 73"/>
                <a:gd name="T10" fmla="*/ 38 w 72"/>
                <a:gd name="T11" fmla="*/ 0 h 73"/>
                <a:gd name="T12" fmla="*/ 26 w 72"/>
                <a:gd name="T13" fmla="*/ 0 h 73"/>
                <a:gd name="T14" fmla="*/ 14 w 72"/>
                <a:gd name="T15" fmla="*/ 6 h 73"/>
                <a:gd name="T16" fmla="*/ 6 w 72"/>
                <a:gd name="T17" fmla="*/ 15 h 73"/>
                <a:gd name="T18" fmla="*/ 3 w 72"/>
                <a:gd name="T19" fmla="*/ 23 h 73"/>
                <a:gd name="T20" fmla="*/ 0 w 72"/>
                <a:gd name="T21" fmla="*/ 35 h 73"/>
                <a:gd name="T22" fmla="*/ 3 w 72"/>
                <a:gd name="T23" fmla="*/ 47 h 73"/>
                <a:gd name="T24" fmla="*/ 6 w 72"/>
                <a:gd name="T25" fmla="*/ 58 h 73"/>
                <a:gd name="T26" fmla="*/ 14 w 72"/>
                <a:gd name="T27" fmla="*/ 67 h 73"/>
                <a:gd name="T28" fmla="*/ 26 w 72"/>
                <a:gd name="T29" fmla="*/ 70 h 73"/>
                <a:gd name="T30" fmla="*/ 38 w 72"/>
                <a:gd name="T31" fmla="*/ 73 h 73"/>
                <a:gd name="T32" fmla="*/ 49 w 72"/>
                <a:gd name="T33" fmla="*/ 70 h 73"/>
                <a:gd name="T34" fmla="*/ 58 w 72"/>
                <a:gd name="T35" fmla="*/ 67 h 73"/>
                <a:gd name="T36" fmla="*/ 67 w 72"/>
                <a:gd name="T37" fmla="*/ 58 h 73"/>
                <a:gd name="T38" fmla="*/ 72 w 72"/>
                <a:gd name="T39" fmla="*/ 47 h 73"/>
                <a:gd name="T40" fmla="*/ 72 w 72"/>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72" y="35"/>
                  </a:moveTo>
                  <a:lnTo>
                    <a:pt x="72" y="23"/>
                  </a:lnTo>
                  <a:lnTo>
                    <a:pt x="67" y="15"/>
                  </a:lnTo>
                  <a:lnTo>
                    <a:pt x="58" y="6"/>
                  </a:lnTo>
                  <a:lnTo>
                    <a:pt x="49" y="0"/>
                  </a:lnTo>
                  <a:lnTo>
                    <a:pt x="38" y="0"/>
                  </a:lnTo>
                  <a:lnTo>
                    <a:pt x="26" y="0"/>
                  </a:lnTo>
                  <a:lnTo>
                    <a:pt x="14" y="6"/>
                  </a:lnTo>
                  <a:lnTo>
                    <a:pt x="6" y="15"/>
                  </a:lnTo>
                  <a:lnTo>
                    <a:pt x="3" y="23"/>
                  </a:lnTo>
                  <a:lnTo>
                    <a:pt x="0" y="35"/>
                  </a:lnTo>
                  <a:lnTo>
                    <a:pt x="3" y="47"/>
                  </a:lnTo>
                  <a:lnTo>
                    <a:pt x="6" y="58"/>
                  </a:lnTo>
                  <a:lnTo>
                    <a:pt x="14" y="67"/>
                  </a:lnTo>
                  <a:lnTo>
                    <a:pt x="26" y="70"/>
                  </a:lnTo>
                  <a:lnTo>
                    <a:pt x="38" y="73"/>
                  </a:lnTo>
                  <a:lnTo>
                    <a:pt x="49" y="70"/>
                  </a:lnTo>
                  <a:lnTo>
                    <a:pt x="58" y="67"/>
                  </a:lnTo>
                  <a:lnTo>
                    <a:pt x="67" y="58"/>
                  </a:lnTo>
                  <a:lnTo>
                    <a:pt x="72" y="47"/>
                  </a:lnTo>
                  <a:lnTo>
                    <a:pt x="72"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901" name="Freeform 1464"/>
            <p:cNvSpPr>
              <a:spLocks/>
            </p:cNvSpPr>
            <p:nvPr/>
          </p:nvSpPr>
          <p:spPr bwMode="auto">
            <a:xfrm>
              <a:off x="4027" y="2661"/>
              <a:ext cx="73" cy="73"/>
            </a:xfrm>
            <a:custGeom>
              <a:avLst/>
              <a:gdLst>
                <a:gd name="T0" fmla="*/ 73 w 73"/>
                <a:gd name="T1" fmla="*/ 35 h 73"/>
                <a:gd name="T2" fmla="*/ 70 w 73"/>
                <a:gd name="T3" fmla="*/ 23 h 73"/>
                <a:gd name="T4" fmla="*/ 67 w 73"/>
                <a:gd name="T5" fmla="*/ 15 h 73"/>
                <a:gd name="T6" fmla="*/ 59 w 73"/>
                <a:gd name="T7" fmla="*/ 6 h 73"/>
                <a:gd name="T8" fmla="*/ 47 w 73"/>
                <a:gd name="T9" fmla="*/ 0 h 73"/>
                <a:gd name="T10" fmla="*/ 35 w 73"/>
                <a:gd name="T11" fmla="*/ 0 h 73"/>
                <a:gd name="T12" fmla="*/ 24 w 73"/>
                <a:gd name="T13" fmla="*/ 0 h 73"/>
                <a:gd name="T14" fmla="*/ 15 w 73"/>
                <a:gd name="T15" fmla="*/ 6 h 73"/>
                <a:gd name="T16" fmla="*/ 6 w 73"/>
                <a:gd name="T17" fmla="*/ 15 h 73"/>
                <a:gd name="T18" fmla="*/ 0 w 73"/>
                <a:gd name="T19" fmla="*/ 23 h 73"/>
                <a:gd name="T20" fmla="*/ 0 w 73"/>
                <a:gd name="T21" fmla="*/ 35 h 73"/>
                <a:gd name="T22" fmla="*/ 0 w 73"/>
                <a:gd name="T23" fmla="*/ 47 h 73"/>
                <a:gd name="T24" fmla="*/ 6 w 73"/>
                <a:gd name="T25" fmla="*/ 58 h 73"/>
                <a:gd name="T26" fmla="*/ 15 w 73"/>
                <a:gd name="T27" fmla="*/ 64 h 73"/>
                <a:gd name="T28" fmla="*/ 24 w 73"/>
                <a:gd name="T29" fmla="*/ 70 h 73"/>
                <a:gd name="T30" fmla="*/ 35 w 73"/>
                <a:gd name="T31" fmla="*/ 73 h 73"/>
                <a:gd name="T32" fmla="*/ 47 w 73"/>
                <a:gd name="T33" fmla="*/ 70 h 73"/>
                <a:gd name="T34" fmla="*/ 59 w 73"/>
                <a:gd name="T35" fmla="*/ 64 h 73"/>
                <a:gd name="T36" fmla="*/ 67 w 73"/>
                <a:gd name="T37" fmla="*/ 58 h 73"/>
                <a:gd name="T38" fmla="*/ 70 w 73"/>
                <a:gd name="T39" fmla="*/ 47 h 73"/>
                <a:gd name="T40" fmla="*/ 73 w 73"/>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35"/>
                  </a:moveTo>
                  <a:lnTo>
                    <a:pt x="70" y="23"/>
                  </a:lnTo>
                  <a:lnTo>
                    <a:pt x="67" y="15"/>
                  </a:lnTo>
                  <a:lnTo>
                    <a:pt x="59" y="6"/>
                  </a:lnTo>
                  <a:lnTo>
                    <a:pt x="47" y="0"/>
                  </a:lnTo>
                  <a:lnTo>
                    <a:pt x="35" y="0"/>
                  </a:lnTo>
                  <a:lnTo>
                    <a:pt x="24" y="0"/>
                  </a:lnTo>
                  <a:lnTo>
                    <a:pt x="15" y="6"/>
                  </a:lnTo>
                  <a:lnTo>
                    <a:pt x="6" y="15"/>
                  </a:lnTo>
                  <a:lnTo>
                    <a:pt x="0" y="23"/>
                  </a:lnTo>
                  <a:lnTo>
                    <a:pt x="0" y="35"/>
                  </a:lnTo>
                  <a:lnTo>
                    <a:pt x="0" y="47"/>
                  </a:lnTo>
                  <a:lnTo>
                    <a:pt x="6" y="58"/>
                  </a:lnTo>
                  <a:lnTo>
                    <a:pt x="15" y="64"/>
                  </a:lnTo>
                  <a:lnTo>
                    <a:pt x="24" y="70"/>
                  </a:lnTo>
                  <a:lnTo>
                    <a:pt x="35" y="73"/>
                  </a:lnTo>
                  <a:lnTo>
                    <a:pt x="47" y="70"/>
                  </a:lnTo>
                  <a:lnTo>
                    <a:pt x="59" y="64"/>
                  </a:lnTo>
                  <a:lnTo>
                    <a:pt x="67" y="58"/>
                  </a:lnTo>
                  <a:lnTo>
                    <a:pt x="70" y="47"/>
                  </a:lnTo>
                  <a:lnTo>
                    <a:pt x="73"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902" name="Line 1567"/>
            <p:cNvSpPr>
              <a:spLocks noChangeShapeType="1"/>
            </p:cNvSpPr>
            <p:nvPr/>
          </p:nvSpPr>
          <p:spPr bwMode="auto">
            <a:xfrm flipV="1">
              <a:off x="1929" y="2431"/>
              <a:ext cx="26"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03" name="Line 1568"/>
            <p:cNvSpPr>
              <a:spLocks noChangeShapeType="1"/>
            </p:cNvSpPr>
            <p:nvPr/>
          </p:nvSpPr>
          <p:spPr bwMode="auto">
            <a:xfrm>
              <a:off x="1967" y="2431"/>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04" name="Line 1569"/>
            <p:cNvSpPr>
              <a:spLocks noChangeShapeType="1"/>
            </p:cNvSpPr>
            <p:nvPr/>
          </p:nvSpPr>
          <p:spPr bwMode="auto">
            <a:xfrm flipV="1">
              <a:off x="1984" y="2425"/>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05" name="Line 1570"/>
            <p:cNvSpPr>
              <a:spLocks noChangeShapeType="1"/>
            </p:cNvSpPr>
            <p:nvPr/>
          </p:nvSpPr>
          <p:spPr bwMode="auto">
            <a:xfrm flipV="1">
              <a:off x="2025" y="2422"/>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06" name="Line 1571"/>
            <p:cNvSpPr>
              <a:spLocks noChangeShapeType="1"/>
            </p:cNvSpPr>
            <p:nvPr/>
          </p:nvSpPr>
          <p:spPr bwMode="auto">
            <a:xfrm flipV="1">
              <a:off x="2043" y="2419"/>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07" name="Line 1572"/>
            <p:cNvSpPr>
              <a:spLocks noChangeShapeType="1"/>
            </p:cNvSpPr>
            <p:nvPr/>
          </p:nvSpPr>
          <p:spPr bwMode="auto">
            <a:xfrm>
              <a:off x="2083" y="241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08" name="Line 1573"/>
            <p:cNvSpPr>
              <a:spLocks noChangeShapeType="1"/>
            </p:cNvSpPr>
            <p:nvPr/>
          </p:nvSpPr>
          <p:spPr bwMode="auto">
            <a:xfrm flipV="1">
              <a:off x="2101" y="2414"/>
              <a:ext cx="29" cy="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09" name="Line 1574"/>
            <p:cNvSpPr>
              <a:spLocks noChangeShapeType="1"/>
            </p:cNvSpPr>
            <p:nvPr/>
          </p:nvSpPr>
          <p:spPr bwMode="auto">
            <a:xfrm>
              <a:off x="2141" y="2411"/>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0" name="Line 1575"/>
            <p:cNvSpPr>
              <a:spLocks noChangeShapeType="1"/>
            </p:cNvSpPr>
            <p:nvPr/>
          </p:nvSpPr>
          <p:spPr bwMode="auto">
            <a:xfrm flipV="1">
              <a:off x="2159" y="2405"/>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1" name="Line 1576"/>
            <p:cNvSpPr>
              <a:spLocks noChangeShapeType="1"/>
            </p:cNvSpPr>
            <p:nvPr/>
          </p:nvSpPr>
          <p:spPr bwMode="auto">
            <a:xfrm>
              <a:off x="2200" y="2405"/>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2" name="Freeform 1577"/>
            <p:cNvSpPr>
              <a:spLocks/>
            </p:cNvSpPr>
            <p:nvPr/>
          </p:nvSpPr>
          <p:spPr bwMode="auto">
            <a:xfrm>
              <a:off x="2217" y="2399"/>
              <a:ext cx="29" cy="3"/>
            </a:xfrm>
            <a:custGeom>
              <a:avLst/>
              <a:gdLst>
                <a:gd name="T0" fmla="*/ 0 w 29"/>
                <a:gd name="T1" fmla="*/ 3 h 3"/>
                <a:gd name="T2" fmla="*/ 15 w 29"/>
                <a:gd name="T3" fmla="*/ 3 h 3"/>
                <a:gd name="T4" fmla="*/ 29 w 29"/>
                <a:gd name="T5" fmla="*/ 0 h 3"/>
                <a:gd name="T6" fmla="*/ 0 60000 65536"/>
                <a:gd name="T7" fmla="*/ 0 60000 65536"/>
                <a:gd name="T8" fmla="*/ 0 60000 65536"/>
                <a:gd name="T9" fmla="*/ 0 w 29"/>
                <a:gd name="T10" fmla="*/ 0 h 3"/>
                <a:gd name="T11" fmla="*/ 29 w 29"/>
                <a:gd name="T12" fmla="*/ 3 h 3"/>
              </a:gdLst>
              <a:ahLst/>
              <a:cxnLst>
                <a:cxn ang="T6">
                  <a:pos x="T0" y="T1"/>
                </a:cxn>
                <a:cxn ang="T7">
                  <a:pos x="T2" y="T3"/>
                </a:cxn>
                <a:cxn ang="T8">
                  <a:pos x="T4" y="T5"/>
                </a:cxn>
              </a:cxnLst>
              <a:rect l="T9" t="T10" r="T11" b="T12"/>
              <a:pathLst>
                <a:path w="29" h="3">
                  <a:moveTo>
                    <a:pt x="0" y="3"/>
                  </a:moveTo>
                  <a:lnTo>
                    <a:pt x="15" y="3"/>
                  </a:lnTo>
                  <a:lnTo>
                    <a:pt x="29"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913" name="Line 1578"/>
            <p:cNvSpPr>
              <a:spLocks noChangeShapeType="1"/>
            </p:cNvSpPr>
            <p:nvPr/>
          </p:nvSpPr>
          <p:spPr bwMode="auto">
            <a:xfrm>
              <a:off x="2258" y="239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4" name="Line 1579"/>
            <p:cNvSpPr>
              <a:spLocks noChangeShapeType="1"/>
            </p:cNvSpPr>
            <p:nvPr/>
          </p:nvSpPr>
          <p:spPr bwMode="auto">
            <a:xfrm flipV="1">
              <a:off x="2275" y="2393"/>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5" name="Line 1580"/>
            <p:cNvSpPr>
              <a:spLocks noChangeShapeType="1"/>
            </p:cNvSpPr>
            <p:nvPr/>
          </p:nvSpPr>
          <p:spPr bwMode="auto">
            <a:xfrm>
              <a:off x="2316" y="2393"/>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6" name="Line 1581"/>
            <p:cNvSpPr>
              <a:spLocks noChangeShapeType="1"/>
            </p:cNvSpPr>
            <p:nvPr/>
          </p:nvSpPr>
          <p:spPr bwMode="auto">
            <a:xfrm flipV="1">
              <a:off x="2334" y="2390"/>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7" name="Line 1582"/>
            <p:cNvSpPr>
              <a:spLocks noChangeShapeType="1"/>
            </p:cNvSpPr>
            <p:nvPr/>
          </p:nvSpPr>
          <p:spPr bwMode="auto">
            <a:xfrm>
              <a:off x="2374" y="2387"/>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8" name="Line 1583"/>
            <p:cNvSpPr>
              <a:spLocks noChangeShapeType="1"/>
            </p:cNvSpPr>
            <p:nvPr/>
          </p:nvSpPr>
          <p:spPr bwMode="auto">
            <a:xfrm flipV="1">
              <a:off x="2392" y="2384"/>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19" name="Line 1584"/>
            <p:cNvSpPr>
              <a:spLocks noChangeShapeType="1"/>
            </p:cNvSpPr>
            <p:nvPr/>
          </p:nvSpPr>
          <p:spPr bwMode="auto">
            <a:xfrm>
              <a:off x="2433" y="2384"/>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0" name="Line 1585"/>
            <p:cNvSpPr>
              <a:spLocks noChangeShapeType="1"/>
            </p:cNvSpPr>
            <p:nvPr/>
          </p:nvSpPr>
          <p:spPr bwMode="auto">
            <a:xfrm flipV="1">
              <a:off x="2450" y="2379"/>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1" name="Line 1586"/>
            <p:cNvSpPr>
              <a:spLocks noChangeShapeType="1"/>
            </p:cNvSpPr>
            <p:nvPr/>
          </p:nvSpPr>
          <p:spPr bwMode="auto">
            <a:xfrm>
              <a:off x="2491" y="237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2" name="Line 1587"/>
            <p:cNvSpPr>
              <a:spLocks noChangeShapeType="1"/>
            </p:cNvSpPr>
            <p:nvPr/>
          </p:nvSpPr>
          <p:spPr bwMode="auto">
            <a:xfrm>
              <a:off x="2508" y="2376"/>
              <a:ext cx="2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3" name="Line 1588"/>
            <p:cNvSpPr>
              <a:spLocks noChangeShapeType="1"/>
            </p:cNvSpPr>
            <p:nvPr/>
          </p:nvSpPr>
          <p:spPr bwMode="auto">
            <a:xfrm>
              <a:off x="2546" y="2373"/>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4" name="Line 1589"/>
            <p:cNvSpPr>
              <a:spLocks noChangeShapeType="1"/>
            </p:cNvSpPr>
            <p:nvPr/>
          </p:nvSpPr>
          <p:spPr bwMode="auto">
            <a:xfrm flipV="1">
              <a:off x="2563" y="2370"/>
              <a:ext cx="30"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5" name="Line 1590"/>
            <p:cNvSpPr>
              <a:spLocks noChangeShapeType="1"/>
            </p:cNvSpPr>
            <p:nvPr/>
          </p:nvSpPr>
          <p:spPr bwMode="auto">
            <a:xfrm flipV="1">
              <a:off x="2604" y="2367"/>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6" name="Line 1591"/>
            <p:cNvSpPr>
              <a:spLocks noChangeShapeType="1"/>
            </p:cNvSpPr>
            <p:nvPr/>
          </p:nvSpPr>
          <p:spPr bwMode="auto">
            <a:xfrm flipV="1">
              <a:off x="2622" y="2364"/>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7" name="Line 1592"/>
            <p:cNvSpPr>
              <a:spLocks noChangeShapeType="1"/>
            </p:cNvSpPr>
            <p:nvPr/>
          </p:nvSpPr>
          <p:spPr bwMode="auto">
            <a:xfrm>
              <a:off x="2662" y="2364"/>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8" name="Line 1593"/>
            <p:cNvSpPr>
              <a:spLocks noChangeShapeType="1"/>
            </p:cNvSpPr>
            <p:nvPr/>
          </p:nvSpPr>
          <p:spPr bwMode="auto">
            <a:xfrm flipV="1">
              <a:off x="2680" y="2358"/>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29" name="Line 1594"/>
            <p:cNvSpPr>
              <a:spLocks noChangeShapeType="1"/>
            </p:cNvSpPr>
            <p:nvPr/>
          </p:nvSpPr>
          <p:spPr bwMode="auto">
            <a:xfrm>
              <a:off x="2721" y="2358"/>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0" name="Line 1595"/>
            <p:cNvSpPr>
              <a:spLocks noChangeShapeType="1"/>
            </p:cNvSpPr>
            <p:nvPr/>
          </p:nvSpPr>
          <p:spPr bwMode="auto">
            <a:xfrm flipV="1">
              <a:off x="2738" y="2352"/>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1" name="Line 1596"/>
            <p:cNvSpPr>
              <a:spLocks noChangeShapeType="1"/>
            </p:cNvSpPr>
            <p:nvPr/>
          </p:nvSpPr>
          <p:spPr bwMode="auto">
            <a:xfrm>
              <a:off x="2779" y="235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2" name="Line 1597"/>
            <p:cNvSpPr>
              <a:spLocks noChangeShapeType="1"/>
            </p:cNvSpPr>
            <p:nvPr/>
          </p:nvSpPr>
          <p:spPr bwMode="auto">
            <a:xfrm flipV="1">
              <a:off x="2796" y="2349"/>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3" name="Line 1598"/>
            <p:cNvSpPr>
              <a:spLocks noChangeShapeType="1"/>
            </p:cNvSpPr>
            <p:nvPr/>
          </p:nvSpPr>
          <p:spPr bwMode="auto">
            <a:xfrm>
              <a:off x="2837" y="2347"/>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4" name="Line 1599"/>
            <p:cNvSpPr>
              <a:spLocks noChangeShapeType="1"/>
            </p:cNvSpPr>
            <p:nvPr/>
          </p:nvSpPr>
          <p:spPr bwMode="auto">
            <a:xfrm flipV="1">
              <a:off x="2855" y="2344"/>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5" name="Line 1600"/>
            <p:cNvSpPr>
              <a:spLocks noChangeShapeType="1"/>
            </p:cNvSpPr>
            <p:nvPr/>
          </p:nvSpPr>
          <p:spPr bwMode="auto">
            <a:xfrm>
              <a:off x="2895" y="2341"/>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6" name="Line 1601"/>
            <p:cNvSpPr>
              <a:spLocks noChangeShapeType="1"/>
            </p:cNvSpPr>
            <p:nvPr/>
          </p:nvSpPr>
          <p:spPr bwMode="auto">
            <a:xfrm flipV="1">
              <a:off x="2913" y="2338"/>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7" name="Line 1602"/>
            <p:cNvSpPr>
              <a:spLocks noChangeShapeType="1"/>
            </p:cNvSpPr>
            <p:nvPr/>
          </p:nvSpPr>
          <p:spPr bwMode="auto">
            <a:xfrm flipV="1">
              <a:off x="2953" y="2335"/>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8" name="Line 1603"/>
            <p:cNvSpPr>
              <a:spLocks noChangeShapeType="1"/>
            </p:cNvSpPr>
            <p:nvPr/>
          </p:nvSpPr>
          <p:spPr bwMode="auto">
            <a:xfrm flipV="1">
              <a:off x="2971" y="2326"/>
              <a:ext cx="2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39" name="Line 1604"/>
            <p:cNvSpPr>
              <a:spLocks noChangeShapeType="1"/>
            </p:cNvSpPr>
            <p:nvPr/>
          </p:nvSpPr>
          <p:spPr bwMode="auto">
            <a:xfrm>
              <a:off x="3009" y="2323"/>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0" name="Line 1605"/>
            <p:cNvSpPr>
              <a:spLocks noChangeShapeType="1"/>
            </p:cNvSpPr>
            <p:nvPr/>
          </p:nvSpPr>
          <p:spPr bwMode="auto">
            <a:xfrm flipV="1">
              <a:off x="3026" y="2312"/>
              <a:ext cx="29"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1" name="Line 1606"/>
            <p:cNvSpPr>
              <a:spLocks noChangeShapeType="1"/>
            </p:cNvSpPr>
            <p:nvPr/>
          </p:nvSpPr>
          <p:spPr bwMode="auto">
            <a:xfrm>
              <a:off x="3067" y="230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2" name="Line 1607"/>
            <p:cNvSpPr>
              <a:spLocks noChangeShapeType="1"/>
            </p:cNvSpPr>
            <p:nvPr/>
          </p:nvSpPr>
          <p:spPr bwMode="auto">
            <a:xfrm flipV="1">
              <a:off x="3082" y="2297"/>
              <a:ext cx="2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3" name="Line 1608"/>
            <p:cNvSpPr>
              <a:spLocks noChangeShapeType="1"/>
            </p:cNvSpPr>
            <p:nvPr/>
          </p:nvSpPr>
          <p:spPr bwMode="auto">
            <a:xfrm flipV="1">
              <a:off x="3122" y="2291"/>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4" name="Line 1609"/>
            <p:cNvSpPr>
              <a:spLocks noChangeShapeType="1"/>
            </p:cNvSpPr>
            <p:nvPr/>
          </p:nvSpPr>
          <p:spPr bwMode="auto">
            <a:xfrm flipV="1">
              <a:off x="3140" y="2283"/>
              <a:ext cx="29" cy="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5" name="Line 1610"/>
            <p:cNvSpPr>
              <a:spLocks noChangeShapeType="1"/>
            </p:cNvSpPr>
            <p:nvPr/>
          </p:nvSpPr>
          <p:spPr bwMode="auto">
            <a:xfrm flipV="1">
              <a:off x="3178" y="2277"/>
              <a:ext cx="5"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6" name="Line 1611"/>
            <p:cNvSpPr>
              <a:spLocks noChangeShapeType="1"/>
            </p:cNvSpPr>
            <p:nvPr/>
          </p:nvSpPr>
          <p:spPr bwMode="auto">
            <a:xfrm flipV="1">
              <a:off x="3195" y="2268"/>
              <a:ext cx="29"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7" name="Line 1612"/>
            <p:cNvSpPr>
              <a:spLocks noChangeShapeType="1"/>
            </p:cNvSpPr>
            <p:nvPr/>
          </p:nvSpPr>
          <p:spPr bwMode="auto">
            <a:xfrm flipV="1">
              <a:off x="3236" y="2262"/>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8" name="Line 1613"/>
            <p:cNvSpPr>
              <a:spLocks noChangeShapeType="1"/>
            </p:cNvSpPr>
            <p:nvPr/>
          </p:nvSpPr>
          <p:spPr bwMode="auto">
            <a:xfrm flipV="1">
              <a:off x="3253" y="2253"/>
              <a:ext cx="26"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49" name="Line 1614"/>
            <p:cNvSpPr>
              <a:spLocks noChangeShapeType="1"/>
            </p:cNvSpPr>
            <p:nvPr/>
          </p:nvSpPr>
          <p:spPr bwMode="auto">
            <a:xfrm flipV="1">
              <a:off x="3291" y="2248"/>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50" name="Freeform 1615"/>
            <p:cNvSpPr>
              <a:spLocks/>
            </p:cNvSpPr>
            <p:nvPr/>
          </p:nvSpPr>
          <p:spPr bwMode="auto">
            <a:xfrm>
              <a:off x="3309" y="2239"/>
              <a:ext cx="26" cy="6"/>
            </a:xfrm>
            <a:custGeom>
              <a:avLst/>
              <a:gdLst>
                <a:gd name="T0" fmla="*/ 0 w 26"/>
                <a:gd name="T1" fmla="*/ 6 h 6"/>
                <a:gd name="T2" fmla="*/ 23 w 26"/>
                <a:gd name="T3" fmla="*/ 0 h 6"/>
                <a:gd name="T4" fmla="*/ 26 w 26"/>
                <a:gd name="T5" fmla="*/ 0 h 6"/>
                <a:gd name="T6" fmla="*/ 0 60000 65536"/>
                <a:gd name="T7" fmla="*/ 0 60000 65536"/>
                <a:gd name="T8" fmla="*/ 0 60000 65536"/>
                <a:gd name="T9" fmla="*/ 0 w 26"/>
                <a:gd name="T10" fmla="*/ 0 h 6"/>
                <a:gd name="T11" fmla="*/ 26 w 26"/>
                <a:gd name="T12" fmla="*/ 6 h 6"/>
              </a:gdLst>
              <a:ahLst/>
              <a:cxnLst>
                <a:cxn ang="T6">
                  <a:pos x="T0" y="T1"/>
                </a:cxn>
                <a:cxn ang="T7">
                  <a:pos x="T2" y="T3"/>
                </a:cxn>
                <a:cxn ang="T8">
                  <a:pos x="T4" y="T5"/>
                </a:cxn>
              </a:cxnLst>
              <a:rect l="T9" t="T10" r="T11" b="T12"/>
              <a:pathLst>
                <a:path w="26" h="6">
                  <a:moveTo>
                    <a:pt x="0" y="6"/>
                  </a:moveTo>
                  <a:lnTo>
                    <a:pt x="23" y="0"/>
                  </a:lnTo>
                  <a:lnTo>
                    <a:pt x="26"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951" name="Freeform 1620"/>
            <p:cNvSpPr>
              <a:spLocks/>
            </p:cNvSpPr>
            <p:nvPr/>
          </p:nvSpPr>
          <p:spPr bwMode="auto">
            <a:xfrm>
              <a:off x="2194" y="2364"/>
              <a:ext cx="76" cy="73"/>
            </a:xfrm>
            <a:custGeom>
              <a:avLst/>
              <a:gdLst>
                <a:gd name="T0" fmla="*/ 0 w 76"/>
                <a:gd name="T1" fmla="*/ 0 h 73"/>
                <a:gd name="T2" fmla="*/ 0 w 76"/>
                <a:gd name="T3" fmla="*/ 73 h 73"/>
                <a:gd name="T4" fmla="*/ 76 w 76"/>
                <a:gd name="T5" fmla="*/ 73 h 73"/>
                <a:gd name="T6" fmla="*/ 76 w 76"/>
                <a:gd name="T7" fmla="*/ 0 h 73"/>
                <a:gd name="T8" fmla="*/ 0 w 76"/>
                <a:gd name="T9" fmla="*/ 0 h 73"/>
                <a:gd name="T10" fmla="*/ 0 w 76"/>
                <a:gd name="T11" fmla="*/ 0 h 73"/>
                <a:gd name="T12" fmla="*/ 0 60000 65536"/>
                <a:gd name="T13" fmla="*/ 0 60000 65536"/>
                <a:gd name="T14" fmla="*/ 0 60000 65536"/>
                <a:gd name="T15" fmla="*/ 0 60000 65536"/>
                <a:gd name="T16" fmla="*/ 0 60000 65536"/>
                <a:gd name="T17" fmla="*/ 0 60000 65536"/>
                <a:gd name="T18" fmla="*/ 0 w 76"/>
                <a:gd name="T19" fmla="*/ 0 h 73"/>
                <a:gd name="T20" fmla="*/ 76 w 76"/>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6" h="73">
                  <a:moveTo>
                    <a:pt x="0" y="0"/>
                  </a:moveTo>
                  <a:lnTo>
                    <a:pt x="0" y="73"/>
                  </a:lnTo>
                  <a:lnTo>
                    <a:pt x="76" y="73"/>
                  </a:lnTo>
                  <a:lnTo>
                    <a:pt x="76"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952" name="Freeform 1621"/>
            <p:cNvSpPr>
              <a:spLocks/>
            </p:cNvSpPr>
            <p:nvPr/>
          </p:nvSpPr>
          <p:spPr bwMode="auto">
            <a:xfrm>
              <a:off x="2561" y="2332"/>
              <a:ext cx="75" cy="73"/>
            </a:xfrm>
            <a:custGeom>
              <a:avLst/>
              <a:gdLst>
                <a:gd name="T0" fmla="*/ 0 w 75"/>
                <a:gd name="T1" fmla="*/ 0 h 73"/>
                <a:gd name="T2" fmla="*/ 0 w 75"/>
                <a:gd name="T3" fmla="*/ 73 h 73"/>
                <a:gd name="T4" fmla="*/ 75 w 75"/>
                <a:gd name="T5" fmla="*/ 73 h 73"/>
                <a:gd name="T6" fmla="*/ 75 w 75"/>
                <a:gd name="T7" fmla="*/ 0 h 73"/>
                <a:gd name="T8" fmla="*/ 0 w 75"/>
                <a:gd name="T9" fmla="*/ 0 h 73"/>
                <a:gd name="T10" fmla="*/ 0 w 75"/>
                <a:gd name="T11" fmla="*/ 0 h 73"/>
                <a:gd name="T12" fmla="*/ 0 60000 65536"/>
                <a:gd name="T13" fmla="*/ 0 60000 65536"/>
                <a:gd name="T14" fmla="*/ 0 60000 65536"/>
                <a:gd name="T15" fmla="*/ 0 60000 65536"/>
                <a:gd name="T16" fmla="*/ 0 60000 65536"/>
                <a:gd name="T17" fmla="*/ 0 60000 65536"/>
                <a:gd name="T18" fmla="*/ 0 w 75"/>
                <a:gd name="T19" fmla="*/ 0 h 73"/>
                <a:gd name="T20" fmla="*/ 75 w 7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5" h="73">
                  <a:moveTo>
                    <a:pt x="0" y="0"/>
                  </a:moveTo>
                  <a:lnTo>
                    <a:pt x="0" y="73"/>
                  </a:lnTo>
                  <a:lnTo>
                    <a:pt x="75" y="73"/>
                  </a:lnTo>
                  <a:lnTo>
                    <a:pt x="75"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953" name="Freeform 1622"/>
            <p:cNvSpPr>
              <a:spLocks/>
            </p:cNvSpPr>
            <p:nvPr/>
          </p:nvSpPr>
          <p:spPr bwMode="auto">
            <a:xfrm>
              <a:off x="2927" y="2300"/>
              <a:ext cx="73" cy="73"/>
            </a:xfrm>
            <a:custGeom>
              <a:avLst/>
              <a:gdLst>
                <a:gd name="T0" fmla="*/ 0 w 73"/>
                <a:gd name="T1" fmla="*/ 0 h 73"/>
                <a:gd name="T2" fmla="*/ 0 w 73"/>
                <a:gd name="T3" fmla="*/ 73 h 73"/>
                <a:gd name="T4" fmla="*/ 73 w 73"/>
                <a:gd name="T5" fmla="*/ 73 h 73"/>
                <a:gd name="T6" fmla="*/ 73 w 73"/>
                <a:gd name="T7" fmla="*/ 0 h 73"/>
                <a:gd name="T8" fmla="*/ 0 w 73"/>
                <a:gd name="T9" fmla="*/ 0 h 73"/>
                <a:gd name="T10" fmla="*/ 0 w 73"/>
                <a:gd name="T11" fmla="*/ 0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0" y="0"/>
                  </a:moveTo>
                  <a:lnTo>
                    <a:pt x="0" y="73"/>
                  </a:lnTo>
                  <a:lnTo>
                    <a:pt x="73" y="73"/>
                  </a:lnTo>
                  <a:lnTo>
                    <a:pt x="73"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1954" name="Line 1651"/>
            <p:cNvSpPr>
              <a:spLocks noChangeShapeType="1"/>
            </p:cNvSpPr>
            <p:nvPr/>
          </p:nvSpPr>
          <p:spPr bwMode="auto">
            <a:xfrm>
              <a:off x="1955" y="238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55" name="Line 1652"/>
            <p:cNvSpPr>
              <a:spLocks noChangeShapeType="1"/>
            </p:cNvSpPr>
            <p:nvPr/>
          </p:nvSpPr>
          <p:spPr bwMode="auto">
            <a:xfrm>
              <a:off x="1984" y="2379"/>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56" name="Line 1653"/>
            <p:cNvSpPr>
              <a:spLocks noChangeShapeType="1"/>
            </p:cNvSpPr>
            <p:nvPr/>
          </p:nvSpPr>
          <p:spPr bwMode="auto">
            <a:xfrm>
              <a:off x="2013" y="2373"/>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57" name="Line 1654"/>
            <p:cNvSpPr>
              <a:spLocks noChangeShapeType="1"/>
            </p:cNvSpPr>
            <p:nvPr/>
          </p:nvSpPr>
          <p:spPr bwMode="auto">
            <a:xfrm flipV="1">
              <a:off x="2043" y="2367"/>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58" name="Line 1655"/>
            <p:cNvSpPr>
              <a:spLocks noChangeShapeType="1"/>
            </p:cNvSpPr>
            <p:nvPr/>
          </p:nvSpPr>
          <p:spPr bwMode="auto">
            <a:xfrm flipV="1">
              <a:off x="2072" y="2361"/>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59" name="Line 1656"/>
            <p:cNvSpPr>
              <a:spLocks noChangeShapeType="1"/>
            </p:cNvSpPr>
            <p:nvPr/>
          </p:nvSpPr>
          <p:spPr bwMode="auto">
            <a:xfrm flipV="1">
              <a:off x="2098" y="2355"/>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0" name="Line 1657"/>
            <p:cNvSpPr>
              <a:spLocks noChangeShapeType="1"/>
            </p:cNvSpPr>
            <p:nvPr/>
          </p:nvSpPr>
          <p:spPr bwMode="auto">
            <a:xfrm flipV="1">
              <a:off x="2127" y="2349"/>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1" name="Line 1658"/>
            <p:cNvSpPr>
              <a:spLocks noChangeShapeType="1"/>
            </p:cNvSpPr>
            <p:nvPr/>
          </p:nvSpPr>
          <p:spPr bwMode="auto">
            <a:xfrm flipV="1">
              <a:off x="2156" y="2344"/>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2" name="Line 1659"/>
            <p:cNvSpPr>
              <a:spLocks noChangeShapeType="1"/>
            </p:cNvSpPr>
            <p:nvPr/>
          </p:nvSpPr>
          <p:spPr bwMode="auto">
            <a:xfrm flipV="1">
              <a:off x="2185" y="2338"/>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3" name="Line 1660"/>
            <p:cNvSpPr>
              <a:spLocks noChangeShapeType="1"/>
            </p:cNvSpPr>
            <p:nvPr/>
          </p:nvSpPr>
          <p:spPr bwMode="auto">
            <a:xfrm flipV="1">
              <a:off x="2214" y="2332"/>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4" name="Line 1661"/>
            <p:cNvSpPr>
              <a:spLocks noChangeShapeType="1"/>
            </p:cNvSpPr>
            <p:nvPr/>
          </p:nvSpPr>
          <p:spPr bwMode="auto">
            <a:xfrm>
              <a:off x="2240" y="2332"/>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5" name="Line 1662"/>
            <p:cNvSpPr>
              <a:spLocks noChangeShapeType="1"/>
            </p:cNvSpPr>
            <p:nvPr/>
          </p:nvSpPr>
          <p:spPr bwMode="auto">
            <a:xfrm>
              <a:off x="2270" y="2338"/>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6" name="Line 1663"/>
            <p:cNvSpPr>
              <a:spLocks noChangeShapeType="1"/>
            </p:cNvSpPr>
            <p:nvPr/>
          </p:nvSpPr>
          <p:spPr bwMode="auto">
            <a:xfrm>
              <a:off x="2299" y="2341"/>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7" name="Line 1664"/>
            <p:cNvSpPr>
              <a:spLocks noChangeShapeType="1"/>
            </p:cNvSpPr>
            <p:nvPr/>
          </p:nvSpPr>
          <p:spPr bwMode="auto">
            <a:xfrm>
              <a:off x="2328" y="2347"/>
              <a:ext cx="11" cy="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8" name="Line 1665"/>
            <p:cNvSpPr>
              <a:spLocks noChangeShapeType="1"/>
            </p:cNvSpPr>
            <p:nvPr/>
          </p:nvSpPr>
          <p:spPr bwMode="auto">
            <a:xfrm>
              <a:off x="2357" y="2349"/>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69" name="Line 1666"/>
            <p:cNvSpPr>
              <a:spLocks noChangeShapeType="1"/>
            </p:cNvSpPr>
            <p:nvPr/>
          </p:nvSpPr>
          <p:spPr bwMode="auto">
            <a:xfrm>
              <a:off x="2386" y="2355"/>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0" name="Line 1667"/>
            <p:cNvSpPr>
              <a:spLocks noChangeShapeType="1"/>
            </p:cNvSpPr>
            <p:nvPr/>
          </p:nvSpPr>
          <p:spPr bwMode="auto">
            <a:xfrm>
              <a:off x="2415" y="2361"/>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1" name="Line 1668"/>
            <p:cNvSpPr>
              <a:spLocks noChangeShapeType="1"/>
            </p:cNvSpPr>
            <p:nvPr/>
          </p:nvSpPr>
          <p:spPr bwMode="auto">
            <a:xfrm>
              <a:off x="2444" y="2364"/>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2" name="Line 1669"/>
            <p:cNvSpPr>
              <a:spLocks noChangeShapeType="1"/>
            </p:cNvSpPr>
            <p:nvPr/>
          </p:nvSpPr>
          <p:spPr bwMode="auto">
            <a:xfrm>
              <a:off x="2473" y="2370"/>
              <a:ext cx="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3" name="Line 1670"/>
            <p:cNvSpPr>
              <a:spLocks noChangeShapeType="1"/>
            </p:cNvSpPr>
            <p:nvPr/>
          </p:nvSpPr>
          <p:spPr bwMode="auto">
            <a:xfrm>
              <a:off x="2499" y="2373"/>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4" name="Line 1671"/>
            <p:cNvSpPr>
              <a:spLocks noChangeShapeType="1"/>
            </p:cNvSpPr>
            <p:nvPr/>
          </p:nvSpPr>
          <p:spPr bwMode="auto">
            <a:xfrm>
              <a:off x="2529" y="2379"/>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5" name="Line 1672"/>
            <p:cNvSpPr>
              <a:spLocks noChangeShapeType="1"/>
            </p:cNvSpPr>
            <p:nvPr/>
          </p:nvSpPr>
          <p:spPr bwMode="auto">
            <a:xfrm>
              <a:off x="2558" y="2382"/>
              <a:ext cx="11" cy="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6" name="Freeform 1673"/>
            <p:cNvSpPr>
              <a:spLocks/>
            </p:cNvSpPr>
            <p:nvPr/>
          </p:nvSpPr>
          <p:spPr bwMode="auto">
            <a:xfrm>
              <a:off x="2587" y="2387"/>
              <a:ext cx="11" cy="1"/>
            </a:xfrm>
            <a:custGeom>
              <a:avLst/>
              <a:gdLst>
                <a:gd name="T0" fmla="*/ 0 w 11"/>
                <a:gd name="T1" fmla="*/ 0 h 1"/>
                <a:gd name="T2" fmla="*/ 11 w 11"/>
                <a:gd name="T3" fmla="*/ 0 h 1"/>
                <a:gd name="T4" fmla="*/ 1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11"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1977" name="Line 1674"/>
            <p:cNvSpPr>
              <a:spLocks noChangeShapeType="1"/>
            </p:cNvSpPr>
            <p:nvPr/>
          </p:nvSpPr>
          <p:spPr bwMode="auto">
            <a:xfrm>
              <a:off x="2616" y="2387"/>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8" name="Line 1675"/>
            <p:cNvSpPr>
              <a:spLocks noChangeShapeType="1"/>
            </p:cNvSpPr>
            <p:nvPr/>
          </p:nvSpPr>
          <p:spPr bwMode="auto">
            <a:xfrm>
              <a:off x="2645" y="2387"/>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79" name="Line 1676"/>
            <p:cNvSpPr>
              <a:spLocks noChangeShapeType="1"/>
            </p:cNvSpPr>
            <p:nvPr/>
          </p:nvSpPr>
          <p:spPr bwMode="auto">
            <a:xfrm>
              <a:off x="2674" y="2387"/>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0" name="Line 1677"/>
            <p:cNvSpPr>
              <a:spLocks noChangeShapeType="1"/>
            </p:cNvSpPr>
            <p:nvPr/>
          </p:nvSpPr>
          <p:spPr bwMode="auto">
            <a:xfrm>
              <a:off x="2703" y="238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1" name="Line 1678"/>
            <p:cNvSpPr>
              <a:spLocks noChangeShapeType="1"/>
            </p:cNvSpPr>
            <p:nvPr/>
          </p:nvSpPr>
          <p:spPr bwMode="auto">
            <a:xfrm>
              <a:off x="2732" y="238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2" name="Line 1679"/>
            <p:cNvSpPr>
              <a:spLocks noChangeShapeType="1"/>
            </p:cNvSpPr>
            <p:nvPr/>
          </p:nvSpPr>
          <p:spPr bwMode="auto">
            <a:xfrm>
              <a:off x="2761" y="238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3" name="Line 1680"/>
            <p:cNvSpPr>
              <a:spLocks noChangeShapeType="1"/>
            </p:cNvSpPr>
            <p:nvPr/>
          </p:nvSpPr>
          <p:spPr bwMode="auto">
            <a:xfrm>
              <a:off x="2790" y="238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4" name="Line 1681"/>
            <p:cNvSpPr>
              <a:spLocks noChangeShapeType="1"/>
            </p:cNvSpPr>
            <p:nvPr/>
          </p:nvSpPr>
          <p:spPr bwMode="auto">
            <a:xfrm>
              <a:off x="2820" y="2382"/>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5" name="Line 1682"/>
            <p:cNvSpPr>
              <a:spLocks noChangeShapeType="1"/>
            </p:cNvSpPr>
            <p:nvPr/>
          </p:nvSpPr>
          <p:spPr bwMode="auto">
            <a:xfrm>
              <a:off x="2849" y="2382"/>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6" name="Line 1683"/>
            <p:cNvSpPr>
              <a:spLocks noChangeShapeType="1"/>
            </p:cNvSpPr>
            <p:nvPr/>
          </p:nvSpPr>
          <p:spPr bwMode="auto">
            <a:xfrm>
              <a:off x="2878" y="2382"/>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7" name="Line 1684"/>
            <p:cNvSpPr>
              <a:spLocks noChangeShapeType="1"/>
            </p:cNvSpPr>
            <p:nvPr/>
          </p:nvSpPr>
          <p:spPr bwMode="auto">
            <a:xfrm>
              <a:off x="2907" y="2382"/>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8" name="Line 1685"/>
            <p:cNvSpPr>
              <a:spLocks noChangeShapeType="1"/>
            </p:cNvSpPr>
            <p:nvPr/>
          </p:nvSpPr>
          <p:spPr bwMode="auto">
            <a:xfrm>
              <a:off x="2936" y="2379"/>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89" name="Line 1686"/>
            <p:cNvSpPr>
              <a:spLocks noChangeShapeType="1"/>
            </p:cNvSpPr>
            <p:nvPr/>
          </p:nvSpPr>
          <p:spPr bwMode="auto">
            <a:xfrm flipV="1">
              <a:off x="2965" y="2376"/>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0" name="Line 1687"/>
            <p:cNvSpPr>
              <a:spLocks noChangeShapeType="1"/>
            </p:cNvSpPr>
            <p:nvPr/>
          </p:nvSpPr>
          <p:spPr bwMode="auto">
            <a:xfrm flipV="1">
              <a:off x="2991" y="2361"/>
              <a:ext cx="12"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1" name="Line 1688"/>
            <p:cNvSpPr>
              <a:spLocks noChangeShapeType="1"/>
            </p:cNvSpPr>
            <p:nvPr/>
          </p:nvSpPr>
          <p:spPr bwMode="auto">
            <a:xfrm flipV="1">
              <a:off x="3018" y="2349"/>
              <a:ext cx="11"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2" name="Line 1689"/>
            <p:cNvSpPr>
              <a:spLocks noChangeShapeType="1"/>
            </p:cNvSpPr>
            <p:nvPr/>
          </p:nvSpPr>
          <p:spPr bwMode="auto">
            <a:xfrm flipV="1">
              <a:off x="3044" y="2338"/>
              <a:ext cx="11"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3" name="Line 1690"/>
            <p:cNvSpPr>
              <a:spLocks noChangeShapeType="1"/>
            </p:cNvSpPr>
            <p:nvPr/>
          </p:nvSpPr>
          <p:spPr bwMode="auto">
            <a:xfrm flipV="1">
              <a:off x="3073" y="2326"/>
              <a:ext cx="9"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4" name="Line 1691"/>
            <p:cNvSpPr>
              <a:spLocks noChangeShapeType="1"/>
            </p:cNvSpPr>
            <p:nvPr/>
          </p:nvSpPr>
          <p:spPr bwMode="auto">
            <a:xfrm flipV="1">
              <a:off x="3099" y="2315"/>
              <a:ext cx="9" cy="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5" name="Line 1692"/>
            <p:cNvSpPr>
              <a:spLocks noChangeShapeType="1"/>
            </p:cNvSpPr>
            <p:nvPr/>
          </p:nvSpPr>
          <p:spPr bwMode="auto">
            <a:xfrm flipV="1">
              <a:off x="3125" y="2303"/>
              <a:ext cx="9"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6" name="Line 1693"/>
            <p:cNvSpPr>
              <a:spLocks noChangeShapeType="1"/>
            </p:cNvSpPr>
            <p:nvPr/>
          </p:nvSpPr>
          <p:spPr bwMode="auto">
            <a:xfrm flipV="1">
              <a:off x="3151" y="2291"/>
              <a:ext cx="12"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7" name="Line 1694"/>
            <p:cNvSpPr>
              <a:spLocks noChangeShapeType="1"/>
            </p:cNvSpPr>
            <p:nvPr/>
          </p:nvSpPr>
          <p:spPr bwMode="auto">
            <a:xfrm flipV="1">
              <a:off x="3178" y="2280"/>
              <a:ext cx="11" cy="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8" name="Line 1695"/>
            <p:cNvSpPr>
              <a:spLocks noChangeShapeType="1"/>
            </p:cNvSpPr>
            <p:nvPr/>
          </p:nvSpPr>
          <p:spPr bwMode="auto">
            <a:xfrm flipV="1">
              <a:off x="3204" y="2268"/>
              <a:ext cx="11"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1999" name="Line 1696"/>
            <p:cNvSpPr>
              <a:spLocks noChangeShapeType="1"/>
            </p:cNvSpPr>
            <p:nvPr/>
          </p:nvSpPr>
          <p:spPr bwMode="auto">
            <a:xfrm flipV="1">
              <a:off x="3230" y="2256"/>
              <a:ext cx="12"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0" name="Line 1697"/>
            <p:cNvSpPr>
              <a:spLocks noChangeShapeType="1"/>
            </p:cNvSpPr>
            <p:nvPr/>
          </p:nvSpPr>
          <p:spPr bwMode="auto">
            <a:xfrm flipV="1">
              <a:off x="3259" y="2245"/>
              <a:ext cx="9"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1" name="Line 1698"/>
            <p:cNvSpPr>
              <a:spLocks noChangeShapeType="1"/>
            </p:cNvSpPr>
            <p:nvPr/>
          </p:nvSpPr>
          <p:spPr bwMode="auto">
            <a:xfrm flipV="1">
              <a:off x="3285" y="2233"/>
              <a:ext cx="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2" name="Line 1699"/>
            <p:cNvSpPr>
              <a:spLocks noChangeShapeType="1"/>
            </p:cNvSpPr>
            <p:nvPr/>
          </p:nvSpPr>
          <p:spPr bwMode="auto">
            <a:xfrm flipV="1">
              <a:off x="3311" y="2221"/>
              <a:ext cx="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3" name="Line 1700"/>
            <p:cNvSpPr>
              <a:spLocks noChangeShapeType="1"/>
            </p:cNvSpPr>
            <p:nvPr/>
          </p:nvSpPr>
          <p:spPr bwMode="auto">
            <a:xfrm flipV="1">
              <a:off x="3338" y="2210"/>
              <a:ext cx="11"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4" name="Line 1701"/>
            <p:cNvSpPr>
              <a:spLocks noChangeShapeType="1"/>
            </p:cNvSpPr>
            <p:nvPr/>
          </p:nvSpPr>
          <p:spPr bwMode="auto">
            <a:xfrm flipV="1">
              <a:off x="3367" y="2201"/>
              <a:ext cx="8"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5" name="Line 1702"/>
            <p:cNvSpPr>
              <a:spLocks noChangeShapeType="1"/>
            </p:cNvSpPr>
            <p:nvPr/>
          </p:nvSpPr>
          <p:spPr bwMode="auto">
            <a:xfrm flipV="1">
              <a:off x="3393" y="2192"/>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6" name="Line 1703"/>
            <p:cNvSpPr>
              <a:spLocks noChangeShapeType="1"/>
            </p:cNvSpPr>
            <p:nvPr/>
          </p:nvSpPr>
          <p:spPr bwMode="auto">
            <a:xfrm flipV="1">
              <a:off x="3422" y="2184"/>
              <a:ext cx="9" cy="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7" name="Line 1704"/>
            <p:cNvSpPr>
              <a:spLocks noChangeShapeType="1"/>
            </p:cNvSpPr>
            <p:nvPr/>
          </p:nvSpPr>
          <p:spPr bwMode="auto">
            <a:xfrm flipV="1">
              <a:off x="3448" y="2175"/>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8" name="Line 1705"/>
            <p:cNvSpPr>
              <a:spLocks noChangeShapeType="1"/>
            </p:cNvSpPr>
            <p:nvPr/>
          </p:nvSpPr>
          <p:spPr bwMode="auto">
            <a:xfrm flipV="1">
              <a:off x="3477" y="2166"/>
              <a:ext cx="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09" name="Line 1706"/>
            <p:cNvSpPr>
              <a:spLocks noChangeShapeType="1"/>
            </p:cNvSpPr>
            <p:nvPr/>
          </p:nvSpPr>
          <p:spPr bwMode="auto">
            <a:xfrm flipV="1">
              <a:off x="3504" y="2157"/>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0" name="Line 1707"/>
            <p:cNvSpPr>
              <a:spLocks noChangeShapeType="1"/>
            </p:cNvSpPr>
            <p:nvPr/>
          </p:nvSpPr>
          <p:spPr bwMode="auto">
            <a:xfrm flipV="1">
              <a:off x="3533" y="2149"/>
              <a:ext cx="8"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1" name="Line 1708"/>
            <p:cNvSpPr>
              <a:spLocks noChangeShapeType="1"/>
            </p:cNvSpPr>
            <p:nvPr/>
          </p:nvSpPr>
          <p:spPr bwMode="auto">
            <a:xfrm flipV="1">
              <a:off x="3559" y="2140"/>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2" name="Line 1709"/>
            <p:cNvSpPr>
              <a:spLocks noChangeShapeType="1"/>
            </p:cNvSpPr>
            <p:nvPr/>
          </p:nvSpPr>
          <p:spPr bwMode="auto">
            <a:xfrm flipV="1">
              <a:off x="3588" y="2131"/>
              <a:ext cx="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3" name="Line 1710"/>
            <p:cNvSpPr>
              <a:spLocks noChangeShapeType="1"/>
            </p:cNvSpPr>
            <p:nvPr/>
          </p:nvSpPr>
          <p:spPr bwMode="auto">
            <a:xfrm flipV="1">
              <a:off x="3614" y="2120"/>
              <a:ext cx="12" cy="5"/>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4" name="Line 1711"/>
            <p:cNvSpPr>
              <a:spLocks noChangeShapeType="1"/>
            </p:cNvSpPr>
            <p:nvPr/>
          </p:nvSpPr>
          <p:spPr bwMode="auto">
            <a:xfrm flipV="1">
              <a:off x="3643" y="2111"/>
              <a:ext cx="9" cy="6"/>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5" name="Line 1712"/>
            <p:cNvSpPr>
              <a:spLocks noChangeShapeType="1"/>
            </p:cNvSpPr>
            <p:nvPr/>
          </p:nvSpPr>
          <p:spPr bwMode="auto">
            <a:xfrm flipV="1">
              <a:off x="3669" y="2102"/>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6" name="Line 1713"/>
            <p:cNvSpPr>
              <a:spLocks noChangeShapeType="1"/>
            </p:cNvSpPr>
            <p:nvPr/>
          </p:nvSpPr>
          <p:spPr bwMode="auto">
            <a:xfrm flipV="1">
              <a:off x="3699" y="2087"/>
              <a:ext cx="5"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7" name="Line 1714"/>
            <p:cNvSpPr>
              <a:spLocks noChangeShapeType="1"/>
            </p:cNvSpPr>
            <p:nvPr/>
          </p:nvSpPr>
          <p:spPr bwMode="auto">
            <a:xfrm flipV="1">
              <a:off x="3716" y="2064"/>
              <a:ext cx="6"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8" name="Line 1715"/>
            <p:cNvSpPr>
              <a:spLocks noChangeShapeType="1"/>
            </p:cNvSpPr>
            <p:nvPr/>
          </p:nvSpPr>
          <p:spPr bwMode="auto">
            <a:xfrm flipV="1">
              <a:off x="3733" y="2044"/>
              <a:ext cx="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19" name="Line 1716"/>
            <p:cNvSpPr>
              <a:spLocks noChangeShapeType="1"/>
            </p:cNvSpPr>
            <p:nvPr/>
          </p:nvSpPr>
          <p:spPr bwMode="auto">
            <a:xfrm flipV="1">
              <a:off x="3751" y="2021"/>
              <a:ext cx="9"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0" name="Line 1717"/>
            <p:cNvSpPr>
              <a:spLocks noChangeShapeType="1"/>
            </p:cNvSpPr>
            <p:nvPr/>
          </p:nvSpPr>
          <p:spPr bwMode="auto">
            <a:xfrm flipV="1">
              <a:off x="3771" y="1997"/>
              <a:ext cx="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1" name="Line 1718"/>
            <p:cNvSpPr>
              <a:spLocks noChangeShapeType="1"/>
            </p:cNvSpPr>
            <p:nvPr/>
          </p:nvSpPr>
          <p:spPr bwMode="auto">
            <a:xfrm flipV="1">
              <a:off x="3789" y="1974"/>
              <a:ext cx="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2" name="Line 1719"/>
            <p:cNvSpPr>
              <a:spLocks noChangeShapeType="1"/>
            </p:cNvSpPr>
            <p:nvPr/>
          </p:nvSpPr>
          <p:spPr bwMode="auto">
            <a:xfrm flipV="1">
              <a:off x="3806" y="1951"/>
              <a:ext cx="9"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3" name="Line 1720"/>
            <p:cNvSpPr>
              <a:spLocks noChangeShapeType="1"/>
            </p:cNvSpPr>
            <p:nvPr/>
          </p:nvSpPr>
          <p:spPr bwMode="auto">
            <a:xfrm flipV="1">
              <a:off x="3824" y="1930"/>
              <a:ext cx="8"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4" name="Line 1721"/>
            <p:cNvSpPr>
              <a:spLocks noChangeShapeType="1"/>
            </p:cNvSpPr>
            <p:nvPr/>
          </p:nvSpPr>
          <p:spPr bwMode="auto">
            <a:xfrm flipV="1">
              <a:off x="3844" y="1907"/>
              <a:ext cx="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5" name="Line 1722"/>
            <p:cNvSpPr>
              <a:spLocks noChangeShapeType="1"/>
            </p:cNvSpPr>
            <p:nvPr/>
          </p:nvSpPr>
          <p:spPr bwMode="auto">
            <a:xfrm flipV="1">
              <a:off x="3862" y="1884"/>
              <a:ext cx="5"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6" name="Line 1723"/>
            <p:cNvSpPr>
              <a:spLocks noChangeShapeType="1"/>
            </p:cNvSpPr>
            <p:nvPr/>
          </p:nvSpPr>
          <p:spPr bwMode="auto">
            <a:xfrm flipV="1">
              <a:off x="3879" y="1860"/>
              <a:ext cx="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7" name="Line 1724"/>
            <p:cNvSpPr>
              <a:spLocks noChangeShapeType="1"/>
            </p:cNvSpPr>
            <p:nvPr/>
          </p:nvSpPr>
          <p:spPr bwMode="auto">
            <a:xfrm flipV="1">
              <a:off x="3896" y="1837"/>
              <a:ext cx="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8" name="Line 1725"/>
            <p:cNvSpPr>
              <a:spLocks noChangeShapeType="1"/>
            </p:cNvSpPr>
            <p:nvPr/>
          </p:nvSpPr>
          <p:spPr bwMode="auto">
            <a:xfrm flipV="1">
              <a:off x="3914" y="1814"/>
              <a:ext cx="9" cy="1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29" name="Line 1726"/>
            <p:cNvSpPr>
              <a:spLocks noChangeShapeType="1"/>
            </p:cNvSpPr>
            <p:nvPr/>
          </p:nvSpPr>
          <p:spPr bwMode="auto">
            <a:xfrm flipV="1">
              <a:off x="3934" y="1793"/>
              <a:ext cx="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0" name="Line 1727"/>
            <p:cNvSpPr>
              <a:spLocks noChangeShapeType="1"/>
            </p:cNvSpPr>
            <p:nvPr/>
          </p:nvSpPr>
          <p:spPr bwMode="auto">
            <a:xfrm flipV="1">
              <a:off x="3952" y="1770"/>
              <a:ext cx="6"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1" name="Line 1728"/>
            <p:cNvSpPr>
              <a:spLocks noChangeShapeType="1"/>
            </p:cNvSpPr>
            <p:nvPr/>
          </p:nvSpPr>
          <p:spPr bwMode="auto">
            <a:xfrm flipV="1">
              <a:off x="3969" y="1747"/>
              <a:ext cx="9"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2" name="Line 1729"/>
            <p:cNvSpPr>
              <a:spLocks noChangeShapeType="1"/>
            </p:cNvSpPr>
            <p:nvPr/>
          </p:nvSpPr>
          <p:spPr bwMode="auto">
            <a:xfrm flipV="1">
              <a:off x="3987" y="1724"/>
              <a:ext cx="8"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3" name="Line 1730"/>
            <p:cNvSpPr>
              <a:spLocks noChangeShapeType="1"/>
            </p:cNvSpPr>
            <p:nvPr/>
          </p:nvSpPr>
          <p:spPr bwMode="auto">
            <a:xfrm flipV="1">
              <a:off x="4007" y="1700"/>
              <a:ext cx="6" cy="1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4" name="Line 1731"/>
            <p:cNvSpPr>
              <a:spLocks noChangeShapeType="1"/>
            </p:cNvSpPr>
            <p:nvPr/>
          </p:nvSpPr>
          <p:spPr bwMode="auto">
            <a:xfrm flipV="1">
              <a:off x="4025" y="1680"/>
              <a:ext cx="5" cy="9"/>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5" name="Line 1732"/>
            <p:cNvSpPr>
              <a:spLocks noChangeShapeType="1"/>
            </p:cNvSpPr>
            <p:nvPr/>
          </p:nvSpPr>
          <p:spPr bwMode="auto">
            <a:xfrm flipV="1">
              <a:off x="4042" y="1657"/>
              <a:ext cx="9" cy="8"/>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6" name="Line 1733"/>
            <p:cNvSpPr>
              <a:spLocks noChangeShapeType="1"/>
            </p:cNvSpPr>
            <p:nvPr/>
          </p:nvSpPr>
          <p:spPr bwMode="auto">
            <a:xfrm flipV="1">
              <a:off x="4059" y="1639"/>
              <a:ext cx="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7" name="Line 1750"/>
            <p:cNvSpPr>
              <a:spLocks noChangeShapeType="1"/>
            </p:cNvSpPr>
            <p:nvPr/>
          </p:nvSpPr>
          <p:spPr bwMode="auto">
            <a:xfrm flipV="1">
              <a:off x="2232" y="2294"/>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8" name="Line 1751"/>
            <p:cNvSpPr>
              <a:spLocks noChangeShapeType="1"/>
            </p:cNvSpPr>
            <p:nvPr/>
          </p:nvSpPr>
          <p:spPr bwMode="auto">
            <a:xfrm>
              <a:off x="2194" y="2332"/>
              <a:ext cx="7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39" name="Line 1752"/>
            <p:cNvSpPr>
              <a:spLocks noChangeShapeType="1"/>
            </p:cNvSpPr>
            <p:nvPr/>
          </p:nvSpPr>
          <p:spPr bwMode="auto">
            <a:xfrm>
              <a:off x="2194" y="2294"/>
              <a:ext cx="76"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0" name="Line 1753"/>
            <p:cNvSpPr>
              <a:spLocks noChangeShapeType="1"/>
            </p:cNvSpPr>
            <p:nvPr/>
          </p:nvSpPr>
          <p:spPr bwMode="auto">
            <a:xfrm flipV="1">
              <a:off x="2194" y="2294"/>
              <a:ext cx="76"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1" name="Line 1754"/>
            <p:cNvSpPr>
              <a:spLocks noChangeShapeType="1"/>
            </p:cNvSpPr>
            <p:nvPr/>
          </p:nvSpPr>
          <p:spPr bwMode="auto">
            <a:xfrm flipV="1">
              <a:off x="2598" y="2352"/>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2" name="Line 1755"/>
            <p:cNvSpPr>
              <a:spLocks noChangeShapeType="1"/>
            </p:cNvSpPr>
            <p:nvPr/>
          </p:nvSpPr>
          <p:spPr bwMode="auto">
            <a:xfrm>
              <a:off x="2561" y="2387"/>
              <a:ext cx="7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3" name="Line 1756"/>
            <p:cNvSpPr>
              <a:spLocks noChangeShapeType="1"/>
            </p:cNvSpPr>
            <p:nvPr/>
          </p:nvSpPr>
          <p:spPr bwMode="auto">
            <a:xfrm>
              <a:off x="2561" y="2352"/>
              <a:ext cx="75"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4" name="Line 1757"/>
            <p:cNvSpPr>
              <a:spLocks noChangeShapeType="1"/>
            </p:cNvSpPr>
            <p:nvPr/>
          </p:nvSpPr>
          <p:spPr bwMode="auto">
            <a:xfrm flipV="1">
              <a:off x="2561" y="2352"/>
              <a:ext cx="75"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5" name="Line 1758"/>
            <p:cNvSpPr>
              <a:spLocks noChangeShapeType="1"/>
            </p:cNvSpPr>
            <p:nvPr/>
          </p:nvSpPr>
          <p:spPr bwMode="auto">
            <a:xfrm flipV="1">
              <a:off x="2965" y="2344"/>
              <a:ext cx="1"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6" name="Line 1759"/>
            <p:cNvSpPr>
              <a:spLocks noChangeShapeType="1"/>
            </p:cNvSpPr>
            <p:nvPr/>
          </p:nvSpPr>
          <p:spPr bwMode="auto">
            <a:xfrm>
              <a:off x="2927" y="2379"/>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7" name="Line 1760"/>
            <p:cNvSpPr>
              <a:spLocks noChangeShapeType="1"/>
            </p:cNvSpPr>
            <p:nvPr/>
          </p:nvSpPr>
          <p:spPr bwMode="auto">
            <a:xfrm>
              <a:off x="2927" y="2344"/>
              <a:ext cx="73"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8" name="Line 1761"/>
            <p:cNvSpPr>
              <a:spLocks noChangeShapeType="1"/>
            </p:cNvSpPr>
            <p:nvPr/>
          </p:nvSpPr>
          <p:spPr bwMode="auto">
            <a:xfrm flipV="1">
              <a:off x="2927" y="2344"/>
              <a:ext cx="73"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49" name="Line 1762"/>
            <p:cNvSpPr>
              <a:spLocks noChangeShapeType="1"/>
            </p:cNvSpPr>
            <p:nvPr/>
          </p:nvSpPr>
          <p:spPr bwMode="auto">
            <a:xfrm flipV="1">
              <a:off x="3332" y="2181"/>
              <a:ext cx="1"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0" name="Line 1763"/>
            <p:cNvSpPr>
              <a:spLocks noChangeShapeType="1"/>
            </p:cNvSpPr>
            <p:nvPr/>
          </p:nvSpPr>
          <p:spPr bwMode="auto">
            <a:xfrm>
              <a:off x="3294" y="2216"/>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1" name="Line 1764"/>
            <p:cNvSpPr>
              <a:spLocks noChangeShapeType="1"/>
            </p:cNvSpPr>
            <p:nvPr/>
          </p:nvSpPr>
          <p:spPr bwMode="auto">
            <a:xfrm>
              <a:off x="3294" y="2181"/>
              <a:ext cx="73"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2" name="Line 1765"/>
            <p:cNvSpPr>
              <a:spLocks noChangeShapeType="1"/>
            </p:cNvSpPr>
            <p:nvPr/>
          </p:nvSpPr>
          <p:spPr bwMode="auto">
            <a:xfrm flipV="1">
              <a:off x="3294" y="2181"/>
              <a:ext cx="73"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3" name="Line 1766"/>
            <p:cNvSpPr>
              <a:spLocks noChangeShapeType="1"/>
            </p:cNvSpPr>
            <p:nvPr/>
          </p:nvSpPr>
          <p:spPr bwMode="auto">
            <a:xfrm flipV="1">
              <a:off x="3699" y="2061"/>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4" name="Line 1767"/>
            <p:cNvSpPr>
              <a:spLocks noChangeShapeType="1"/>
            </p:cNvSpPr>
            <p:nvPr/>
          </p:nvSpPr>
          <p:spPr bwMode="auto">
            <a:xfrm>
              <a:off x="3661" y="2096"/>
              <a:ext cx="7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5" name="Line 1768"/>
            <p:cNvSpPr>
              <a:spLocks noChangeShapeType="1"/>
            </p:cNvSpPr>
            <p:nvPr/>
          </p:nvSpPr>
          <p:spPr bwMode="auto">
            <a:xfrm>
              <a:off x="3661" y="2061"/>
              <a:ext cx="72"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6" name="Line 1769"/>
            <p:cNvSpPr>
              <a:spLocks noChangeShapeType="1"/>
            </p:cNvSpPr>
            <p:nvPr/>
          </p:nvSpPr>
          <p:spPr bwMode="auto">
            <a:xfrm flipV="1">
              <a:off x="3661" y="2061"/>
              <a:ext cx="72"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7" name="Line 1770"/>
            <p:cNvSpPr>
              <a:spLocks noChangeShapeType="1"/>
            </p:cNvSpPr>
            <p:nvPr/>
          </p:nvSpPr>
          <p:spPr bwMode="auto">
            <a:xfrm flipV="1">
              <a:off x="4062" y="1601"/>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8" name="Line 1771"/>
            <p:cNvSpPr>
              <a:spLocks noChangeShapeType="1"/>
            </p:cNvSpPr>
            <p:nvPr/>
          </p:nvSpPr>
          <p:spPr bwMode="auto">
            <a:xfrm>
              <a:off x="4027" y="1639"/>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59" name="Line 1772"/>
            <p:cNvSpPr>
              <a:spLocks noChangeShapeType="1"/>
            </p:cNvSpPr>
            <p:nvPr/>
          </p:nvSpPr>
          <p:spPr bwMode="auto">
            <a:xfrm>
              <a:off x="4027" y="1601"/>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0" name="Line 1773"/>
            <p:cNvSpPr>
              <a:spLocks noChangeShapeType="1"/>
            </p:cNvSpPr>
            <p:nvPr/>
          </p:nvSpPr>
          <p:spPr bwMode="auto">
            <a:xfrm flipV="1">
              <a:off x="4027" y="1601"/>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1" name="Line 1774"/>
            <p:cNvSpPr>
              <a:spLocks noChangeShapeType="1"/>
            </p:cNvSpPr>
            <p:nvPr/>
          </p:nvSpPr>
          <p:spPr bwMode="auto">
            <a:xfrm>
              <a:off x="1280"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2" name="Line 1775"/>
            <p:cNvSpPr>
              <a:spLocks noChangeShapeType="1"/>
            </p:cNvSpPr>
            <p:nvPr/>
          </p:nvSpPr>
          <p:spPr bwMode="auto">
            <a:xfrm>
              <a:off x="1321"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3" name="Line 1776"/>
            <p:cNvSpPr>
              <a:spLocks noChangeShapeType="1"/>
            </p:cNvSpPr>
            <p:nvPr/>
          </p:nvSpPr>
          <p:spPr bwMode="auto">
            <a:xfrm>
              <a:off x="1344"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4" name="Line 1777"/>
            <p:cNvSpPr>
              <a:spLocks noChangeShapeType="1"/>
            </p:cNvSpPr>
            <p:nvPr/>
          </p:nvSpPr>
          <p:spPr bwMode="auto">
            <a:xfrm>
              <a:off x="1385"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5" name="Line 1778"/>
            <p:cNvSpPr>
              <a:spLocks noChangeShapeType="1"/>
            </p:cNvSpPr>
            <p:nvPr/>
          </p:nvSpPr>
          <p:spPr bwMode="auto">
            <a:xfrm>
              <a:off x="1408"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6" name="Line 1779"/>
            <p:cNvSpPr>
              <a:spLocks noChangeShapeType="1"/>
            </p:cNvSpPr>
            <p:nvPr/>
          </p:nvSpPr>
          <p:spPr bwMode="auto">
            <a:xfrm>
              <a:off x="1449"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7" name="Line 1780"/>
            <p:cNvSpPr>
              <a:spLocks noChangeShapeType="1"/>
            </p:cNvSpPr>
            <p:nvPr/>
          </p:nvSpPr>
          <p:spPr bwMode="auto">
            <a:xfrm>
              <a:off x="1472"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8" name="Line 1781"/>
            <p:cNvSpPr>
              <a:spLocks noChangeShapeType="1"/>
            </p:cNvSpPr>
            <p:nvPr/>
          </p:nvSpPr>
          <p:spPr bwMode="auto">
            <a:xfrm>
              <a:off x="1513"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69" name="Line 1782"/>
            <p:cNvSpPr>
              <a:spLocks noChangeShapeType="1"/>
            </p:cNvSpPr>
            <p:nvPr/>
          </p:nvSpPr>
          <p:spPr bwMode="auto">
            <a:xfrm>
              <a:off x="1536"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0" name="Line 1783"/>
            <p:cNvSpPr>
              <a:spLocks noChangeShapeType="1"/>
            </p:cNvSpPr>
            <p:nvPr/>
          </p:nvSpPr>
          <p:spPr bwMode="auto">
            <a:xfrm>
              <a:off x="1577"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1" name="Line 1784"/>
            <p:cNvSpPr>
              <a:spLocks noChangeShapeType="1"/>
            </p:cNvSpPr>
            <p:nvPr/>
          </p:nvSpPr>
          <p:spPr bwMode="auto">
            <a:xfrm>
              <a:off x="1600"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2" name="Line 1785"/>
            <p:cNvSpPr>
              <a:spLocks noChangeShapeType="1"/>
            </p:cNvSpPr>
            <p:nvPr/>
          </p:nvSpPr>
          <p:spPr bwMode="auto">
            <a:xfrm>
              <a:off x="1641"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3" name="Line 1786"/>
            <p:cNvSpPr>
              <a:spLocks noChangeShapeType="1"/>
            </p:cNvSpPr>
            <p:nvPr/>
          </p:nvSpPr>
          <p:spPr bwMode="auto">
            <a:xfrm>
              <a:off x="1664"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4" name="Line 1787"/>
            <p:cNvSpPr>
              <a:spLocks noChangeShapeType="1"/>
            </p:cNvSpPr>
            <p:nvPr/>
          </p:nvSpPr>
          <p:spPr bwMode="auto">
            <a:xfrm>
              <a:off x="1705"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5" name="Line 1788"/>
            <p:cNvSpPr>
              <a:spLocks noChangeShapeType="1"/>
            </p:cNvSpPr>
            <p:nvPr/>
          </p:nvSpPr>
          <p:spPr bwMode="auto">
            <a:xfrm>
              <a:off x="1728"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6" name="Line 1789"/>
            <p:cNvSpPr>
              <a:spLocks noChangeShapeType="1"/>
            </p:cNvSpPr>
            <p:nvPr/>
          </p:nvSpPr>
          <p:spPr bwMode="auto">
            <a:xfrm>
              <a:off x="1769"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7" name="Line 1790"/>
            <p:cNvSpPr>
              <a:spLocks noChangeShapeType="1"/>
            </p:cNvSpPr>
            <p:nvPr/>
          </p:nvSpPr>
          <p:spPr bwMode="auto">
            <a:xfrm>
              <a:off x="1792" y="2696"/>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8" name="Line 1791"/>
            <p:cNvSpPr>
              <a:spLocks noChangeShapeType="1"/>
            </p:cNvSpPr>
            <p:nvPr/>
          </p:nvSpPr>
          <p:spPr bwMode="auto">
            <a:xfrm>
              <a:off x="1833"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79" name="Freeform 1792"/>
            <p:cNvSpPr>
              <a:spLocks/>
            </p:cNvSpPr>
            <p:nvPr/>
          </p:nvSpPr>
          <p:spPr bwMode="auto">
            <a:xfrm>
              <a:off x="1856" y="2696"/>
              <a:ext cx="24" cy="1"/>
            </a:xfrm>
            <a:custGeom>
              <a:avLst/>
              <a:gdLst>
                <a:gd name="T0" fmla="*/ 0 w 24"/>
                <a:gd name="T1" fmla="*/ 0 h 1"/>
                <a:gd name="T2" fmla="*/ 9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0" y="0"/>
                  </a:moveTo>
                  <a:lnTo>
                    <a:pt x="9" y="0"/>
                  </a:lnTo>
                  <a:lnTo>
                    <a:pt x="24"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080" name="Line 1793"/>
            <p:cNvSpPr>
              <a:spLocks noChangeShapeType="1"/>
            </p:cNvSpPr>
            <p:nvPr/>
          </p:nvSpPr>
          <p:spPr bwMode="auto">
            <a:xfrm>
              <a:off x="1897"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81" name="Freeform 1794"/>
            <p:cNvSpPr>
              <a:spLocks/>
            </p:cNvSpPr>
            <p:nvPr/>
          </p:nvSpPr>
          <p:spPr bwMode="auto">
            <a:xfrm>
              <a:off x="730" y="2661"/>
              <a:ext cx="73" cy="73"/>
            </a:xfrm>
            <a:custGeom>
              <a:avLst/>
              <a:gdLst>
                <a:gd name="T0" fmla="*/ 73 w 73"/>
                <a:gd name="T1" fmla="*/ 35 h 73"/>
                <a:gd name="T2" fmla="*/ 73 w 73"/>
                <a:gd name="T3" fmla="*/ 23 h 73"/>
                <a:gd name="T4" fmla="*/ 67 w 73"/>
                <a:gd name="T5" fmla="*/ 15 h 73"/>
                <a:gd name="T6" fmla="*/ 58 w 73"/>
                <a:gd name="T7" fmla="*/ 6 h 73"/>
                <a:gd name="T8" fmla="*/ 49 w 73"/>
                <a:gd name="T9" fmla="*/ 0 h 73"/>
                <a:gd name="T10" fmla="*/ 38 w 73"/>
                <a:gd name="T11" fmla="*/ 0 h 73"/>
                <a:gd name="T12" fmla="*/ 26 w 73"/>
                <a:gd name="T13" fmla="*/ 0 h 73"/>
                <a:gd name="T14" fmla="*/ 14 w 73"/>
                <a:gd name="T15" fmla="*/ 6 h 73"/>
                <a:gd name="T16" fmla="*/ 6 w 73"/>
                <a:gd name="T17" fmla="*/ 15 h 73"/>
                <a:gd name="T18" fmla="*/ 3 w 73"/>
                <a:gd name="T19" fmla="*/ 23 h 73"/>
                <a:gd name="T20" fmla="*/ 0 w 73"/>
                <a:gd name="T21" fmla="*/ 35 h 73"/>
                <a:gd name="T22" fmla="*/ 3 w 73"/>
                <a:gd name="T23" fmla="*/ 47 h 73"/>
                <a:gd name="T24" fmla="*/ 6 w 73"/>
                <a:gd name="T25" fmla="*/ 58 h 73"/>
                <a:gd name="T26" fmla="*/ 14 w 73"/>
                <a:gd name="T27" fmla="*/ 67 h 73"/>
                <a:gd name="T28" fmla="*/ 26 w 73"/>
                <a:gd name="T29" fmla="*/ 70 h 73"/>
                <a:gd name="T30" fmla="*/ 38 w 73"/>
                <a:gd name="T31" fmla="*/ 73 h 73"/>
                <a:gd name="T32" fmla="*/ 49 w 73"/>
                <a:gd name="T33" fmla="*/ 70 h 73"/>
                <a:gd name="T34" fmla="*/ 58 w 73"/>
                <a:gd name="T35" fmla="*/ 67 h 73"/>
                <a:gd name="T36" fmla="*/ 67 w 73"/>
                <a:gd name="T37" fmla="*/ 58 h 73"/>
                <a:gd name="T38" fmla="*/ 73 w 73"/>
                <a:gd name="T39" fmla="*/ 47 h 73"/>
                <a:gd name="T40" fmla="*/ 73 w 73"/>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35"/>
                  </a:moveTo>
                  <a:lnTo>
                    <a:pt x="73" y="23"/>
                  </a:lnTo>
                  <a:lnTo>
                    <a:pt x="67" y="15"/>
                  </a:lnTo>
                  <a:lnTo>
                    <a:pt x="58" y="6"/>
                  </a:lnTo>
                  <a:lnTo>
                    <a:pt x="49" y="0"/>
                  </a:lnTo>
                  <a:lnTo>
                    <a:pt x="38" y="0"/>
                  </a:lnTo>
                  <a:lnTo>
                    <a:pt x="26" y="0"/>
                  </a:lnTo>
                  <a:lnTo>
                    <a:pt x="14" y="6"/>
                  </a:lnTo>
                  <a:lnTo>
                    <a:pt x="6" y="15"/>
                  </a:lnTo>
                  <a:lnTo>
                    <a:pt x="3" y="23"/>
                  </a:lnTo>
                  <a:lnTo>
                    <a:pt x="0" y="35"/>
                  </a:lnTo>
                  <a:lnTo>
                    <a:pt x="3" y="47"/>
                  </a:lnTo>
                  <a:lnTo>
                    <a:pt x="6" y="58"/>
                  </a:lnTo>
                  <a:lnTo>
                    <a:pt x="14" y="67"/>
                  </a:lnTo>
                  <a:lnTo>
                    <a:pt x="26" y="70"/>
                  </a:lnTo>
                  <a:lnTo>
                    <a:pt x="38" y="73"/>
                  </a:lnTo>
                  <a:lnTo>
                    <a:pt x="49" y="70"/>
                  </a:lnTo>
                  <a:lnTo>
                    <a:pt x="58" y="67"/>
                  </a:lnTo>
                  <a:lnTo>
                    <a:pt x="67" y="58"/>
                  </a:lnTo>
                  <a:lnTo>
                    <a:pt x="73" y="47"/>
                  </a:lnTo>
                  <a:lnTo>
                    <a:pt x="73"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082" name="Freeform 1795"/>
            <p:cNvSpPr>
              <a:spLocks/>
            </p:cNvSpPr>
            <p:nvPr/>
          </p:nvSpPr>
          <p:spPr bwMode="auto">
            <a:xfrm>
              <a:off x="1097" y="2661"/>
              <a:ext cx="72" cy="73"/>
            </a:xfrm>
            <a:custGeom>
              <a:avLst/>
              <a:gdLst>
                <a:gd name="T0" fmla="*/ 72 w 72"/>
                <a:gd name="T1" fmla="*/ 35 h 73"/>
                <a:gd name="T2" fmla="*/ 69 w 72"/>
                <a:gd name="T3" fmla="*/ 23 h 73"/>
                <a:gd name="T4" fmla="*/ 67 w 72"/>
                <a:gd name="T5" fmla="*/ 15 h 73"/>
                <a:gd name="T6" fmla="*/ 58 w 72"/>
                <a:gd name="T7" fmla="*/ 6 h 73"/>
                <a:gd name="T8" fmla="*/ 46 w 72"/>
                <a:gd name="T9" fmla="*/ 0 h 73"/>
                <a:gd name="T10" fmla="*/ 35 w 72"/>
                <a:gd name="T11" fmla="*/ 0 h 73"/>
                <a:gd name="T12" fmla="*/ 23 w 72"/>
                <a:gd name="T13" fmla="*/ 0 h 73"/>
                <a:gd name="T14" fmla="*/ 14 w 72"/>
                <a:gd name="T15" fmla="*/ 6 h 73"/>
                <a:gd name="T16" fmla="*/ 5 w 72"/>
                <a:gd name="T17" fmla="*/ 15 h 73"/>
                <a:gd name="T18" fmla="*/ 0 w 72"/>
                <a:gd name="T19" fmla="*/ 23 h 73"/>
                <a:gd name="T20" fmla="*/ 0 w 72"/>
                <a:gd name="T21" fmla="*/ 35 h 73"/>
                <a:gd name="T22" fmla="*/ 0 w 72"/>
                <a:gd name="T23" fmla="*/ 47 h 73"/>
                <a:gd name="T24" fmla="*/ 5 w 72"/>
                <a:gd name="T25" fmla="*/ 58 h 73"/>
                <a:gd name="T26" fmla="*/ 14 w 72"/>
                <a:gd name="T27" fmla="*/ 67 h 73"/>
                <a:gd name="T28" fmla="*/ 23 w 72"/>
                <a:gd name="T29" fmla="*/ 70 h 73"/>
                <a:gd name="T30" fmla="*/ 35 w 72"/>
                <a:gd name="T31" fmla="*/ 73 h 73"/>
                <a:gd name="T32" fmla="*/ 46 w 72"/>
                <a:gd name="T33" fmla="*/ 70 h 73"/>
                <a:gd name="T34" fmla="*/ 58 w 72"/>
                <a:gd name="T35" fmla="*/ 67 h 73"/>
                <a:gd name="T36" fmla="*/ 67 w 72"/>
                <a:gd name="T37" fmla="*/ 58 h 73"/>
                <a:gd name="T38" fmla="*/ 69 w 72"/>
                <a:gd name="T39" fmla="*/ 47 h 73"/>
                <a:gd name="T40" fmla="*/ 72 w 72"/>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72" y="35"/>
                  </a:moveTo>
                  <a:lnTo>
                    <a:pt x="69" y="23"/>
                  </a:lnTo>
                  <a:lnTo>
                    <a:pt x="67" y="15"/>
                  </a:lnTo>
                  <a:lnTo>
                    <a:pt x="58" y="6"/>
                  </a:lnTo>
                  <a:lnTo>
                    <a:pt x="46" y="0"/>
                  </a:lnTo>
                  <a:lnTo>
                    <a:pt x="35" y="0"/>
                  </a:lnTo>
                  <a:lnTo>
                    <a:pt x="23" y="0"/>
                  </a:lnTo>
                  <a:lnTo>
                    <a:pt x="14" y="6"/>
                  </a:lnTo>
                  <a:lnTo>
                    <a:pt x="5" y="15"/>
                  </a:lnTo>
                  <a:lnTo>
                    <a:pt x="0" y="23"/>
                  </a:lnTo>
                  <a:lnTo>
                    <a:pt x="0" y="35"/>
                  </a:lnTo>
                  <a:lnTo>
                    <a:pt x="0" y="47"/>
                  </a:lnTo>
                  <a:lnTo>
                    <a:pt x="5" y="58"/>
                  </a:lnTo>
                  <a:lnTo>
                    <a:pt x="14" y="67"/>
                  </a:lnTo>
                  <a:lnTo>
                    <a:pt x="23" y="70"/>
                  </a:lnTo>
                  <a:lnTo>
                    <a:pt x="35" y="73"/>
                  </a:lnTo>
                  <a:lnTo>
                    <a:pt x="46" y="70"/>
                  </a:lnTo>
                  <a:lnTo>
                    <a:pt x="58" y="67"/>
                  </a:lnTo>
                  <a:lnTo>
                    <a:pt x="67" y="58"/>
                  </a:lnTo>
                  <a:lnTo>
                    <a:pt x="69" y="47"/>
                  </a:lnTo>
                  <a:lnTo>
                    <a:pt x="72"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083" name="Freeform 1796"/>
            <p:cNvSpPr>
              <a:spLocks/>
            </p:cNvSpPr>
            <p:nvPr/>
          </p:nvSpPr>
          <p:spPr bwMode="auto">
            <a:xfrm>
              <a:off x="1463" y="2661"/>
              <a:ext cx="73" cy="73"/>
            </a:xfrm>
            <a:custGeom>
              <a:avLst/>
              <a:gdLst>
                <a:gd name="T0" fmla="*/ 73 w 73"/>
                <a:gd name="T1" fmla="*/ 35 h 73"/>
                <a:gd name="T2" fmla="*/ 70 w 73"/>
                <a:gd name="T3" fmla="*/ 23 h 73"/>
                <a:gd name="T4" fmla="*/ 67 w 73"/>
                <a:gd name="T5" fmla="*/ 15 h 73"/>
                <a:gd name="T6" fmla="*/ 59 w 73"/>
                <a:gd name="T7" fmla="*/ 6 h 73"/>
                <a:gd name="T8" fmla="*/ 47 w 73"/>
                <a:gd name="T9" fmla="*/ 0 h 73"/>
                <a:gd name="T10" fmla="*/ 35 w 73"/>
                <a:gd name="T11" fmla="*/ 0 h 73"/>
                <a:gd name="T12" fmla="*/ 24 w 73"/>
                <a:gd name="T13" fmla="*/ 0 h 73"/>
                <a:gd name="T14" fmla="*/ 15 w 73"/>
                <a:gd name="T15" fmla="*/ 6 h 73"/>
                <a:gd name="T16" fmla="*/ 6 w 73"/>
                <a:gd name="T17" fmla="*/ 15 h 73"/>
                <a:gd name="T18" fmla="*/ 0 w 73"/>
                <a:gd name="T19" fmla="*/ 23 h 73"/>
                <a:gd name="T20" fmla="*/ 0 w 73"/>
                <a:gd name="T21" fmla="*/ 35 h 73"/>
                <a:gd name="T22" fmla="*/ 0 w 73"/>
                <a:gd name="T23" fmla="*/ 47 h 73"/>
                <a:gd name="T24" fmla="*/ 6 w 73"/>
                <a:gd name="T25" fmla="*/ 58 h 73"/>
                <a:gd name="T26" fmla="*/ 15 w 73"/>
                <a:gd name="T27" fmla="*/ 67 h 73"/>
                <a:gd name="T28" fmla="*/ 24 w 73"/>
                <a:gd name="T29" fmla="*/ 70 h 73"/>
                <a:gd name="T30" fmla="*/ 35 w 73"/>
                <a:gd name="T31" fmla="*/ 73 h 73"/>
                <a:gd name="T32" fmla="*/ 47 w 73"/>
                <a:gd name="T33" fmla="*/ 70 h 73"/>
                <a:gd name="T34" fmla="*/ 59 w 73"/>
                <a:gd name="T35" fmla="*/ 67 h 73"/>
                <a:gd name="T36" fmla="*/ 67 w 73"/>
                <a:gd name="T37" fmla="*/ 58 h 73"/>
                <a:gd name="T38" fmla="*/ 70 w 73"/>
                <a:gd name="T39" fmla="*/ 47 h 73"/>
                <a:gd name="T40" fmla="*/ 73 w 73"/>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35"/>
                  </a:moveTo>
                  <a:lnTo>
                    <a:pt x="70" y="23"/>
                  </a:lnTo>
                  <a:lnTo>
                    <a:pt x="67" y="15"/>
                  </a:lnTo>
                  <a:lnTo>
                    <a:pt x="59" y="6"/>
                  </a:lnTo>
                  <a:lnTo>
                    <a:pt x="47" y="0"/>
                  </a:lnTo>
                  <a:lnTo>
                    <a:pt x="35" y="0"/>
                  </a:lnTo>
                  <a:lnTo>
                    <a:pt x="24" y="0"/>
                  </a:lnTo>
                  <a:lnTo>
                    <a:pt x="15" y="6"/>
                  </a:lnTo>
                  <a:lnTo>
                    <a:pt x="6" y="15"/>
                  </a:lnTo>
                  <a:lnTo>
                    <a:pt x="0" y="23"/>
                  </a:lnTo>
                  <a:lnTo>
                    <a:pt x="0" y="35"/>
                  </a:lnTo>
                  <a:lnTo>
                    <a:pt x="0" y="47"/>
                  </a:lnTo>
                  <a:lnTo>
                    <a:pt x="6" y="58"/>
                  </a:lnTo>
                  <a:lnTo>
                    <a:pt x="15" y="67"/>
                  </a:lnTo>
                  <a:lnTo>
                    <a:pt x="24" y="70"/>
                  </a:lnTo>
                  <a:lnTo>
                    <a:pt x="35" y="73"/>
                  </a:lnTo>
                  <a:lnTo>
                    <a:pt x="47" y="70"/>
                  </a:lnTo>
                  <a:lnTo>
                    <a:pt x="59" y="67"/>
                  </a:lnTo>
                  <a:lnTo>
                    <a:pt x="67" y="58"/>
                  </a:lnTo>
                  <a:lnTo>
                    <a:pt x="70" y="47"/>
                  </a:lnTo>
                  <a:lnTo>
                    <a:pt x="73"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084" name="Freeform 1797"/>
            <p:cNvSpPr>
              <a:spLocks/>
            </p:cNvSpPr>
            <p:nvPr/>
          </p:nvSpPr>
          <p:spPr bwMode="auto">
            <a:xfrm>
              <a:off x="1830" y="2661"/>
              <a:ext cx="73" cy="73"/>
            </a:xfrm>
            <a:custGeom>
              <a:avLst/>
              <a:gdLst>
                <a:gd name="T0" fmla="*/ 73 w 73"/>
                <a:gd name="T1" fmla="*/ 35 h 73"/>
                <a:gd name="T2" fmla="*/ 70 w 73"/>
                <a:gd name="T3" fmla="*/ 23 h 73"/>
                <a:gd name="T4" fmla="*/ 64 w 73"/>
                <a:gd name="T5" fmla="*/ 15 h 73"/>
                <a:gd name="T6" fmla="*/ 58 w 73"/>
                <a:gd name="T7" fmla="*/ 6 h 73"/>
                <a:gd name="T8" fmla="*/ 47 w 73"/>
                <a:gd name="T9" fmla="*/ 0 h 73"/>
                <a:gd name="T10" fmla="*/ 35 w 73"/>
                <a:gd name="T11" fmla="*/ 0 h 73"/>
                <a:gd name="T12" fmla="*/ 23 w 73"/>
                <a:gd name="T13" fmla="*/ 0 h 73"/>
                <a:gd name="T14" fmla="*/ 15 w 73"/>
                <a:gd name="T15" fmla="*/ 6 h 73"/>
                <a:gd name="T16" fmla="*/ 6 w 73"/>
                <a:gd name="T17" fmla="*/ 15 h 73"/>
                <a:gd name="T18" fmla="*/ 0 w 73"/>
                <a:gd name="T19" fmla="*/ 23 h 73"/>
                <a:gd name="T20" fmla="*/ 0 w 73"/>
                <a:gd name="T21" fmla="*/ 35 h 73"/>
                <a:gd name="T22" fmla="*/ 0 w 73"/>
                <a:gd name="T23" fmla="*/ 47 h 73"/>
                <a:gd name="T24" fmla="*/ 6 w 73"/>
                <a:gd name="T25" fmla="*/ 58 h 73"/>
                <a:gd name="T26" fmla="*/ 15 w 73"/>
                <a:gd name="T27" fmla="*/ 67 h 73"/>
                <a:gd name="T28" fmla="*/ 23 w 73"/>
                <a:gd name="T29" fmla="*/ 70 h 73"/>
                <a:gd name="T30" fmla="*/ 35 w 73"/>
                <a:gd name="T31" fmla="*/ 73 h 73"/>
                <a:gd name="T32" fmla="*/ 47 w 73"/>
                <a:gd name="T33" fmla="*/ 70 h 73"/>
                <a:gd name="T34" fmla="*/ 58 w 73"/>
                <a:gd name="T35" fmla="*/ 67 h 73"/>
                <a:gd name="T36" fmla="*/ 64 w 73"/>
                <a:gd name="T37" fmla="*/ 58 h 73"/>
                <a:gd name="T38" fmla="*/ 70 w 73"/>
                <a:gd name="T39" fmla="*/ 47 h 73"/>
                <a:gd name="T40" fmla="*/ 73 w 73"/>
                <a:gd name="T41" fmla="*/ 3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35"/>
                  </a:moveTo>
                  <a:lnTo>
                    <a:pt x="70" y="23"/>
                  </a:lnTo>
                  <a:lnTo>
                    <a:pt x="64" y="15"/>
                  </a:lnTo>
                  <a:lnTo>
                    <a:pt x="58" y="6"/>
                  </a:lnTo>
                  <a:lnTo>
                    <a:pt x="47" y="0"/>
                  </a:lnTo>
                  <a:lnTo>
                    <a:pt x="35" y="0"/>
                  </a:lnTo>
                  <a:lnTo>
                    <a:pt x="23" y="0"/>
                  </a:lnTo>
                  <a:lnTo>
                    <a:pt x="15" y="6"/>
                  </a:lnTo>
                  <a:lnTo>
                    <a:pt x="6" y="15"/>
                  </a:lnTo>
                  <a:lnTo>
                    <a:pt x="0" y="23"/>
                  </a:lnTo>
                  <a:lnTo>
                    <a:pt x="0" y="35"/>
                  </a:lnTo>
                  <a:lnTo>
                    <a:pt x="0" y="47"/>
                  </a:lnTo>
                  <a:lnTo>
                    <a:pt x="6" y="58"/>
                  </a:lnTo>
                  <a:lnTo>
                    <a:pt x="15" y="67"/>
                  </a:lnTo>
                  <a:lnTo>
                    <a:pt x="23" y="70"/>
                  </a:lnTo>
                  <a:lnTo>
                    <a:pt x="35" y="73"/>
                  </a:lnTo>
                  <a:lnTo>
                    <a:pt x="47" y="70"/>
                  </a:lnTo>
                  <a:lnTo>
                    <a:pt x="58" y="67"/>
                  </a:lnTo>
                  <a:lnTo>
                    <a:pt x="64" y="58"/>
                  </a:lnTo>
                  <a:lnTo>
                    <a:pt x="70" y="47"/>
                  </a:lnTo>
                  <a:lnTo>
                    <a:pt x="73" y="35"/>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085" name="Line 1798"/>
            <p:cNvSpPr>
              <a:spLocks noChangeShapeType="1"/>
            </p:cNvSpPr>
            <p:nvPr/>
          </p:nvSpPr>
          <p:spPr bwMode="auto">
            <a:xfrm>
              <a:off x="768" y="2451"/>
              <a:ext cx="2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86" name="Line 1799"/>
            <p:cNvSpPr>
              <a:spLocks noChangeShapeType="1"/>
            </p:cNvSpPr>
            <p:nvPr/>
          </p:nvSpPr>
          <p:spPr bwMode="auto">
            <a:xfrm>
              <a:off x="803" y="2454"/>
              <a:ext cx="2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87" name="Line 1800"/>
            <p:cNvSpPr>
              <a:spLocks noChangeShapeType="1"/>
            </p:cNvSpPr>
            <p:nvPr/>
          </p:nvSpPr>
          <p:spPr bwMode="auto">
            <a:xfrm>
              <a:off x="1079" y="2480"/>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88" name="Freeform 1801"/>
            <p:cNvSpPr>
              <a:spLocks/>
            </p:cNvSpPr>
            <p:nvPr/>
          </p:nvSpPr>
          <p:spPr bwMode="auto">
            <a:xfrm>
              <a:off x="1114" y="2483"/>
              <a:ext cx="23" cy="1"/>
            </a:xfrm>
            <a:custGeom>
              <a:avLst/>
              <a:gdLst>
                <a:gd name="T0" fmla="*/ 0 w 23"/>
                <a:gd name="T1" fmla="*/ 0 h 1"/>
                <a:gd name="T2" fmla="*/ 18 w 23"/>
                <a:gd name="T3" fmla="*/ 0 h 1"/>
                <a:gd name="T4" fmla="*/ 23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8" y="0"/>
                  </a:lnTo>
                  <a:lnTo>
                    <a:pt x="23"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089" name="Line 1802"/>
            <p:cNvSpPr>
              <a:spLocks noChangeShapeType="1"/>
            </p:cNvSpPr>
            <p:nvPr/>
          </p:nvSpPr>
          <p:spPr bwMode="auto">
            <a:xfrm flipV="1">
              <a:off x="1149" y="2480"/>
              <a:ext cx="23"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0" name="Line 1803"/>
            <p:cNvSpPr>
              <a:spLocks noChangeShapeType="1"/>
            </p:cNvSpPr>
            <p:nvPr/>
          </p:nvSpPr>
          <p:spPr bwMode="auto">
            <a:xfrm>
              <a:off x="1184" y="2480"/>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1" name="Line 1804"/>
            <p:cNvSpPr>
              <a:spLocks noChangeShapeType="1"/>
            </p:cNvSpPr>
            <p:nvPr/>
          </p:nvSpPr>
          <p:spPr bwMode="auto">
            <a:xfrm>
              <a:off x="1219" y="2478"/>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2" name="Line 1805"/>
            <p:cNvSpPr>
              <a:spLocks noChangeShapeType="1"/>
            </p:cNvSpPr>
            <p:nvPr/>
          </p:nvSpPr>
          <p:spPr bwMode="auto">
            <a:xfrm>
              <a:off x="1463" y="2460"/>
              <a:ext cx="24"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3" name="Freeform 1806"/>
            <p:cNvSpPr>
              <a:spLocks/>
            </p:cNvSpPr>
            <p:nvPr/>
          </p:nvSpPr>
          <p:spPr bwMode="auto">
            <a:xfrm>
              <a:off x="1498" y="2457"/>
              <a:ext cx="24" cy="3"/>
            </a:xfrm>
            <a:custGeom>
              <a:avLst/>
              <a:gdLst>
                <a:gd name="T0" fmla="*/ 0 w 24"/>
                <a:gd name="T1" fmla="*/ 3 h 3"/>
                <a:gd name="T2" fmla="*/ 0 w 24"/>
                <a:gd name="T3" fmla="*/ 3 h 3"/>
                <a:gd name="T4" fmla="*/ 24 w 24"/>
                <a:gd name="T5" fmla="*/ 0 h 3"/>
                <a:gd name="T6" fmla="*/ 0 60000 65536"/>
                <a:gd name="T7" fmla="*/ 0 60000 65536"/>
                <a:gd name="T8" fmla="*/ 0 60000 65536"/>
                <a:gd name="T9" fmla="*/ 0 w 24"/>
                <a:gd name="T10" fmla="*/ 0 h 3"/>
                <a:gd name="T11" fmla="*/ 24 w 24"/>
                <a:gd name="T12" fmla="*/ 3 h 3"/>
              </a:gdLst>
              <a:ahLst/>
              <a:cxnLst>
                <a:cxn ang="T6">
                  <a:pos x="T0" y="T1"/>
                </a:cxn>
                <a:cxn ang="T7">
                  <a:pos x="T2" y="T3"/>
                </a:cxn>
                <a:cxn ang="T8">
                  <a:pos x="T4" y="T5"/>
                </a:cxn>
              </a:cxnLst>
              <a:rect l="T9" t="T10" r="T11" b="T12"/>
              <a:pathLst>
                <a:path w="24" h="3">
                  <a:moveTo>
                    <a:pt x="0" y="3"/>
                  </a:moveTo>
                  <a:lnTo>
                    <a:pt x="0" y="3"/>
                  </a:lnTo>
                  <a:lnTo>
                    <a:pt x="24"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094" name="Line 1807"/>
            <p:cNvSpPr>
              <a:spLocks noChangeShapeType="1"/>
            </p:cNvSpPr>
            <p:nvPr/>
          </p:nvSpPr>
          <p:spPr bwMode="auto">
            <a:xfrm>
              <a:off x="1673" y="2454"/>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5" name="Line 1808"/>
            <p:cNvSpPr>
              <a:spLocks noChangeShapeType="1"/>
            </p:cNvSpPr>
            <p:nvPr/>
          </p:nvSpPr>
          <p:spPr bwMode="auto">
            <a:xfrm>
              <a:off x="730" y="2414"/>
              <a:ext cx="73"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6" name="Line 1809"/>
            <p:cNvSpPr>
              <a:spLocks noChangeShapeType="1"/>
            </p:cNvSpPr>
            <p:nvPr/>
          </p:nvSpPr>
          <p:spPr bwMode="auto">
            <a:xfrm flipV="1">
              <a:off x="730" y="2414"/>
              <a:ext cx="73" cy="7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7" name="Line 1810"/>
            <p:cNvSpPr>
              <a:spLocks noChangeShapeType="1"/>
            </p:cNvSpPr>
            <p:nvPr/>
          </p:nvSpPr>
          <p:spPr bwMode="auto">
            <a:xfrm>
              <a:off x="1097" y="2448"/>
              <a:ext cx="72"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8" name="Line 1811"/>
            <p:cNvSpPr>
              <a:spLocks noChangeShapeType="1"/>
            </p:cNvSpPr>
            <p:nvPr/>
          </p:nvSpPr>
          <p:spPr bwMode="auto">
            <a:xfrm flipV="1">
              <a:off x="1097" y="2448"/>
              <a:ext cx="72"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099" name="Line 1812"/>
            <p:cNvSpPr>
              <a:spLocks noChangeShapeType="1"/>
            </p:cNvSpPr>
            <p:nvPr/>
          </p:nvSpPr>
          <p:spPr bwMode="auto">
            <a:xfrm>
              <a:off x="1463" y="2422"/>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0" name="Line 1813"/>
            <p:cNvSpPr>
              <a:spLocks noChangeShapeType="1"/>
            </p:cNvSpPr>
            <p:nvPr/>
          </p:nvSpPr>
          <p:spPr bwMode="auto">
            <a:xfrm flipV="1">
              <a:off x="1463" y="2422"/>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1" name="Line 1814"/>
            <p:cNvSpPr>
              <a:spLocks noChangeShapeType="1"/>
            </p:cNvSpPr>
            <p:nvPr/>
          </p:nvSpPr>
          <p:spPr bwMode="auto">
            <a:xfrm flipV="1">
              <a:off x="768" y="2457"/>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2" name="Line 1815"/>
            <p:cNvSpPr>
              <a:spLocks noChangeShapeType="1"/>
            </p:cNvSpPr>
            <p:nvPr/>
          </p:nvSpPr>
          <p:spPr bwMode="auto">
            <a:xfrm>
              <a:off x="797" y="2457"/>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3" name="Line 1816"/>
            <p:cNvSpPr>
              <a:spLocks noChangeShapeType="1"/>
            </p:cNvSpPr>
            <p:nvPr/>
          </p:nvSpPr>
          <p:spPr bwMode="auto">
            <a:xfrm>
              <a:off x="826" y="245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4" name="Line 1817"/>
            <p:cNvSpPr>
              <a:spLocks noChangeShapeType="1"/>
            </p:cNvSpPr>
            <p:nvPr/>
          </p:nvSpPr>
          <p:spPr bwMode="auto">
            <a:xfrm>
              <a:off x="855" y="2451"/>
              <a:ext cx="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5" name="Line 1818"/>
            <p:cNvSpPr>
              <a:spLocks noChangeShapeType="1"/>
            </p:cNvSpPr>
            <p:nvPr/>
          </p:nvSpPr>
          <p:spPr bwMode="auto">
            <a:xfrm flipV="1">
              <a:off x="881" y="2448"/>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6" name="Line 1819"/>
            <p:cNvSpPr>
              <a:spLocks noChangeShapeType="1"/>
            </p:cNvSpPr>
            <p:nvPr/>
          </p:nvSpPr>
          <p:spPr bwMode="auto">
            <a:xfrm>
              <a:off x="910" y="2448"/>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7" name="Line 1820"/>
            <p:cNvSpPr>
              <a:spLocks noChangeShapeType="1"/>
            </p:cNvSpPr>
            <p:nvPr/>
          </p:nvSpPr>
          <p:spPr bwMode="auto">
            <a:xfrm>
              <a:off x="939" y="2446"/>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8" name="Line 1821"/>
            <p:cNvSpPr>
              <a:spLocks noChangeShapeType="1"/>
            </p:cNvSpPr>
            <p:nvPr/>
          </p:nvSpPr>
          <p:spPr bwMode="auto">
            <a:xfrm>
              <a:off x="969" y="2443"/>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09" name="Line 1822"/>
            <p:cNvSpPr>
              <a:spLocks noChangeShapeType="1"/>
            </p:cNvSpPr>
            <p:nvPr/>
          </p:nvSpPr>
          <p:spPr bwMode="auto">
            <a:xfrm>
              <a:off x="998" y="2440"/>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0" name="Line 1823"/>
            <p:cNvSpPr>
              <a:spLocks noChangeShapeType="1"/>
            </p:cNvSpPr>
            <p:nvPr/>
          </p:nvSpPr>
          <p:spPr bwMode="auto">
            <a:xfrm flipV="1">
              <a:off x="1027" y="2437"/>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1" name="Line 1824"/>
            <p:cNvSpPr>
              <a:spLocks noChangeShapeType="1"/>
            </p:cNvSpPr>
            <p:nvPr/>
          </p:nvSpPr>
          <p:spPr bwMode="auto">
            <a:xfrm>
              <a:off x="1056" y="2437"/>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2" name="Line 1825"/>
            <p:cNvSpPr>
              <a:spLocks noChangeShapeType="1"/>
            </p:cNvSpPr>
            <p:nvPr/>
          </p:nvSpPr>
          <p:spPr bwMode="auto">
            <a:xfrm>
              <a:off x="1085" y="243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3" name="Line 1826"/>
            <p:cNvSpPr>
              <a:spLocks noChangeShapeType="1"/>
            </p:cNvSpPr>
            <p:nvPr/>
          </p:nvSpPr>
          <p:spPr bwMode="auto">
            <a:xfrm>
              <a:off x="1114" y="2431"/>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4" name="Line 1827"/>
            <p:cNvSpPr>
              <a:spLocks noChangeShapeType="1"/>
            </p:cNvSpPr>
            <p:nvPr/>
          </p:nvSpPr>
          <p:spPr bwMode="auto">
            <a:xfrm flipV="1">
              <a:off x="1143" y="2428"/>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5" name="Line 1828"/>
            <p:cNvSpPr>
              <a:spLocks noChangeShapeType="1"/>
            </p:cNvSpPr>
            <p:nvPr/>
          </p:nvSpPr>
          <p:spPr bwMode="auto">
            <a:xfrm>
              <a:off x="1172" y="2428"/>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6" name="Line 1829"/>
            <p:cNvSpPr>
              <a:spLocks noChangeShapeType="1"/>
            </p:cNvSpPr>
            <p:nvPr/>
          </p:nvSpPr>
          <p:spPr bwMode="auto">
            <a:xfrm>
              <a:off x="1201" y="242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7" name="Line 1830"/>
            <p:cNvSpPr>
              <a:spLocks noChangeShapeType="1"/>
            </p:cNvSpPr>
            <p:nvPr/>
          </p:nvSpPr>
          <p:spPr bwMode="auto">
            <a:xfrm>
              <a:off x="1231" y="2422"/>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8" name="Line 1831"/>
            <p:cNvSpPr>
              <a:spLocks noChangeShapeType="1"/>
            </p:cNvSpPr>
            <p:nvPr/>
          </p:nvSpPr>
          <p:spPr bwMode="auto">
            <a:xfrm>
              <a:off x="1260" y="2422"/>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19" name="Line 1832"/>
            <p:cNvSpPr>
              <a:spLocks noChangeShapeType="1"/>
            </p:cNvSpPr>
            <p:nvPr/>
          </p:nvSpPr>
          <p:spPr bwMode="auto">
            <a:xfrm>
              <a:off x="1289" y="2419"/>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0" name="Line 1833"/>
            <p:cNvSpPr>
              <a:spLocks noChangeShapeType="1"/>
            </p:cNvSpPr>
            <p:nvPr/>
          </p:nvSpPr>
          <p:spPr bwMode="auto">
            <a:xfrm>
              <a:off x="1318" y="2416"/>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1" name="Line 1834"/>
            <p:cNvSpPr>
              <a:spLocks noChangeShapeType="1"/>
            </p:cNvSpPr>
            <p:nvPr/>
          </p:nvSpPr>
          <p:spPr bwMode="auto">
            <a:xfrm>
              <a:off x="1347" y="2416"/>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2" name="Line 1835"/>
            <p:cNvSpPr>
              <a:spLocks noChangeShapeType="1"/>
            </p:cNvSpPr>
            <p:nvPr/>
          </p:nvSpPr>
          <p:spPr bwMode="auto">
            <a:xfrm>
              <a:off x="1376" y="2414"/>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3" name="Line 1836"/>
            <p:cNvSpPr>
              <a:spLocks noChangeShapeType="1"/>
            </p:cNvSpPr>
            <p:nvPr/>
          </p:nvSpPr>
          <p:spPr bwMode="auto">
            <a:xfrm>
              <a:off x="1405" y="2411"/>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4" name="Line 1837"/>
            <p:cNvSpPr>
              <a:spLocks noChangeShapeType="1"/>
            </p:cNvSpPr>
            <p:nvPr/>
          </p:nvSpPr>
          <p:spPr bwMode="auto">
            <a:xfrm flipV="1">
              <a:off x="1434" y="2408"/>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5" name="Line 1838"/>
            <p:cNvSpPr>
              <a:spLocks noChangeShapeType="1"/>
            </p:cNvSpPr>
            <p:nvPr/>
          </p:nvSpPr>
          <p:spPr bwMode="auto">
            <a:xfrm>
              <a:off x="1463" y="2408"/>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6" name="Freeform 1839"/>
            <p:cNvSpPr>
              <a:spLocks/>
            </p:cNvSpPr>
            <p:nvPr/>
          </p:nvSpPr>
          <p:spPr bwMode="auto">
            <a:xfrm>
              <a:off x="1492" y="2405"/>
              <a:ext cx="12" cy="1"/>
            </a:xfrm>
            <a:custGeom>
              <a:avLst/>
              <a:gdLst>
                <a:gd name="T0" fmla="*/ 0 w 12"/>
                <a:gd name="T1" fmla="*/ 0 h 1"/>
                <a:gd name="T2" fmla="*/ 6 w 12"/>
                <a:gd name="T3" fmla="*/ 0 h 1"/>
                <a:gd name="T4" fmla="*/ 12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6" y="0"/>
                  </a:lnTo>
                  <a:lnTo>
                    <a:pt x="12"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127" name="Line 1840"/>
            <p:cNvSpPr>
              <a:spLocks noChangeShapeType="1"/>
            </p:cNvSpPr>
            <p:nvPr/>
          </p:nvSpPr>
          <p:spPr bwMode="auto">
            <a:xfrm>
              <a:off x="1522" y="2405"/>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8" name="Line 1841"/>
            <p:cNvSpPr>
              <a:spLocks noChangeShapeType="1"/>
            </p:cNvSpPr>
            <p:nvPr/>
          </p:nvSpPr>
          <p:spPr bwMode="auto">
            <a:xfrm>
              <a:off x="1551" y="2405"/>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29" name="Line 1842"/>
            <p:cNvSpPr>
              <a:spLocks noChangeShapeType="1"/>
            </p:cNvSpPr>
            <p:nvPr/>
          </p:nvSpPr>
          <p:spPr bwMode="auto">
            <a:xfrm>
              <a:off x="1580" y="2405"/>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0" name="Line 1843"/>
            <p:cNvSpPr>
              <a:spLocks noChangeShapeType="1"/>
            </p:cNvSpPr>
            <p:nvPr/>
          </p:nvSpPr>
          <p:spPr bwMode="auto">
            <a:xfrm flipV="1">
              <a:off x="768" y="2507"/>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1" name="Line 1844"/>
            <p:cNvSpPr>
              <a:spLocks noChangeShapeType="1"/>
            </p:cNvSpPr>
            <p:nvPr/>
          </p:nvSpPr>
          <p:spPr bwMode="auto">
            <a:xfrm flipV="1">
              <a:off x="809" y="2504"/>
              <a:ext cx="5"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2" name="Line 1845"/>
            <p:cNvSpPr>
              <a:spLocks noChangeShapeType="1"/>
            </p:cNvSpPr>
            <p:nvPr/>
          </p:nvSpPr>
          <p:spPr bwMode="auto">
            <a:xfrm flipV="1">
              <a:off x="826" y="2501"/>
              <a:ext cx="2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3" name="Line 1846"/>
            <p:cNvSpPr>
              <a:spLocks noChangeShapeType="1"/>
            </p:cNvSpPr>
            <p:nvPr/>
          </p:nvSpPr>
          <p:spPr bwMode="auto">
            <a:xfrm>
              <a:off x="864" y="2501"/>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4" name="Line 1847"/>
            <p:cNvSpPr>
              <a:spLocks noChangeShapeType="1"/>
            </p:cNvSpPr>
            <p:nvPr/>
          </p:nvSpPr>
          <p:spPr bwMode="auto">
            <a:xfrm flipV="1">
              <a:off x="881" y="2498"/>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5" name="Line 1848"/>
            <p:cNvSpPr>
              <a:spLocks noChangeShapeType="1"/>
            </p:cNvSpPr>
            <p:nvPr/>
          </p:nvSpPr>
          <p:spPr bwMode="auto">
            <a:xfrm>
              <a:off x="922" y="2495"/>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6" name="Line 1849"/>
            <p:cNvSpPr>
              <a:spLocks noChangeShapeType="1"/>
            </p:cNvSpPr>
            <p:nvPr/>
          </p:nvSpPr>
          <p:spPr bwMode="auto">
            <a:xfrm flipV="1">
              <a:off x="939" y="2492"/>
              <a:ext cx="30"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7" name="Line 1850"/>
            <p:cNvSpPr>
              <a:spLocks noChangeShapeType="1"/>
            </p:cNvSpPr>
            <p:nvPr/>
          </p:nvSpPr>
          <p:spPr bwMode="auto">
            <a:xfrm>
              <a:off x="980" y="2492"/>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8" name="Line 1851"/>
            <p:cNvSpPr>
              <a:spLocks noChangeShapeType="1"/>
            </p:cNvSpPr>
            <p:nvPr/>
          </p:nvSpPr>
          <p:spPr bwMode="auto">
            <a:xfrm flipV="1">
              <a:off x="998" y="2486"/>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39" name="Line 1852"/>
            <p:cNvSpPr>
              <a:spLocks noChangeShapeType="1"/>
            </p:cNvSpPr>
            <p:nvPr/>
          </p:nvSpPr>
          <p:spPr bwMode="auto">
            <a:xfrm>
              <a:off x="1038" y="248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0" name="Line 1853"/>
            <p:cNvSpPr>
              <a:spLocks noChangeShapeType="1"/>
            </p:cNvSpPr>
            <p:nvPr/>
          </p:nvSpPr>
          <p:spPr bwMode="auto">
            <a:xfrm flipV="1">
              <a:off x="1056" y="2483"/>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1" name="Line 1854"/>
            <p:cNvSpPr>
              <a:spLocks noChangeShapeType="1"/>
            </p:cNvSpPr>
            <p:nvPr/>
          </p:nvSpPr>
          <p:spPr bwMode="auto">
            <a:xfrm>
              <a:off x="1097" y="2480"/>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2" name="Freeform 1855"/>
            <p:cNvSpPr>
              <a:spLocks/>
            </p:cNvSpPr>
            <p:nvPr/>
          </p:nvSpPr>
          <p:spPr bwMode="auto">
            <a:xfrm>
              <a:off x="1114" y="2478"/>
              <a:ext cx="29" cy="2"/>
            </a:xfrm>
            <a:custGeom>
              <a:avLst/>
              <a:gdLst>
                <a:gd name="T0" fmla="*/ 0 w 29"/>
                <a:gd name="T1" fmla="*/ 2 h 2"/>
                <a:gd name="T2" fmla="*/ 18 w 29"/>
                <a:gd name="T3" fmla="*/ 0 h 2"/>
                <a:gd name="T4" fmla="*/ 29 w 29"/>
                <a:gd name="T5" fmla="*/ 0 h 2"/>
                <a:gd name="T6" fmla="*/ 0 60000 65536"/>
                <a:gd name="T7" fmla="*/ 0 60000 65536"/>
                <a:gd name="T8" fmla="*/ 0 60000 65536"/>
                <a:gd name="T9" fmla="*/ 0 w 29"/>
                <a:gd name="T10" fmla="*/ 0 h 2"/>
                <a:gd name="T11" fmla="*/ 29 w 29"/>
                <a:gd name="T12" fmla="*/ 2 h 2"/>
              </a:gdLst>
              <a:ahLst/>
              <a:cxnLst>
                <a:cxn ang="T6">
                  <a:pos x="T0" y="T1"/>
                </a:cxn>
                <a:cxn ang="T7">
                  <a:pos x="T2" y="T3"/>
                </a:cxn>
                <a:cxn ang="T8">
                  <a:pos x="T4" y="T5"/>
                </a:cxn>
              </a:cxnLst>
              <a:rect l="T9" t="T10" r="T11" b="T12"/>
              <a:pathLst>
                <a:path w="29" h="2">
                  <a:moveTo>
                    <a:pt x="0" y="2"/>
                  </a:moveTo>
                  <a:lnTo>
                    <a:pt x="18" y="0"/>
                  </a:lnTo>
                  <a:lnTo>
                    <a:pt x="29"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143" name="Line 1856"/>
            <p:cNvSpPr>
              <a:spLocks noChangeShapeType="1"/>
            </p:cNvSpPr>
            <p:nvPr/>
          </p:nvSpPr>
          <p:spPr bwMode="auto">
            <a:xfrm>
              <a:off x="1155" y="247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4" name="Line 1857"/>
            <p:cNvSpPr>
              <a:spLocks noChangeShapeType="1"/>
            </p:cNvSpPr>
            <p:nvPr/>
          </p:nvSpPr>
          <p:spPr bwMode="auto">
            <a:xfrm>
              <a:off x="1172" y="2478"/>
              <a:ext cx="2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5" name="Line 1858"/>
            <p:cNvSpPr>
              <a:spLocks noChangeShapeType="1"/>
            </p:cNvSpPr>
            <p:nvPr/>
          </p:nvSpPr>
          <p:spPr bwMode="auto">
            <a:xfrm>
              <a:off x="1213" y="247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6" name="Line 1859"/>
            <p:cNvSpPr>
              <a:spLocks noChangeShapeType="1"/>
            </p:cNvSpPr>
            <p:nvPr/>
          </p:nvSpPr>
          <p:spPr bwMode="auto">
            <a:xfrm>
              <a:off x="1231" y="2478"/>
              <a:ext cx="2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7" name="Line 1860"/>
            <p:cNvSpPr>
              <a:spLocks noChangeShapeType="1"/>
            </p:cNvSpPr>
            <p:nvPr/>
          </p:nvSpPr>
          <p:spPr bwMode="auto">
            <a:xfrm>
              <a:off x="1271" y="247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8" name="Line 1861"/>
            <p:cNvSpPr>
              <a:spLocks noChangeShapeType="1"/>
            </p:cNvSpPr>
            <p:nvPr/>
          </p:nvSpPr>
          <p:spPr bwMode="auto">
            <a:xfrm>
              <a:off x="1289" y="2478"/>
              <a:ext cx="2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49" name="Line 1862"/>
            <p:cNvSpPr>
              <a:spLocks noChangeShapeType="1"/>
            </p:cNvSpPr>
            <p:nvPr/>
          </p:nvSpPr>
          <p:spPr bwMode="auto">
            <a:xfrm>
              <a:off x="1329" y="247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0" name="Line 1863"/>
            <p:cNvSpPr>
              <a:spLocks noChangeShapeType="1"/>
            </p:cNvSpPr>
            <p:nvPr/>
          </p:nvSpPr>
          <p:spPr bwMode="auto">
            <a:xfrm flipV="1">
              <a:off x="1347" y="2475"/>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1" name="Line 1864"/>
            <p:cNvSpPr>
              <a:spLocks noChangeShapeType="1"/>
            </p:cNvSpPr>
            <p:nvPr/>
          </p:nvSpPr>
          <p:spPr bwMode="auto">
            <a:xfrm>
              <a:off x="1388" y="2475"/>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2" name="Line 1865"/>
            <p:cNvSpPr>
              <a:spLocks noChangeShapeType="1"/>
            </p:cNvSpPr>
            <p:nvPr/>
          </p:nvSpPr>
          <p:spPr bwMode="auto">
            <a:xfrm>
              <a:off x="1405" y="2475"/>
              <a:ext cx="2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3" name="Line 1866"/>
            <p:cNvSpPr>
              <a:spLocks noChangeShapeType="1"/>
            </p:cNvSpPr>
            <p:nvPr/>
          </p:nvSpPr>
          <p:spPr bwMode="auto">
            <a:xfrm>
              <a:off x="1446" y="2475"/>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4" name="Line 1867"/>
            <p:cNvSpPr>
              <a:spLocks noChangeShapeType="1"/>
            </p:cNvSpPr>
            <p:nvPr/>
          </p:nvSpPr>
          <p:spPr bwMode="auto">
            <a:xfrm>
              <a:off x="1463" y="2475"/>
              <a:ext cx="29"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5" name="Line 1868"/>
            <p:cNvSpPr>
              <a:spLocks noChangeShapeType="1"/>
            </p:cNvSpPr>
            <p:nvPr/>
          </p:nvSpPr>
          <p:spPr bwMode="auto">
            <a:xfrm>
              <a:off x="1504" y="2475"/>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6" name="Line 1869"/>
            <p:cNvSpPr>
              <a:spLocks noChangeShapeType="1"/>
            </p:cNvSpPr>
            <p:nvPr/>
          </p:nvSpPr>
          <p:spPr bwMode="auto">
            <a:xfrm flipV="1">
              <a:off x="1522" y="2469"/>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7" name="Line 1870"/>
            <p:cNvSpPr>
              <a:spLocks noChangeShapeType="1"/>
            </p:cNvSpPr>
            <p:nvPr/>
          </p:nvSpPr>
          <p:spPr bwMode="auto">
            <a:xfrm>
              <a:off x="1562" y="2469"/>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8" name="Line 1871"/>
            <p:cNvSpPr>
              <a:spLocks noChangeShapeType="1"/>
            </p:cNvSpPr>
            <p:nvPr/>
          </p:nvSpPr>
          <p:spPr bwMode="auto">
            <a:xfrm flipV="1">
              <a:off x="1580" y="2466"/>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59" name="Line 1872"/>
            <p:cNvSpPr>
              <a:spLocks noChangeShapeType="1"/>
            </p:cNvSpPr>
            <p:nvPr/>
          </p:nvSpPr>
          <p:spPr bwMode="auto">
            <a:xfrm>
              <a:off x="1621" y="2463"/>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0" name="Line 1873"/>
            <p:cNvSpPr>
              <a:spLocks noChangeShapeType="1"/>
            </p:cNvSpPr>
            <p:nvPr/>
          </p:nvSpPr>
          <p:spPr bwMode="auto">
            <a:xfrm flipV="1">
              <a:off x="1638" y="2460"/>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1" name="Line 1874"/>
            <p:cNvSpPr>
              <a:spLocks noChangeShapeType="1"/>
            </p:cNvSpPr>
            <p:nvPr/>
          </p:nvSpPr>
          <p:spPr bwMode="auto">
            <a:xfrm flipV="1">
              <a:off x="1679" y="2457"/>
              <a:ext cx="6"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2" name="Line 1875"/>
            <p:cNvSpPr>
              <a:spLocks noChangeShapeType="1"/>
            </p:cNvSpPr>
            <p:nvPr/>
          </p:nvSpPr>
          <p:spPr bwMode="auto">
            <a:xfrm flipV="1">
              <a:off x="1696" y="2454"/>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3" name="Line 1876"/>
            <p:cNvSpPr>
              <a:spLocks noChangeShapeType="1"/>
            </p:cNvSpPr>
            <p:nvPr/>
          </p:nvSpPr>
          <p:spPr bwMode="auto">
            <a:xfrm>
              <a:off x="1737" y="2454"/>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4" name="Line 1877"/>
            <p:cNvSpPr>
              <a:spLocks noChangeShapeType="1"/>
            </p:cNvSpPr>
            <p:nvPr/>
          </p:nvSpPr>
          <p:spPr bwMode="auto">
            <a:xfrm flipV="1">
              <a:off x="1754" y="2448"/>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5" name="Line 1878"/>
            <p:cNvSpPr>
              <a:spLocks noChangeShapeType="1"/>
            </p:cNvSpPr>
            <p:nvPr/>
          </p:nvSpPr>
          <p:spPr bwMode="auto">
            <a:xfrm>
              <a:off x="1795" y="2448"/>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6" name="Line 1879"/>
            <p:cNvSpPr>
              <a:spLocks noChangeShapeType="1"/>
            </p:cNvSpPr>
            <p:nvPr/>
          </p:nvSpPr>
          <p:spPr bwMode="auto">
            <a:xfrm flipV="1">
              <a:off x="1813" y="2446"/>
              <a:ext cx="29" cy="2"/>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7" name="Line 1880"/>
            <p:cNvSpPr>
              <a:spLocks noChangeShapeType="1"/>
            </p:cNvSpPr>
            <p:nvPr/>
          </p:nvSpPr>
          <p:spPr bwMode="auto">
            <a:xfrm>
              <a:off x="1853" y="2443"/>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8" name="Line 1881"/>
            <p:cNvSpPr>
              <a:spLocks noChangeShapeType="1"/>
            </p:cNvSpPr>
            <p:nvPr/>
          </p:nvSpPr>
          <p:spPr bwMode="auto">
            <a:xfrm flipV="1">
              <a:off x="1871" y="2440"/>
              <a:ext cx="2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69" name="Line 1882"/>
            <p:cNvSpPr>
              <a:spLocks noChangeShapeType="1"/>
            </p:cNvSpPr>
            <p:nvPr/>
          </p:nvSpPr>
          <p:spPr bwMode="auto">
            <a:xfrm>
              <a:off x="1912" y="2437"/>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70" name="Rectangle 1883"/>
            <p:cNvSpPr>
              <a:spLocks noChangeArrowheads="1"/>
            </p:cNvSpPr>
            <p:nvPr/>
          </p:nvSpPr>
          <p:spPr bwMode="auto">
            <a:xfrm>
              <a:off x="730" y="2472"/>
              <a:ext cx="73" cy="73"/>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2171" name="Rectangle 1884"/>
            <p:cNvSpPr>
              <a:spLocks noChangeArrowheads="1"/>
            </p:cNvSpPr>
            <p:nvPr/>
          </p:nvSpPr>
          <p:spPr bwMode="auto">
            <a:xfrm>
              <a:off x="1097" y="2443"/>
              <a:ext cx="72" cy="72"/>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2172" name="Rectangle 1885"/>
            <p:cNvSpPr>
              <a:spLocks noChangeArrowheads="1"/>
            </p:cNvSpPr>
            <p:nvPr/>
          </p:nvSpPr>
          <p:spPr bwMode="auto">
            <a:xfrm>
              <a:off x="1463" y="2437"/>
              <a:ext cx="73" cy="76"/>
            </a:xfrm>
            <a:prstGeom prst="rect">
              <a:avLst/>
            </a:prstGeom>
            <a:solidFill>
              <a:srgbClr val="000000"/>
            </a:solidFill>
            <a:ln w="0">
              <a:solidFill>
                <a:srgbClr val="000000"/>
              </a:solidFill>
              <a:miter lim="800000"/>
              <a:headEnd/>
              <a:tailEnd/>
            </a:ln>
          </p:spPr>
          <p:txBody>
            <a:bodyPr/>
            <a:lstStyle/>
            <a:p>
              <a:endParaRPr lang="en-US" dirty="0">
                <a:latin typeface="Courier New" pitchFamily="49" charset="0"/>
              </a:endParaRPr>
            </a:p>
          </p:txBody>
        </p:sp>
        <p:sp>
          <p:nvSpPr>
            <p:cNvPr id="282173" name="Freeform 1886"/>
            <p:cNvSpPr>
              <a:spLocks/>
            </p:cNvSpPr>
            <p:nvPr/>
          </p:nvSpPr>
          <p:spPr bwMode="auto">
            <a:xfrm>
              <a:off x="1830" y="2405"/>
              <a:ext cx="73" cy="75"/>
            </a:xfrm>
            <a:custGeom>
              <a:avLst/>
              <a:gdLst>
                <a:gd name="T0" fmla="*/ 0 w 73"/>
                <a:gd name="T1" fmla="*/ 0 h 75"/>
                <a:gd name="T2" fmla="*/ 0 w 73"/>
                <a:gd name="T3" fmla="*/ 75 h 75"/>
                <a:gd name="T4" fmla="*/ 73 w 73"/>
                <a:gd name="T5" fmla="*/ 75 h 75"/>
                <a:gd name="T6" fmla="*/ 73 w 73"/>
                <a:gd name="T7" fmla="*/ 0 h 75"/>
                <a:gd name="T8" fmla="*/ 0 w 73"/>
                <a:gd name="T9" fmla="*/ 0 h 75"/>
                <a:gd name="T10" fmla="*/ 0 w 73"/>
                <a:gd name="T11" fmla="*/ 0 h 75"/>
                <a:gd name="T12" fmla="*/ 0 60000 65536"/>
                <a:gd name="T13" fmla="*/ 0 60000 65536"/>
                <a:gd name="T14" fmla="*/ 0 60000 65536"/>
                <a:gd name="T15" fmla="*/ 0 60000 65536"/>
                <a:gd name="T16" fmla="*/ 0 60000 65536"/>
                <a:gd name="T17" fmla="*/ 0 60000 65536"/>
                <a:gd name="T18" fmla="*/ 0 w 73"/>
                <a:gd name="T19" fmla="*/ 0 h 75"/>
                <a:gd name="T20" fmla="*/ 73 w 73"/>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3" h="75">
                  <a:moveTo>
                    <a:pt x="0" y="0"/>
                  </a:moveTo>
                  <a:lnTo>
                    <a:pt x="0" y="75"/>
                  </a:lnTo>
                  <a:lnTo>
                    <a:pt x="73" y="75"/>
                  </a:lnTo>
                  <a:lnTo>
                    <a:pt x="73" y="0"/>
                  </a:lnTo>
                  <a:lnTo>
                    <a:pt x="0" y="0"/>
                  </a:lnTo>
                  <a:close/>
                </a:path>
              </a:pathLst>
            </a:custGeom>
            <a:solidFill>
              <a:srgbClr val="000000"/>
            </a:solidFill>
            <a:ln w="0">
              <a:solidFill>
                <a:srgbClr val="000000"/>
              </a:solidFill>
              <a:round/>
              <a:headEnd/>
              <a:tailEnd/>
            </a:ln>
          </p:spPr>
          <p:txBody>
            <a:bodyPr/>
            <a:lstStyle/>
            <a:p>
              <a:endParaRPr lang="en-US" dirty="0">
                <a:latin typeface="Courier New" pitchFamily="49" charset="0"/>
              </a:endParaRPr>
            </a:p>
          </p:txBody>
        </p:sp>
        <p:sp>
          <p:nvSpPr>
            <p:cNvPr id="282174" name="Line 1887"/>
            <p:cNvSpPr>
              <a:spLocks noChangeShapeType="1"/>
            </p:cNvSpPr>
            <p:nvPr/>
          </p:nvSpPr>
          <p:spPr bwMode="auto">
            <a:xfrm>
              <a:off x="768"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75" name="Line 1888"/>
            <p:cNvSpPr>
              <a:spLocks noChangeShapeType="1"/>
            </p:cNvSpPr>
            <p:nvPr/>
          </p:nvSpPr>
          <p:spPr bwMode="auto">
            <a:xfrm>
              <a:off x="809"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76" name="Line 1889"/>
            <p:cNvSpPr>
              <a:spLocks noChangeShapeType="1"/>
            </p:cNvSpPr>
            <p:nvPr/>
          </p:nvSpPr>
          <p:spPr bwMode="auto">
            <a:xfrm>
              <a:off x="832"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77" name="Line 1890"/>
            <p:cNvSpPr>
              <a:spLocks noChangeShapeType="1"/>
            </p:cNvSpPr>
            <p:nvPr/>
          </p:nvSpPr>
          <p:spPr bwMode="auto">
            <a:xfrm>
              <a:off x="873"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78" name="Line 1891"/>
            <p:cNvSpPr>
              <a:spLocks noChangeShapeType="1"/>
            </p:cNvSpPr>
            <p:nvPr/>
          </p:nvSpPr>
          <p:spPr bwMode="auto">
            <a:xfrm>
              <a:off x="896"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79" name="Line 1892"/>
            <p:cNvSpPr>
              <a:spLocks noChangeShapeType="1"/>
            </p:cNvSpPr>
            <p:nvPr/>
          </p:nvSpPr>
          <p:spPr bwMode="auto">
            <a:xfrm>
              <a:off x="937"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0" name="Line 1893"/>
            <p:cNvSpPr>
              <a:spLocks noChangeShapeType="1"/>
            </p:cNvSpPr>
            <p:nvPr/>
          </p:nvSpPr>
          <p:spPr bwMode="auto">
            <a:xfrm>
              <a:off x="960"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1" name="Line 1894"/>
            <p:cNvSpPr>
              <a:spLocks noChangeShapeType="1"/>
            </p:cNvSpPr>
            <p:nvPr/>
          </p:nvSpPr>
          <p:spPr bwMode="auto">
            <a:xfrm>
              <a:off x="1001"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2" name="Line 1895"/>
            <p:cNvSpPr>
              <a:spLocks noChangeShapeType="1"/>
            </p:cNvSpPr>
            <p:nvPr/>
          </p:nvSpPr>
          <p:spPr bwMode="auto">
            <a:xfrm>
              <a:off x="1024"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3" name="Line 1896"/>
            <p:cNvSpPr>
              <a:spLocks noChangeShapeType="1"/>
            </p:cNvSpPr>
            <p:nvPr/>
          </p:nvSpPr>
          <p:spPr bwMode="auto">
            <a:xfrm>
              <a:off x="1065"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4" name="Line 1897"/>
            <p:cNvSpPr>
              <a:spLocks noChangeShapeType="1"/>
            </p:cNvSpPr>
            <p:nvPr/>
          </p:nvSpPr>
          <p:spPr bwMode="auto">
            <a:xfrm>
              <a:off x="1088"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5" name="Freeform 1898"/>
            <p:cNvSpPr>
              <a:spLocks/>
            </p:cNvSpPr>
            <p:nvPr/>
          </p:nvSpPr>
          <p:spPr bwMode="auto">
            <a:xfrm>
              <a:off x="1129" y="2696"/>
              <a:ext cx="5" cy="1"/>
            </a:xfrm>
            <a:custGeom>
              <a:avLst/>
              <a:gdLst>
                <a:gd name="T0" fmla="*/ 0 w 5"/>
                <a:gd name="T1" fmla="*/ 0 h 1"/>
                <a:gd name="T2" fmla="*/ 3 w 5"/>
                <a:gd name="T3" fmla="*/ 0 h 1"/>
                <a:gd name="T4" fmla="*/ 5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3" y="0"/>
                  </a:lnTo>
                  <a:lnTo>
                    <a:pt x="5" y="0"/>
                  </a:lnTo>
                </a:path>
              </a:pathLst>
            </a:custGeom>
            <a:noFill/>
            <a:ln w="4763">
              <a:solidFill>
                <a:srgbClr val="000000"/>
              </a:solidFill>
              <a:round/>
              <a:headEnd/>
              <a:tailEnd/>
            </a:ln>
          </p:spPr>
          <p:txBody>
            <a:bodyPr/>
            <a:lstStyle/>
            <a:p>
              <a:endParaRPr lang="en-US" dirty="0">
                <a:latin typeface="Courier New" pitchFamily="49" charset="0"/>
              </a:endParaRPr>
            </a:p>
          </p:txBody>
        </p:sp>
        <p:sp>
          <p:nvSpPr>
            <p:cNvPr id="282186" name="Line 1899"/>
            <p:cNvSpPr>
              <a:spLocks noChangeShapeType="1"/>
            </p:cNvSpPr>
            <p:nvPr/>
          </p:nvSpPr>
          <p:spPr bwMode="auto">
            <a:xfrm>
              <a:off x="1152"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7" name="Line 1900"/>
            <p:cNvSpPr>
              <a:spLocks noChangeShapeType="1"/>
            </p:cNvSpPr>
            <p:nvPr/>
          </p:nvSpPr>
          <p:spPr bwMode="auto">
            <a:xfrm>
              <a:off x="1193" y="2696"/>
              <a:ext cx="5"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8" name="Line 1901"/>
            <p:cNvSpPr>
              <a:spLocks noChangeShapeType="1"/>
            </p:cNvSpPr>
            <p:nvPr/>
          </p:nvSpPr>
          <p:spPr bwMode="auto">
            <a:xfrm>
              <a:off x="1216" y="2696"/>
              <a:ext cx="2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89" name="Line 1902"/>
            <p:cNvSpPr>
              <a:spLocks noChangeShapeType="1"/>
            </p:cNvSpPr>
            <p:nvPr/>
          </p:nvSpPr>
          <p:spPr bwMode="auto">
            <a:xfrm>
              <a:off x="1257" y="2696"/>
              <a:ext cx="6"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0" name="Line 1903"/>
            <p:cNvSpPr>
              <a:spLocks noChangeShapeType="1"/>
            </p:cNvSpPr>
            <p:nvPr/>
          </p:nvSpPr>
          <p:spPr bwMode="auto">
            <a:xfrm>
              <a:off x="1609" y="240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1" name="Line 1904"/>
            <p:cNvSpPr>
              <a:spLocks noChangeShapeType="1"/>
            </p:cNvSpPr>
            <p:nvPr/>
          </p:nvSpPr>
          <p:spPr bwMode="auto">
            <a:xfrm>
              <a:off x="1638" y="240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2" name="Line 1905"/>
            <p:cNvSpPr>
              <a:spLocks noChangeShapeType="1"/>
            </p:cNvSpPr>
            <p:nvPr/>
          </p:nvSpPr>
          <p:spPr bwMode="auto">
            <a:xfrm>
              <a:off x="1667" y="240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3" name="Line 1906"/>
            <p:cNvSpPr>
              <a:spLocks noChangeShapeType="1"/>
            </p:cNvSpPr>
            <p:nvPr/>
          </p:nvSpPr>
          <p:spPr bwMode="auto">
            <a:xfrm>
              <a:off x="1696" y="240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4" name="Line 1907"/>
            <p:cNvSpPr>
              <a:spLocks noChangeShapeType="1"/>
            </p:cNvSpPr>
            <p:nvPr/>
          </p:nvSpPr>
          <p:spPr bwMode="auto">
            <a:xfrm>
              <a:off x="1725" y="240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5" name="Line 1908"/>
            <p:cNvSpPr>
              <a:spLocks noChangeShapeType="1"/>
            </p:cNvSpPr>
            <p:nvPr/>
          </p:nvSpPr>
          <p:spPr bwMode="auto">
            <a:xfrm>
              <a:off x="1754" y="240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6" name="Line 1909"/>
            <p:cNvSpPr>
              <a:spLocks noChangeShapeType="1"/>
            </p:cNvSpPr>
            <p:nvPr/>
          </p:nvSpPr>
          <p:spPr bwMode="auto">
            <a:xfrm>
              <a:off x="1783" y="2405"/>
              <a:ext cx="1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7" name="Line 1910"/>
            <p:cNvSpPr>
              <a:spLocks noChangeShapeType="1"/>
            </p:cNvSpPr>
            <p:nvPr/>
          </p:nvSpPr>
          <p:spPr bwMode="auto">
            <a:xfrm flipV="1">
              <a:off x="1813" y="2402"/>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8" name="Line 1911"/>
            <p:cNvSpPr>
              <a:spLocks noChangeShapeType="1"/>
            </p:cNvSpPr>
            <p:nvPr/>
          </p:nvSpPr>
          <p:spPr bwMode="auto">
            <a:xfrm>
              <a:off x="1842" y="2402"/>
              <a:ext cx="11"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199" name="Line 1912"/>
            <p:cNvSpPr>
              <a:spLocks noChangeShapeType="1"/>
            </p:cNvSpPr>
            <p:nvPr/>
          </p:nvSpPr>
          <p:spPr bwMode="auto">
            <a:xfrm flipV="1">
              <a:off x="1871" y="2399"/>
              <a:ext cx="11"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0" name="Line 1913"/>
            <p:cNvSpPr>
              <a:spLocks noChangeShapeType="1"/>
            </p:cNvSpPr>
            <p:nvPr/>
          </p:nvSpPr>
          <p:spPr bwMode="auto">
            <a:xfrm flipV="1">
              <a:off x="1900" y="2393"/>
              <a:ext cx="12"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1" name="Line 1914"/>
            <p:cNvSpPr>
              <a:spLocks noChangeShapeType="1"/>
            </p:cNvSpPr>
            <p:nvPr/>
          </p:nvSpPr>
          <p:spPr bwMode="auto">
            <a:xfrm flipV="1">
              <a:off x="1929" y="2387"/>
              <a:ext cx="9" cy="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2" name="Line 1915"/>
            <p:cNvSpPr>
              <a:spLocks noChangeShapeType="1"/>
            </p:cNvSpPr>
            <p:nvPr/>
          </p:nvSpPr>
          <p:spPr bwMode="auto">
            <a:xfrm flipV="1">
              <a:off x="768" y="2422"/>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3" name="Line 1916"/>
            <p:cNvSpPr>
              <a:spLocks noChangeShapeType="1"/>
            </p:cNvSpPr>
            <p:nvPr/>
          </p:nvSpPr>
          <p:spPr bwMode="auto">
            <a:xfrm>
              <a:off x="730" y="2460"/>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4" name="Line 1917"/>
            <p:cNvSpPr>
              <a:spLocks noChangeShapeType="1"/>
            </p:cNvSpPr>
            <p:nvPr/>
          </p:nvSpPr>
          <p:spPr bwMode="auto">
            <a:xfrm>
              <a:off x="730" y="2422"/>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5" name="Line 1918"/>
            <p:cNvSpPr>
              <a:spLocks noChangeShapeType="1"/>
            </p:cNvSpPr>
            <p:nvPr/>
          </p:nvSpPr>
          <p:spPr bwMode="auto">
            <a:xfrm flipV="1">
              <a:off x="730" y="2422"/>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6" name="Line 1919"/>
            <p:cNvSpPr>
              <a:spLocks noChangeShapeType="1"/>
            </p:cNvSpPr>
            <p:nvPr/>
          </p:nvSpPr>
          <p:spPr bwMode="auto">
            <a:xfrm flipV="1">
              <a:off x="1132" y="2393"/>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7" name="Line 1920"/>
            <p:cNvSpPr>
              <a:spLocks noChangeShapeType="1"/>
            </p:cNvSpPr>
            <p:nvPr/>
          </p:nvSpPr>
          <p:spPr bwMode="auto">
            <a:xfrm>
              <a:off x="1097" y="2431"/>
              <a:ext cx="72"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8" name="Line 1921"/>
            <p:cNvSpPr>
              <a:spLocks noChangeShapeType="1"/>
            </p:cNvSpPr>
            <p:nvPr/>
          </p:nvSpPr>
          <p:spPr bwMode="auto">
            <a:xfrm>
              <a:off x="1097" y="2393"/>
              <a:ext cx="72"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09" name="Line 1922"/>
            <p:cNvSpPr>
              <a:spLocks noChangeShapeType="1"/>
            </p:cNvSpPr>
            <p:nvPr/>
          </p:nvSpPr>
          <p:spPr bwMode="auto">
            <a:xfrm flipV="1">
              <a:off x="1097" y="2393"/>
              <a:ext cx="72"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0" name="Line 1923"/>
            <p:cNvSpPr>
              <a:spLocks noChangeShapeType="1"/>
            </p:cNvSpPr>
            <p:nvPr/>
          </p:nvSpPr>
          <p:spPr bwMode="auto">
            <a:xfrm flipV="1">
              <a:off x="1498" y="2370"/>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1" name="Line 1924"/>
            <p:cNvSpPr>
              <a:spLocks noChangeShapeType="1"/>
            </p:cNvSpPr>
            <p:nvPr/>
          </p:nvSpPr>
          <p:spPr bwMode="auto">
            <a:xfrm>
              <a:off x="1463" y="2405"/>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2" name="Line 1925"/>
            <p:cNvSpPr>
              <a:spLocks noChangeShapeType="1"/>
            </p:cNvSpPr>
            <p:nvPr/>
          </p:nvSpPr>
          <p:spPr bwMode="auto">
            <a:xfrm>
              <a:off x="1463" y="2370"/>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3" name="Line 1926"/>
            <p:cNvSpPr>
              <a:spLocks noChangeShapeType="1"/>
            </p:cNvSpPr>
            <p:nvPr/>
          </p:nvSpPr>
          <p:spPr bwMode="auto">
            <a:xfrm flipV="1">
              <a:off x="1463" y="2370"/>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4" name="Line 1927"/>
            <p:cNvSpPr>
              <a:spLocks noChangeShapeType="1"/>
            </p:cNvSpPr>
            <p:nvPr/>
          </p:nvSpPr>
          <p:spPr bwMode="auto">
            <a:xfrm flipV="1">
              <a:off x="1865" y="2367"/>
              <a:ext cx="1"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5" name="Line 1928"/>
            <p:cNvSpPr>
              <a:spLocks noChangeShapeType="1"/>
            </p:cNvSpPr>
            <p:nvPr/>
          </p:nvSpPr>
          <p:spPr bwMode="auto">
            <a:xfrm>
              <a:off x="1830" y="2402"/>
              <a:ext cx="73" cy="1"/>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6" name="Line 1929"/>
            <p:cNvSpPr>
              <a:spLocks noChangeShapeType="1"/>
            </p:cNvSpPr>
            <p:nvPr/>
          </p:nvSpPr>
          <p:spPr bwMode="auto">
            <a:xfrm>
              <a:off x="1830" y="2367"/>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sp>
          <p:nvSpPr>
            <p:cNvPr id="282217" name="Line 1930"/>
            <p:cNvSpPr>
              <a:spLocks noChangeShapeType="1"/>
            </p:cNvSpPr>
            <p:nvPr/>
          </p:nvSpPr>
          <p:spPr bwMode="auto">
            <a:xfrm flipV="1">
              <a:off x="1830" y="2367"/>
              <a:ext cx="73" cy="73"/>
            </a:xfrm>
            <a:prstGeom prst="line">
              <a:avLst/>
            </a:prstGeom>
            <a:noFill/>
            <a:ln w="4763">
              <a:solidFill>
                <a:srgbClr val="000000"/>
              </a:solidFill>
              <a:round/>
              <a:headEnd/>
              <a:tailEnd/>
            </a:ln>
          </p:spPr>
          <p:txBody>
            <a:bodyPr/>
            <a:lstStyle/>
            <a:p>
              <a:endParaRPr lang="en-US" dirty="0">
                <a:latin typeface="Courier New" pitchFamily="49" charset="0"/>
              </a:endParaRPr>
            </a:p>
          </p:txBody>
        </p:sp>
      </p:grpSp>
      <p:sp>
        <p:nvSpPr>
          <p:cNvPr id="281607" name="Text Box 1933"/>
          <p:cNvSpPr txBox="1">
            <a:spLocks noChangeArrowheads="1"/>
          </p:cNvSpPr>
          <p:nvPr/>
        </p:nvSpPr>
        <p:spPr bwMode="auto">
          <a:xfrm>
            <a:off x="3006725" y="4710113"/>
            <a:ext cx="1581150" cy="366712"/>
          </a:xfrm>
          <a:prstGeom prst="rect">
            <a:avLst/>
          </a:prstGeom>
          <a:solidFill>
            <a:schemeClr val="bg1"/>
          </a:solidFill>
          <a:ln w="9525" algn="ctr">
            <a:noFill/>
            <a:miter lim="800000"/>
            <a:headEnd/>
            <a:tailEnd/>
          </a:ln>
        </p:spPr>
        <p:txBody>
          <a:bodyPr wrap="none">
            <a:spAutoFit/>
          </a:bodyPr>
          <a:lstStyle/>
          <a:p>
            <a:r>
              <a:rPr lang="en-US" sz="1800" b="1">
                <a:solidFill>
                  <a:schemeClr val="tx2"/>
                </a:solidFill>
                <a:latin typeface="Arial" charset="0"/>
                <a:cs typeface="Arial" charset="0"/>
              </a:rPr>
              <a:t>% Contains()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5374CC89-D751-40C1-B53A-C640787C2F7C}" type="slidenum">
              <a:rPr lang="x-none"/>
              <a:pPr>
                <a:defRPr/>
              </a:pPr>
              <a:t>295</a:t>
            </a:fld>
            <a:endParaRPr lang="en-US"/>
          </a:p>
        </p:txBody>
      </p:sp>
      <p:sp>
        <p:nvSpPr>
          <p:cNvPr id="282628" name="Rectangle 2"/>
          <p:cNvSpPr>
            <a:spLocks noGrp="1" noChangeArrowheads="1"/>
          </p:cNvSpPr>
          <p:nvPr>
            <p:ph type="title"/>
          </p:nvPr>
        </p:nvSpPr>
        <p:spPr/>
        <p:txBody>
          <a:bodyPr/>
          <a:lstStyle/>
          <a:p>
            <a:r>
              <a:rPr lang="en-US" smtClean="0"/>
              <a:t>Summary</a:t>
            </a:r>
          </a:p>
        </p:txBody>
      </p:sp>
      <p:sp>
        <p:nvSpPr>
          <p:cNvPr id="282629" name="Rectangle 3"/>
          <p:cNvSpPr>
            <a:spLocks noGrp="1" noChangeArrowheads="1"/>
          </p:cNvSpPr>
          <p:nvPr>
            <p:ph type="body" idx="1"/>
          </p:nvPr>
        </p:nvSpPr>
        <p:spPr/>
        <p:txBody>
          <a:bodyPr/>
          <a:lstStyle/>
          <a:p>
            <a:r>
              <a:rPr lang="en-US" dirty="0" smtClean="0"/>
              <a:t>Coarse-grained locking</a:t>
            </a:r>
          </a:p>
          <a:p>
            <a:r>
              <a:rPr lang="en-US" dirty="0" smtClean="0"/>
              <a:t>Fine-grained locking</a:t>
            </a:r>
          </a:p>
          <a:p>
            <a:r>
              <a:rPr lang="en-US" dirty="0" smtClean="0"/>
              <a:t>Optimistic synchronization</a:t>
            </a:r>
          </a:p>
          <a:p>
            <a:r>
              <a:rPr lang="en-US" dirty="0" smtClean="0"/>
              <a:t>Lazy synchronization</a:t>
            </a:r>
          </a:p>
          <a:p>
            <a:r>
              <a:rPr lang="en-US" dirty="0" smtClean="0"/>
              <a:t>Lock-free synchronization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6963CB38-3A57-4C61-9499-56856969931E}" type="slidenum">
              <a:rPr lang="x-none"/>
              <a:pPr>
                <a:defRPr/>
              </a:pPr>
              <a:t>296</a:t>
            </a:fld>
            <a:endParaRPr lang="en-US"/>
          </a:p>
        </p:txBody>
      </p:sp>
      <p:sp>
        <p:nvSpPr>
          <p:cNvPr id="283652" name="Rectangle 2"/>
          <p:cNvSpPr>
            <a:spLocks noGrp="1" noChangeArrowheads="1"/>
          </p:cNvSpPr>
          <p:nvPr>
            <p:ph type="title"/>
          </p:nvPr>
        </p:nvSpPr>
        <p:spPr/>
        <p:txBody>
          <a:bodyPr/>
          <a:lstStyle/>
          <a:p>
            <a:r>
              <a:rPr lang="en-US" sz="4000" smtClean="0"/>
              <a:t>“To Lock or Not to Lock”</a:t>
            </a:r>
          </a:p>
        </p:txBody>
      </p:sp>
      <p:sp>
        <p:nvSpPr>
          <p:cNvPr id="283653" name="Rectangle 3"/>
          <p:cNvSpPr>
            <a:spLocks noGrp="1" noChangeArrowheads="1"/>
          </p:cNvSpPr>
          <p:nvPr>
            <p:ph type="body" idx="1"/>
          </p:nvPr>
        </p:nvSpPr>
        <p:spPr>
          <a:xfrm>
            <a:off x="850900" y="1914525"/>
            <a:ext cx="7458075" cy="3732213"/>
          </a:xfrm>
        </p:spPr>
        <p:txBody>
          <a:bodyPr/>
          <a:lstStyle/>
          <a:p>
            <a:r>
              <a:rPr lang="en-US" sz="2800" dirty="0" smtClean="0">
                <a:solidFill>
                  <a:schemeClr val="tx1"/>
                </a:solidFill>
              </a:rPr>
              <a:t>Locking vs. Non-blocking:</a:t>
            </a:r>
            <a:endParaRPr lang="en-US" sz="2800" dirty="0" smtClean="0"/>
          </a:p>
          <a:p>
            <a:pPr lvl="1"/>
            <a:r>
              <a:rPr lang="en-US" sz="2400" dirty="0" smtClean="0"/>
              <a:t>Extremist views on both sides </a:t>
            </a:r>
          </a:p>
          <a:p>
            <a:r>
              <a:rPr lang="en-US" sz="2800" dirty="0" smtClean="0">
                <a:solidFill>
                  <a:schemeClr val="tx1"/>
                </a:solidFill>
              </a:rPr>
              <a:t>The answer:</a:t>
            </a:r>
            <a:r>
              <a:rPr lang="en-US" sz="2800" dirty="0" smtClean="0"/>
              <a:t> nobler to compromise</a:t>
            </a:r>
          </a:p>
          <a:p>
            <a:pPr lvl="1"/>
            <a:r>
              <a:rPr lang="en-US" sz="2400" dirty="0" smtClean="0"/>
              <a:t>Example: Lazy list combines  blocking </a:t>
            </a:r>
            <a:r>
              <a:rPr lang="en-US" sz="2400" b="1" dirty="0" smtClean="0">
                <a:solidFill>
                  <a:schemeClr val="tx1"/>
                </a:solidFill>
                <a:latin typeface="Courier New" pitchFamily="49" charset="0"/>
                <a:cs typeface="Courier New" pitchFamily="49" charset="0"/>
              </a:rPr>
              <a:t>add() </a:t>
            </a:r>
            <a:r>
              <a:rPr lang="en-US" sz="2400" dirty="0" smtClean="0"/>
              <a:t>and </a:t>
            </a:r>
            <a:r>
              <a:rPr lang="en-US" sz="2400" b="1" dirty="0" smtClean="0">
                <a:solidFill>
                  <a:schemeClr val="tx1"/>
                </a:solidFill>
                <a:latin typeface="Courier New" pitchFamily="49" charset="0"/>
                <a:cs typeface="Courier New" pitchFamily="49" charset="0"/>
              </a:rPr>
              <a:t>remove()</a:t>
            </a:r>
            <a:r>
              <a:rPr lang="en-US" sz="2400" dirty="0" smtClean="0"/>
              <a:t>and a wait-free </a:t>
            </a:r>
            <a:r>
              <a:rPr lang="en-US" sz="2400" b="1" dirty="0" smtClean="0">
                <a:solidFill>
                  <a:schemeClr val="tx1"/>
                </a:solidFill>
                <a:latin typeface="Courier New" pitchFamily="49" charset="0"/>
                <a:cs typeface="Courier New" pitchFamily="49" charset="0"/>
              </a:rPr>
              <a:t>contains()</a:t>
            </a:r>
          </a:p>
          <a:p>
            <a:pPr lvl="1"/>
            <a:r>
              <a:rPr lang="en-US" sz="2400" dirty="0" smtClean="0"/>
              <a:t>Remember: Blocking/non-blocking is a property of a method</a:t>
            </a:r>
          </a:p>
          <a:p>
            <a:endParaRPr lang="en-US" sz="2800" dirty="0" smtClean="0"/>
          </a:p>
          <a:p>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t>Art of Multiprocessor Programming</a:t>
            </a:r>
          </a:p>
        </p:txBody>
      </p:sp>
      <p:sp>
        <p:nvSpPr>
          <p:cNvPr id="6" name="Slide Number Placeholder 2"/>
          <p:cNvSpPr>
            <a:spLocks noGrp="1"/>
          </p:cNvSpPr>
          <p:nvPr>
            <p:ph type="sldNum" sz="quarter" idx="11"/>
          </p:nvPr>
        </p:nvSpPr>
        <p:spPr/>
        <p:txBody>
          <a:bodyPr/>
          <a:lstStyle/>
          <a:p>
            <a:pPr>
              <a:defRPr/>
            </a:pPr>
            <a:fld id="{5C781859-D023-4895-A61E-6687D960F79B}" type="slidenum">
              <a:rPr lang="x-none"/>
              <a:pPr>
                <a:defRPr/>
              </a:pPr>
              <a:t>297</a:t>
            </a:fld>
            <a:endParaRPr lang="en-US"/>
          </a:p>
        </p:txBody>
      </p:sp>
      <p:sp>
        <p:nvSpPr>
          <p:cNvPr id="284676" name="Rectangle 2"/>
          <p:cNvSpPr>
            <a:spLocks noChangeArrowheads="1"/>
          </p:cNvSpPr>
          <p:nvPr/>
        </p:nvSpPr>
        <p:spPr bwMode="auto">
          <a:xfrm>
            <a:off x="0" y="-6439"/>
            <a:ext cx="9144000" cy="1200329"/>
          </a:xfrm>
          <a:prstGeom prst="rect">
            <a:avLst/>
          </a:prstGeom>
          <a:noFill/>
          <a:ln w="9525" algn="ctr">
            <a:noFill/>
            <a:miter lim="800000"/>
            <a:headEnd/>
            <a:tailEnd/>
          </a:ln>
        </p:spPr>
        <p:txBody>
          <a:bodyPr anchor="ctr">
            <a:spAutoFit/>
          </a:bodyPr>
          <a:lstStyle/>
          <a:p>
            <a:pPr algn="l"/>
            <a:r>
              <a:rPr lang="en-US" dirty="0">
                <a:solidFill>
                  <a:schemeClr val="tx1"/>
                </a:solidFill>
                <a:latin typeface="Arial" pitchFamily="34" charset="0"/>
                <a:hlinkClick r:id="rId3"/>
              </a:rPr>
              <a:t>  </a:t>
            </a:r>
            <a:r>
              <a:rPr lang="en-US" sz="1800" dirty="0">
                <a:solidFill>
                  <a:schemeClr val="tx1"/>
                </a:solidFill>
                <a:latin typeface="Arial" pitchFamily="34" charset="0"/>
              </a:rPr>
              <a:t> </a:t>
            </a:r>
            <a:r>
              <a:rPr lang="en-US" dirty="0">
                <a:solidFill>
                  <a:schemeClr val="tx1"/>
                </a:solidFill>
                <a:latin typeface="Arial" pitchFamily="34" charset="0"/>
              </a:rPr>
              <a:t>        </a:t>
            </a:r>
            <a:br>
              <a:rPr lang="en-US" dirty="0">
                <a:solidFill>
                  <a:schemeClr val="tx1"/>
                </a:solidFill>
                <a:latin typeface="Arial" pitchFamily="34" charset="0"/>
              </a:rPr>
            </a:br>
            <a:r>
              <a:rPr lang="en-US" dirty="0">
                <a:solidFill>
                  <a:schemeClr val="tx1"/>
                </a:solidFill>
                <a:latin typeface="Arial" pitchFamily="34" charset="0"/>
              </a:rPr>
              <a:t>This work is licensed under a </a:t>
            </a:r>
            <a:r>
              <a:rPr lang="en-US" dirty="0">
                <a:solidFill>
                  <a:schemeClr val="tx1"/>
                </a:solidFill>
                <a:latin typeface="Arial" pitchFamily="34" charset="0"/>
                <a:hlinkClick r:id="rId3"/>
              </a:rPr>
              <a:t>Creative Commons Attribution-</a:t>
            </a:r>
            <a:r>
              <a:rPr lang="en-US" dirty="0" err="1">
                <a:solidFill>
                  <a:schemeClr val="tx1"/>
                </a:solidFill>
                <a:latin typeface="Arial" pitchFamily="34" charset="0"/>
                <a:hlinkClick r:id="rId3"/>
              </a:rPr>
              <a:t>ShareAlike</a:t>
            </a:r>
            <a:r>
              <a:rPr lang="en-US" dirty="0">
                <a:solidFill>
                  <a:schemeClr val="tx1"/>
                </a:solidFill>
                <a:latin typeface="Arial" pitchFamily="34" charset="0"/>
                <a:hlinkClick r:id="rId3"/>
              </a:rPr>
              <a:t> 2.5 License</a:t>
            </a:r>
            <a:r>
              <a:rPr lang="en-US" dirty="0">
                <a:solidFill>
                  <a:schemeClr val="tx1"/>
                </a:solidFill>
                <a:latin typeface="Arial" pitchFamily="34" charset="0"/>
              </a:rPr>
              <a:t>. </a:t>
            </a:r>
          </a:p>
        </p:txBody>
      </p:sp>
      <p:pic>
        <p:nvPicPr>
          <p:cNvPr id="284677" name="Picture 3" descr="Creative Commons License">
            <a:hlinkClick r:id="rId3"/>
          </p:cNvPr>
          <p:cNvPicPr>
            <a:picLocks noChangeAspect="1" noChangeArrowheads="1"/>
          </p:cNvPicPr>
          <p:nvPr/>
        </p:nvPicPr>
        <p:blipFill>
          <a:blip r:embed="rId4" cstate="print"/>
          <a:srcRect/>
          <a:stretch>
            <a:fillRect/>
          </a:stretch>
        </p:blipFill>
        <p:spPr bwMode="auto">
          <a:xfrm>
            <a:off x="182563" y="46038"/>
            <a:ext cx="838200" cy="295275"/>
          </a:xfrm>
          <a:prstGeom prst="rect">
            <a:avLst/>
          </a:prstGeom>
          <a:noFill/>
          <a:ln w="9525">
            <a:noFill/>
            <a:miter lim="800000"/>
            <a:headEnd/>
            <a:tailEnd/>
          </a:ln>
        </p:spPr>
      </p:pic>
      <p:sp>
        <p:nvSpPr>
          <p:cNvPr id="284678" name="Rectangle 5"/>
          <p:cNvSpPr>
            <a:spLocks noChangeArrowheads="1"/>
          </p:cNvSpPr>
          <p:nvPr/>
        </p:nvSpPr>
        <p:spPr bwMode="auto">
          <a:xfrm>
            <a:off x="685800" y="1343025"/>
            <a:ext cx="7772400" cy="4752975"/>
          </a:xfrm>
          <a:prstGeom prst="rect">
            <a:avLst/>
          </a:prstGeom>
          <a:noFill/>
          <a:ln w="9525">
            <a:noFill/>
            <a:miter lim="800000"/>
            <a:headEnd/>
            <a:tailEnd/>
          </a:ln>
        </p:spPr>
        <p:txBody>
          <a:bodyPr/>
          <a:lstStyle/>
          <a:p>
            <a:pPr marL="342900" indent="-342900" algn="l">
              <a:lnSpc>
                <a:spcPct val="80000"/>
              </a:lnSpc>
              <a:spcBef>
                <a:spcPct val="20000"/>
              </a:spcBef>
              <a:buFontTx/>
              <a:buChar char="•"/>
            </a:pPr>
            <a:r>
              <a:rPr lang="en-US" sz="1800" b="1">
                <a:solidFill>
                  <a:schemeClr val="tx1"/>
                </a:solidFill>
                <a:latin typeface="Lucida Sans" pitchFamily="34" charset="0"/>
              </a:rPr>
              <a:t>You are free:</a:t>
            </a:r>
          </a:p>
          <a:p>
            <a:pPr marL="742950" lvl="1" indent="-285750" algn="l">
              <a:lnSpc>
                <a:spcPct val="80000"/>
              </a:lnSpc>
              <a:spcBef>
                <a:spcPct val="20000"/>
              </a:spcBef>
              <a:buFontTx/>
              <a:buChar char="–"/>
            </a:pPr>
            <a:r>
              <a:rPr lang="en-US" sz="1600" b="1">
                <a:solidFill>
                  <a:schemeClr val="tx1"/>
                </a:solidFill>
                <a:latin typeface="Lucida Sans" pitchFamily="34" charset="0"/>
              </a:rPr>
              <a:t>to Share</a:t>
            </a:r>
            <a:r>
              <a:rPr lang="en-US" sz="1600">
                <a:solidFill>
                  <a:schemeClr val="tx1"/>
                </a:solidFill>
                <a:latin typeface="Lucida Sans" pitchFamily="34" charset="0"/>
              </a:rPr>
              <a:t> — to copy, distribute and transmit the work </a:t>
            </a:r>
          </a:p>
          <a:p>
            <a:pPr marL="742950" lvl="1" indent="-285750" algn="l">
              <a:lnSpc>
                <a:spcPct val="80000"/>
              </a:lnSpc>
              <a:spcBef>
                <a:spcPct val="20000"/>
              </a:spcBef>
              <a:buFontTx/>
              <a:buChar char="–"/>
            </a:pPr>
            <a:r>
              <a:rPr lang="en-US" sz="1600" b="1">
                <a:solidFill>
                  <a:schemeClr val="tx1"/>
                </a:solidFill>
                <a:latin typeface="Lucida Sans" pitchFamily="34" charset="0"/>
              </a:rPr>
              <a:t>to Remix</a:t>
            </a:r>
            <a:r>
              <a:rPr lang="en-US" sz="1600">
                <a:solidFill>
                  <a:schemeClr val="tx1"/>
                </a:solidFill>
                <a:latin typeface="Lucida Sans" pitchFamily="34" charset="0"/>
              </a:rPr>
              <a:t> — to adapt the work </a:t>
            </a:r>
          </a:p>
          <a:p>
            <a:pPr marL="342900" indent="-342900" algn="l">
              <a:lnSpc>
                <a:spcPct val="80000"/>
              </a:lnSpc>
              <a:spcBef>
                <a:spcPct val="20000"/>
              </a:spcBef>
              <a:buFontTx/>
              <a:buChar char="•"/>
            </a:pPr>
            <a:r>
              <a:rPr lang="en-US" sz="1800" b="1">
                <a:solidFill>
                  <a:schemeClr val="tx1"/>
                </a:solidFill>
                <a:latin typeface="Lucida Sans" pitchFamily="34" charset="0"/>
              </a:rPr>
              <a:t>Under the following conditions:</a:t>
            </a:r>
          </a:p>
          <a:p>
            <a:pPr marL="742950" lvl="1" indent="-285750" algn="l">
              <a:lnSpc>
                <a:spcPct val="80000"/>
              </a:lnSpc>
              <a:spcBef>
                <a:spcPct val="20000"/>
              </a:spcBef>
              <a:buFontTx/>
              <a:buChar char="–"/>
            </a:pPr>
            <a:r>
              <a:rPr lang="en-US" sz="1600" b="1">
                <a:solidFill>
                  <a:schemeClr val="tx1"/>
                </a:solidFill>
                <a:latin typeface="Lucida Sans" pitchFamily="34" charset="0"/>
              </a:rPr>
              <a:t>Attribution</a:t>
            </a:r>
            <a:r>
              <a:rPr lang="en-US" sz="1600">
                <a:solidFill>
                  <a:schemeClr val="tx1"/>
                </a:solidFill>
                <a:latin typeface="Lucida Sans" pitchFamily="34" charset="0"/>
              </a:rPr>
              <a:t>. You must attribute the work to “The Art of Multiprocessor Programming” (but not in any way that suggests that the authors endorse you or your use of the work). </a:t>
            </a:r>
          </a:p>
          <a:p>
            <a:pPr marL="742950" lvl="1" indent="-285750" algn="l">
              <a:lnSpc>
                <a:spcPct val="80000"/>
              </a:lnSpc>
              <a:spcBef>
                <a:spcPct val="20000"/>
              </a:spcBef>
              <a:buFontTx/>
              <a:buChar char="–"/>
            </a:pPr>
            <a:r>
              <a:rPr lang="en-US" sz="1600" b="1">
                <a:solidFill>
                  <a:schemeClr val="tx1"/>
                </a:solidFill>
                <a:latin typeface="Lucida Sans" pitchFamily="34" charset="0"/>
              </a:rPr>
              <a:t>Share Alike</a:t>
            </a:r>
            <a:r>
              <a:rPr lang="en-US" sz="1600">
                <a:solidFill>
                  <a:schemeClr val="tx1"/>
                </a:solidFill>
                <a:latin typeface="Lucida Sans" pitchFamily="34" charset="0"/>
              </a:rPr>
              <a:t>. If you alter, transform, or build upon this work, you may distribute the resulting work only under the same, similar or a compatible license. </a:t>
            </a:r>
          </a:p>
          <a:p>
            <a:pPr marL="342900" indent="-342900" algn="l">
              <a:lnSpc>
                <a:spcPct val="80000"/>
              </a:lnSpc>
              <a:spcBef>
                <a:spcPct val="20000"/>
              </a:spcBef>
              <a:buFontTx/>
              <a:buChar char="•"/>
            </a:pPr>
            <a:r>
              <a:rPr lang="en-US" sz="1800">
                <a:solidFill>
                  <a:schemeClr val="tx1"/>
                </a:solidFill>
                <a:latin typeface="Lucida Sans" pitchFamily="34" charset="0"/>
              </a:rPr>
              <a:t>For any reuse or distribution, you must make clear to others the license terms of this work. The best way to do this is with a link to</a:t>
            </a:r>
          </a:p>
          <a:p>
            <a:pPr marL="742950" lvl="1" indent="-285750" algn="l">
              <a:lnSpc>
                <a:spcPct val="80000"/>
              </a:lnSpc>
              <a:spcBef>
                <a:spcPct val="20000"/>
              </a:spcBef>
              <a:buFontTx/>
              <a:buChar char="–"/>
            </a:pPr>
            <a:r>
              <a:rPr lang="en-US" sz="1600">
                <a:solidFill>
                  <a:schemeClr val="tx1"/>
                </a:solidFill>
                <a:latin typeface="Lucida Sans" pitchFamily="34" charset="0"/>
              </a:rPr>
              <a:t>http://creativecommons.org/licenses/by-sa/3.0/. </a:t>
            </a:r>
          </a:p>
          <a:p>
            <a:pPr marL="342900" indent="-342900" algn="l">
              <a:lnSpc>
                <a:spcPct val="80000"/>
              </a:lnSpc>
              <a:spcBef>
                <a:spcPct val="20000"/>
              </a:spcBef>
              <a:buFontTx/>
              <a:buChar char="•"/>
            </a:pPr>
            <a:r>
              <a:rPr lang="en-US" sz="1800">
                <a:solidFill>
                  <a:schemeClr val="tx1"/>
                </a:solidFill>
                <a:latin typeface="Lucida Sans" pitchFamily="34" charset="0"/>
              </a:rPr>
              <a:t>Any of the above conditions can be waived if you get permission from the copyright holder. </a:t>
            </a:r>
          </a:p>
          <a:p>
            <a:pPr marL="342900" indent="-342900" algn="l">
              <a:lnSpc>
                <a:spcPct val="80000"/>
              </a:lnSpc>
              <a:spcBef>
                <a:spcPct val="20000"/>
              </a:spcBef>
              <a:buFontTx/>
              <a:buChar char="•"/>
            </a:pPr>
            <a:r>
              <a:rPr lang="en-US" sz="1800">
                <a:solidFill>
                  <a:schemeClr val="tx1"/>
                </a:solidFill>
                <a:latin typeface="Lucida Sans" pitchFamily="34" charset="0"/>
              </a:rPr>
              <a:t>Nothing in this license impairs or restricts the author's moral rights. </a:t>
            </a:r>
          </a:p>
          <a:p>
            <a:pPr marL="342900" indent="-342900" algn="l">
              <a:lnSpc>
                <a:spcPct val="80000"/>
              </a:lnSpc>
              <a:spcBef>
                <a:spcPct val="20000"/>
              </a:spcBef>
              <a:buFontTx/>
              <a:buChar char="•"/>
            </a:pPr>
            <a:endParaRPr lang="en-US" sz="1800">
              <a:solidFill>
                <a:schemeClr val="tx1"/>
              </a:solidFill>
              <a:latin typeface="Lucida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0FA74E8B-625F-4E57-B23A-74288472EBF0}" type="slidenum">
              <a:rPr lang="x-none"/>
              <a:pPr>
                <a:defRPr/>
              </a:pPr>
              <a:t>3</a:t>
            </a:fld>
            <a:endParaRPr lang="en-US"/>
          </a:p>
        </p:txBody>
      </p:sp>
      <p:sp>
        <p:nvSpPr>
          <p:cNvPr id="4100" name="Rectangle 2"/>
          <p:cNvSpPr>
            <a:spLocks noGrp="1" noChangeArrowheads="1"/>
          </p:cNvSpPr>
          <p:nvPr>
            <p:ph type="title"/>
          </p:nvPr>
        </p:nvSpPr>
        <p:spPr/>
        <p:txBody>
          <a:bodyPr/>
          <a:lstStyle/>
          <a:p>
            <a:r>
              <a:rPr lang="en-US" sz="4000" smtClean="0"/>
              <a:t>Today: Concurrent Objects</a:t>
            </a:r>
          </a:p>
        </p:txBody>
      </p:sp>
      <p:sp>
        <p:nvSpPr>
          <p:cNvPr id="4101" name="Rectangle 3"/>
          <p:cNvSpPr>
            <a:spLocks noGrp="1" noChangeArrowheads="1"/>
          </p:cNvSpPr>
          <p:nvPr>
            <p:ph type="body" idx="1"/>
          </p:nvPr>
        </p:nvSpPr>
        <p:spPr/>
        <p:txBody>
          <a:bodyPr/>
          <a:lstStyle/>
          <a:p>
            <a:r>
              <a:rPr lang="en-US" dirty="0" smtClean="0"/>
              <a:t>Adding threads should not </a:t>
            </a:r>
            <a:r>
              <a:rPr lang="en-US" dirty="0" smtClean="0">
                <a:solidFill>
                  <a:schemeClr val="tx1"/>
                </a:solidFill>
              </a:rPr>
              <a:t>lower</a:t>
            </a:r>
            <a:r>
              <a:rPr lang="en-US" sz="2800" dirty="0" smtClean="0"/>
              <a:t> throughput</a:t>
            </a:r>
          </a:p>
          <a:p>
            <a:pPr lvl="1"/>
            <a:r>
              <a:rPr lang="en-US" dirty="0" smtClean="0"/>
              <a:t>Contention effects</a:t>
            </a:r>
          </a:p>
          <a:p>
            <a:pPr lvl="1"/>
            <a:r>
              <a:rPr lang="en-US" dirty="0" smtClean="0"/>
              <a:t>Mostly fixed by Queue locks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B989E7BA-F303-4CED-849B-FC3B425B7A74}" type="slidenum">
              <a:rPr lang="x-none"/>
              <a:pPr>
                <a:defRPr/>
              </a:pPr>
              <a:t>30</a:t>
            </a:fld>
            <a:endParaRPr lang="en-US"/>
          </a:p>
        </p:txBody>
      </p:sp>
      <p:sp>
        <p:nvSpPr>
          <p:cNvPr id="20484" name="Rectangle 3"/>
          <p:cNvSpPr>
            <a:spLocks noGrp="1" noChangeArrowheads="1"/>
          </p:cNvSpPr>
          <p:nvPr>
            <p:ph type="title"/>
          </p:nvPr>
        </p:nvSpPr>
        <p:spPr/>
        <p:txBody>
          <a:bodyPr/>
          <a:lstStyle/>
          <a:p>
            <a:r>
              <a:rPr lang="en-US" smtClean="0"/>
              <a:t>List-Based Sets</a:t>
            </a:r>
          </a:p>
        </p:txBody>
      </p:sp>
      <p:sp>
        <p:nvSpPr>
          <p:cNvPr id="20485" name="Text Box 4"/>
          <p:cNvSpPr txBox="1">
            <a:spLocks noChangeArrowheads="1"/>
          </p:cNvSpPr>
          <p:nvPr/>
        </p:nvSpPr>
        <p:spPr bwMode="auto">
          <a:xfrm>
            <a:off x="773113" y="2057400"/>
            <a:ext cx="7445375" cy="1841466"/>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tx1"/>
                </a:solidFill>
                <a:latin typeface="Courier New" pitchFamily="49" charset="0"/>
                <a:cs typeface="Courier New" pitchFamily="49" charset="0"/>
              </a:rPr>
              <a:t>public interface </a:t>
            </a:r>
            <a:r>
              <a:rPr lang="en-US" b="1" dirty="0">
                <a:latin typeface="Courier New" pitchFamily="49" charset="0"/>
                <a:cs typeface="Courier New" pitchFamily="49" charset="0"/>
              </a:rPr>
              <a:t>Set&lt;T&gt; {</a:t>
            </a:r>
          </a:p>
          <a:p>
            <a:pPr algn="l" eaLnBrk="1" hangingPunct="1">
              <a:lnSpc>
                <a:spcPct val="70000"/>
              </a:lnSpc>
              <a:spcBef>
                <a:spcPct val="30000"/>
              </a:spcBef>
            </a:pPr>
            <a:r>
              <a:rPr lang="en-US" b="1" dirty="0">
                <a:solidFill>
                  <a:schemeClr val="tx1"/>
                </a:solidFill>
                <a:latin typeface="Courier New" pitchFamily="49" charset="0"/>
                <a:cs typeface="Courier New" pitchFamily="49" charset="0"/>
              </a:rPr>
              <a:t> </a:t>
            </a:r>
            <a:r>
              <a:rPr lang="en-US" b="1" dirty="0">
                <a:solidFill>
                  <a:schemeClr val="tx1"/>
                </a:solidFill>
                <a:latin typeface="Courier New" pitchFamily="49" charset="0"/>
              </a:rPr>
              <a:t>public </a:t>
            </a:r>
            <a:r>
              <a:rPr lang="en-US" b="1" dirty="0" err="1">
                <a:solidFill>
                  <a:schemeClr val="tx1"/>
                </a:solidFill>
                <a:latin typeface="Courier New" pitchFamily="49" charset="0"/>
              </a:rPr>
              <a:t>boolean</a:t>
            </a:r>
            <a:r>
              <a:rPr lang="en-US" b="1" dirty="0">
                <a:solidFill>
                  <a:srgbClr val="6666FF"/>
                </a:solidFill>
                <a:latin typeface="Courier New" pitchFamily="49" charset="0"/>
              </a:rPr>
              <a:t> </a:t>
            </a:r>
            <a:r>
              <a:rPr lang="en-US" b="1" dirty="0">
                <a:latin typeface="Courier New" pitchFamily="49" charset="0"/>
              </a:rPr>
              <a:t>add(T x);</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err="1">
                <a:solidFill>
                  <a:schemeClr val="tx1"/>
                </a:solidFill>
                <a:latin typeface="Courier New" pitchFamily="49" charset="0"/>
              </a:rPr>
              <a:t>boolean</a:t>
            </a:r>
            <a:r>
              <a:rPr lang="en-US" b="1" dirty="0">
                <a:solidFill>
                  <a:srgbClr val="6666FF"/>
                </a:solidFill>
                <a:latin typeface="Courier New" pitchFamily="49" charset="0"/>
              </a:rPr>
              <a:t> </a:t>
            </a:r>
            <a:r>
              <a:rPr lang="en-US" b="1" dirty="0">
                <a:latin typeface="Courier New" pitchFamily="49" charset="0"/>
              </a:rPr>
              <a:t>remove(T x);</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err="1">
                <a:solidFill>
                  <a:schemeClr val="tx1"/>
                </a:solidFill>
                <a:latin typeface="Courier New" pitchFamily="49" charset="0"/>
              </a:rPr>
              <a:t>boolean</a:t>
            </a:r>
            <a:r>
              <a:rPr lang="en-US" b="1" dirty="0">
                <a:solidFill>
                  <a:srgbClr val="6666FF"/>
                </a:solidFill>
                <a:latin typeface="Courier New" pitchFamily="49" charset="0"/>
              </a:rPr>
              <a:t> </a:t>
            </a:r>
            <a:r>
              <a:rPr lang="en-US" b="1" dirty="0">
                <a:latin typeface="Courier New" pitchFamily="49" charset="0"/>
              </a:rPr>
              <a:t>contains(T x);</a:t>
            </a:r>
          </a:p>
          <a:p>
            <a:pPr algn="l" eaLnBrk="1" hangingPunct="1">
              <a:lnSpc>
                <a:spcPct val="70000"/>
              </a:lnSpc>
              <a:spcBef>
                <a:spcPct val="30000"/>
              </a:spcBef>
            </a:pPr>
            <a:r>
              <a:rPr lang="en-US" b="1" dirty="0">
                <a:solidFill>
                  <a:srgbClr val="6666FF"/>
                </a:solidFill>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617D54A2-FF54-4281-8FF3-1B71B38635D9}" type="slidenum">
              <a:rPr lang="x-none"/>
              <a:pPr>
                <a:defRPr/>
              </a:pPr>
              <a:t>31</a:t>
            </a:fld>
            <a:endParaRPr lang="en-US"/>
          </a:p>
        </p:txBody>
      </p:sp>
      <p:sp>
        <p:nvSpPr>
          <p:cNvPr id="21508" name="Rectangle 3"/>
          <p:cNvSpPr>
            <a:spLocks noGrp="1" noChangeArrowheads="1"/>
          </p:cNvSpPr>
          <p:nvPr>
            <p:ph type="title"/>
          </p:nvPr>
        </p:nvSpPr>
        <p:spPr/>
        <p:txBody>
          <a:bodyPr/>
          <a:lstStyle/>
          <a:p>
            <a:r>
              <a:rPr lang="en-US" smtClean="0"/>
              <a:t>List-Based Sets</a:t>
            </a:r>
          </a:p>
        </p:txBody>
      </p:sp>
      <p:sp>
        <p:nvSpPr>
          <p:cNvPr id="21509" name="Text Box 4"/>
          <p:cNvSpPr txBox="1">
            <a:spLocks noChangeArrowheads="1"/>
          </p:cNvSpPr>
          <p:nvPr/>
        </p:nvSpPr>
        <p:spPr bwMode="auto">
          <a:xfrm>
            <a:off x="773113" y="2057400"/>
            <a:ext cx="7445375" cy="1828193"/>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public interface Set&lt;T&gt; {</a:t>
            </a:r>
          </a:p>
          <a:p>
            <a:pPr algn="l" eaLnBrk="1" hangingPunct="1">
              <a:lnSpc>
                <a:spcPct val="70000"/>
              </a:lnSpc>
              <a:spcBef>
                <a:spcPct val="30000"/>
              </a:spcBef>
            </a:pPr>
            <a:r>
              <a:rPr lang="en-US" b="1" dirty="0">
                <a:solidFill>
                  <a:schemeClr val="tx1"/>
                </a:solidFill>
                <a:latin typeface="Courier New" pitchFamily="49" charset="0"/>
                <a:cs typeface="Courier New" pitchFamily="49" charset="0"/>
              </a:rPr>
              <a:t> </a:t>
            </a:r>
            <a:r>
              <a:rPr lang="en-US" b="1" dirty="0">
                <a:solidFill>
                  <a:schemeClr val="tx1"/>
                </a:solidFill>
                <a:latin typeface="Courier New" pitchFamily="49" charset="0"/>
              </a:rPr>
              <a:t>public </a:t>
            </a:r>
            <a:r>
              <a:rPr lang="en-US" b="1" dirty="0" err="1">
                <a:solidFill>
                  <a:schemeClr val="tx1"/>
                </a:solidFill>
                <a:latin typeface="Courier New" pitchFamily="49" charset="0"/>
              </a:rPr>
              <a:t>boolean</a:t>
            </a:r>
            <a:r>
              <a:rPr lang="en-US" b="1" dirty="0">
                <a:solidFill>
                  <a:srgbClr val="6666FF"/>
                </a:solidFill>
                <a:latin typeface="Courier New" pitchFamily="49" charset="0"/>
              </a:rPr>
              <a:t> </a:t>
            </a:r>
            <a:r>
              <a:rPr lang="en-US" b="1" dirty="0">
                <a:latin typeface="Courier New" pitchFamily="49" charset="0"/>
              </a:rPr>
              <a:t>add(T x);</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remove(T x);</a:t>
            </a:r>
          </a:p>
          <a:p>
            <a:pPr algn="l" eaLnBrk="1" hangingPunct="1">
              <a:lnSpc>
                <a:spcPct val="70000"/>
              </a:lnSpc>
              <a:spcBef>
                <a:spcPct val="30000"/>
              </a:spcBef>
            </a:pPr>
            <a:r>
              <a:rPr lang="en-US" b="1" dirty="0">
                <a:solidFill>
                  <a:schemeClr val="folHlink"/>
                </a:solidFill>
                <a:latin typeface="Courier New" pitchFamily="49" charset="0"/>
              </a:rPr>
              <a:t> 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contains(T x);</a:t>
            </a:r>
          </a:p>
          <a:p>
            <a:pPr algn="l" eaLnBrk="1" hangingPunct="1">
              <a:lnSpc>
                <a:spcPct val="70000"/>
              </a:lnSpc>
              <a:spcBef>
                <a:spcPct val="30000"/>
              </a:spcBef>
            </a:pPr>
            <a:r>
              <a:rPr lang="en-US" b="1" dirty="0">
                <a:solidFill>
                  <a:schemeClr val="folHlink"/>
                </a:solidFill>
                <a:latin typeface="Courier New" pitchFamily="49" charset="0"/>
              </a:rPr>
              <a:t>}</a:t>
            </a:r>
          </a:p>
        </p:txBody>
      </p:sp>
      <p:sp>
        <p:nvSpPr>
          <p:cNvPr id="21510" name="AutoShape 5"/>
          <p:cNvSpPr>
            <a:spLocks noChangeArrowheads="1"/>
          </p:cNvSpPr>
          <p:nvPr/>
        </p:nvSpPr>
        <p:spPr bwMode="auto">
          <a:xfrm>
            <a:off x="984250" y="2362200"/>
            <a:ext cx="4581525" cy="533400"/>
          </a:xfrm>
          <a:prstGeom prst="wedgeRoundRectCallout">
            <a:avLst>
              <a:gd name="adj1" fmla="val 45009"/>
              <a:gd name="adj2" fmla="val 39613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1511" name="Text Box 6"/>
          <p:cNvSpPr txBox="1">
            <a:spLocks noChangeArrowheads="1"/>
          </p:cNvSpPr>
          <p:nvPr/>
        </p:nvSpPr>
        <p:spPr bwMode="auto">
          <a:xfrm>
            <a:off x="4101820" y="4911725"/>
            <a:ext cx="3143809" cy="584775"/>
          </a:xfrm>
          <a:prstGeom prst="rect">
            <a:avLst/>
          </a:prstGeom>
          <a:noFill/>
          <a:ln w="9525">
            <a:noFill/>
            <a:miter lim="800000"/>
            <a:headEnd/>
            <a:tailEnd/>
          </a:ln>
        </p:spPr>
        <p:txBody>
          <a:bodyPr wrap="none">
            <a:spAutoFit/>
          </a:bodyPr>
          <a:lstStyle/>
          <a:p>
            <a:pPr algn="ctr"/>
            <a:r>
              <a:rPr lang="en-US" sz="3200" b="1" dirty="0">
                <a:solidFill>
                  <a:srgbClr val="FF0000"/>
                </a:solidFill>
                <a:latin typeface="Arial" pitchFamily="34" charset="0"/>
              </a:rPr>
              <a:t>Add item to set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12A5F4BE-27A3-4A74-9AB4-B00B97A59F14}" type="slidenum">
              <a:rPr lang="x-none"/>
              <a:pPr>
                <a:defRPr/>
              </a:pPr>
              <a:t>32</a:t>
            </a:fld>
            <a:endParaRPr lang="en-US"/>
          </a:p>
        </p:txBody>
      </p:sp>
      <p:sp>
        <p:nvSpPr>
          <p:cNvPr id="22532" name="Rectangle 3"/>
          <p:cNvSpPr>
            <a:spLocks noGrp="1" noChangeArrowheads="1"/>
          </p:cNvSpPr>
          <p:nvPr>
            <p:ph type="title"/>
          </p:nvPr>
        </p:nvSpPr>
        <p:spPr/>
        <p:txBody>
          <a:bodyPr/>
          <a:lstStyle/>
          <a:p>
            <a:r>
              <a:rPr lang="en-US" smtClean="0"/>
              <a:t>List-Based Sets</a:t>
            </a:r>
          </a:p>
        </p:txBody>
      </p:sp>
      <p:sp>
        <p:nvSpPr>
          <p:cNvPr id="22533" name="Text Box 4"/>
          <p:cNvSpPr txBox="1">
            <a:spLocks noChangeArrowheads="1"/>
          </p:cNvSpPr>
          <p:nvPr/>
        </p:nvSpPr>
        <p:spPr bwMode="auto">
          <a:xfrm>
            <a:off x="773113" y="2057400"/>
            <a:ext cx="7445375" cy="1828193"/>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public interface Set&lt;T&gt; {</a:t>
            </a:r>
          </a:p>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 </a:t>
            </a:r>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add(T x);</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err="1">
                <a:solidFill>
                  <a:schemeClr val="tx1"/>
                </a:solidFill>
                <a:latin typeface="Courier New" pitchFamily="49" charset="0"/>
              </a:rPr>
              <a:t>boolean</a:t>
            </a:r>
            <a:r>
              <a:rPr lang="en-US" b="1" dirty="0">
                <a:solidFill>
                  <a:srgbClr val="6666FF"/>
                </a:solidFill>
                <a:latin typeface="Courier New" pitchFamily="49" charset="0"/>
              </a:rPr>
              <a:t> </a:t>
            </a:r>
            <a:r>
              <a:rPr lang="en-US" b="1" dirty="0">
                <a:latin typeface="Courier New" pitchFamily="49" charset="0"/>
              </a:rPr>
              <a:t>remove(T x);</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contains(</a:t>
            </a:r>
            <a:r>
              <a:rPr lang="en-US" b="1" dirty="0" err="1">
                <a:solidFill>
                  <a:schemeClr val="folHlink"/>
                </a:solidFill>
                <a:latin typeface="Courier New" pitchFamily="49" charset="0"/>
              </a:rPr>
              <a:t>Tt</a:t>
            </a:r>
            <a:r>
              <a:rPr lang="en-US" b="1" dirty="0">
                <a:solidFill>
                  <a:schemeClr val="folHlink"/>
                </a:solidFill>
                <a:latin typeface="Courier New" pitchFamily="49" charset="0"/>
              </a:rPr>
              <a:t> x);</a:t>
            </a:r>
          </a:p>
          <a:p>
            <a:pPr algn="l" eaLnBrk="1" hangingPunct="1">
              <a:lnSpc>
                <a:spcPct val="70000"/>
              </a:lnSpc>
              <a:spcBef>
                <a:spcPct val="30000"/>
              </a:spcBef>
            </a:pPr>
            <a:r>
              <a:rPr lang="en-US" b="1" dirty="0">
                <a:solidFill>
                  <a:schemeClr val="folHlink"/>
                </a:solidFill>
                <a:latin typeface="Courier New" pitchFamily="49" charset="0"/>
              </a:rPr>
              <a:t>}</a:t>
            </a:r>
          </a:p>
        </p:txBody>
      </p:sp>
      <p:sp>
        <p:nvSpPr>
          <p:cNvPr id="22534" name="AutoShape 5"/>
          <p:cNvSpPr>
            <a:spLocks noChangeArrowheads="1"/>
          </p:cNvSpPr>
          <p:nvPr/>
        </p:nvSpPr>
        <p:spPr bwMode="auto">
          <a:xfrm>
            <a:off x="998538" y="2697163"/>
            <a:ext cx="5216525" cy="533400"/>
          </a:xfrm>
          <a:prstGeom prst="wedgeRoundRectCallout">
            <a:avLst>
              <a:gd name="adj1" fmla="val 12597"/>
              <a:gd name="adj2" fmla="val 30356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2535" name="Text Box 6"/>
          <p:cNvSpPr txBox="1">
            <a:spLocks noChangeArrowheads="1"/>
          </p:cNvSpPr>
          <p:nvPr/>
        </p:nvSpPr>
        <p:spPr bwMode="auto">
          <a:xfrm>
            <a:off x="2797175" y="4635500"/>
            <a:ext cx="4554538" cy="579438"/>
          </a:xfrm>
          <a:prstGeom prst="rect">
            <a:avLst/>
          </a:prstGeom>
          <a:noFill/>
          <a:ln w="9525">
            <a:noFill/>
            <a:miter lim="800000"/>
            <a:headEnd/>
            <a:tailEnd/>
          </a:ln>
        </p:spPr>
        <p:txBody>
          <a:bodyPr wrap="none">
            <a:spAutoFit/>
          </a:bodyPr>
          <a:lstStyle/>
          <a:p>
            <a:pPr algn="ctr"/>
            <a:r>
              <a:rPr lang="en-US" sz="3200" b="1" dirty="0">
                <a:solidFill>
                  <a:srgbClr val="FF0000"/>
                </a:solidFill>
                <a:latin typeface="Arial" pitchFamily="34" charset="0"/>
              </a:rPr>
              <a:t>Remove item from set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5CE20DDE-3FF6-4453-85EB-29228AEE6424}" type="slidenum">
              <a:rPr lang="x-none"/>
              <a:pPr>
                <a:defRPr/>
              </a:pPr>
              <a:t>33</a:t>
            </a:fld>
            <a:endParaRPr lang="en-US"/>
          </a:p>
        </p:txBody>
      </p:sp>
      <p:sp>
        <p:nvSpPr>
          <p:cNvPr id="23556" name="Rectangle 3"/>
          <p:cNvSpPr>
            <a:spLocks noGrp="1" noChangeArrowheads="1"/>
          </p:cNvSpPr>
          <p:nvPr>
            <p:ph type="title"/>
          </p:nvPr>
        </p:nvSpPr>
        <p:spPr/>
        <p:txBody>
          <a:bodyPr/>
          <a:lstStyle/>
          <a:p>
            <a:r>
              <a:rPr lang="en-US" smtClean="0"/>
              <a:t>List-Based Sets</a:t>
            </a:r>
          </a:p>
        </p:txBody>
      </p:sp>
      <p:sp>
        <p:nvSpPr>
          <p:cNvPr id="23557" name="Text Box 4"/>
          <p:cNvSpPr txBox="1">
            <a:spLocks noChangeArrowheads="1"/>
          </p:cNvSpPr>
          <p:nvPr/>
        </p:nvSpPr>
        <p:spPr bwMode="auto">
          <a:xfrm>
            <a:off x="773113" y="2057400"/>
            <a:ext cx="7445375" cy="1828193"/>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public interface Set&lt;T&gt; {</a:t>
            </a:r>
          </a:p>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 </a:t>
            </a:r>
            <a:r>
              <a:rPr lang="en-US" b="1" dirty="0">
                <a:solidFill>
                  <a:schemeClr val="folHlink"/>
                </a:solidFill>
                <a:latin typeface="Courier New" pitchFamily="49" charset="0"/>
              </a:rPr>
              <a:t>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add(T x);</a:t>
            </a:r>
          </a:p>
          <a:p>
            <a:pPr algn="l" eaLnBrk="1" hangingPunct="1">
              <a:lnSpc>
                <a:spcPct val="70000"/>
              </a:lnSpc>
              <a:spcBef>
                <a:spcPct val="30000"/>
              </a:spcBef>
            </a:pPr>
            <a:r>
              <a:rPr lang="en-US" b="1" dirty="0">
                <a:solidFill>
                  <a:schemeClr val="folHlink"/>
                </a:solidFill>
                <a:latin typeface="Courier New" pitchFamily="49" charset="0"/>
              </a:rPr>
              <a:t> public </a:t>
            </a:r>
            <a:r>
              <a:rPr lang="en-US" b="1" dirty="0" err="1">
                <a:solidFill>
                  <a:schemeClr val="folHlink"/>
                </a:solidFill>
                <a:latin typeface="Courier New" pitchFamily="49" charset="0"/>
              </a:rPr>
              <a:t>boolean</a:t>
            </a:r>
            <a:r>
              <a:rPr lang="en-US" b="1" dirty="0">
                <a:solidFill>
                  <a:schemeClr val="folHlink"/>
                </a:solidFill>
                <a:latin typeface="Courier New" pitchFamily="49" charset="0"/>
              </a:rPr>
              <a:t> remove(T x);</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err="1">
                <a:solidFill>
                  <a:schemeClr val="tx1"/>
                </a:solidFill>
                <a:latin typeface="Courier New" pitchFamily="49" charset="0"/>
              </a:rPr>
              <a:t>boolean</a:t>
            </a:r>
            <a:r>
              <a:rPr lang="en-US" b="1" dirty="0">
                <a:solidFill>
                  <a:srgbClr val="6666FF"/>
                </a:solidFill>
                <a:latin typeface="Courier New" pitchFamily="49" charset="0"/>
              </a:rPr>
              <a:t> </a:t>
            </a:r>
            <a:r>
              <a:rPr lang="en-US" b="1" dirty="0">
                <a:latin typeface="Courier New" pitchFamily="49" charset="0"/>
              </a:rPr>
              <a:t>contains(T x);</a:t>
            </a:r>
          </a:p>
          <a:p>
            <a:pPr algn="l" eaLnBrk="1" hangingPunct="1">
              <a:lnSpc>
                <a:spcPct val="70000"/>
              </a:lnSpc>
              <a:spcBef>
                <a:spcPct val="30000"/>
              </a:spcBef>
            </a:pPr>
            <a:r>
              <a:rPr lang="en-US" b="1" dirty="0">
                <a:solidFill>
                  <a:schemeClr val="folHlink"/>
                </a:solidFill>
                <a:latin typeface="Courier New" pitchFamily="49" charset="0"/>
              </a:rPr>
              <a:t>}</a:t>
            </a:r>
          </a:p>
        </p:txBody>
      </p:sp>
      <p:sp>
        <p:nvSpPr>
          <p:cNvPr id="23558" name="AutoShape 5"/>
          <p:cNvSpPr>
            <a:spLocks noChangeArrowheads="1"/>
          </p:cNvSpPr>
          <p:nvPr/>
        </p:nvSpPr>
        <p:spPr bwMode="auto">
          <a:xfrm>
            <a:off x="998538" y="3062288"/>
            <a:ext cx="5653087" cy="533400"/>
          </a:xfrm>
          <a:prstGeom prst="wedgeRoundRectCallout">
            <a:avLst>
              <a:gd name="adj1" fmla="val 27532"/>
              <a:gd name="adj2" fmla="val 338986"/>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3559" name="Text Box 6"/>
          <p:cNvSpPr txBox="1">
            <a:spLocks noChangeArrowheads="1"/>
          </p:cNvSpPr>
          <p:nvPr/>
        </p:nvSpPr>
        <p:spPr bwMode="auto">
          <a:xfrm>
            <a:off x="4814915" y="5216525"/>
            <a:ext cx="2916183" cy="584775"/>
          </a:xfrm>
          <a:prstGeom prst="rect">
            <a:avLst/>
          </a:prstGeom>
          <a:noFill/>
          <a:ln w="9525">
            <a:noFill/>
            <a:miter lim="800000"/>
            <a:headEnd/>
            <a:tailEnd/>
          </a:ln>
        </p:spPr>
        <p:txBody>
          <a:bodyPr wrap="none">
            <a:spAutoFit/>
          </a:bodyPr>
          <a:lstStyle/>
          <a:p>
            <a:pPr algn="ctr"/>
            <a:r>
              <a:rPr lang="en-US" sz="3200" b="1" dirty="0">
                <a:solidFill>
                  <a:srgbClr val="FF0000"/>
                </a:solidFill>
                <a:latin typeface="Arial" pitchFamily="34" charset="0"/>
              </a:rPr>
              <a:t>Is item in set?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Art of Multiprocessor Programming</a:t>
            </a:r>
          </a:p>
        </p:txBody>
      </p:sp>
      <p:sp>
        <p:nvSpPr>
          <p:cNvPr id="5" name="Slide Number Placeholder 3"/>
          <p:cNvSpPr>
            <a:spLocks noGrp="1"/>
          </p:cNvSpPr>
          <p:nvPr>
            <p:ph type="sldNum" sz="quarter" idx="11"/>
          </p:nvPr>
        </p:nvSpPr>
        <p:spPr/>
        <p:txBody>
          <a:bodyPr/>
          <a:lstStyle/>
          <a:p>
            <a:pPr>
              <a:defRPr/>
            </a:pPr>
            <a:fld id="{5371C2A5-55ED-4029-9F05-B9F4B833C4EC}" type="slidenum">
              <a:rPr lang="x-none"/>
              <a:pPr>
                <a:defRPr/>
              </a:pPr>
              <a:t>34</a:t>
            </a:fld>
            <a:endParaRPr lang="en-US"/>
          </a:p>
        </p:txBody>
      </p:sp>
      <p:sp>
        <p:nvSpPr>
          <p:cNvPr id="24580" name="Rectangle 3"/>
          <p:cNvSpPr>
            <a:spLocks noGrp="1" noChangeArrowheads="1"/>
          </p:cNvSpPr>
          <p:nvPr>
            <p:ph type="title"/>
          </p:nvPr>
        </p:nvSpPr>
        <p:spPr/>
        <p:txBody>
          <a:bodyPr/>
          <a:lstStyle/>
          <a:p>
            <a:r>
              <a:rPr lang="en-US" dirty="0" smtClean="0"/>
              <a:t>List Node</a:t>
            </a:r>
          </a:p>
        </p:txBody>
      </p:sp>
      <p:sp>
        <p:nvSpPr>
          <p:cNvPr id="24581" name="Text Box 4"/>
          <p:cNvSpPr txBox="1">
            <a:spLocks noChangeArrowheads="1"/>
          </p:cNvSpPr>
          <p:nvPr/>
        </p:nvSpPr>
        <p:spPr bwMode="auto">
          <a:xfrm>
            <a:off x="773113" y="2057400"/>
            <a:ext cx="7445375" cy="1846659"/>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tx1"/>
                </a:solidFill>
                <a:latin typeface="Courier New" pitchFamily="49" charset="0"/>
                <a:cs typeface="Courier New" pitchFamily="49" charset="0"/>
              </a:rPr>
              <a:t>public class </a:t>
            </a:r>
            <a:r>
              <a:rPr lang="en-US" b="1" dirty="0">
                <a:solidFill>
                  <a:srgbClr val="6666FF"/>
                </a:solidFill>
                <a:latin typeface="Courier New" pitchFamily="49" charset="0"/>
                <a:cs typeface="Courier New" pitchFamily="49" charset="0"/>
              </a:rPr>
              <a:t>Node {</a:t>
            </a:r>
          </a:p>
          <a:p>
            <a:pPr algn="l" eaLnBrk="1" hangingPunct="1">
              <a:lnSpc>
                <a:spcPct val="70000"/>
              </a:lnSpc>
              <a:spcBef>
                <a:spcPct val="30000"/>
              </a:spcBef>
            </a:pPr>
            <a:r>
              <a:rPr lang="en-US" b="1" dirty="0">
                <a:solidFill>
                  <a:schemeClr val="tx1"/>
                </a:solidFill>
                <a:latin typeface="Courier New" pitchFamily="49" charset="0"/>
                <a:cs typeface="Courier New" pitchFamily="49" charset="0"/>
              </a:rPr>
              <a:t> </a:t>
            </a:r>
            <a:r>
              <a:rPr lang="en-US" b="1" dirty="0">
                <a:solidFill>
                  <a:schemeClr val="tx1"/>
                </a:solidFill>
                <a:latin typeface="Courier New" pitchFamily="49" charset="0"/>
              </a:rPr>
              <a:t>public </a:t>
            </a:r>
            <a:r>
              <a:rPr lang="en-US" b="1" dirty="0">
                <a:solidFill>
                  <a:srgbClr val="6666FF"/>
                </a:solidFill>
                <a:latin typeface="Courier New" pitchFamily="49" charset="0"/>
              </a:rPr>
              <a:t>T item;</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err="1">
                <a:solidFill>
                  <a:schemeClr val="tx1"/>
                </a:solidFill>
                <a:latin typeface="Courier New" pitchFamily="49" charset="0"/>
              </a:rPr>
              <a:t>int</a:t>
            </a:r>
            <a:r>
              <a:rPr lang="en-US" b="1" dirty="0">
                <a:solidFill>
                  <a:srgbClr val="6666FF"/>
                </a:solidFill>
                <a:latin typeface="Courier New" pitchFamily="49" charset="0"/>
              </a:rPr>
              <a:t> key;</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smtClean="0">
                <a:solidFill>
                  <a:srgbClr val="6666FF"/>
                </a:solidFill>
                <a:latin typeface="Courier New" pitchFamily="49" charset="0"/>
              </a:rPr>
              <a:t>volatile Node </a:t>
            </a:r>
            <a:r>
              <a:rPr lang="en-US" b="1" dirty="0">
                <a:solidFill>
                  <a:srgbClr val="6666FF"/>
                </a:solidFill>
                <a:latin typeface="Courier New" pitchFamily="49" charset="0"/>
              </a:rPr>
              <a:t>next;</a:t>
            </a:r>
          </a:p>
          <a:p>
            <a:pPr algn="l" eaLnBrk="1" hangingPunct="1">
              <a:lnSpc>
                <a:spcPct val="70000"/>
              </a:lnSpc>
              <a:spcBef>
                <a:spcPct val="30000"/>
              </a:spcBef>
            </a:pPr>
            <a:r>
              <a:rPr lang="en-US" b="1" dirty="0">
                <a:solidFill>
                  <a:srgbClr val="6666FF"/>
                </a:solidFill>
                <a:latin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F4367525-9988-4568-9460-A5FCD0C964D5}" type="slidenum">
              <a:rPr lang="x-none"/>
              <a:pPr>
                <a:defRPr/>
              </a:pPr>
              <a:t>35</a:t>
            </a:fld>
            <a:endParaRPr lang="en-US"/>
          </a:p>
        </p:txBody>
      </p:sp>
      <p:sp>
        <p:nvSpPr>
          <p:cNvPr id="25604" name="Rectangle 3"/>
          <p:cNvSpPr>
            <a:spLocks noGrp="1" noChangeArrowheads="1"/>
          </p:cNvSpPr>
          <p:nvPr>
            <p:ph type="title"/>
          </p:nvPr>
        </p:nvSpPr>
        <p:spPr/>
        <p:txBody>
          <a:bodyPr/>
          <a:lstStyle/>
          <a:p>
            <a:r>
              <a:rPr lang="en-US" smtClean="0"/>
              <a:t>List Node</a:t>
            </a:r>
          </a:p>
        </p:txBody>
      </p:sp>
      <p:sp>
        <p:nvSpPr>
          <p:cNvPr id="25605" name="Text Box 4"/>
          <p:cNvSpPr txBox="1">
            <a:spLocks noChangeArrowheads="1"/>
          </p:cNvSpPr>
          <p:nvPr/>
        </p:nvSpPr>
        <p:spPr bwMode="auto">
          <a:xfrm>
            <a:off x="773113" y="2057400"/>
            <a:ext cx="7445375" cy="1846659"/>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public class Node {</a:t>
            </a:r>
          </a:p>
          <a:p>
            <a:pPr algn="l" eaLnBrk="1" hangingPunct="1">
              <a:lnSpc>
                <a:spcPct val="70000"/>
              </a:lnSpc>
              <a:spcBef>
                <a:spcPct val="30000"/>
              </a:spcBef>
            </a:pPr>
            <a:r>
              <a:rPr lang="en-US" b="1" dirty="0">
                <a:solidFill>
                  <a:schemeClr val="tx1"/>
                </a:solidFill>
                <a:latin typeface="Courier New" pitchFamily="49" charset="0"/>
                <a:cs typeface="Courier New" pitchFamily="49" charset="0"/>
              </a:rPr>
              <a:t> </a:t>
            </a:r>
            <a:r>
              <a:rPr lang="en-US" b="1" dirty="0">
                <a:solidFill>
                  <a:schemeClr val="tx1"/>
                </a:solidFill>
                <a:latin typeface="Courier New" pitchFamily="49" charset="0"/>
              </a:rPr>
              <a:t>public </a:t>
            </a:r>
            <a:r>
              <a:rPr lang="en-US" b="1" dirty="0">
                <a:solidFill>
                  <a:srgbClr val="6666FF"/>
                </a:solidFill>
                <a:latin typeface="Courier New" pitchFamily="49" charset="0"/>
              </a:rPr>
              <a:t>T item;</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folHlink"/>
                </a:solidFill>
                <a:latin typeface="Courier New" pitchFamily="49" charset="0"/>
              </a:rPr>
              <a:t>public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a:t>
            </a:r>
          </a:p>
          <a:p>
            <a:pPr algn="l" eaLnBrk="1" hangingPunct="1">
              <a:lnSpc>
                <a:spcPct val="70000"/>
              </a:lnSpc>
              <a:spcBef>
                <a:spcPct val="30000"/>
              </a:spcBef>
            </a:pPr>
            <a:r>
              <a:rPr lang="en-US" b="1" dirty="0">
                <a:solidFill>
                  <a:schemeClr val="folHlink"/>
                </a:solidFill>
                <a:latin typeface="Courier New" pitchFamily="49" charset="0"/>
              </a:rPr>
              <a:t> public </a:t>
            </a:r>
            <a:r>
              <a:rPr lang="en-US" b="1" dirty="0" smtClean="0">
                <a:solidFill>
                  <a:schemeClr val="folHlink"/>
                </a:solidFill>
                <a:latin typeface="Courier New" pitchFamily="49" charset="0"/>
              </a:rPr>
              <a:t>volatile Node </a:t>
            </a:r>
            <a:r>
              <a:rPr lang="en-US" b="1" dirty="0">
                <a:solidFill>
                  <a:schemeClr val="folHlink"/>
                </a:solidFill>
                <a:latin typeface="Courier New" pitchFamily="49" charset="0"/>
              </a:rPr>
              <a:t>next;</a:t>
            </a:r>
          </a:p>
          <a:p>
            <a:pPr algn="l" eaLnBrk="1" hangingPunct="1">
              <a:lnSpc>
                <a:spcPct val="70000"/>
              </a:lnSpc>
              <a:spcBef>
                <a:spcPct val="30000"/>
              </a:spcBef>
            </a:pPr>
            <a:r>
              <a:rPr lang="en-US" b="1" dirty="0">
                <a:solidFill>
                  <a:schemeClr val="folHlink"/>
                </a:solidFill>
                <a:latin typeface="Courier New" pitchFamily="49" charset="0"/>
              </a:rPr>
              <a:t>}</a:t>
            </a:r>
          </a:p>
        </p:txBody>
      </p:sp>
      <p:sp>
        <p:nvSpPr>
          <p:cNvPr id="25606" name="AutoShape 5"/>
          <p:cNvSpPr>
            <a:spLocks noChangeArrowheads="1"/>
          </p:cNvSpPr>
          <p:nvPr/>
        </p:nvSpPr>
        <p:spPr bwMode="auto">
          <a:xfrm>
            <a:off x="984250" y="2362200"/>
            <a:ext cx="2917825" cy="533400"/>
          </a:xfrm>
          <a:prstGeom prst="wedgeRoundRectCallout">
            <a:avLst>
              <a:gd name="adj1" fmla="val 99185"/>
              <a:gd name="adj2" fmla="val 39613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5607" name="Text Box 6"/>
          <p:cNvSpPr txBox="1">
            <a:spLocks noChangeArrowheads="1"/>
          </p:cNvSpPr>
          <p:nvPr/>
        </p:nvSpPr>
        <p:spPr bwMode="auto">
          <a:xfrm>
            <a:off x="4101929" y="4911725"/>
            <a:ext cx="3121367" cy="584775"/>
          </a:xfrm>
          <a:prstGeom prst="rect">
            <a:avLst/>
          </a:prstGeom>
          <a:noFill/>
          <a:ln w="9525">
            <a:noFill/>
            <a:miter lim="800000"/>
            <a:headEnd/>
            <a:tailEnd/>
          </a:ln>
        </p:spPr>
        <p:txBody>
          <a:bodyPr wrap="none">
            <a:spAutoFit/>
          </a:bodyPr>
          <a:lstStyle/>
          <a:p>
            <a:pPr algn="ctr"/>
            <a:r>
              <a:rPr lang="en-US" sz="3200" b="1" dirty="0">
                <a:solidFill>
                  <a:srgbClr val="FF0000"/>
                </a:solidFill>
                <a:latin typeface="Arial" pitchFamily="34" charset="0"/>
              </a:rPr>
              <a:t>item of interest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8B86417F-15AD-47A3-92DC-CC6D0FEA68BB}" type="slidenum">
              <a:rPr lang="x-none"/>
              <a:pPr>
                <a:defRPr/>
              </a:pPr>
              <a:t>36</a:t>
            </a:fld>
            <a:endParaRPr lang="en-US"/>
          </a:p>
        </p:txBody>
      </p:sp>
      <p:sp>
        <p:nvSpPr>
          <p:cNvPr id="26628" name="Rectangle 3"/>
          <p:cNvSpPr>
            <a:spLocks noGrp="1" noChangeArrowheads="1"/>
          </p:cNvSpPr>
          <p:nvPr>
            <p:ph type="title"/>
          </p:nvPr>
        </p:nvSpPr>
        <p:spPr/>
        <p:txBody>
          <a:bodyPr/>
          <a:lstStyle/>
          <a:p>
            <a:r>
              <a:rPr lang="en-US" smtClean="0"/>
              <a:t>List Node</a:t>
            </a:r>
          </a:p>
        </p:txBody>
      </p:sp>
      <p:sp>
        <p:nvSpPr>
          <p:cNvPr id="26629" name="Text Box 4"/>
          <p:cNvSpPr txBox="1">
            <a:spLocks noChangeArrowheads="1"/>
          </p:cNvSpPr>
          <p:nvPr/>
        </p:nvSpPr>
        <p:spPr bwMode="auto">
          <a:xfrm>
            <a:off x="773113" y="2057400"/>
            <a:ext cx="7445375" cy="1846659"/>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public class Node {</a:t>
            </a:r>
          </a:p>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 </a:t>
            </a:r>
            <a:r>
              <a:rPr lang="en-US" b="1" dirty="0">
                <a:solidFill>
                  <a:schemeClr val="folHlink"/>
                </a:solidFill>
                <a:latin typeface="Courier New" pitchFamily="49" charset="0"/>
              </a:rPr>
              <a:t>public T item;</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err="1">
                <a:solidFill>
                  <a:schemeClr val="tx1"/>
                </a:solidFill>
                <a:latin typeface="Courier New" pitchFamily="49" charset="0"/>
              </a:rPr>
              <a:t>int</a:t>
            </a:r>
            <a:r>
              <a:rPr lang="en-US" b="1" dirty="0">
                <a:solidFill>
                  <a:srgbClr val="6666FF"/>
                </a:solidFill>
                <a:latin typeface="Courier New" pitchFamily="49" charset="0"/>
              </a:rPr>
              <a:t> key;</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folHlink"/>
                </a:solidFill>
                <a:latin typeface="Courier New" pitchFamily="49" charset="0"/>
              </a:rPr>
              <a:t>public </a:t>
            </a:r>
            <a:r>
              <a:rPr lang="en-US" b="1" dirty="0" smtClean="0">
                <a:solidFill>
                  <a:schemeClr val="folHlink"/>
                </a:solidFill>
                <a:latin typeface="Courier New" pitchFamily="49" charset="0"/>
              </a:rPr>
              <a:t>volatile Node </a:t>
            </a:r>
            <a:r>
              <a:rPr lang="en-US" b="1" dirty="0">
                <a:solidFill>
                  <a:schemeClr val="folHlink"/>
                </a:solidFill>
                <a:latin typeface="Courier New" pitchFamily="49" charset="0"/>
              </a:rPr>
              <a:t>next;</a:t>
            </a:r>
          </a:p>
          <a:p>
            <a:pPr algn="l" eaLnBrk="1" hangingPunct="1">
              <a:lnSpc>
                <a:spcPct val="70000"/>
              </a:lnSpc>
              <a:spcBef>
                <a:spcPct val="30000"/>
              </a:spcBef>
            </a:pPr>
            <a:r>
              <a:rPr lang="en-US" b="1" dirty="0">
                <a:solidFill>
                  <a:schemeClr val="folHlink"/>
                </a:solidFill>
                <a:latin typeface="Courier New" pitchFamily="49" charset="0"/>
              </a:rPr>
              <a:t>}</a:t>
            </a:r>
          </a:p>
        </p:txBody>
      </p:sp>
      <p:sp>
        <p:nvSpPr>
          <p:cNvPr id="26630" name="AutoShape 5"/>
          <p:cNvSpPr>
            <a:spLocks noChangeArrowheads="1"/>
          </p:cNvSpPr>
          <p:nvPr/>
        </p:nvSpPr>
        <p:spPr bwMode="auto">
          <a:xfrm>
            <a:off x="1016000" y="2676525"/>
            <a:ext cx="2965450" cy="533400"/>
          </a:xfrm>
          <a:prstGeom prst="wedgeRoundRectCallout">
            <a:avLst>
              <a:gd name="adj1" fmla="val 96843"/>
              <a:gd name="adj2" fmla="val 36666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6631" name="Text Box 6"/>
          <p:cNvSpPr txBox="1">
            <a:spLocks noChangeArrowheads="1"/>
          </p:cNvSpPr>
          <p:nvPr/>
        </p:nvSpPr>
        <p:spPr bwMode="auto">
          <a:xfrm>
            <a:off x="3778862" y="4911725"/>
            <a:ext cx="3780202" cy="584775"/>
          </a:xfrm>
          <a:prstGeom prst="rect">
            <a:avLst/>
          </a:prstGeom>
          <a:noFill/>
          <a:ln w="9525">
            <a:noFill/>
            <a:miter lim="800000"/>
            <a:headEnd/>
            <a:tailEnd/>
          </a:ln>
        </p:spPr>
        <p:txBody>
          <a:bodyPr wrap="none">
            <a:spAutoFit/>
          </a:bodyPr>
          <a:lstStyle/>
          <a:p>
            <a:pPr algn="ctr"/>
            <a:r>
              <a:rPr lang="en-US" sz="3200" b="1" dirty="0">
                <a:solidFill>
                  <a:srgbClr val="FF0000"/>
                </a:solidFill>
                <a:latin typeface="Arial" pitchFamily="34" charset="0"/>
              </a:rPr>
              <a:t>Usually hash code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t>Art of Multiprocessor Programming</a:t>
            </a:r>
          </a:p>
        </p:txBody>
      </p:sp>
      <p:sp>
        <p:nvSpPr>
          <p:cNvPr id="7" name="Slide Number Placeholder 3"/>
          <p:cNvSpPr>
            <a:spLocks noGrp="1"/>
          </p:cNvSpPr>
          <p:nvPr>
            <p:ph type="sldNum" sz="quarter" idx="11"/>
          </p:nvPr>
        </p:nvSpPr>
        <p:spPr/>
        <p:txBody>
          <a:bodyPr/>
          <a:lstStyle/>
          <a:p>
            <a:pPr>
              <a:defRPr/>
            </a:pPr>
            <a:fld id="{1F86539D-D712-49DE-A9CB-B62405857BB2}" type="slidenum">
              <a:rPr lang="x-none"/>
              <a:pPr>
                <a:defRPr/>
              </a:pPr>
              <a:t>37</a:t>
            </a:fld>
            <a:endParaRPr lang="en-US"/>
          </a:p>
        </p:txBody>
      </p:sp>
      <p:sp>
        <p:nvSpPr>
          <p:cNvPr id="27652" name="Rectangle 3"/>
          <p:cNvSpPr>
            <a:spLocks noGrp="1" noChangeArrowheads="1"/>
          </p:cNvSpPr>
          <p:nvPr>
            <p:ph type="title"/>
          </p:nvPr>
        </p:nvSpPr>
        <p:spPr/>
        <p:txBody>
          <a:bodyPr/>
          <a:lstStyle/>
          <a:p>
            <a:r>
              <a:rPr lang="en-US" smtClean="0"/>
              <a:t>List Node</a:t>
            </a:r>
          </a:p>
        </p:txBody>
      </p:sp>
      <p:sp>
        <p:nvSpPr>
          <p:cNvPr id="27653" name="Text Box 4"/>
          <p:cNvSpPr txBox="1">
            <a:spLocks noChangeArrowheads="1"/>
          </p:cNvSpPr>
          <p:nvPr/>
        </p:nvSpPr>
        <p:spPr bwMode="auto">
          <a:xfrm>
            <a:off x="773113" y="2057400"/>
            <a:ext cx="7445375" cy="1846659"/>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public class Node {</a:t>
            </a:r>
          </a:p>
          <a:p>
            <a:pPr algn="l" eaLnBrk="1" hangingPunct="1">
              <a:lnSpc>
                <a:spcPct val="70000"/>
              </a:lnSpc>
              <a:spcBef>
                <a:spcPct val="30000"/>
              </a:spcBef>
            </a:pPr>
            <a:r>
              <a:rPr lang="en-US" b="1" dirty="0">
                <a:solidFill>
                  <a:schemeClr val="folHlink"/>
                </a:solidFill>
                <a:latin typeface="Courier New" pitchFamily="49" charset="0"/>
                <a:cs typeface="Courier New" pitchFamily="49" charset="0"/>
              </a:rPr>
              <a:t> </a:t>
            </a:r>
            <a:r>
              <a:rPr lang="en-US" b="1" dirty="0">
                <a:solidFill>
                  <a:schemeClr val="folHlink"/>
                </a:solidFill>
                <a:latin typeface="Courier New" pitchFamily="49" charset="0"/>
              </a:rPr>
              <a:t>public T item;</a:t>
            </a:r>
          </a:p>
          <a:p>
            <a:pPr algn="l" eaLnBrk="1" hangingPunct="1">
              <a:lnSpc>
                <a:spcPct val="70000"/>
              </a:lnSpc>
              <a:spcBef>
                <a:spcPct val="30000"/>
              </a:spcBef>
            </a:pPr>
            <a:r>
              <a:rPr lang="en-US" b="1" dirty="0">
                <a:solidFill>
                  <a:schemeClr val="folHlink"/>
                </a:solidFill>
                <a:latin typeface="Courier New" pitchFamily="49" charset="0"/>
              </a:rPr>
              <a:t> public </a:t>
            </a:r>
            <a:r>
              <a:rPr lang="en-US" b="1" dirty="0" err="1">
                <a:solidFill>
                  <a:schemeClr val="folHlink"/>
                </a:solidFill>
                <a:latin typeface="Courier New" pitchFamily="49" charset="0"/>
              </a:rPr>
              <a:t>int</a:t>
            </a:r>
            <a:r>
              <a:rPr lang="en-US" b="1" dirty="0">
                <a:solidFill>
                  <a:schemeClr val="folHlink"/>
                </a:solidFill>
                <a:latin typeface="Courier New" pitchFamily="49" charset="0"/>
              </a:rPr>
              <a:t> key;</a:t>
            </a:r>
          </a:p>
          <a:p>
            <a:pPr algn="l" eaLnBrk="1" hangingPunct="1">
              <a:lnSpc>
                <a:spcPct val="70000"/>
              </a:lnSpc>
              <a:spcBef>
                <a:spcPct val="30000"/>
              </a:spcBef>
            </a:pPr>
            <a:r>
              <a:rPr lang="en-US" b="1" dirty="0">
                <a:solidFill>
                  <a:srgbClr val="6666FF"/>
                </a:solidFill>
                <a:latin typeface="Courier New" pitchFamily="49" charset="0"/>
              </a:rPr>
              <a:t> </a:t>
            </a:r>
            <a:r>
              <a:rPr lang="en-US" b="1" dirty="0">
                <a:solidFill>
                  <a:schemeClr val="tx1"/>
                </a:solidFill>
                <a:latin typeface="Courier New" pitchFamily="49" charset="0"/>
              </a:rPr>
              <a:t>public</a:t>
            </a:r>
            <a:r>
              <a:rPr lang="en-US" b="1" dirty="0">
                <a:solidFill>
                  <a:srgbClr val="6666FF"/>
                </a:solidFill>
                <a:latin typeface="Courier New" pitchFamily="49" charset="0"/>
              </a:rPr>
              <a:t> </a:t>
            </a:r>
            <a:r>
              <a:rPr lang="en-US" b="1" dirty="0" smtClean="0">
                <a:solidFill>
                  <a:srgbClr val="6666FF"/>
                </a:solidFill>
                <a:latin typeface="Courier New" pitchFamily="49" charset="0"/>
              </a:rPr>
              <a:t>volatile Node </a:t>
            </a:r>
            <a:r>
              <a:rPr lang="en-US" b="1" dirty="0">
                <a:solidFill>
                  <a:srgbClr val="6666FF"/>
                </a:solidFill>
                <a:latin typeface="Courier New" pitchFamily="49" charset="0"/>
              </a:rPr>
              <a:t>next;</a:t>
            </a:r>
          </a:p>
          <a:p>
            <a:pPr algn="l" eaLnBrk="1" hangingPunct="1">
              <a:lnSpc>
                <a:spcPct val="70000"/>
              </a:lnSpc>
              <a:spcBef>
                <a:spcPct val="30000"/>
              </a:spcBef>
            </a:pPr>
            <a:r>
              <a:rPr lang="en-US" b="1" dirty="0">
                <a:solidFill>
                  <a:schemeClr val="folHlink"/>
                </a:solidFill>
                <a:latin typeface="Courier New" pitchFamily="49" charset="0"/>
              </a:rPr>
              <a:t>}</a:t>
            </a:r>
          </a:p>
        </p:txBody>
      </p:sp>
      <p:sp>
        <p:nvSpPr>
          <p:cNvPr id="27654" name="AutoShape 5"/>
          <p:cNvSpPr>
            <a:spLocks noChangeArrowheads="1"/>
          </p:cNvSpPr>
          <p:nvPr/>
        </p:nvSpPr>
        <p:spPr bwMode="auto">
          <a:xfrm>
            <a:off x="968375" y="3086100"/>
            <a:ext cx="4941358" cy="422275"/>
          </a:xfrm>
          <a:prstGeom prst="wedgeRoundRectCallout">
            <a:avLst>
              <a:gd name="adj1" fmla="val -338"/>
              <a:gd name="adj2" fmla="val 40526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7655" name="Text Box 6"/>
          <p:cNvSpPr txBox="1">
            <a:spLocks noChangeArrowheads="1"/>
          </p:cNvSpPr>
          <p:nvPr/>
        </p:nvSpPr>
        <p:spPr bwMode="auto">
          <a:xfrm>
            <a:off x="500063" y="4864100"/>
            <a:ext cx="4875212" cy="579438"/>
          </a:xfrm>
          <a:prstGeom prst="rect">
            <a:avLst/>
          </a:prstGeom>
          <a:noFill/>
          <a:ln w="9525">
            <a:noFill/>
            <a:miter lim="800000"/>
            <a:headEnd/>
            <a:tailEnd/>
          </a:ln>
        </p:spPr>
        <p:txBody>
          <a:bodyPr wrap="none">
            <a:spAutoFit/>
          </a:bodyPr>
          <a:lstStyle/>
          <a:p>
            <a:pPr algn="ctr"/>
            <a:r>
              <a:rPr lang="en-US" sz="3200" b="1" dirty="0">
                <a:solidFill>
                  <a:srgbClr val="FF0000"/>
                </a:solidFill>
                <a:latin typeface="Arial" pitchFamily="34" charset="0"/>
              </a:rPr>
              <a:t>Reference to next node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pPr>
              <a:defRPr/>
            </a:pPr>
            <a:r>
              <a:rPr lang="en-US"/>
              <a:t>Art of Multiprocessor Programming</a:t>
            </a:r>
          </a:p>
        </p:txBody>
      </p:sp>
      <p:sp>
        <p:nvSpPr>
          <p:cNvPr id="34" name="Slide Number Placeholder 4"/>
          <p:cNvSpPr>
            <a:spLocks noGrp="1"/>
          </p:cNvSpPr>
          <p:nvPr>
            <p:ph type="sldNum" sz="quarter" idx="11"/>
          </p:nvPr>
        </p:nvSpPr>
        <p:spPr/>
        <p:txBody>
          <a:bodyPr/>
          <a:lstStyle/>
          <a:p>
            <a:pPr>
              <a:defRPr/>
            </a:pPr>
            <a:fld id="{568FA80F-98BF-4D34-9FF7-6F1930687A83}" type="slidenum">
              <a:rPr lang="x-none"/>
              <a:pPr>
                <a:defRPr/>
              </a:pPr>
              <a:t>38</a:t>
            </a:fld>
            <a:endParaRPr lang="en-US"/>
          </a:p>
        </p:txBody>
      </p:sp>
      <p:sp>
        <p:nvSpPr>
          <p:cNvPr id="28676" name="Rectangle 2"/>
          <p:cNvSpPr>
            <a:spLocks noGrp="1" noChangeArrowheads="1"/>
          </p:cNvSpPr>
          <p:nvPr>
            <p:ph type="title"/>
          </p:nvPr>
        </p:nvSpPr>
        <p:spPr/>
        <p:txBody>
          <a:bodyPr/>
          <a:lstStyle/>
          <a:p>
            <a:r>
              <a:rPr lang="en-US" smtClean="0"/>
              <a:t>The List-Based Set</a:t>
            </a:r>
          </a:p>
        </p:txBody>
      </p:sp>
      <p:sp>
        <p:nvSpPr>
          <p:cNvPr id="28677"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28678" name="Group 4"/>
          <p:cNvGrpSpPr>
            <a:grpSpLocks/>
          </p:cNvGrpSpPr>
          <p:nvPr/>
        </p:nvGrpSpPr>
        <p:grpSpPr bwMode="auto">
          <a:xfrm>
            <a:off x="527050" y="2767013"/>
            <a:ext cx="1285875" cy="582612"/>
            <a:chOff x="596" y="1599"/>
            <a:chExt cx="546" cy="367"/>
          </a:xfrm>
        </p:grpSpPr>
        <p:sp>
          <p:nvSpPr>
            <p:cNvPr id="28704"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8705"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8706" name="Text Box 7"/>
            <p:cNvSpPr txBox="1">
              <a:spLocks noChangeArrowheads="1"/>
            </p:cNvSpPr>
            <p:nvPr/>
          </p:nvSpPr>
          <p:spPr bwMode="auto">
            <a:xfrm>
              <a:off x="765" y="1650"/>
              <a:ext cx="78" cy="288"/>
            </a:xfrm>
            <a:prstGeom prst="rect">
              <a:avLst/>
            </a:prstGeom>
            <a:noFill/>
            <a:ln w="9525">
              <a:noFill/>
              <a:miter lim="800000"/>
              <a:headEnd/>
              <a:tailEnd/>
            </a:ln>
          </p:spPr>
          <p:txBody>
            <a:bodyPr wrap="none">
              <a:spAutoFit/>
            </a:bodyPr>
            <a:lstStyle/>
            <a:p>
              <a:endParaRPr lang="en-US" dirty="0">
                <a:solidFill>
                  <a:schemeClr val="tx1"/>
                </a:solidFill>
                <a:latin typeface="Arial" pitchFamily="34" charset="0"/>
              </a:endParaRPr>
            </a:p>
          </p:txBody>
        </p:sp>
      </p:grpSp>
      <p:grpSp>
        <p:nvGrpSpPr>
          <p:cNvPr id="28679" name="Group 8"/>
          <p:cNvGrpSpPr>
            <a:grpSpLocks/>
          </p:cNvGrpSpPr>
          <p:nvPr/>
        </p:nvGrpSpPr>
        <p:grpSpPr bwMode="auto">
          <a:xfrm>
            <a:off x="2770188" y="2767013"/>
            <a:ext cx="866775" cy="582612"/>
            <a:chOff x="596" y="1599"/>
            <a:chExt cx="546" cy="367"/>
          </a:xfrm>
        </p:grpSpPr>
        <p:sp>
          <p:nvSpPr>
            <p:cNvPr id="28701"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8702"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8703"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28680" name="Group 12"/>
          <p:cNvGrpSpPr>
            <a:grpSpLocks/>
          </p:cNvGrpSpPr>
          <p:nvPr/>
        </p:nvGrpSpPr>
        <p:grpSpPr bwMode="auto">
          <a:xfrm>
            <a:off x="4581525" y="2767013"/>
            <a:ext cx="879475" cy="582612"/>
            <a:chOff x="588" y="1599"/>
            <a:chExt cx="554" cy="367"/>
          </a:xfrm>
        </p:grpSpPr>
        <p:sp>
          <p:nvSpPr>
            <p:cNvPr id="28698"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8699"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8700"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28681" name="Group 16"/>
          <p:cNvGrpSpPr>
            <a:grpSpLocks/>
          </p:cNvGrpSpPr>
          <p:nvPr/>
        </p:nvGrpSpPr>
        <p:grpSpPr bwMode="auto">
          <a:xfrm>
            <a:off x="6419850" y="2767013"/>
            <a:ext cx="866775" cy="582612"/>
            <a:chOff x="596" y="1599"/>
            <a:chExt cx="546" cy="367"/>
          </a:xfrm>
        </p:grpSpPr>
        <p:sp>
          <p:nvSpPr>
            <p:cNvPr id="28695"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28696"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8697"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28682" name="Line 20"/>
          <p:cNvSpPr>
            <a:spLocks noChangeShapeType="1"/>
          </p:cNvSpPr>
          <p:nvPr/>
        </p:nvSpPr>
        <p:spPr bwMode="auto">
          <a:xfrm>
            <a:off x="1592263" y="3059113"/>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8683" name="Line 21"/>
          <p:cNvSpPr>
            <a:spLocks noChangeShapeType="1"/>
          </p:cNvSpPr>
          <p:nvPr/>
        </p:nvSpPr>
        <p:spPr bwMode="auto">
          <a:xfrm>
            <a:off x="3427413" y="3059113"/>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8684" name="Line 22"/>
          <p:cNvSpPr>
            <a:spLocks noChangeShapeType="1"/>
          </p:cNvSpPr>
          <p:nvPr/>
        </p:nvSpPr>
        <p:spPr bwMode="auto">
          <a:xfrm>
            <a:off x="5262563" y="3059113"/>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28685" name="AutoShape 23"/>
          <p:cNvSpPr>
            <a:spLocks noChangeArrowheads="1"/>
          </p:cNvSpPr>
          <p:nvPr/>
        </p:nvSpPr>
        <p:spPr bwMode="auto">
          <a:xfrm>
            <a:off x="393700" y="2689225"/>
            <a:ext cx="1647825" cy="749300"/>
          </a:xfrm>
          <a:prstGeom prst="wedgeRoundRectCallout">
            <a:avLst>
              <a:gd name="adj1" fmla="val 95954"/>
              <a:gd name="adj2" fmla="val 20169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8686" name="Text Box 24"/>
          <p:cNvSpPr txBox="1">
            <a:spLocks noChangeArrowheads="1"/>
          </p:cNvSpPr>
          <p:nvPr/>
        </p:nvSpPr>
        <p:spPr bwMode="auto">
          <a:xfrm>
            <a:off x="804863" y="4802188"/>
            <a:ext cx="7615237" cy="1066800"/>
          </a:xfrm>
          <a:prstGeom prst="rect">
            <a:avLst/>
          </a:prstGeom>
          <a:noFill/>
          <a:ln w="9525">
            <a:noFill/>
            <a:miter lim="800000"/>
            <a:headEnd/>
            <a:tailEnd/>
          </a:ln>
        </p:spPr>
        <p:txBody>
          <a:bodyPr>
            <a:spAutoFit/>
          </a:bodyPr>
          <a:lstStyle/>
          <a:p>
            <a:pPr algn="ctr"/>
            <a:r>
              <a:rPr lang="en-US" sz="3200" dirty="0">
                <a:solidFill>
                  <a:srgbClr val="FF0000"/>
                </a:solidFill>
                <a:latin typeface="Arial" pitchFamily="34" charset="0"/>
              </a:rPr>
              <a:t>Sorted with Sentinel nodes</a:t>
            </a:r>
          </a:p>
          <a:p>
            <a:pPr algn="ctr"/>
            <a:r>
              <a:rPr lang="en-US" sz="3200" dirty="0">
                <a:solidFill>
                  <a:srgbClr val="FF0000"/>
                </a:solidFill>
                <a:latin typeface="Arial" pitchFamily="34" charset="0"/>
              </a:rPr>
              <a:t>(min &amp; max possible keys)</a:t>
            </a:r>
          </a:p>
        </p:txBody>
      </p:sp>
      <p:sp>
        <p:nvSpPr>
          <p:cNvPr id="28687" name="AutoShape 29"/>
          <p:cNvSpPr>
            <a:spLocks noChangeArrowheads="1"/>
          </p:cNvSpPr>
          <p:nvPr/>
        </p:nvSpPr>
        <p:spPr bwMode="auto">
          <a:xfrm>
            <a:off x="7118350" y="3727450"/>
            <a:ext cx="1711325" cy="749300"/>
          </a:xfrm>
          <a:prstGeom prst="wedgeRoundRectCallout">
            <a:avLst>
              <a:gd name="adj1" fmla="val -108718"/>
              <a:gd name="adj2" fmla="val 10338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endParaRPr>
          </a:p>
        </p:txBody>
      </p:sp>
      <p:sp>
        <p:nvSpPr>
          <p:cNvPr id="28688" name="Freeform 30"/>
          <p:cNvSpPr>
            <a:spLocks/>
          </p:cNvSpPr>
          <p:nvPr/>
        </p:nvSpPr>
        <p:spPr bwMode="auto">
          <a:xfrm>
            <a:off x="6735763" y="3051175"/>
            <a:ext cx="1324769" cy="1028700"/>
          </a:xfrm>
          <a:custGeom>
            <a:avLst/>
            <a:gdLst>
              <a:gd name="T0" fmla="*/ 2147483647 w 875"/>
              <a:gd name="T1" fmla="*/ 2147483647 h 712"/>
              <a:gd name="T2" fmla="*/ 2147483647 w 875"/>
              <a:gd name="T3" fmla="*/ 2147483647 h 712"/>
              <a:gd name="T4" fmla="*/ 2147483647 w 875"/>
              <a:gd name="T5" fmla="*/ 2147483647 h 712"/>
              <a:gd name="T6" fmla="*/ 2147483647 w 875"/>
              <a:gd name="T7" fmla="*/ 2147483647 h 712"/>
              <a:gd name="T8" fmla="*/ 0 60000 65536"/>
              <a:gd name="T9" fmla="*/ 0 60000 65536"/>
              <a:gd name="T10" fmla="*/ 0 60000 65536"/>
              <a:gd name="T11" fmla="*/ 0 60000 65536"/>
              <a:gd name="T12" fmla="*/ 0 w 875"/>
              <a:gd name="T13" fmla="*/ 0 h 712"/>
              <a:gd name="T14" fmla="*/ 875 w 875"/>
              <a:gd name="T15" fmla="*/ 712 h 712"/>
            </a:gdLst>
            <a:ahLst/>
            <a:cxnLst>
              <a:cxn ang="T8">
                <a:pos x="T0" y="T1"/>
              </a:cxn>
              <a:cxn ang="T9">
                <a:pos x="T2" y="T3"/>
              </a:cxn>
              <a:cxn ang="T10">
                <a:pos x="T4" y="T5"/>
              </a:cxn>
              <a:cxn ang="T11">
                <a:pos x="T6" y="T7"/>
              </a:cxn>
            </a:cxnLst>
            <a:rect l="T12" t="T13" r="T14" b="T15"/>
            <a:pathLst>
              <a:path w="875" h="712">
                <a:moveTo>
                  <a:pt x="413" y="80"/>
                </a:moveTo>
                <a:cubicBezTo>
                  <a:pt x="635" y="41"/>
                  <a:pt x="875" y="0"/>
                  <a:pt x="819" y="89"/>
                </a:cubicBezTo>
                <a:cubicBezTo>
                  <a:pt x="763" y="178"/>
                  <a:pt x="158" y="514"/>
                  <a:pt x="79" y="613"/>
                </a:cubicBezTo>
                <a:cubicBezTo>
                  <a:pt x="0" y="712"/>
                  <a:pt x="288" y="670"/>
                  <a:pt x="343" y="685"/>
                </a:cubicBezTo>
              </a:path>
            </a:pathLst>
          </a:custGeom>
          <a:noFill/>
          <a:ln w="57150">
            <a:solidFill>
              <a:schemeClr val="tx1"/>
            </a:solidFill>
            <a:round/>
            <a:headEnd/>
            <a:tailEnd type="triangle" w="med" len="med"/>
          </a:ln>
        </p:spPr>
        <p:txBody>
          <a:bodyPr wrap="square">
            <a:noAutofit/>
          </a:bodyPr>
          <a:lstStyle/>
          <a:p>
            <a:endParaRPr lang="en-US" dirty="0">
              <a:latin typeface="Courier New" pitchFamily="49" charset="0"/>
            </a:endParaRPr>
          </a:p>
        </p:txBody>
      </p:sp>
      <p:sp>
        <p:nvSpPr>
          <p:cNvPr id="28689" name="Text Box 34"/>
          <p:cNvSpPr txBox="1">
            <a:spLocks noChangeArrowheads="1"/>
          </p:cNvSpPr>
          <p:nvPr/>
        </p:nvSpPr>
        <p:spPr bwMode="auto">
          <a:xfrm>
            <a:off x="670529" y="2786063"/>
            <a:ext cx="561371" cy="523220"/>
          </a:xfrm>
          <a:prstGeom prst="rect">
            <a:avLst/>
          </a:prstGeom>
          <a:noFill/>
          <a:ln w="9525">
            <a:noFill/>
            <a:miter lim="800000"/>
            <a:headEnd/>
            <a:tailEnd/>
          </a:ln>
        </p:spPr>
        <p:txBody>
          <a:bodyPr wrap="none">
            <a:spAutoFit/>
          </a:bodyPr>
          <a:lstStyle/>
          <a:p>
            <a:r>
              <a:rPr lang="en-US" sz="2800" b="1" dirty="0">
                <a:latin typeface="Arial" pitchFamily="34" charset="0"/>
              </a:rPr>
              <a:t>-∞</a:t>
            </a:r>
          </a:p>
        </p:txBody>
      </p:sp>
      <p:grpSp>
        <p:nvGrpSpPr>
          <p:cNvPr id="28690" name="Group 35"/>
          <p:cNvGrpSpPr>
            <a:grpSpLocks/>
          </p:cNvGrpSpPr>
          <p:nvPr/>
        </p:nvGrpSpPr>
        <p:grpSpPr bwMode="auto">
          <a:xfrm>
            <a:off x="7321550" y="3795713"/>
            <a:ext cx="1285875" cy="582612"/>
            <a:chOff x="596" y="1599"/>
            <a:chExt cx="546" cy="367"/>
          </a:xfrm>
        </p:grpSpPr>
        <p:sp>
          <p:nvSpPr>
            <p:cNvPr id="28692" name="AutoShape 36"/>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28693" name="Line 3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28694" name="Text Box 38"/>
            <p:cNvSpPr txBox="1">
              <a:spLocks noChangeArrowheads="1"/>
            </p:cNvSpPr>
            <p:nvPr/>
          </p:nvSpPr>
          <p:spPr bwMode="auto">
            <a:xfrm>
              <a:off x="765" y="1650"/>
              <a:ext cx="78" cy="288"/>
            </a:xfrm>
            <a:prstGeom prst="rect">
              <a:avLst/>
            </a:prstGeom>
            <a:noFill/>
            <a:ln w="9525">
              <a:noFill/>
              <a:miter lim="800000"/>
              <a:headEnd/>
              <a:tailEnd/>
            </a:ln>
          </p:spPr>
          <p:txBody>
            <a:bodyPr wrap="none">
              <a:spAutoFit/>
            </a:bodyPr>
            <a:lstStyle/>
            <a:p>
              <a:endParaRPr lang="en-US" dirty="0">
                <a:solidFill>
                  <a:schemeClr val="tx1"/>
                </a:solidFill>
                <a:latin typeface="Arial" pitchFamily="34" charset="0"/>
              </a:endParaRPr>
            </a:p>
          </p:txBody>
        </p:sp>
      </p:grpSp>
      <p:sp>
        <p:nvSpPr>
          <p:cNvPr id="28691" name="Text Box 39"/>
          <p:cNvSpPr txBox="1">
            <a:spLocks noChangeArrowheads="1"/>
          </p:cNvSpPr>
          <p:nvPr/>
        </p:nvSpPr>
        <p:spPr bwMode="auto">
          <a:xfrm>
            <a:off x="7337161" y="3827463"/>
            <a:ext cx="651139" cy="523220"/>
          </a:xfrm>
          <a:prstGeom prst="rect">
            <a:avLst/>
          </a:prstGeom>
          <a:noFill/>
          <a:ln w="9525">
            <a:noFill/>
            <a:miter lim="800000"/>
            <a:headEnd/>
            <a:tailEnd/>
          </a:ln>
        </p:spPr>
        <p:txBody>
          <a:bodyPr wrap="none">
            <a:spAutoFit/>
          </a:bodyPr>
          <a:lstStyle/>
          <a:p>
            <a:r>
              <a:rPr lang="en-US" sz="2800" b="1" dirty="0">
                <a:latin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104DA107-2973-409A-91F1-D1F0F7071C22}" type="slidenum">
              <a:rPr lang="x-none"/>
              <a:pPr>
                <a:defRPr/>
              </a:pPr>
              <a:t>39</a:t>
            </a:fld>
            <a:endParaRPr lang="en-US"/>
          </a:p>
        </p:txBody>
      </p:sp>
      <p:sp>
        <p:nvSpPr>
          <p:cNvPr id="29700" name="Rectangle 2"/>
          <p:cNvSpPr>
            <a:spLocks noGrp="1" noChangeArrowheads="1"/>
          </p:cNvSpPr>
          <p:nvPr>
            <p:ph type="title"/>
          </p:nvPr>
        </p:nvSpPr>
        <p:spPr/>
        <p:txBody>
          <a:bodyPr/>
          <a:lstStyle/>
          <a:p>
            <a:r>
              <a:rPr lang="en-US" sz="4000" smtClean="0"/>
              <a:t>Reasoning about Concurrent Objects</a:t>
            </a:r>
          </a:p>
        </p:txBody>
      </p:sp>
      <p:sp>
        <p:nvSpPr>
          <p:cNvPr id="29701" name="Rectangle 3"/>
          <p:cNvSpPr>
            <a:spLocks noGrp="1" noChangeArrowheads="1"/>
          </p:cNvSpPr>
          <p:nvPr>
            <p:ph type="body" idx="1"/>
          </p:nvPr>
        </p:nvSpPr>
        <p:spPr/>
        <p:txBody>
          <a:bodyPr/>
          <a:lstStyle/>
          <a:p>
            <a:r>
              <a:rPr lang="en-US" dirty="0" smtClean="0"/>
              <a:t>Invariant</a:t>
            </a:r>
          </a:p>
          <a:p>
            <a:pPr lvl="1"/>
            <a:r>
              <a:rPr lang="en-US" dirty="0" smtClean="0"/>
              <a:t>Property that always holds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EB244F9D-3283-43C2-B618-A0B9064283FA}" type="slidenum">
              <a:rPr lang="x-none" sz="1400">
                <a:solidFill>
                  <a:schemeClr val="tx1"/>
                </a:solidFill>
                <a:latin typeface="Arial" pitchFamily="34" charset="0"/>
                <a:cs typeface="Arial" charset="0"/>
              </a:rPr>
              <a:pPr>
                <a:defRPr/>
              </a:pPr>
              <a:t>4</a:t>
            </a:fld>
            <a:endParaRPr lang="en-US" sz="1400" dirty="0">
              <a:solidFill>
                <a:schemeClr val="tx1"/>
              </a:solidFill>
              <a:latin typeface="Arial" pitchFamily="34" charset="0"/>
              <a:cs typeface="Arial" charset="0"/>
            </a:endParaRPr>
          </a:p>
        </p:txBody>
      </p:sp>
      <p:sp>
        <p:nvSpPr>
          <p:cNvPr id="5124" name="Rectangle 2"/>
          <p:cNvSpPr>
            <a:spLocks noGrp="1" noChangeArrowheads="1"/>
          </p:cNvSpPr>
          <p:nvPr>
            <p:ph type="title" idx="4294967295"/>
          </p:nvPr>
        </p:nvSpPr>
        <p:spPr/>
        <p:txBody>
          <a:bodyPr/>
          <a:lstStyle/>
          <a:p>
            <a:r>
              <a:rPr lang="en-US" sz="4000" smtClean="0"/>
              <a:t>Today: Concurrent Objects</a:t>
            </a:r>
          </a:p>
        </p:txBody>
      </p:sp>
      <p:sp>
        <p:nvSpPr>
          <p:cNvPr id="5125" name="Rectangle 3"/>
          <p:cNvSpPr>
            <a:spLocks noGrp="1" noChangeArrowheads="1"/>
          </p:cNvSpPr>
          <p:nvPr>
            <p:ph type="body" idx="4294967295"/>
          </p:nvPr>
        </p:nvSpPr>
        <p:spPr/>
        <p:txBody>
          <a:bodyPr/>
          <a:lstStyle/>
          <a:p>
            <a:r>
              <a:rPr lang="en-US" dirty="0" smtClean="0"/>
              <a:t>Adding threads should not </a:t>
            </a:r>
            <a:r>
              <a:rPr lang="en-US" sz="2800" dirty="0" smtClean="0">
                <a:solidFill>
                  <a:schemeClr val="tx1"/>
                </a:solidFill>
              </a:rPr>
              <a:t>lower</a:t>
            </a:r>
            <a:r>
              <a:rPr lang="en-US" sz="2800" dirty="0" smtClean="0"/>
              <a:t> throughput</a:t>
            </a:r>
          </a:p>
          <a:p>
            <a:pPr lvl="1"/>
            <a:r>
              <a:rPr lang="en-US" dirty="0" smtClean="0"/>
              <a:t>Contention effects</a:t>
            </a:r>
          </a:p>
          <a:p>
            <a:pPr lvl="1"/>
            <a:r>
              <a:rPr lang="en-US" dirty="0" smtClean="0"/>
              <a:t>Mostly fixed by Queue locks</a:t>
            </a:r>
          </a:p>
          <a:p>
            <a:r>
              <a:rPr lang="en-US" dirty="0" smtClean="0"/>
              <a:t>Should </a:t>
            </a:r>
            <a:r>
              <a:rPr lang="en-US" dirty="0" smtClean="0">
                <a:solidFill>
                  <a:schemeClr val="tx1"/>
                </a:solidFill>
              </a:rPr>
              <a:t>increase</a:t>
            </a:r>
            <a:r>
              <a:rPr lang="en-US" dirty="0" smtClean="0"/>
              <a:t> throughput</a:t>
            </a:r>
          </a:p>
          <a:p>
            <a:pPr lvl="1"/>
            <a:r>
              <a:rPr lang="en-US" dirty="0" smtClean="0"/>
              <a:t>Not possible if inherently sequential</a:t>
            </a:r>
          </a:p>
          <a:p>
            <a:pPr lvl="1"/>
            <a:r>
              <a:rPr lang="en-US" dirty="0" smtClean="0"/>
              <a:t>Surprising things are parallelizable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104DA107-2973-409A-91F1-D1F0F7071C22}" type="slidenum">
              <a:rPr lang="x-none"/>
              <a:pPr>
                <a:defRPr/>
              </a:pPr>
              <a:t>40</a:t>
            </a:fld>
            <a:endParaRPr lang="en-US"/>
          </a:p>
        </p:txBody>
      </p:sp>
      <p:sp>
        <p:nvSpPr>
          <p:cNvPr id="29700" name="Rectangle 2"/>
          <p:cNvSpPr>
            <a:spLocks noGrp="1" noChangeArrowheads="1"/>
          </p:cNvSpPr>
          <p:nvPr>
            <p:ph type="title"/>
          </p:nvPr>
        </p:nvSpPr>
        <p:spPr/>
        <p:txBody>
          <a:bodyPr/>
          <a:lstStyle/>
          <a:p>
            <a:r>
              <a:rPr lang="en-US" sz="4000" smtClean="0"/>
              <a:t>Reasoning about Concurrent Objects</a:t>
            </a:r>
          </a:p>
        </p:txBody>
      </p:sp>
      <p:sp>
        <p:nvSpPr>
          <p:cNvPr id="29701" name="Rectangle 3"/>
          <p:cNvSpPr>
            <a:spLocks noGrp="1" noChangeArrowheads="1"/>
          </p:cNvSpPr>
          <p:nvPr>
            <p:ph type="body" idx="1"/>
          </p:nvPr>
        </p:nvSpPr>
        <p:spPr/>
        <p:txBody>
          <a:bodyPr/>
          <a:lstStyle/>
          <a:p>
            <a:r>
              <a:rPr lang="en-US" smtClean="0"/>
              <a:t>Invariant</a:t>
            </a:r>
          </a:p>
          <a:p>
            <a:pPr lvl="1"/>
            <a:r>
              <a:rPr lang="en-US" smtClean="0"/>
              <a:t>Property that always holds</a:t>
            </a:r>
          </a:p>
          <a:p>
            <a:r>
              <a:rPr lang="en-US" smtClean="0"/>
              <a:t>Established because</a:t>
            </a:r>
          </a:p>
          <a:p>
            <a:pPr lvl="1"/>
            <a:r>
              <a:rPr lang="en-US" smtClean="0"/>
              <a:t>True when object is </a:t>
            </a:r>
            <a:r>
              <a:rPr lang="en-US" b="1" smtClean="0">
                <a:solidFill>
                  <a:schemeClr val="tx1"/>
                </a:solidFill>
              </a:rPr>
              <a:t>created</a:t>
            </a:r>
          </a:p>
          <a:p>
            <a:pPr lvl="1"/>
            <a:r>
              <a:rPr lang="en-US" smtClean="0"/>
              <a:t>Truth </a:t>
            </a:r>
            <a:r>
              <a:rPr lang="en-US" b="1" smtClean="0">
                <a:solidFill>
                  <a:schemeClr val="tx1"/>
                </a:solidFill>
              </a:rPr>
              <a:t>preserved</a:t>
            </a:r>
            <a:r>
              <a:rPr lang="en-US" smtClean="0"/>
              <a:t> by each method</a:t>
            </a:r>
          </a:p>
          <a:p>
            <a:pPr lvl="2"/>
            <a:r>
              <a:rPr lang="en-US" smtClean="0"/>
              <a:t>Each </a:t>
            </a:r>
            <a:r>
              <a:rPr lang="en-US" b="1" smtClean="0">
                <a:solidFill>
                  <a:schemeClr val="tx1"/>
                </a:solidFill>
              </a:rPr>
              <a:t>step</a:t>
            </a:r>
            <a:r>
              <a:rPr lang="en-US" smtClean="0"/>
              <a:t> of each method</a:t>
            </a:r>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63C0ECD-38AC-4A34-BC6D-B9C33A9B439D}" type="slidenum">
              <a:rPr lang="x-none"/>
              <a:pPr>
                <a:defRPr/>
              </a:pPr>
              <a:t>41</a:t>
            </a:fld>
            <a:endParaRPr lang="en-US"/>
          </a:p>
        </p:txBody>
      </p:sp>
      <p:sp>
        <p:nvSpPr>
          <p:cNvPr id="30724" name="Rectangle 2"/>
          <p:cNvSpPr>
            <a:spLocks noGrp="1" noChangeArrowheads="1"/>
          </p:cNvSpPr>
          <p:nvPr>
            <p:ph type="title"/>
          </p:nvPr>
        </p:nvSpPr>
        <p:spPr/>
        <p:txBody>
          <a:bodyPr/>
          <a:lstStyle/>
          <a:p>
            <a:r>
              <a:rPr lang="en-US" smtClean="0"/>
              <a:t>Specifically …</a:t>
            </a:r>
          </a:p>
        </p:txBody>
      </p:sp>
      <p:sp>
        <p:nvSpPr>
          <p:cNvPr id="30725" name="Rectangle 3"/>
          <p:cNvSpPr>
            <a:spLocks noGrp="1" noChangeArrowheads="1"/>
          </p:cNvSpPr>
          <p:nvPr>
            <p:ph type="body" idx="1"/>
          </p:nvPr>
        </p:nvSpPr>
        <p:spPr/>
        <p:txBody>
          <a:bodyPr/>
          <a:lstStyle/>
          <a:p>
            <a:r>
              <a:rPr lang="en-US" dirty="0" smtClean="0"/>
              <a:t>Invariants preserved by</a:t>
            </a:r>
          </a:p>
          <a:p>
            <a:pPr lvl="1"/>
            <a:r>
              <a:rPr lang="en-US" b="1" dirty="0" smtClean="0">
                <a:solidFill>
                  <a:schemeClr val="tx1"/>
                </a:solidFill>
                <a:latin typeface="Courier New" pitchFamily="49" charset="0"/>
              </a:rPr>
              <a:t>add()</a:t>
            </a:r>
          </a:p>
          <a:p>
            <a:pPr lvl="1"/>
            <a:r>
              <a:rPr lang="en-US" b="1" dirty="0" smtClean="0">
                <a:solidFill>
                  <a:schemeClr val="tx1"/>
                </a:solidFill>
                <a:latin typeface="Courier New" pitchFamily="49" charset="0"/>
              </a:rPr>
              <a:t>remove()</a:t>
            </a:r>
          </a:p>
          <a:p>
            <a:pPr lvl="1"/>
            <a:r>
              <a:rPr lang="en-US" b="1" dirty="0" smtClean="0">
                <a:solidFill>
                  <a:schemeClr val="tx1"/>
                </a:solidFill>
                <a:latin typeface="Courier New" pitchFamily="49" charset="0"/>
              </a:rPr>
              <a:t>contains()</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C63C0ECD-38AC-4A34-BC6D-B9C33A9B439D}" type="slidenum">
              <a:rPr lang="x-none"/>
              <a:pPr>
                <a:defRPr/>
              </a:pPr>
              <a:t>42</a:t>
            </a:fld>
            <a:endParaRPr lang="en-US"/>
          </a:p>
        </p:txBody>
      </p:sp>
      <p:sp>
        <p:nvSpPr>
          <p:cNvPr id="30724" name="Rectangle 2"/>
          <p:cNvSpPr>
            <a:spLocks noGrp="1" noChangeArrowheads="1"/>
          </p:cNvSpPr>
          <p:nvPr>
            <p:ph type="title"/>
          </p:nvPr>
        </p:nvSpPr>
        <p:spPr/>
        <p:txBody>
          <a:bodyPr/>
          <a:lstStyle/>
          <a:p>
            <a:r>
              <a:rPr lang="en-US" smtClean="0"/>
              <a:t>Specifically …</a:t>
            </a:r>
          </a:p>
        </p:txBody>
      </p:sp>
      <p:sp>
        <p:nvSpPr>
          <p:cNvPr id="30725" name="Rectangle 3"/>
          <p:cNvSpPr>
            <a:spLocks noGrp="1" noChangeArrowheads="1"/>
          </p:cNvSpPr>
          <p:nvPr>
            <p:ph type="body" idx="1"/>
          </p:nvPr>
        </p:nvSpPr>
        <p:spPr/>
        <p:txBody>
          <a:bodyPr/>
          <a:lstStyle/>
          <a:p>
            <a:r>
              <a:rPr lang="en-US" dirty="0" smtClean="0"/>
              <a:t>Invariants preserved by</a:t>
            </a:r>
          </a:p>
          <a:p>
            <a:pPr lvl="1"/>
            <a:r>
              <a:rPr lang="en-US" b="1" dirty="0" smtClean="0">
                <a:solidFill>
                  <a:schemeClr val="tx1"/>
                </a:solidFill>
                <a:latin typeface="Courier New" pitchFamily="49" charset="0"/>
              </a:rPr>
              <a:t>add()</a:t>
            </a:r>
          </a:p>
          <a:p>
            <a:pPr lvl="1"/>
            <a:r>
              <a:rPr lang="en-US" b="1" dirty="0" smtClean="0">
                <a:solidFill>
                  <a:schemeClr val="tx1"/>
                </a:solidFill>
                <a:latin typeface="Courier New" pitchFamily="49" charset="0"/>
              </a:rPr>
              <a:t>remove()</a:t>
            </a:r>
          </a:p>
          <a:p>
            <a:pPr lvl="1"/>
            <a:r>
              <a:rPr lang="en-US" b="1" dirty="0" smtClean="0">
                <a:solidFill>
                  <a:schemeClr val="tx1"/>
                </a:solidFill>
                <a:latin typeface="Courier New" pitchFamily="49" charset="0"/>
              </a:rPr>
              <a:t>contains()</a:t>
            </a:r>
          </a:p>
          <a:p>
            <a:r>
              <a:rPr lang="en-US" dirty="0" smtClean="0"/>
              <a:t>Most steps are trivial</a:t>
            </a:r>
          </a:p>
          <a:p>
            <a:pPr lvl="1"/>
            <a:r>
              <a:rPr lang="en-US" dirty="0" smtClean="0"/>
              <a:t>Usually one step tricky</a:t>
            </a:r>
          </a:p>
          <a:p>
            <a:pPr lvl="1"/>
            <a:r>
              <a:rPr lang="en-US" dirty="0" smtClean="0"/>
              <a:t>Often linearization point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2BD2AE39-1E3A-4DD9-8AC0-575EF616CD17}" type="slidenum">
              <a:rPr lang="x-none"/>
              <a:pPr>
                <a:defRPr/>
              </a:pPr>
              <a:t>43</a:t>
            </a:fld>
            <a:endParaRPr lang="en-US"/>
          </a:p>
        </p:txBody>
      </p:sp>
      <p:sp>
        <p:nvSpPr>
          <p:cNvPr id="31748" name="Rectangle 2"/>
          <p:cNvSpPr>
            <a:spLocks noGrp="1" noChangeArrowheads="1"/>
          </p:cNvSpPr>
          <p:nvPr>
            <p:ph type="title"/>
          </p:nvPr>
        </p:nvSpPr>
        <p:spPr/>
        <p:txBody>
          <a:bodyPr/>
          <a:lstStyle/>
          <a:p>
            <a:r>
              <a:rPr lang="en-US" smtClean="0"/>
              <a:t>Interference</a:t>
            </a:r>
          </a:p>
        </p:txBody>
      </p:sp>
      <p:sp>
        <p:nvSpPr>
          <p:cNvPr id="31749" name="Rectangle 3"/>
          <p:cNvSpPr>
            <a:spLocks noGrp="1" noChangeArrowheads="1"/>
          </p:cNvSpPr>
          <p:nvPr>
            <p:ph type="body" idx="1"/>
          </p:nvPr>
        </p:nvSpPr>
        <p:spPr/>
        <p:txBody>
          <a:bodyPr/>
          <a:lstStyle/>
          <a:p>
            <a:r>
              <a:rPr lang="en-US" smtClean="0"/>
              <a:t>Invariants make sense only if </a:t>
            </a:r>
          </a:p>
          <a:p>
            <a:pPr lvl="1"/>
            <a:r>
              <a:rPr lang="en-US" smtClean="0"/>
              <a:t>methods considered</a:t>
            </a:r>
          </a:p>
          <a:p>
            <a:pPr lvl="1"/>
            <a:r>
              <a:rPr lang="en-US" smtClean="0"/>
              <a:t>are the only modifiers</a:t>
            </a:r>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682062E1-6511-426B-9D8C-EC8F7D05CF5B}" type="slidenum">
              <a:rPr lang="x-none" sz="1400">
                <a:solidFill>
                  <a:schemeClr val="tx1"/>
                </a:solidFill>
                <a:latin typeface="Arial" pitchFamily="34" charset="0"/>
                <a:cs typeface="Arial" charset="0"/>
              </a:rPr>
              <a:pPr>
                <a:defRPr/>
              </a:pPr>
              <a:t>44</a:t>
            </a:fld>
            <a:endParaRPr lang="en-US" sz="1400" dirty="0">
              <a:solidFill>
                <a:schemeClr val="tx1"/>
              </a:solidFill>
              <a:latin typeface="Arial" pitchFamily="34" charset="0"/>
              <a:cs typeface="Arial" charset="0"/>
            </a:endParaRPr>
          </a:p>
        </p:txBody>
      </p:sp>
      <p:sp>
        <p:nvSpPr>
          <p:cNvPr id="32772" name="Rectangle 2"/>
          <p:cNvSpPr>
            <a:spLocks noGrp="1" noChangeArrowheads="1"/>
          </p:cNvSpPr>
          <p:nvPr>
            <p:ph type="title" idx="4294967295"/>
          </p:nvPr>
        </p:nvSpPr>
        <p:spPr/>
        <p:txBody>
          <a:bodyPr/>
          <a:lstStyle/>
          <a:p>
            <a:r>
              <a:rPr lang="en-US" smtClean="0"/>
              <a:t>Interference</a:t>
            </a:r>
          </a:p>
        </p:txBody>
      </p:sp>
      <p:sp>
        <p:nvSpPr>
          <p:cNvPr id="32773" name="Rectangle 3"/>
          <p:cNvSpPr>
            <a:spLocks noGrp="1" noChangeArrowheads="1"/>
          </p:cNvSpPr>
          <p:nvPr>
            <p:ph type="body" idx="4294967295"/>
          </p:nvPr>
        </p:nvSpPr>
        <p:spPr/>
        <p:txBody>
          <a:bodyPr/>
          <a:lstStyle/>
          <a:p>
            <a:r>
              <a:rPr lang="en-US" smtClean="0"/>
              <a:t>Invariants make sense only if </a:t>
            </a:r>
          </a:p>
          <a:p>
            <a:pPr lvl="1"/>
            <a:r>
              <a:rPr lang="en-US" smtClean="0"/>
              <a:t>methods considered</a:t>
            </a:r>
          </a:p>
          <a:p>
            <a:pPr lvl="1"/>
            <a:r>
              <a:rPr lang="en-US" smtClean="0"/>
              <a:t>are the only modifiers</a:t>
            </a:r>
          </a:p>
          <a:p>
            <a:r>
              <a:rPr lang="en-US" smtClean="0"/>
              <a:t>Language encapsulation helps</a:t>
            </a:r>
          </a:p>
          <a:p>
            <a:pPr lvl="1"/>
            <a:r>
              <a:rPr lang="en-US" smtClean="0"/>
              <a:t>List nodes not visible outside class</a:t>
            </a:r>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682062E1-6511-426B-9D8C-EC8F7D05CF5B}" type="slidenum">
              <a:rPr lang="x-none" sz="1400">
                <a:solidFill>
                  <a:schemeClr val="tx1"/>
                </a:solidFill>
                <a:latin typeface="Arial" pitchFamily="34" charset="0"/>
                <a:cs typeface="Arial" charset="0"/>
              </a:rPr>
              <a:pPr>
                <a:defRPr/>
              </a:pPr>
              <a:t>45</a:t>
            </a:fld>
            <a:endParaRPr lang="en-US" sz="1400" dirty="0">
              <a:solidFill>
                <a:schemeClr val="tx1"/>
              </a:solidFill>
              <a:latin typeface="Arial" pitchFamily="34" charset="0"/>
              <a:cs typeface="Arial" charset="0"/>
            </a:endParaRPr>
          </a:p>
        </p:txBody>
      </p:sp>
      <p:sp>
        <p:nvSpPr>
          <p:cNvPr id="32772" name="Rectangle 2"/>
          <p:cNvSpPr>
            <a:spLocks noGrp="1" noChangeArrowheads="1"/>
          </p:cNvSpPr>
          <p:nvPr>
            <p:ph type="title" idx="4294967295"/>
          </p:nvPr>
        </p:nvSpPr>
        <p:spPr/>
        <p:txBody>
          <a:bodyPr/>
          <a:lstStyle/>
          <a:p>
            <a:r>
              <a:rPr lang="en-US" smtClean="0"/>
              <a:t>Interference</a:t>
            </a:r>
          </a:p>
        </p:txBody>
      </p:sp>
      <p:sp>
        <p:nvSpPr>
          <p:cNvPr id="32773" name="Rectangle 3"/>
          <p:cNvSpPr>
            <a:spLocks noGrp="1" noChangeArrowheads="1"/>
          </p:cNvSpPr>
          <p:nvPr>
            <p:ph type="body" idx="4294967295"/>
          </p:nvPr>
        </p:nvSpPr>
        <p:spPr/>
        <p:txBody>
          <a:bodyPr/>
          <a:lstStyle/>
          <a:p>
            <a:r>
              <a:rPr lang="en-US" smtClean="0"/>
              <a:t>Invariants make sense only if </a:t>
            </a:r>
          </a:p>
          <a:p>
            <a:pPr lvl="1"/>
            <a:r>
              <a:rPr lang="en-US" smtClean="0"/>
              <a:t>methods considered</a:t>
            </a:r>
          </a:p>
          <a:p>
            <a:pPr lvl="1"/>
            <a:r>
              <a:rPr lang="en-US" smtClean="0"/>
              <a:t>are the only modifiers</a:t>
            </a:r>
          </a:p>
          <a:p>
            <a:r>
              <a:rPr lang="en-US" smtClean="0"/>
              <a:t>Language encapsulation helps</a:t>
            </a:r>
          </a:p>
          <a:p>
            <a:pPr lvl="1"/>
            <a:r>
              <a:rPr lang="en-US" smtClean="0"/>
              <a:t>List nodes not visible outside class</a:t>
            </a:r>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77EB43BA-6CA5-4FAB-AC48-6F49DAE079CB}" type="slidenum">
              <a:rPr lang="x-none"/>
              <a:pPr>
                <a:defRPr/>
              </a:pPr>
              <a:t>46</a:t>
            </a:fld>
            <a:endParaRPr lang="en-US"/>
          </a:p>
        </p:txBody>
      </p:sp>
      <p:sp>
        <p:nvSpPr>
          <p:cNvPr id="33796" name="Rectangle 2"/>
          <p:cNvSpPr>
            <a:spLocks noGrp="1" noChangeArrowheads="1"/>
          </p:cNvSpPr>
          <p:nvPr>
            <p:ph type="title"/>
          </p:nvPr>
        </p:nvSpPr>
        <p:spPr/>
        <p:txBody>
          <a:bodyPr/>
          <a:lstStyle/>
          <a:p>
            <a:r>
              <a:rPr lang="en-US" dirty="0" smtClean="0"/>
              <a:t>Interference</a:t>
            </a:r>
          </a:p>
        </p:txBody>
      </p:sp>
      <p:sp>
        <p:nvSpPr>
          <p:cNvPr id="33797" name="Rectangle 3"/>
          <p:cNvSpPr>
            <a:spLocks noGrp="1" noChangeArrowheads="1"/>
          </p:cNvSpPr>
          <p:nvPr>
            <p:ph type="body" idx="1"/>
          </p:nvPr>
        </p:nvSpPr>
        <p:spPr/>
        <p:txBody>
          <a:bodyPr/>
          <a:lstStyle/>
          <a:p>
            <a:r>
              <a:rPr lang="en-US" dirty="0" smtClean="0"/>
              <a:t>Freedom from interference needed even for </a:t>
            </a:r>
            <a:r>
              <a:rPr lang="en-US" dirty="0" smtClean="0">
                <a:solidFill>
                  <a:schemeClr val="tx1"/>
                </a:solidFill>
              </a:rPr>
              <a:t>removed</a:t>
            </a:r>
            <a:r>
              <a:rPr lang="en-US" dirty="0" smtClean="0"/>
              <a:t> nodes</a:t>
            </a:r>
          </a:p>
          <a:p>
            <a:pPr lvl="1"/>
            <a:r>
              <a:rPr lang="en-US" dirty="0" smtClean="0"/>
              <a:t>Some algorithms traverse removed nodes</a:t>
            </a:r>
          </a:p>
          <a:p>
            <a:pPr lvl="1"/>
            <a:r>
              <a:rPr lang="en-US" dirty="0" smtClean="0"/>
              <a:t>Careful with </a:t>
            </a:r>
            <a:r>
              <a:rPr lang="en-US" b="1" dirty="0" err="1" smtClean="0">
                <a:solidFill>
                  <a:schemeClr val="tx1"/>
                </a:solidFill>
                <a:latin typeface="Courier New" pitchFamily="49" charset="0"/>
                <a:cs typeface="Courier New" pitchFamily="49" charset="0"/>
              </a:rPr>
              <a:t>malloc</a:t>
            </a:r>
            <a:r>
              <a:rPr lang="en-US" b="1" dirty="0" smtClean="0">
                <a:solidFill>
                  <a:schemeClr val="tx1"/>
                </a:solidFill>
                <a:latin typeface="Courier New" pitchFamily="49" charset="0"/>
                <a:cs typeface="Courier New" pitchFamily="49" charset="0"/>
              </a:rPr>
              <a:t>()</a:t>
            </a:r>
            <a:r>
              <a:rPr lang="en-US" dirty="0" smtClean="0"/>
              <a:t>&amp; </a:t>
            </a:r>
            <a:r>
              <a:rPr lang="en-US" b="1" dirty="0" smtClean="0">
                <a:solidFill>
                  <a:schemeClr val="tx1"/>
                </a:solidFill>
                <a:latin typeface="Courier New" pitchFamily="49" charset="0"/>
                <a:cs typeface="Courier New" pitchFamily="49" charset="0"/>
              </a:rPr>
              <a:t>free()</a:t>
            </a:r>
            <a:r>
              <a:rPr lang="en-US" b="1" dirty="0" smtClean="0"/>
              <a:t>!</a:t>
            </a:r>
          </a:p>
          <a:p>
            <a:r>
              <a:rPr lang="en-US" dirty="0" smtClean="0"/>
              <a:t>We rely on </a:t>
            </a:r>
            <a:r>
              <a:rPr lang="en-US" smtClean="0"/>
              <a:t>garbage collection</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pPr>
              <a:defRPr/>
            </a:pPr>
            <a:r>
              <a:rPr lang="en-US"/>
              <a:t>Art of Multiprocessor Programming</a:t>
            </a:r>
          </a:p>
        </p:txBody>
      </p:sp>
      <p:sp>
        <p:nvSpPr>
          <p:cNvPr id="25" name="Slide Number Placeholder 4"/>
          <p:cNvSpPr>
            <a:spLocks noGrp="1"/>
          </p:cNvSpPr>
          <p:nvPr>
            <p:ph type="sldNum" sz="quarter" idx="11"/>
          </p:nvPr>
        </p:nvSpPr>
        <p:spPr/>
        <p:txBody>
          <a:bodyPr/>
          <a:lstStyle/>
          <a:p>
            <a:pPr>
              <a:defRPr/>
            </a:pPr>
            <a:fld id="{15FE3F49-3377-4661-B70B-DAB6BD9B49F6}" type="slidenum">
              <a:rPr lang="x-none"/>
              <a:pPr>
                <a:defRPr/>
              </a:pPr>
              <a:t>47</a:t>
            </a:fld>
            <a:endParaRPr lang="en-US"/>
          </a:p>
        </p:txBody>
      </p:sp>
      <p:sp>
        <p:nvSpPr>
          <p:cNvPr id="34820" name="Rectangle 2"/>
          <p:cNvSpPr>
            <a:spLocks noGrp="1" noChangeArrowheads="1"/>
          </p:cNvSpPr>
          <p:nvPr>
            <p:ph type="title"/>
          </p:nvPr>
        </p:nvSpPr>
        <p:spPr/>
        <p:txBody>
          <a:bodyPr/>
          <a:lstStyle/>
          <a:p>
            <a:r>
              <a:rPr lang="en-US" smtClean="0"/>
              <a:t>Abstract Data Types</a:t>
            </a:r>
          </a:p>
        </p:txBody>
      </p:sp>
      <p:sp>
        <p:nvSpPr>
          <p:cNvPr id="34821" name="Rectangle 3"/>
          <p:cNvSpPr>
            <a:spLocks noGrp="1" noChangeArrowheads="1"/>
          </p:cNvSpPr>
          <p:nvPr>
            <p:ph type="body" idx="1"/>
          </p:nvPr>
        </p:nvSpPr>
        <p:spPr/>
        <p:txBody>
          <a:bodyPr/>
          <a:lstStyle/>
          <a:p>
            <a:r>
              <a:rPr lang="en-US" dirty="0" smtClean="0"/>
              <a:t>Concrete representation:</a:t>
            </a:r>
          </a:p>
          <a:p>
            <a:pPr lvl="1"/>
            <a:endParaRPr lang="en-US" dirty="0" smtClean="0"/>
          </a:p>
          <a:p>
            <a:pPr lvl="1"/>
            <a:endParaRPr lang="en-US" dirty="0" smtClean="0"/>
          </a:p>
          <a:p>
            <a:r>
              <a:rPr lang="en-US" dirty="0" smtClean="0"/>
              <a:t>Abstract Type:</a:t>
            </a:r>
          </a:p>
          <a:p>
            <a:pPr marL="457200" lvl="1" indent="0">
              <a:buNone/>
            </a:pPr>
            <a:r>
              <a:rPr lang="en-US" dirty="0" smtClean="0">
                <a:solidFill>
                  <a:schemeClr val="tx1"/>
                </a:solidFill>
              </a:rPr>
              <a:t> {</a:t>
            </a:r>
            <a:r>
              <a:rPr lang="en-US" b="1" dirty="0" smtClean="0">
                <a:solidFill>
                  <a:srgbClr val="0066FF"/>
                </a:solidFill>
              </a:rPr>
              <a:t>a</a:t>
            </a:r>
            <a:r>
              <a:rPr lang="en-US" dirty="0" smtClean="0">
                <a:solidFill>
                  <a:schemeClr val="tx1"/>
                </a:solidFill>
              </a:rPr>
              <a:t>, </a:t>
            </a:r>
            <a:r>
              <a:rPr lang="en-US" b="1" dirty="0" smtClean="0">
                <a:solidFill>
                  <a:srgbClr val="0066FF"/>
                </a:solidFill>
              </a:rPr>
              <a:t>b</a:t>
            </a:r>
            <a:r>
              <a:rPr lang="en-US" dirty="0" smtClean="0">
                <a:solidFill>
                  <a:schemeClr val="tx1"/>
                </a:solidFill>
              </a:rPr>
              <a:t>}</a:t>
            </a:r>
          </a:p>
        </p:txBody>
      </p:sp>
      <p:grpSp>
        <p:nvGrpSpPr>
          <p:cNvPr id="34822" name="Group 29"/>
          <p:cNvGrpSpPr>
            <a:grpSpLocks/>
          </p:cNvGrpSpPr>
          <p:nvPr/>
        </p:nvGrpSpPr>
        <p:grpSpPr bwMode="auto">
          <a:xfrm>
            <a:off x="1449388" y="2820988"/>
            <a:ext cx="5665787" cy="582612"/>
            <a:chOff x="913" y="1777"/>
            <a:chExt cx="3569" cy="367"/>
          </a:xfrm>
        </p:grpSpPr>
        <p:grpSp>
          <p:nvGrpSpPr>
            <p:cNvPr id="34823" name="Group 4"/>
            <p:cNvGrpSpPr>
              <a:grpSpLocks/>
            </p:cNvGrpSpPr>
            <p:nvPr/>
          </p:nvGrpSpPr>
          <p:grpSpPr bwMode="auto">
            <a:xfrm>
              <a:off x="913" y="1777"/>
              <a:ext cx="546" cy="367"/>
              <a:chOff x="596" y="1599"/>
              <a:chExt cx="546" cy="367"/>
            </a:xfrm>
          </p:grpSpPr>
          <p:sp>
            <p:nvSpPr>
              <p:cNvPr id="34839"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34840"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4841" name="Text Box 7"/>
              <p:cNvSpPr txBox="1">
                <a:spLocks noChangeArrowheads="1"/>
              </p:cNvSpPr>
              <p:nvPr/>
            </p:nvSpPr>
            <p:spPr bwMode="auto">
              <a:xfrm>
                <a:off x="727" y="1650"/>
                <a:ext cx="116" cy="288"/>
              </a:xfrm>
              <a:prstGeom prst="rect">
                <a:avLst/>
              </a:prstGeom>
              <a:noFill/>
              <a:ln w="9525">
                <a:noFill/>
                <a:miter lim="800000"/>
                <a:headEnd/>
                <a:tailEnd/>
              </a:ln>
            </p:spPr>
            <p:txBody>
              <a:bodyPr wrap="none">
                <a:spAutoFit/>
              </a:bodyPr>
              <a:lstStyle/>
              <a:p>
                <a:endParaRPr lang="en-US" dirty="0">
                  <a:solidFill>
                    <a:schemeClr val="tx1"/>
                  </a:solidFill>
                  <a:latin typeface="Arial" pitchFamily="34" charset="0"/>
                </a:endParaRPr>
              </a:p>
            </p:txBody>
          </p:sp>
        </p:grpSp>
        <p:grpSp>
          <p:nvGrpSpPr>
            <p:cNvPr id="34824" name="Group 8"/>
            <p:cNvGrpSpPr>
              <a:grpSpLocks/>
            </p:cNvGrpSpPr>
            <p:nvPr/>
          </p:nvGrpSpPr>
          <p:grpSpPr bwMode="auto">
            <a:xfrm>
              <a:off x="1920" y="1777"/>
              <a:ext cx="546" cy="367"/>
              <a:chOff x="596" y="1599"/>
              <a:chExt cx="546" cy="367"/>
            </a:xfrm>
          </p:grpSpPr>
          <p:sp>
            <p:nvSpPr>
              <p:cNvPr id="34836"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34837"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4838"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34825" name="Group 12"/>
            <p:cNvGrpSpPr>
              <a:grpSpLocks/>
            </p:cNvGrpSpPr>
            <p:nvPr/>
          </p:nvGrpSpPr>
          <p:grpSpPr bwMode="auto">
            <a:xfrm>
              <a:off x="2921" y="1777"/>
              <a:ext cx="554" cy="367"/>
              <a:chOff x="588" y="1599"/>
              <a:chExt cx="554" cy="367"/>
            </a:xfrm>
          </p:grpSpPr>
          <p:sp>
            <p:nvSpPr>
              <p:cNvPr id="34833"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34834"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4835"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34826" name="Group 20"/>
            <p:cNvGrpSpPr>
              <a:grpSpLocks/>
            </p:cNvGrpSpPr>
            <p:nvPr/>
          </p:nvGrpSpPr>
          <p:grpSpPr bwMode="auto">
            <a:xfrm>
              <a:off x="3936" y="1777"/>
              <a:ext cx="546" cy="367"/>
              <a:chOff x="596" y="1599"/>
              <a:chExt cx="546" cy="367"/>
            </a:xfrm>
          </p:grpSpPr>
          <p:sp>
            <p:nvSpPr>
              <p:cNvPr id="34830" name="AutoShape 21"/>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34831" name="Line 2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4832" name="Text Box 23"/>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sp>
          <p:nvSpPr>
            <p:cNvPr id="34827" name="Line 24"/>
            <p:cNvSpPr>
              <a:spLocks noChangeShapeType="1"/>
            </p:cNvSpPr>
            <p:nvPr/>
          </p:nvSpPr>
          <p:spPr bwMode="auto">
            <a:xfrm>
              <a:off x="2354" y="1960"/>
              <a:ext cx="522"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34828" name="Line 27"/>
            <p:cNvSpPr>
              <a:spLocks noChangeShapeType="1"/>
            </p:cNvSpPr>
            <p:nvPr/>
          </p:nvSpPr>
          <p:spPr bwMode="auto">
            <a:xfrm>
              <a:off x="3362" y="1960"/>
              <a:ext cx="522"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34829" name="Line 28"/>
            <p:cNvSpPr>
              <a:spLocks noChangeShapeType="1"/>
            </p:cNvSpPr>
            <p:nvPr/>
          </p:nvSpPr>
          <p:spPr bwMode="auto">
            <a:xfrm>
              <a:off x="1423" y="1960"/>
              <a:ext cx="522"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pPr>
              <a:defRPr/>
            </a:pPr>
            <a:r>
              <a:rPr lang="en-US"/>
              <a:t>Art of Multiprocessor Programming</a:t>
            </a:r>
          </a:p>
        </p:txBody>
      </p:sp>
      <p:sp>
        <p:nvSpPr>
          <p:cNvPr id="20" name="Slide Number Placeholder 4"/>
          <p:cNvSpPr>
            <a:spLocks noGrp="1"/>
          </p:cNvSpPr>
          <p:nvPr>
            <p:ph type="sldNum" sz="quarter" idx="11"/>
          </p:nvPr>
        </p:nvSpPr>
        <p:spPr/>
        <p:txBody>
          <a:bodyPr/>
          <a:lstStyle/>
          <a:p>
            <a:pPr>
              <a:defRPr/>
            </a:pPr>
            <a:fld id="{02C8E17A-364B-4751-B7B5-9A02AE69FAD5}" type="slidenum">
              <a:rPr lang="x-none"/>
              <a:pPr>
                <a:defRPr/>
              </a:pPr>
              <a:t>48</a:t>
            </a:fld>
            <a:endParaRPr lang="en-US"/>
          </a:p>
        </p:txBody>
      </p:sp>
      <p:sp>
        <p:nvSpPr>
          <p:cNvPr id="35844" name="Rectangle 2"/>
          <p:cNvSpPr>
            <a:spLocks noGrp="1" noChangeArrowheads="1"/>
          </p:cNvSpPr>
          <p:nvPr>
            <p:ph type="title"/>
          </p:nvPr>
        </p:nvSpPr>
        <p:spPr/>
        <p:txBody>
          <a:bodyPr/>
          <a:lstStyle/>
          <a:p>
            <a:r>
              <a:rPr lang="en-US" smtClean="0"/>
              <a:t>Abstract Data Types</a:t>
            </a:r>
          </a:p>
        </p:txBody>
      </p:sp>
      <p:sp>
        <p:nvSpPr>
          <p:cNvPr id="35845" name="Rectangle 3"/>
          <p:cNvSpPr>
            <a:spLocks noGrp="1" noChangeArrowheads="1"/>
          </p:cNvSpPr>
          <p:nvPr>
            <p:ph type="body" idx="1"/>
          </p:nvPr>
        </p:nvSpPr>
        <p:spPr/>
        <p:txBody>
          <a:bodyPr/>
          <a:lstStyle/>
          <a:p>
            <a:r>
              <a:rPr lang="en-US" dirty="0" smtClean="0"/>
              <a:t>Meaning of rep given by </a:t>
            </a:r>
            <a:r>
              <a:rPr lang="en-US" dirty="0" smtClean="0">
                <a:solidFill>
                  <a:schemeClr val="tx1"/>
                </a:solidFill>
              </a:rPr>
              <a:t>abstraction</a:t>
            </a:r>
            <a:r>
              <a:rPr lang="en-US" dirty="0" smtClean="0"/>
              <a:t> </a:t>
            </a:r>
            <a:r>
              <a:rPr lang="en-US" dirty="0" smtClean="0">
                <a:solidFill>
                  <a:schemeClr val="tx1"/>
                </a:solidFill>
              </a:rPr>
              <a:t>map</a:t>
            </a:r>
          </a:p>
          <a:p>
            <a:endParaRPr lang="en-US" dirty="0" smtClean="0"/>
          </a:p>
          <a:p>
            <a:pPr marL="457200" lvl="1" indent="0">
              <a:buNone/>
            </a:pPr>
            <a:r>
              <a:rPr lang="en-US" dirty="0" smtClean="0"/>
              <a:t>   S(                                        ) = </a:t>
            </a:r>
            <a:r>
              <a:rPr lang="en-US" dirty="0" smtClean="0">
                <a:solidFill>
                  <a:schemeClr val="tx1"/>
                </a:solidFill>
              </a:rPr>
              <a:t>{</a:t>
            </a:r>
            <a:r>
              <a:rPr lang="en-US" b="1" dirty="0" err="1" smtClean="0">
                <a:solidFill>
                  <a:srgbClr val="0066FF"/>
                </a:solidFill>
              </a:rPr>
              <a:t>a</a:t>
            </a:r>
            <a:r>
              <a:rPr lang="en-US" dirty="0" err="1" smtClean="0">
                <a:solidFill>
                  <a:schemeClr val="tx1"/>
                </a:solidFill>
              </a:rPr>
              <a:t>,</a:t>
            </a:r>
            <a:r>
              <a:rPr lang="en-US" b="1" dirty="0" err="1" smtClean="0">
                <a:solidFill>
                  <a:srgbClr val="0066FF"/>
                </a:solidFill>
              </a:rPr>
              <a:t>b</a:t>
            </a:r>
            <a:r>
              <a:rPr lang="en-US" dirty="0" smtClean="0">
                <a:solidFill>
                  <a:schemeClr val="tx1"/>
                </a:solidFill>
              </a:rPr>
              <a:t>}</a:t>
            </a:r>
          </a:p>
        </p:txBody>
      </p:sp>
      <p:grpSp>
        <p:nvGrpSpPr>
          <p:cNvPr id="2" name="Group 1"/>
          <p:cNvGrpSpPr/>
          <p:nvPr/>
        </p:nvGrpSpPr>
        <p:grpSpPr>
          <a:xfrm>
            <a:off x="1939925" y="3635375"/>
            <a:ext cx="3836988" cy="585788"/>
            <a:chOff x="2041525" y="3635375"/>
            <a:chExt cx="3836988" cy="585788"/>
          </a:xfrm>
        </p:grpSpPr>
        <p:sp>
          <p:nvSpPr>
            <p:cNvPr id="35846" name="AutoShape 6"/>
            <p:cNvSpPr>
              <a:spLocks noChangeArrowheads="1"/>
            </p:cNvSpPr>
            <p:nvPr/>
          </p:nvSpPr>
          <p:spPr bwMode="auto">
            <a:xfrm>
              <a:off x="2041525" y="3713163"/>
              <a:ext cx="587375" cy="3841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35847" name="Line 7"/>
            <p:cNvSpPr>
              <a:spLocks noChangeShapeType="1"/>
            </p:cNvSpPr>
            <p:nvPr/>
          </p:nvSpPr>
          <p:spPr bwMode="auto">
            <a:xfrm>
              <a:off x="2339975" y="3708400"/>
              <a:ext cx="0" cy="395288"/>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5848" name="Text Box 8"/>
            <p:cNvSpPr txBox="1">
              <a:spLocks noChangeArrowheads="1"/>
            </p:cNvSpPr>
            <p:nvPr/>
          </p:nvSpPr>
          <p:spPr bwMode="auto">
            <a:xfrm>
              <a:off x="2152650" y="3763963"/>
              <a:ext cx="184150" cy="457200"/>
            </a:xfrm>
            <a:prstGeom prst="rect">
              <a:avLst/>
            </a:prstGeom>
            <a:noFill/>
            <a:ln w="9525">
              <a:noFill/>
              <a:miter lim="800000"/>
              <a:headEnd/>
              <a:tailEnd/>
            </a:ln>
          </p:spPr>
          <p:txBody>
            <a:bodyPr wrap="none">
              <a:spAutoFit/>
            </a:bodyPr>
            <a:lstStyle/>
            <a:p>
              <a:endParaRPr lang="en-US" dirty="0">
                <a:solidFill>
                  <a:schemeClr val="tx1"/>
                </a:solidFill>
                <a:latin typeface="Arial" pitchFamily="34" charset="0"/>
              </a:endParaRPr>
            </a:p>
          </p:txBody>
        </p:sp>
        <p:sp>
          <p:nvSpPr>
            <p:cNvPr id="35849" name="AutoShape 10"/>
            <p:cNvSpPr>
              <a:spLocks noChangeArrowheads="1"/>
            </p:cNvSpPr>
            <p:nvPr/>
          </p:nvSpPr>
          <p:spPr bwMode="auto">
            <a:xfrm>
              <a:off x="3124200" y="3713163"/>
              <a:ext cx="587375" cy="3841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35850" name="Line 11"/>
            <p:cNvSpPr>
              <a:spLocks noChangeShapeType="1"/>
            </p:cNvSpPr>
            <p:nvPr/>
          </p:nvSpPr>
          <p:spPr bwMode="auto">
            <a:xfrm>
              <a:off x="3422650" y="3708400"/>
              <a:ext cx="0" cy="3937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5851" name="Text Box 12"/>
            <p:cNvSpPr txBox="1">
              <a:spLocks noChangeArrowheads="1"/>
            </p:cNvSpPr>
            <p:nvPr/>
          </p:nvSpPr>
          <p:spPr bwMode="auto">
            <a:xfrm>
              <a:off x="3067771" y="365125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35852" name="AutoShape 14"/>
            <p:cNvSpPr>
              <a:spLocks noChangeArrowheads="1"/>
            </p:cNvSpPr>
            <p:nvPr/>
          </p:nvSpPr>
          <p:spPr bwMode="auto">
            <a:xfrm>
              <a:off x="4208463" y="3713163"/>
              <a:ext cx="587375" cy="3841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35853" name="Line 15"/>
            <p:cNvSpPr>
              <a:spLocks noChangeShapeType="1"/>
            </p:cNvSpPr>
            <p:nvPr/>
          </p:nvSpPr>
          <p:spPr bwMode="auto">
            <a:xfrm>
              <a:off x="4506913" y="3708400"/>
              <a:ext cx="0" cy="3937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5854" name="Text Box 16"/>
            <p:cNvSpPr txBox="1">
              <a:spLocks noChangeArrowheads="1"/>
            </p:cNvSpPr>
            <p:nvPr/>
          </p:nvSpPr>
          <p:spPr bwMode="auto">
            <a:xfrm>
              <a:off x="4148672" y="36353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35855" name="AutoShape 18"/>
            <p:cNvSpPr>
              <a:spLocks noChangeArrowheads="1"/>
            </p:cNvSpPr>
            <p:nvPr/>
          </p:nvSpPr>
          <p:spPr bwMode="auto">
            <a:xfrm>
              <a:off x="5291138" y="3713163"/>
              <a:ext cx="587375" cy="3841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35856" name="Line 19"/>
            <p:cNvSpPr>
              <a:spLocks noChangeShapeType="1"/>
            </p:cNvSpPr>
            <p:nvPr/>
          </p:nvSpPr>
          <p:spPr bwMode="auto">
            <a:xfrm>
              <a:off x="5589588" y="3708400"/>
              <a:ext cx="0" cy="3937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35858" name="Line 21"/>
            <p:cNvSpPr>
              <a:spLocks noChangeShapeType="1"/>
            </p:cNvSpPr>
            <p:nvPr/>
          </p:nvSpPr>
          <p:spPr bwMode="auto">
            <a:xfrm>
              <a:off x="3590925" y="3905250"/>
              <a:ext cx="56038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35859" name="Line 22"/>
            <p:cNvSpPr>
              <a:spLocks noChangeShapeType="1"/>
            </p:cNvSpPr>
            <p:nvPr/>
          </p:nvSpPr>
          <p:spPr bwMode="auto">
            <a:xfrm>
              <a:off x="4675188" y="3905250"/>
              <a:ext cx="5603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35860" name="Line 23"/>
            <p:cNvSpPr>
              <a:spLocks noChangeShapeType="1"/>
            </p:cNvSpPr>
            <p:nvPr/>
          </p:nvSpPr>
          <p:spPr bwMode="auto">
            <a:xfrm>
              <a:off x="2589213" y="3905250"/>
              <a:ext cx="5619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5DBDAE96-59D4-4B38-88BA-C9AA8EE6D5C0}" type="slidenum">
              <a:rPr lang="x-none"/>
              <a:pPr>
                <a:defRPr/>
              </a:pPr>
              <a:t>49</a:t>
            </a:fld>
            <a:endParaRPr lang="en-US"/>
          </a:p>
        </p:txBody>
      </p:sp>
      <p:sp>
        <p:nvSpPr>
          <p:cNvPr id="36868" name="Rectangle 2"/>
          <p:cNvSpPr>
            <a:spLocks noGrp="1" noChangeArrowheads="1"/>
          </p:cNvSpPr>
          <p:nvPr>
            <p:ph type="title"/>
          </p:nvPr>
        </p:nvSpPr>
        <p:spPr/>
        <p:txBody>
          <a:bodyPr/>
          <a:lstStyle/>
          <a:p>
            <a:r>
              <a:rPr lang="en-US" smtClean="0"/>
              <a:t>Rep Invariant</a:t>
            </a:r>
          </a:p>
        </p:txBody>
      </p:sp>
      <p:sp>
        <p:nvSpPr>
          <p:cNvPr id="36869" name="Rectangle 3"/>
          <p:cNvSpPr>
            <a:spLocks noGrp="1" noChangeArrowheads="1"/>
          </p:cNvSpPr>
          <p:nvPr>
            <p:ph type="body" idx="1"/>
          </p:nvPr>
        </p:nvSpPr>
        <p:spPr/>
        <p:txBody>
          <a:bodyPr/>
          <a:lstStyle/>
          <a:p>
            <a:r>
              <a:rPr lang="en-US" smtClean="0"/>
              <a:t>Which concrete values meaningful?</a:t>
            </a:r>
          </a:p>
          <a:p>
            <a:pPr lvl="1"/>
            <a:r>
              <a:rPr lang="en-US" smtClean="0"/>
              <a:t>Sorted?</a:t>
            </a:r>
          </a:p>
          <a:p>
            <a:pPr lvl="1"/>
            <a:r>
              <a:rPr lang="en-US" smtClean="0"/>
              <a:t>Duplicates?</a:t>
            </a:r>
          </a:p>
          <a:p>
            <a:r>
              <a:rPr lang="en-US" smtClean="0"/>
              <a:t>Rep invariant</a:t>
            </a:r>
          </a:p>
          <a:p>
            <a:pPr lvl="1"/>
            <a:r>
              <a:rPr lang="en-US" smtClean="0"/>
              <a:t>Characterizes legal concrete reps</a:t>
            </a:r>
          </a:p>
          <a:p>
            <a:pPr lvl="1"/>
            <a:r>
              <a:rPr lang="en-US" smtClean="0">
                <a:solidFill>
                  <a:schemeClr val="tx1"/>
                </a:solidFill>
              </a:rPr>
              <a:t>Preserved</a:t>
            </a:r>
            <a:r>
              <a:rPr lang="en-US" smtClean="0"/>
              <a:t> by methods</a:t>
            </a:r>
          </a:p>
          <a:p>
            <a:pPr lvl="1"/>
            <a:r>
              <a:rPr lang="en-US" smtClean="0">
                <a:solidFill>
                  <a:schemeClr val="tx1"/>
                </a:solidFill>
              </a:rPr>
              <a:t>Relied on</a:t>
            </a:r>
            <a:r>
              <a:rPr lang="en-US" smtClean="0"/>
              <a:t> by methods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BF52953D-2805-4C08-B677-473E447BDD02}" type="slidenum">
              <a:rPr lang="x-none"/>
              <a:pPr>
                <a:defRPr/>
              </a:pPr>
              <a:t>5</a:t>
            </a:fld>
            <a:endParaRPr lang="en-US"/>
          </a:p>
        </p:txBody>
      </p:sp>
      <p:sp>
        <p:nvSpPr>
          <p:cNvPr id="6148" name="Rectangle 2"/>
          <p:cNvSpPr>
            <a:spLocks noGrp="1" noChangeArrowheads="1"/>
          </p:cNvSpPr>
          <p:nvPr>
            <p:ph type="title"/>
          </p:nvPr>
        </p:nvSpPr>
        <p:spPr/>
        <p:txBody>
          <a:bodyPr/>
          <a:lstStyle/>
          <a:p>
            <a:r>
              <a:rPr lang="en-US" sz="4000" smtClean="0">
                <a:solidFill>
                  <a:schemeClr val="tx1"/>
                </a:solidFill>
              </a:rPr>
              <a:t>Coarse-Grained</a:t>
            </a:r>
            <a:r>
              <a:rPr lang="en-US" sz="4000" smtClean="0"/>
              <a:t> Synchronization</a:t>
            </a:r>
          </a:p>
        </p:txBody>
      </p:sp>
      <p:sp>
        <p:nvSpPr>
          <p:cNvPr id="6149" name="Rectangle 3"/>
          <p:cNvSpPr>
            <a:spLocks noGrp="1" noChangeArrowheads="1"/>
          </p:cNvSpPr>
          <p:nvPr>
            <p:ph type="body" idx="1"/>
          </p:nvPr>
        </p:nvSpPr>
        <p:spPr/>
        <p:txBody>
          <a:bodyPr/>
          <a:lstStyle/>
          <a:p>
            <a:r>
              <a:rPr lang="en-US" smtClean="0"/>
              <a:t>Each method locks the object</a:t>
            </a:r>
          </a:p>
          <a:p>
            <a:pPr lvl="1"/>
            <a:r>
              <a:rPr lang="en-US" smtClean="0"/>
              <a:t>Avoid contention using queue locks </a:t>
            </a:r>
          </a:p>
          <a:p>
            <a:pPr lvl="1"/>
            <a:endParaRPr lang="en-US" smtClean="0"/>
          </a:p>
          <a:p>
            <a:pPr lvl="1"/>
            <a:endParaRPr lang="en-US" smtClean="0"/>
          </a:p>
          <a:p>
            <a:pPr lvl="1"/>
            <a:endParaRPr lang="en-US"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56453E02-E606-40EB-8469-27CDFFF9B94B}" type="slidenum">
              <a:rPr lang="x-none"/>
              <a:pPr>
                <a:defRPr/>
              </a:pPr>
              <a:t>50</a:t>
            </a:fld>
            <a:endParaRPr lang="en-US"/>
          </a:p>
        </p:txBody>
      </p:sp>
      <p:sp>
        <p:nvSpPr>
          <p:cNvPr id="37892" name="Rectangle 2"/>
          <p:cNvSpPr>
            <a:spLocks noGrp="1" noChangeArrowheads="1"/>
          </p:cNvSpPr>
          <p:nvPr>
            <p:ph type="title"/>
          </p:nvPr>
        </p:nvSpPr>
        <p:spPr/>
        <p:txBody>
          <a:bodyPr/>
          <a:lstStyle/>
          <a:p>
            <a:r>
              <a:rPr lang="en-US" smtClean="0"/>
              <a:t>Blame Game</a:t>
            </a:r>
          </a:p>
        </p:txBody>
      </p:sp>
      <p:sp>
        <p:nvSpPr>
          <p:cNvPr id="37893" name="Rectangle 3"/>
          <p:cNvSpPr>
            <a:spLocks noGrp="1" noChangeArrowheads="1"/>
          </p:cNvSpPr>
          <p:nvPr>
            <p:ph type="body" idx="1"/>
          </p:nvPr>
        </p:nvSpPr>
        <p:spPr/>
        <p:txBody>
          <a:bodyPr/>
          <a:lstStyle/>
          <a:p>
            <a:r>
              <a:rPr lang="en-US" dirty="0" smtClean="0"/>
              <a:t>Rep invariant is a </a:t>
            </a:r>
            <a:r>
              <a:rPr lang="en-US" b="1" dirty="0" smtClean="0">
                <a:solidFill>
                  <a:schemeClr val="tx1"/>
                </a:solidFill>
              </a:rPr>
              <a:t>contract</a:t>
            </a:r>
          </a:p>
          <a:p>
            <a:r>
              <a:rPr lang="en-US" dirty="0" smtClean="0"/>
              <a:t>Suppose</a:t>
            </a:r>
          </a:p>
          <a:p>
            <a:pPr lvl="1"/>
            <a:r>
              <a:rPr lang="en-US" b="1" dirty="0" smtClean="0">
                <a:solidFill>
                  <a:schemeClr val="tx1"/>
                </a:solidFill>
                <a:latin typeface="Courier New" pitchFamily="49" charset="0"/>
                <a:cs typeface="Courier New" pitchFamily="49" charset="0"/>
              </a:rPr>
              <a:t>add()</a:t>
            </a:r>
            <a:r>
              <a:rPr lang="en-US" dirty="0" smtClean="0"/>
              <a:t>leaves behind </a:t>
            </a:r>
            <a:r>
              <a:rPr lang="en-US" dirty="0" smtClean="0">
                <a:solidFill>
                  <a:schemeClr val="tx1"/>
                </a:solidFill>
              </a:rPr>
              <a:t>2</a:t>
            </a:r>
            <a:r>
              <a:rPr lang="en-US" dirty="0" smtClean="0"/>
              <a:t> copies of </a:t>
            </a:r>
            <a:r>
              <a:rPr lang="en-US" dirty="0" smtClean="0">
                <a:solidFill>
                  <a:schemeClr val="tx1"/>
                </a:solidFill>
              </a:rPr>
              <a:t>x</a:t>
            </a:r>
          </a:p>
          <a:p>
            <a:pPr lvl="1"/>
            <a:r>
              <a:rPr lang="en-US" b="1" dirty="0" smtClean="0">
                <a:solidFill>
                  <a:schemeClr val="tx1"/>
                </a:solidFill>
                <a:latin typeface="Courier New" pitchFamily="49" charset="0"/>
                <a:cs typeface="Courier New" pitchFamily="49" charset="0"/>
              </a:rPr>
              <a:t>remove()</a:t>
            </a:r>
            <a:r>
              <a:rPr lang="en-US" dirty="0" smtClean="0"/>
              <a:t> removes only </a:t>
            </a:r>
            <a:r>
              <a:rPr lang="en-US" dirty="0" smtClean="0">
                <a:solidFill>
                  <a:schemeClr val="tx1"/>
                </a:solidFill>
              </a:rPr>
              <a:t>1</a:t>
            </a:r>
          </a:p>
          <a:p>
            <a:r>
              <a:rPr lang="en-US" dirty="0" smtClean="0"/>
              <a:t>Which is incorrect?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8682AFA9-663F-419E-ACD0-9D87D4FBDB9D}" type="slidenum">
              <a:rPr lang="x-none"/>
              <a:pPr>
                <a:defRPr/>
              </a:pPr>
              <a:t>51</a:t>
            </a:fld>
            <a:endParaRPr lang="en-US"/>
          </a:p>
        </p:txBody>
      </p:sp>
      <p:sp>
        <p:nvSpPr>
          <p:cNvPr id="38916" name="Rectangle 2"/>
          <p:cNvSpPr>
            <a:spLocks noGrp="1" noChangeArrowheads="1"/>
          </p:cNvSpPr>
          <p:nvPr>
            <p:ph type="title"/>
          </p:nvPr>
        </p:nvSpPr>
        <p:spPr/>
        <p:txBody>
          <a:bodyPr/>
          <a:lstStyle/>
          <a:p>
            <a:r>
              <a:rPr lang="en-US" smtClean="0"/>
              <a:t>Blame Game</a:t>
            </a:r>
          </a:p>
        </p:txBody>
      </p:sp>
      <p:sp>
        <p:nvSpPr>
          <p:cNvPr id="38917" name="Rectangle 3"/>
          <p:cNvSpPr>
            <a:spLocks noGrp="1" noChangeArrowheads="1"/>
          </p:cNvSpPr>
          <p:nvPr>
            <p:ph type="body" idx="1"/>
          </p:nvPr>
        </p:nvSpPr>
        <p:spPr/>
        <p:txBody>
          <a:bodyPr/>
          <a:lstStyle/>
          <a:p>
            <a:r>
              <a:rPr lang="en-US" dirty="0" smtClean="0"/>
              <a:t>Suppose</a:t>
            </a:r>
          </a:p>
          <a:p>
            <a:pPr lvl="1"/>
            <a:r>
              <a:rPr lang="en-US" b="1" dirty="0" smtClean="0">
                <a:solidFill>
                  <a:schemeClr val="tx1"/>
                </a:solidFill>
                <a:latin typeface="Courier New" pitchFamily="49" charset="0"/>
                <a:cs typeface="Courier New" pitchFamily="49" charset="0"/>
              </a:rPr>
              <a:t>add()</a:t>
            </a:r>
            <a:r>
              <a:rPr lang="en-US" dirty="0" smtClean="0"/>
              <a:t> leaves behind </a:t>
            </a:r>
            <a:r>
              <a:rPr lang="en-US" dirty="0" smtClean="0">
                <a:solidFill>
                  <a:schemeClr val="tx1"/>
                </a:solidFill>
              </a:rPr>
              <a:t>2</a:t>
            </a:r>
            <a:r>
              <a:rPr lang="en-US" dirty="0" smtClean="0"/>
              <a:t> copies of </a:t>
            </a:r>
            <a:r>
              <a:rPr lang="en-US" dirty="0" smtClean="0">
                <a:solidFill>
                  <a:schemeClr val="tx1"/>
                </a:solidFill>
              </a:rPr>
              <a:t>x</a:t>
            </a:r>
          </a:p>
          <a:p>
            <a:pPr lvl="1"/>
            <a:r>
              <a:rPr lang="en-US" b="1" dirty="0" smtClean="0">
                <a:solidFill>
                  <a:schemeClr val="tx1"/>
                </a:solidFill>
                <a:latin typeface="Courier New" pitchFamily="49" charset="0"/>
                <a:cs typeface="Courier New" pitchFamily="49" charset="0"/>
              </a:rPr>
              <a:t>remove()</a:t>
            </a:r>
            <a:r>
              <a:rPr lang="en-US" dirty="0" smtClean="0"/>
              <a:t> removes only </a:t>
            </a:r>
            <a:r>
              <a:rPr lang="en-US" dirty="0" smtClean="0">
                <a:solidFill>
                  <a:schemeClr val="tx1"/>
                </a:solidFill>
              </a:rPr>
              <a:t>1</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8682AFA9-663F-419E-ACD0-9D87D4FBDB9D}" type="slidenum">
              <a:rPr lang="x-none"/>
              <a:pPr>
                <a:defRPr/>
              </a:pPr>
              <a:t>52</a:t>
            </a:fld>
            <a:endParaRPr lang="en-US"/>
          </a:p>
        </p:txBody>
      </p:sp>
      <p:sp>
        <p:nvSpPr>
          <p:cNvPr id="38916" name="Rectangle 2"/>
          <p:cNvSpPr>
            <a:spLocks noGrp="1" noChangeArrowheads="1"/>
          </p:cNvSpPr>
          <p:nvPr>
            <p:ph type="title"/>
          </p:nvPr>
        </p:nvSpPr>
        <p:spPr/>
        <p:txBody>
          <a:bodyPr/>
          <a:lstStyle/>
          <a:p>
            <a:r>
              <a:rPr lang="en-US" smtClean="0"/>
              <a:t>Blame Game</a:t>
            </a:r>
          </a:p>
        </p:txBody>
      </p:sp>
      <p:sp>
        <p:nvSpPr>
          <p:cNvPr id="38917" name="Rectangle 3"/>
          <p:cNvSpPr>
            <a:spLocks noGrp="1" noChangeArrowheads="1"/>
          </p:cNvSpPr>
          <p:nvPr>
            <p:ph type="body" idx="1"/>
          </p:nvPr>
        </p:nvSpPr>
        <p:spPr/>
        <p:txBody>
          <a:bodyPr/>
          <a:lstStyle/>
          <a:p>
            <a:r>
              <a:rPr lang="en-US" dirty="0" smtClean="0"/>
              <a:t>Suppose</a:t>
            </a:r>
          </a:p>
          <a:p>
            <a:pPr lvl="1"/>
            <a:r>
              <a:rPr lang="en-US" b="1" dirty="0" smtClean="0">
                <a:solidFill>
                  <a:schemeClr val="tx1"/>
                </a:solidFill>
                <a:latin typeface="Courier New" pitchFamily="49" charset="0"/>
                <a:cs typeface="Courier New" pitchFamily="49" charset="0"/>
              </a:rPr>
              <a:t>add()</a:t>
            </a:r>
            <a:r>
              <a:rPr lang="en-US" dirty="0" smtClean="0"/>
              <a:t> leaves behind </a:t>
            </a:r>
            <a:r>
              <a:rPr lang="en-US" dirty="0" smtClean="0">
                <a:solidFill>
                  <a:schemeClr val="tx1"/>
                </a:solidFill>
              </a:rPr>
              <a:t>2</a:t>
            </a:r>
            <a:r>
              <a:rPr lang="en-US" dirty="0" smtClean="0"/>
              <a:t> copies of </a:t>
            </a:r>
            <a:r>
              <a:rPr lang="en-US" dirty="0" smtClean="0">
                <a:solidFill>
                  <a:schemeClr val="tx1"/>
                </a:solidFill>
              </a:rPr>
              <a:t>x</a:t>
            </a:r>
          </a:p>
          <a:p>
            <a:pPr lvl="1"/>
            <a:r>
              <a:rPr lang="en-US" b="1" dirty="0" smtClean="0">
                <a:solidFill>
                  <a:schemeClr val="tx1"/>
                </a:solidFill>
                <a:latin typeface="Courier New" pitchFamily="49" charset="0"/>
                <a:cs typeface="Courier New" pitchFamily="49" charset="0"/>
              </a:rPr>
              <a:t>remove()</a:t>
            </a:r>
            <a:r>
              <a:rPr lang="en-US" dirty="0" smtClean="0"/>
              <a:t> removes only </a:t>
            </a:r>
            <a:r>
              <a:rPr lang="en-US" dirty="0" smtClean="0">
                <a:solidFill>
                  <a:schemeClr val="tx1"/>
                </a:solidFill>
              </a:rPr>
              <a:t>1</a:t>
            </a:r>
          </a:p>
          <a:p>
            <a:r>
              <a:rPr lang="en-US" dirty="0" smtClean="0"/>
              <a:t>Which is incorrect?</a:t>
            </a:r>
          </a:p>
          <a:p>
            <a:pPr lvl="1"/>
            <a:r>
              <a:rPr lang="en-US" dirty="0" smtClean="0"/>
              <a:t>If rep invariant says </a:t>
            </a:r>
            <a:r>
              <a:rPr lang="en-US" i="1" dirty="0" smtClean="0">
                <a:solidFill>
                  <a:schemeClr val="tx1"/>
                </a:solidFill>
              </a:rPr>
              <a:t>no duplicates</a:t>
            </a:r>
          </a:p>
          <a:p>
            <a:pPr lvl="2"/>
            <a:r>
              <a:rPr lang="en-US" b="1" dirty="0" smtClean="0">
                <a:solidFill>
                  <a:schemeClr val="tx1"/>
                </a:solidFill>
                <a:latin typeface="Courier New" pitchFamily="49" charset="0"/>
                <a:cs typeface="Courier New" pitchFamily="49" charset="0"/>
              </a:rPr>
              <a:t>add()</a:t>
            </a:r>
            <a:r>
              <a:rPr lang="en-US" dirty="0" smtClean="0"/>
              <a:t> is incorrect</a:t>
            </a:r>
          </a:p>
          <a:p>
            <a:pPr lvl="1"/>
            <a:r>
              <a:rPr lang="en-US" dirty="0" smtClean="0"/>
              <a:t>Otherwise</a:t>
            </a:r>
          </a:p>
          <a:p>
            <a:pPr lvl="2"/>
            <a:r>
              <a:rPr lang="en-US" b="1" dirty="0" smtClean="0">
                <a:solidFill>
                  <a:schemeClr val="tx1"/>
                </a:solidFill>
                <a:latin typeface="Courier New" pitchFamily="49" charset="0"/>
                <a:cs typeface="Courier New" pitchFamily="49" charset="0"/>
              </a:rPr>
              <a:t>remove()</a:t>
            </a:r>
            <a:r>
              <a:rPr lang="en-US" dirty="0" smtClean="0"/>
              <a:t> is incorrect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DDE2EB79-06D4-4252-9F5C-D505E12F5841}" type="slidenum">
              <a:rPr lang="x-none"/>
              <a:pPr>
                <a:defRPr/>
              </a:pPr>
              <a:t>53</a:t>
            </a:fld>
            <a:endParaRPr lang="en-US"/>
          </a:p>
        </p:txBody>
      </p:sp>
      <p:sp>
        <p:nvSpPr>
          <p:cNvPr id="39940" name="Rectangle 2"/>
          <p:cNvSpPr>
            <a:spLocks noGrp="1" noChangeArrowheads="1"/>
          </p:cNvSpPr>
          <p:nvPr>
            <p:ph type="title"/>
          </p:nvPr>
        </p:nvSpPr>
        <p:spPr/>
        <p:txBody>
          <a:bodyPr/>
          <a:lstStyle/>
          <a:p>
            <a:r>
              <a:rPr lang="en-US" smtClean="0"/>
              <a:t>Rep Invariant (partly)</a:t>
            </a:r>
          </a:p>
        </p:txBody>
      </p:sp>
      <p:sp>
        <p:nvSpPr>
          <p:cNvPr id="39941" name="Rectangle 3"/>
          <p:cNvSpPr>
            <a:spLocks noGrp="1" noChangeArrowheads="1"/>
          </p:cNvSpPr>
          <p:nvPr>
            <p:ph type="body" idx="1"/>
          </p:nvPr>
        </p:nvSpPr>
        <p:spPr/>
        <p:txBody>
          <a:bodyPr/>
          <a:lstStyle/>
          <a:p>
            <a:r>
              <a:rPr lang="en-US" smtClean="0"/>
              <a:t>Sentinel nodes</a:t>
            </a:r>
          </a:p>
          <a:p>
            <a:pPr lvl="1"/>
            <a:r>
              <a:rPr lang="en-US" smtClean="0">
                <a:solidFill>
                  <a:schemeClr val="tx1"/>
                </a:solidFill>
                <a:sym typeface="Math1" pitchFamily="2" charset="2"/>
              </a:rPr>
              <a:t>tail</a:t>
            </a:r>
            <a:r>
              <a:rPr lang="en-US" smtClean="0"/>
              <a:t> reachable from </a:t>
            </a:r>
            <a:r>
              <a:rPr lang="en-US" smtClean="0">
                <a:solidFill>
                  <a:schemeClr val="tx2"/>
                </a:solidFill>
              </a:rPr>
              <a:t>head </a:t>
            </a:r>
          </a:p>
          <a:p>
            <a:r>
              <a:rPr lang="en-US" smtClean="0"/>
              <a:t>Sorted</a:t>
            </a:r>
          </a:p>
          <a:p>
            <a:r>
              <a:rPr lang="en-US" smtClean="0"/>
              <a:t>No duplicates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7555BE69-0265-4CF7-BF3B-6314E14BD885}" type="slidenum">
              <a:rPr lang="x-none"/>
              <a:pPr>
                <a:defRPr/>
              </a:pPr>
              <a:t>54</a:t>
            </a:fld>
            <a:endParaRPr lang="en-US"/>
          </a:p>
        </p:txBody>
      </p:sp>
      <p:sp>
        <p:nvSpPr>
          <p:cNvPr id="40964" name="Rectangle 2"/>
          <p:cNvSpPr>
            <a:spLocks noGrp="1" noChangeArrowheads="1"/>
          </p:cNvSpPr>
          <p:nvPr>
            <p:ph type="title"/>
          </p:nvPr>
        </p:nvSpPr>
        <p:spPr/>
        <p:txBody>
          <a:bodyPr/>
          <a:lstStyle/>
          <a:p>
            <a:r>
              <a:rPr lang="en-US" smtClean="0"/>
              <a:t>Abstraction Map</a:t>
            </a:r>
          </a:p>
        </p:txBody>
      </p:sp>
      <p:sp>
        <p:nvSpPr>
          <p:cNvPr id="40965" name="Rectangle 3"/>
          <p:cNvSpPr>
            <a:spLocks noGrp="1" noChangeArrowheads="1"/>
          </p:cNvSpPr>
          <p:nvPr>
            <p:ph type="body" idx="1"/>
          </p:nvPr>
        </p:nvSpPr>
        <p:spPr/>
        <p:txBody>
          <a:bodyPr/>
          <a:lstStyle/>
          <a:p>
            <a:r>
              <a:rPr lang="en-US" sz="3600" dirty="0" smtClean="0"/>
              <a:t>S(</a:t>
            </a:r>
            <a:r>
              <a:rPr lang="en-US" sz="3600" dirty="0" smtClean="0">
                <a:solidFill>
                  <a:schemeClr val="tx1"/>
                </a:solidFill>
              </a:rPr>
              <a:t>head</a:t>
            </a:r>
            <a:r>
              <a:rPr lang="en-US" sz="3600" dirty="0" smtClean="0"/>
              <a:t>) =</a:t>
            </a:r>
          </a:p>
          <a:p>
            <a:pPr marL="457200" lvl="1" indent="0">
              <a:buNone/>
            </a:pPr>
            <a:r>
              <a:rPr lang="en-US" sz="3200" dirty="0" smtClean="0"/>
              <a:t>{ </a:t>
            </a:r>
            <a:r>
              <a:rPr lang="en-US" sz="3200" dirty="0" smtClean="0">
                <a:solidFill>
                  <a:schemeClr val="tx1"/>
                </a:solidFill>
              </a:rPr>
              <a:t>x</a:t>
            </a:r>
            <a:r>
              <a:rPr lang="en-US" sz="3200" dirty="0" smtClean="0"/>
              <a:t> | there exists </a:t>
            </a:r>
            <a:r>
              <a:rPr lang="en-US" sz="3200" dirty="0" smtClean="0">
                <a:solidFill>
                  <a:schemeClr val="tx1"/>
                </a:solidFill>
              </a:rPr>
              <a:t>a</a:t>
            </a:r>
            <a:r>
              <a:rPr lang="en-US" sz="3200" dirty="0" smtClean="0"/>
              <a:t> such that</a:t>
            </a:r>
          </a:p>
          <a:p>
            <a:pPr lvl="2"/>
            <a:r>
              <a:rPr lang="en-US" sz="2800" dirty="0" smtClean="0">
                <a:solidFill>
                  <a:schemeClr val="tx1"/>
                </a:solidFill>
              </a:rPr>
              <a:t>a </a:t>
            </a:r>
            <a:r>
              <a:rPr lang="en-US" sz="2800" dirty="0" smtClean="0"/>
              <a:t>reachable from</a:t>
            </a:r>
            <a:r>
              <a:rPr lang="en-US" sz="2800" dirty="0" smtClean="0">
                <a:solidFill>
                  <a:schemeClr val="tx1"/>
                </a:solidFill>
              </a:rPr>
              <a:t> head </a:t>
            </a:r>
            <a:r>
              <a:rPr lang="en-US" sz="2800" dirty="0" smtClean="0"/>
              <a:t>and</a:t>
            </a:r>
          </a:p>
          <a:p>
            <a:pPr lvl="2"/>
            <a:r>
              <a:rPr lang="en-US" sz="2800" dirty="0" err="1" smtClean="0">
                <a:solidFill>
                  <a:schemeClr val="tx1"/>
                </a:solidFill>
              </a:rPr>
              <a:t>a.item</a:t>
            </a:r>
            <a:r>
              <a:rPr lang="en-US" sz="2800" dirty="0" smtClean="0">
                <a:solidFill>
                  <a:schemeClr val="tx1"/>
                </a:solidFill>
              </a:rPr>
              <a:t>  = x</a:t>
            </a:r>
          </a:p>
          <a:p>
            <a:pPr marL="457200" lvl="1" indent="0">
              <a:buNone/>
            </a:pPr>
            <a:r>
              <a:rPr lang="en-US" sz="32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pPr>
              <a:defRPr/>
            </a:pPr>
            <a:r>
              <a:rPr lang="en-US"/>
              <a:t>Art of Multiprocessor Programming</a:t>
            </a:r>
          </a:p>
        </p:txBody>
      </p:sp>
      <p:sp>
        <p:nvSpPr>
          <p:cNvPr id="36" name="Slide Number Placeholder 4"/>
          <p:cNvSpPr>
            <a:spLocks noGrp="1"/>
          </p:cNvSpPr>
          <p:nvPr>
            <p:ph type="sldNum" sz="quarter" idx="11"/>
          </p:nvPr>
        </p:nvSpPr>
        <p:spPr/>
        <p:txBody>
          <a:bodyPr/>
          <a:lstStyle/>
          <a:p>
            <a:pPr>
              <a:defRPr/>
            </a:pPr>
            <a:fld id="{F44FE518-C520-4D85-BF2F-EC4C621C1989}" type="slidenum">
              <a:rPr lang="x-none"/>
              <a:pPr>
                <a:defRPr/>
              </a:pPr>
              <a:t>55</a:t>
            </a:fld>
            <a:endParaRPr lang="en-US"/>
          </a:p>
        </p:txBody>
      </p:sp>
      <p:sp>
        <p:nvSpPr>
          <p:cNvPr id="41988" name="Rectangle 2"/>
          <p:cNvSpPr>
            <a:spLocks noGrp="1" noChangeArrowheads="1"/>
          </p:cNvSpPr>
          <p:nvPr>
            <p:ph type="title"/>
          </p:nvPr>
        </p:nvSpPr>
        <p:spPr>
          <a:xfrm>
            <a:off x="685800" y="450850"/>
            <a:ext cx="7772400" cy="1143000"/>
          </a:xfrm>
        </p:spPr>
        <p:txBody>
          <a:bodyPr/>
          <a:lstStyle/>
          <a:p>
            <a:r>
              <a:rPr lang="en-US" smtClean="0"/>
              <a:t>Sequential List Based Set </a:t>
            </a:r>
          </a:p>
        </p:txBody>
      </p:sp>
      <p:sp>
        <p:nvSpPr>
          <p:cNvPr id="41989" name="AutoShape 3"/>
          <p:cNvSpPr>
            <a:spLocks noChangeArrowheads="1"/>
          </p:cNvSpPr>
          <p:nvPr/>
        </p:nvSpPr>
        <p:spPr bwMode="auto">
          <a:xfrm>
            <a:off x="1657350" y="2244725"/>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41990" name="Line 4"/>
          <p:cNvSpPr>
            <a:spLocks noChangeShapeType="1"/>
          </p:cNvSpPr>
          <p:nvPr/>
        </p:nvSpPr>
        <p:spPr bwMode="auto">
          <a:xfrm>
            <a:off x="2066925" y="22399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1991" name="Text Box 5"/>
          <p:cNvSpPr txBox="1">
            <a:spLocks noChangeArrowheads="1"/>
          </p:cNvSpPr>
          <p:nvPr/>
        </p:nvSpPr>
        <p:spPr bwMode="auto">
          <a:xfrm>
            <a:off x="1843088" y="2260600"/>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1992" name="AutoShape 6"/>
          <p:cNvSpPr>
            <a:spLocks noChangeArrowheads="1"/>
          </p:cNvSpPr>
          <p:nvPr/>
        </p:nvSpPr>
        <p:spPr bwMode="auto">
          <a:xfrm>
            <a:off x="3308350" y="223043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1993" name="Line 7"/>
          <p:cNvSpPr>
            <a:spLocks noChangeShapeType="1"/>
          </p:cNvSpPr>
          <p:nvPr/>
        </p:nvSpPr>
        <p:spPr bwMode="auto">
          <a:xfrm>
            <a:off x="3717925" y="222567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1994" name="Text Box 8"/>
          <p:cNvSpPr txBox="1">
            <a:spLocks noChangeArrowheads="1"/>
          </p:cNvSpPr>
          <p:nvPr/>
        </p:nvSpPr>
        <p:spPr bwMode="auto">
          <a:xfrm>
            <a:off x="3286846" y="21463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41995" name="AutoShape 9"/>
          <p:cNvSpPr>
            <a:spLocks noChangeArrowheads="1"/>
          </p:cNvSpPr>
          <p:nvPr/>
        </p:nvSpPr>
        <p:spPr bwMode="auto">
          <a:xfrm>
            <a:off x="5003800" y="2259013"/>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1996" name="Line 10"/>
          <p:cNvSpPr>
            <a:spLocks noChangeShapeType="1"/>
          </p:cNvSpPr>
          <p:nvPr/>
        </p:nvSpPr>
        <p:spPr bwMode="auto">
          <a:xfrm>
            <a:off x="5413375" y="22542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1997" name="Text Box 11"/>
          <p:cNvSpPr txBox="1">
            <a:spLocks noChangeArrowheads="1"/>
          </p:cNvSpPr>
          <p:nvPr/>
        </p:nvSpPr>
        <p:spPr bwMode="auto">
          <a:xfrm>
            <a:off x="4982296" y="21891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41998" name="AutoShape 12"/>
          <p:cNvSpPr>
            <a:spLocks noChangeArrowheads="1"/>
          </p:cNvSpPr>
          <p:nvPr/>
        </p:nvSpPr>
        <p:spPr bwMode="auto">
          <a:xfrm>
            <a:off x="6656388" y="22590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1999" name="Line 13"/>
          <p:cNvSpPr>
            <a:spLocks noChangeShapeType="1"/>
          </p:cNvSpPr>
          <p:nvPr/>
        </p:nvSpPr>
        <p:spPr bwMode="auto">
          <a:xfrm>
            <a:off x="7065963" y="22542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2000" name="Text Box 14"/>
          <p:cNvSpPr txBox="1">
            <a:spLocks noChangeArrowheads="1"/>
          </p:cNvSpPr>
          <p:nvPr/>
        </p:nvSpPr>
        <p:spPr bwMode="auto">
          <a:xfrm>
            <a:off x="6615647" y="21748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42001" name="Line 15"/>
          <p:cNvSpPr>
            <a:spLocks noChangeShapeType="1"/>
          </p:cNvSpPr>
          <p:nvPr/>
        </p:nvSpPr>
        <p:spPr bwMode="auto">
          <a:xfrm>
            <a:off x="2257425" y="2430463"/>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2002" name="Line 16"/>
          <p:cNvSpPr>
            <a:spLocks noChangeShapeType="1"/>
          </p:cNvSpPr>
          <p:nvPr/>
        </p:nvSpPr>
        <p:spPr bwMode="auto">
          <a:xfrm>
            <a:off x="5624513" y="2444750"/>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2003" name="Line 21"/>
          <p:cNvSpPr>
            <a:spLocks noChangeShapeType="1"/>
          </p:cNvSpPr>
          <p:nvPr/>
        </p:nvSpPr>
        <p:spPr bwMode="auto">
          <a:xfrm>
            <a:off x="3971925" y="2444750"/>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2004" name="AutoShape 25"/>
          <p:cNvSpPr>
            <a:spLocks noChangeArrowheads="1"/>
          </p:cNvSpPr>
          <p:nvPr/>
        </p:nvSpPr>
        <p:spPr bwMode="auto">
          <a:xfrm>
            <a:off x="1666875" y="4440238"/>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42005" name="Line 26"/>
          <p:cNvSpPr>
            <a:spLocks noChangeShapeType="1"/>
          </p:cNvSpPr>
          <p:nvPr/>
        </p:nvSpPr>
        <p:spPr bwMode="auto">
          <a:xfrm>
            <a:off x="2076450" y="443547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2006" name="Text Box 27"/>
          <p:cNvSpPr txBox="1">
            <a:spLocks noChangeArrowheads="1"/>
          </p:cNvSpPr>
          <p:nvPr/>
        </p:nvSpPr>
        <p:spPr bwMode="auto">
          <a:xfrm>
            <a:off x="1852613" y="4456113"/>
            <a:ext cx="184150" cy="51911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2007" name="AutoShape 28"/>
          <p:cNvSpPr>
            <a:spLocks noChangeArrowheads="1"/>
          </p:cNvSpPr>
          <p:nvPr/>
        </p:nvSpPr>
        <p:spPr bwMode="auto">
          <a:xfrm>
            <a:off x="3317875" y="442595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2008" name="Line 29"/>
          <p:cNvSpPr>
            <a:spLocks noChangeShapeType="1"/>
          </p:cNvSpPr>
          <p:nvPr/>
        </p:nvSpPr>
        <p:spPr bwMode="auto">
          <a:xfrm>
            <a:off x="3727450" y="44211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2009" name="Text Box 30"/>
          <p:cNvSpPr txBox="1">
            <a:spLocks noChangeArrowheads="1"/>
          </p:cNvSpPr>
          <p:nvPr/>
        </p:nvSpPr>
        <p:spPr bwMode="auto">
          <a:xfrm>
            <a:off x="3296371" y="434181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42010" name="AutoShape 31"/>
          <p:cNvSpPr>
            <a:spLocks noChangeArrowheads="1"/>
          </p:cNvSpPr>
          <p:nvPr/>
        </p:nvSpPr>
        <p:spPr bwMode="auto">
          <a:xfrm>
            <a:off x="5013325" y="4454525"/>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2011" name="Line 32"/>
          <p:cNvSpPr>
            <a:spLocks noChangeShapeType="1"/>
          </p:cNvSpPr>
          <p:nvPr/>
        </p:nvSpPr>
        <p:spPr bwMode="auto">
          <a:xfrm>
            <a:off x="5422900" y="44497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2012" name="Text Box 33"/>
          <p:cNvSpPr txBox="1">
            <a:spLocks noChangeArrowheads="1"/>
          </p:cNvSpPr>
          <p:nvPr/>
        </p:nvSpPr>
        <p:spPr bwMode="auto">
          <a:xfrm>
            <a:off x="4972585" y="43846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42013" name="AutoShape 34"/>
          <p:cNvSpPr>
            <a:spLocks noChangeArrowheads="1"/>
          </p:cNvSpPr>
          <p:nvPr/>
        </p:nvSpPr>
        <p:spPr bwMode="auto">
          <a:xfrm>
            <a:off x="6637338" y="4454525"/>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2014" name="Line 35"/>
          <p:cNvSpPr>
            <a:spLocks noChangeShapeType="1"/>
          </p:cNvSpPr>
          <p:nvPr/>
        </p:nvSpPr>
        <p:spPr bwMode="auto">
          <a:xfrm>
            <a:off x="7046913" y="44497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2015" name="Text Box 36"/>
          <p:cNvSpPr txBox="1">
            <a:spLocks noChangeArrowheads="1"/>
          </p:cNvSpPr>
          <p:nvPr/>
        </p:nvSpPr>
        <p:spPr bwMode="auto">
          <a:xfrm>
            <a:off x="6615833" y="4370388"/>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42016" name="Line 37"/>
          <p:cNvSpPr>
            <a:spLocks noChangeShapeType="1"/>
          </p:cNvSpPr>
          <p:nvPr/>
        </p:nvSpPr>
        <p:spPr bwMode="auto">
          <a:xfrm>
            <a:off x="2266950" y="462597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2017" name="Line 38"/>
          <p:cNvSpPr>
            <a:spLocks noChangeShapeType="1"/>
          </p:cNvSpPr>
          <p:nvPr/>
        </p:nvSpPr>
        <p:spPr bwMode="auto">
          <a:xfrm>
            <a:off x="5634038" y="4640263"/>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2018" name="Line 39"/>
          <p:cNvSpPr>
            <a:spLocks noChangeShapeType="1"/>
          </p:cNvSpPr>
          <p:nvPr/>
        </p:nvSpPr>
        <p:spPr bwMode="auto">
          <a:xfrm>
            <a:off x="3981450" y="4640263"/>
            <a:ext cx="1011238"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2019" name="Text Box 43"/>
          <p:cNvSpPr txBox="1">
            <a:spLocks noChangeArrowheads="1"/>
          </p:cNvSpPr>
          <p:nvPr/>
        </p:nvSpPr>
        <p:spPr bwMode="auto">
          <a:xfrm>
            <a:off x="735013" y="1576388"/>
            <a:ext cx="1358064" cy="523220"/>
          </a:xfrm>
          <a:prstGeom prst="rect">
            <a:avLst/>
          </a:prstGeom>
          <a:noFill/>
          <a:ln w="9525" algn="ctr">
            <a:noFill/>
            <a:miter lim="800000"/>
            <a:headEnd/>
            <a:tailEnd/>
          </a:ln>
        </p:spPr>
        <p:txBody>
          <a:bodyPr wrap="none">
            <a:spAutoFit/>
          </a:bodyPr>
          <a:lstStyle/>
          <a:p>
            <a:pPr algn="l"/>
            <a:r>
              <a:rPr lang="en-US" sz="2800" b="1" dirty="0" smtClean="0">
                <a:latin typeface="Courier New" pitchFamily="49" charset="0"/>
                <a:cs typeface="Courier New" pitchFamily="49" charset="0"/>
              </a:rPr>
              <a:t>add</a:t>
            </a:r>
            <a:r>
              <a:rPr lang="en-US" sz="2800" b="1" dirty="0">
                <a:latin typeface="Courier New" pitchFamily="49" charset="0"/>
                <a:cs typeface="Courier New" pitchFamily="49" charset="0"/>
              </a:rPr>
              <a:t>()</a:t>
            </a:r>
            <a:r>
              <a:rPr lang="en-US" sz="2800" b="1" dirty="0">
                <a:solidFill>
                  <a:srgbClr val="FF0000"/>
                </a:solidFill>
                <a:latin typeface="Arial" pitchFamily="34" charset="0"/>
              </a:rPr>
              <a:t> </a:t>
            </a:r>
          </a:p>
        </p:txBody>
      </p:sp>
      <p:sp>
        <p:nvSpPr>
          <p:cNvPr id="42020" name="Text Box 44"/>
          <p:cNvSpPr txBox="1">
            <a:spLocks noChangeArrowheads="1"/>
          </p:cNvSpPr>
          <p:nvPr/>
        </p:nvSpPr>
        <p:spPr bwMode="auto">
          <a:xfrm>
            <a:off x="698500" y="3760788"/>
            <a:ext cx="2002471" cy="523220"/>
          </a:xfrm>
          <a:prstGeom prst="rect">
            <a:avLst/>
          </a:prstGeom>
          <a:noFill/>
          <a:ln w="9525" algn="ctr">
            <a:noFill/>
            <a:miter lim="800000"/>
            <a:headEnd/>
            <a:tailEnd/>
          </a:ln>
        </p:spPr>
        <p:txBody>
          <a:bodyPr wrap="none">
            <a:spAutoFit/>
          </a:bodyPr>
          <a:lstStyle/>
          <a:p>
            <a:pPr algn="l"/>
            <a:r>
              <a:rPr lang="en-US" sz="2800" b="1" dirty="0" smtClean="0">
                <a:solidFill>
                  <a:srgbClr val="FF0000"/>
                </a:solidFill>
                <a:latin typeface="Courier New" pitchFamily="49" charset="0"/>
                <a:cs typeface="Courier New" pitchFamily="49" charset="0"/>
              </a:rPr>
              <a:t>remove</a:t>
            </a:r>
            <a:r>
              <a:rPr lang="en-US" sz="2800" b="1" dirty="0">
                <a:solidFill>
                  <a:srgbClr val="FF0000"/>
                </a:solidFill>
                <a:latin typeface="Courier New" pitchFamily="49" charset="0"/>
                <a:cs typeface="Courier New" pitchFamily="49" charset="0"/>
              </a:rPr>
              <a:t>()</a:t>
            </a:r>
            <a:r>
              <a:rPr lang="en-US" sz="2800" b="1" dirty="0">
                <a:solidFill>
                  <a:srgbClr val="FF0000"/>
                </a:solidFill>
                <a:latin typeface="Arial" pitchFamily="34" charset="0"/>
              </a:rPr>
              <a:t> </a:t>
            </a:r>
          </a:p>
        </p:txBody>
      </p:sp>
      <p:sp>
        <p:nvSpPr>
          <p:cNvPr id="37" name="Line 16"/>
          <p:cNvSpPr>
            <a:spLocks noChangeShapeType="1"/>
          </p:cNvSpPr>
          <p:nvPr/>
        </p:nvSpPr>
        <p:spPr bwMode="auto">
          <a:xfrm>
            <a:off x="7262813" y="2469823"/>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38" name="Line 16"/>
          <p:cNvSpPr>
            <a:spLocks noChangeShapeType="1"/>
          </p:cNvSpPr>
          <p:nvPr/>
        </p:nvSpPr>
        <p:spPr bwMode="auto">
          <a:xfrm>
            <a:off x="7262812" y="4630083"/>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3"/>
          <p:cNvSpPr>
            <a:spLocks noGrp="1"/>
          </p:cNvSpPr>
          <p:nvPr>
            <p:ph type="ftr" sz="quarter" idx="10"/>
          </p:nvPr>
        </p:nvSpPr>
        <p:spPr/>
        <p:txBody>
          <a:bodyPr/>
          <a:lstStyle/>
          <a:p>
            <a:pPr>
              <a:defRPr/>
            </a:pPr>
            <a:r>
              <a:rPr lang="en-US"/>
              <a:t>Art of Multiprocessor Programming</a:t>
            </a:r>
          </a:p>
        </p:txBody>
      </p:sp>
      <p:sp>
        <p:nvSpPr>
          <p:cNvPr id="42" name="Slide Number Placeholder 4"/>
          <p:cNvSpPr>
            <a:spLocks noGrp="1"/>
          </p:cNvSpPr>
          <p:nvPr>
            <p:ph type="sldNum" sz="quarter" idx="11"/>
          </p:nvPr>
        </p:nvSpPr>
        <p:spPr/>
        <p:txBody>
          <a:bodyPr/>
          <a:lstStyle/>
          <a:p>
            <a:pPr>
              <a:defRPr/>
            </a:pPr>
            <a:fld id="{E19E4013-9406-47C7-99F2-941D87414017}" type="slidenum">
              <a:rPr lang="x-none"/>
              <a:pPr>
                <a:defRPr/>
              </a:pPr>
              <a:t>56</a:t>
            </a:fld>
            <a:endParaRPr lang="en-US"/>
          </a:p>
        </p:txBody>
      </p:sp>
      <p:sp>
        <p:nvSpPr>
          <p:cNvPr id="43012" name="Rectangle 2"/>
          <p:cNvSpPr>
            <a:spLocks noGrp="1" noChangeArrowheads="1"/>
          </p:cNvSpPr>
          <p:nvPr>
            <p:ph type="title"/>
          </p:nvPr>
        </p:nvSpPr>
        <p:spPr>
          <a:xfrm>
            <a:off x="685800" y="450850"/>
            <a:ext cx="7772400" cy="1143000"/>
          </a:xfrm>
        </p:spPr>
        <p:txBody>
          <a:bodyPr/>
          <a:lstStyle/>
          <a:p>
            <a:r>
              <a:rPr lang="en-US" smtClean="0"/>
              <a:t>Sequential List Based Set </a:t>
            </a:r>
          </a:p>
        </p:txBody>
      </p:sp>
      <p:sp>
        <p:nvSpPr>
          <p:cNvPr id="43013" name="AutoShape 3"/>
          <p:cNvSpPr>
            <a:spLocks noChangeArrowheads="1"/>
          </p:cNvSpPr>
          <p:nvPr/>
        </p:nvSpPr>
        <p:spPr bwMode="auto">
          <a:xfrm>
            <a:off x="1657350" y="2244725"/>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43014" name="Line 4"/>
          <p:cNvSpPr>
            <a:spLocks noChangeShapeType="1"/>
          </p:cNvSpPr>
          <p:nvPr/>
        </p:nvSpPr>
        <p:spPr bwMode="auto">
          <a:xfrm>
            <a:off x="2066925" y="22399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15" name="Text Box 5"/>
          <p:cNvSpPr txBox="1">
            <a:spLocks noChangeArrowheads="1"/>
          </p:cNvSpPr>
          <p:nvPr/>
        </p:nvSpPr>
        <p:spPr bwMode="auto">
          <a:xfrm>
            <a:off x="1843088" y="2260600"/>
            <a:ext cx="184150" cy="519113"/>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3016" name="AutoShape 6"/>
          <p:cNvSpPr>
            <a:spLocks noChangeArrowheads="1"/>
          </p:cNvSpPr>
          <p:nvPr/>
        </p:nvSpPr>
        <p:spPr bwMode="auto">
          <a:xfrm>
            <a:off x="3308350" y="2230438"/>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3017" name="Line 7"/>
          <p:cNvSpPr>
            <a:spLocks noChangeShapeType="1"/>
          </p:cNvSpPr>
          <p:nvPr/>
        </p:nvSpPr>
        <p:spPr bwMode="auto">
          <a:xfrm>
            <a:off x="3717925" y="222567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18" name="Text Box 8"/>
          <p:cNvSpPr txBox="1">
            <a:spLocks noChangeArrowheads="1"/>
          </p:cNvSpPr>
          <p:nvPr/>
        </p:nvSpPr>
        <p:spPr bwMode="auto">
          <a:xfrm>
            <a:off x="3286846" y="2146300"/>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43019" name="AutoShape 9"/>
          <p:cNvSpPr>
            <a:spLocks noChangeArrowheads="1"/>
          </p:cNvSpPr>
          <p:nvPr/>
        </p:nvSpPr>
        <p:spPr bwMode="auto">
          <a:xfrm>
            <a:off x="5003800" y="2259013"/>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3020" name="Line 10"/>
          <p:cNvSpPr>
            <a:spLocks noChangeShapeType="1"/>
          </p:cNvSpPr>
          <p:nvPr/>
        </p:nvSpPr>
        <p:spPr bwMode="auto">
          <a:xfrm>
            <a:off x="5413375" y="22542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21" name="Text Box 11"/>
          <p:cNvSpPr txBox="1">
            <a:spLocks noChangeArrowheads="1"/>
          </p:cNvSpPr>
          <p:nvPr/>
        </p:nvSpPr>
        <p:spPr bwMode="auto">
          <a:xfrm>
            <a:off x="4982296" y="21891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43022" name="AutoShape 12"/>
          <p:cNvSpPr>
            <a:spLocks noChangeArrowheads="1"/>
          </p:cNvSpPr>
          <p:nvPr/>
        </p:nvSpPr>
        <p:spPr bwMode="auto">
          <a:xfrm>
            <a:off x="6656388" y="2259013"/>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3023" name="Line 13"/>
          <p:cNvSpPr>
            <a:spLocks noChangeShapeType="1"/>
          </p:cNvSpPr>
          <p:nvPr/>
        </p:nvSpPr>
        <p:spPr bwMode="auto">
          <a:xfrm>
            <a:off x="7065963" y="22542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24" name="Text Box 14"/>
          <p:cNvSpPr txBox="1">
            <a:spLocks noChangeArrowheads="1"/>
          </p:cNvSpPr>
          <p:nvPr/>
        </p:nvSpPr>
        <p:spPr bwMode="auto">
          <a:xfrm>
            <a:off x="6615647" y="21748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43025" name="Line 15"/>
          <p:cNvSpPr>
            <a:spLocks noChangeShapeType="1"/>
          </p:cNvSpPr>
          <p:nvPr/>
        </p:nvSpPr>
        <p:spPr bwMode="auto">
          <a:xfrm>
            <a:off x="2257425" y="2430463"/>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3026" name="Line 16"/>
          <p:cNvSpPr>
            <a:spLocks noChangeShapeType="1"/>
          </p:cNvSpPr>
          <p:nvPr/>
        </p:nvSpPr>
        <p:spPr bwMode="auto">
          <a:xfrm>
            <a:off x="5624513" y="2444750"/>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3027" name="AutoShape 17"/>
          <p:cNvSpPr>
            <a:spLocks noChangeArrowheads="1"/>
          </p:cNvSpPr>
          <p:nvPr/>
        </p:nvSpPr>
        <p:spPr bwMode="auto">
          <a:xfrm>
            <a:off x="4179888" y="3235325"/>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3028" name="Line 18"/>
          <p:cNvSpPr>
            <a:spLocks noChangeShapeType="1"/>
          </p:cNvSpPr>
          <p:nvPr/>
        </p:nvSpPr>
        <p:spPr bwMode="auto">
          <a:xfrm>
            <a:off x="4589463" y="32305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29" name="Text Box 19"/>
          <p:cNvSpPr txBox="1">
            <a:spLocks noChangeArrowheads="1"/>
          </p:cNvSpPr>
          <p:nvPr/>
        </p:nvSpPr>
        <p:spPr bwMode="auto">
          <a:xfrm>
            <a:off x="4139147" y="31654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43030" name="Freeform 20"/>
          <p:cNvSpPr>
            <a:spLocks/>
          </p:cNvSpPr>
          <p:nvPr/>
        </p:nvSpPr>
        <p:spPr bwMode="auto">
          <a:xfrm>
            <a:off x="4865688" y="2678113"/>
            <a:ext cx="857250" cy="768350"/>
          </a:xfrm>
          <a:custGeom>
            <a:avLst/>
            <a:gdLst>
              <a:gd name="T0" fmla="*/ 0 w 581"/>
              <a:gd name="T1" fmla="*/ 2147483647 h 675"/>
              <a:gd name="T2" fmla="*/ 2147483647 w 581"/>
              <a:gd name="T3" fmla="*/ 2147483647 h 675"/>
              <a:gd name="T4" fmla="*/ 2147483647 w 581"/>
              <a:gd name="T5" fmla="*/ 2147483647 h 675"/>
              <a:gd name="T6" fmla="*/ 2147483647 w 581"/>
              <a:gd name="T7" fmla="*/ 0 h 675"/>
              <a:gd name="T8" fmla="*/ 0 60000 65536"/>
              <a:gd name="T9" fmla="*/ 0 60000 65536"/>
              <a:gd name="T10" fmla="*/ 0 60000 65536"/>
              <a:gd name="T11" fmla="*/ 0 60000 65536"/>
              <a:gd name="T12" fmla="*/ 0 w 581"/>
              <a:gd name="T13" fmla="*/ 0 h 675"/>
              <a:gd name="T14" fmla="*/ 581 w 581"/>
              <a:gd name="T15" fmla="*/ 675 h 675"/>
            </a:gdLst>
            <a:ahLst/>
            <a:cxnLst>
              <a:cxn ang="T8">
                <a:pos x="T0" y="T1"/>
              </a:cxn>
              <a:cxn ang="T9">
                <a:pos x="T2" y="T3"/>
              </a:cxn>
              <a:cxn ang="T10">
                <a:pos x="T4" y="T5"/>
              </a:cxn>
              <a:cxn ang="T11">
                <a:pos x="T6" y="T7"/>
              </a:cxn>
            </a:cxnLst>
            <a:rect l="T12" t="T13" r="T14" b="T15"/>
            <a:pathLst>
              <a:path w="581" h="675">
                <a:moveTo>
                  <a:pt x="0" y="635"/>
                </a:moveTo>
                <a:cubicBezTo>
                  <a:pt x="245" y="655"/>
                  <a:pt x="491" y="675"/>
                  <a:pt x="536" y="625"/>
                </a:cubicBezTo>
                <a:cubicBezTo>
                  <a:pt x="581" y="575"/>
                  <a:pt x="323" y="441"/>
                  <a:pt x="268" y="337"/>
                </a:cubicBezTo>
                <a:cubicBezTo>
                  <a:pt x="213" y="233"/>
                  <a:pt x="210" y="116"/>
                  <a:pt x="208" y="0"/>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43031" name="Line 21"/>
          <p:cNvSpPr>
            <a:spLocks noChangeShapeType="1"/>
          </p:cNvSpPr>
          <p:nvPr/>
        </p:nvSpPr>
        <p:spPr bwMode="auto">
          <a:xfrm>
            <a:off x="3971925" y="2444750"/>
            <a:ext cx="1011238" cy="0"/>
          </a:xfrm>
          <a:prstGeom prst="line">
            <a:avLst/>
          </a:prstGeom>
          <a:noFill/>
          <a:ln w="76200">
            <a:solidFill>
              <a:schemeClr val="folHlink"/>
            </a:solidFill>
            <a:round/>
            <a:headEnd/>
            <a:tailEnd type="triangle" w="med" len="med"/>
          </a:ln>
        </p:spPr>
        <p:txBody>
          <a:bodyPr wrap="none" anchor="ctr"/>
          <a:lstStyle/>
          <a:p>
            <a:endParaRPr lang="en-US" dirty="0">
              <a:latin typeface="Courier New" pitchFamily="49" charset="0"/>
            </a:endParaRPr>
          </a:p>
        </p:txBody>
      </p:sp>
      <p:sp>
        <p:nvSpPr>
          <p:cNvPr id="43032" name="Freeform 24"/>
          <p:cNvSpPr>
            <a:spLocks/>
          </p:cNvSpPr>
          <p:nvPr/>
        </p:nvSpPr>
        <p:spPr bwMode="auto">
          <a:xfrm>
            <a:off x="3889375" y="2403475"/>
            <a:ext cx="528638" cy="739775"/>
          </a:xfrm>
          <a:custGeom>
            <a:avLst/>
            <a:gdLst>
              <a:gd name="T0" fmla="*/ 0 w 358"/>
              <a:gd name="T1" fmla="*/ 2147483647 h 713"/>
              <a:gd name="T2" fmla="*/ 2147483647 w 358"/>
              <a:gd name="T3" fmla="*/ 2147483647 h 713"/>
              <a:gd name="T4" fmla="*/ 2147483647 w 358"/>
              <a:gd name="T5" fmla="*/ 2147483647 h 713"/>
              <a:gd name="T6" fmla="*/ 2147483647 w 358"/>
              <a:gd name="T7" fmla="*/ 2147483647 h 713"/>
              <a:gd name="T8" fmla="*/ 0 60000 65536"/>
              <a:gd name="T9" fmla="*/ 0 60000 65536"/>
              <a:gd name="T10" fmla="*/ 0 60000 65536"/>
              <a:gd name="T11" fmla="*/ 0 60000 65536"/>
              <a:gd name="T12" fmla="*/ 0 w 358"/>
              <a:gd name="T13" fmla="*/ 0 h 713"/>
              <a:gd name="T14" fmla="*/ 358 w 358"/>
              <a:gd name="T15" fmla="*/ 713 h 713"/>
            </a:gdLst>
            <a:ahLst/>
            <a:cxnLst>
              <a:cxn ang="T8">
                <a:pos x="T0" y="T1"/>
              </a:cxn>
              <a:cxn ang="T9">
                <a:pos x="T2" y="T3"/>
              </a:cxn>
              <a:cxn ang="T10">
                <a:pos x="T4" y="T5"/>
              </a:cxn>
              <a:cxn ang="T11">
                <a:pos x="T6" y="T7"/>
              </a:cxn>
            </a:cxnLst>
            <a:rect l="T12" t="T13" r="T14" b="T15"/>
            <a:pathLst>
              <a:path w="358" h="713">
                <a:moveTo>
                  <a:pt x="0" y="58"/>
                </a:moveTo>
                <a:cubicBezTo>
                  <a:pt x="57" y="29"/>
                  <a:pt x="114" y="0"/>
                  <a:pt x="169" y="58"/>
                </a:cubicBezTo>
                <a:cubicBezTo>
                  <a:pt x="224" y="116"/>
                  <a:pt x="298" y="296"/>
                  <a:pt x="328" y="405"/>
                </a:cubicBezTo>
                <a:cubicBezTo>
                  <a:pt x="358" y="514"/>
                  <a:pt x="352" y="613"/>
                  <a:pt x="347" y="713"/>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43033" name="AutoShape 25"/>
          <p:cNvSpPr>
            <a:spLocks noChangeArrowheads="1"/>
          </p:cNvSpPr>
          <p:nvPr/>
        </p:nvSpPr>
        <p:spPr bwMode="auto">
          <a:xfrm>
            <a:off x="1666875" y="4440238"/>
            <a:ext cx="804863"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43034" name="Line 26"/>
          <p:cNvSpPr>
            <a:spLocks noChangeShapeType="1"/>
          </p:cNvSpPr>
          <p:nvPr/>
        </p:nvSpPr>
        <p:spPr bwMode="auto">
          <a:xfrm>
            <a:off x="2076450" y="4435475"/>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35" name="Text Box 27"/>
          <p:cNvSpPr txBox="1">
            <a:spLocks noChangeArrowheads="1"/>
          </p:cNvSpPr>
          <p:nvPr/>
        </p:nvSpPr>
        <p:spPr bwMode="auto">
          <a:xfrm>
            <a:off x="1852613" y="4456113"/>
            <a:ext cx="184150" cy="51911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3036" name="AutoShape 28"/>
          <p:cNvSpPr>
            <a:spLocks noChangeArrowheads="1"/>
          </p:cNvSpPr>
          <p:nvPr/>
        </p:nvSpPr>
        <p:spPr bwMode="auto">
          <a:xfrm>
            <a:off x="3317875" y="442595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3037" name="Line 29"/>
          <p:cNvSpPr>
            <a:spLocks noChangeShapeType="1"/>
          </p:cNvSpPr>
          <p:nvPr/>
        </p:nvSpPr>
        <p:spPr bwMode="auto">
          <a:xfrm>
            <a:off x="3727450" y="442118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38" name="Text Box 30"/>
          <p:cNvSpPr txBox="1">
            <a:spLocks noChangeArrowheads="1"/>
          </p:cNvSpPr>
          <p:nvPr/>
        </p:nvSpPr>
        <p:spPr bwMode="auto">
          <a:xfrm>
            <a:off x="3296371" y="434181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43039" name="AutoShape 31"/>
          <p:cNvSpPr>
            <a:spLocks noChangeArrowheads="1"/>
          </p:cNvSpPr>
          <p:nvPr/>
        </p:nvSpPr>
        <p:spPr bwMode="auto">
          <a:xfrm>
            <a:off x="5013325" y="4454525"/>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3040" name="Line 32"/>
          <p:cNvSpPr>
            <a:spLocks noChangeShapeType="1"/>
          </p:cNvSpPr>
          <p:nvPr/>
        </p:nvSpPr>
        <p:spPr bwMode="auto">
          <a:xfrm>
            <a:off x="5422900" y="44497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41" name="Text Box 33"/>
          <p:cNvSpPr txBox="1">
            <a:spLocks noChangeArrowheads="1"/>
          </p:cNvSpPr>
          <p:nvPr/>
        </p:nvSpPr>
        <p:spPr bwMode="auto">
          <a:xfrm>
            <a:off x="4972585" y="438467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43042" name="AutoShape 34"/>
          <p:cNvSpPr>
            <a:spLocks noChangeArrowheads="1"/>
          </p:cNvSpPr>
          <p:nvPr/>
        </p:nvSpPr>
        <p:spPr bwMode="auto">
          <a:xfrm>
            <a:off x="6637338" y="4454525"/>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3043" name="Line 35"/>
          <p:cNvSpPr>
            <a:spLocks noChangeShapeType="1"/>
          </p:cNvSpPr>
          <p:nvPr/>
        </p:nvSpPr>
        <p:spPr bwMode="auto">
          <a:xfrm>
            <a:off x="7046913" y="44497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3044" name="Text Box 36"/>
          <p:cNvSpPr txBox="1">
            <a:spLocks noChangeArrowheads="1"/>
          </p:cNvSpPr>
          <p:nvPr/>
        </p:nvSpPr>
        <p:spPr bwMode="auto">
          <a:xfrm>
            <a:off x="6615833" y="4370388"/>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43045" name="Line 37"/>
          <p:cNvSpPr>
            <a:spLocks noChangeShapeType="1"/>
          </p:cNvSpPr>
          <p:nvPr/>
        </p:nvSpPr>
        <p:spPr bwMode="auto">
          <a:xfrm>
            <a:off x="2266950" y="4625975"/>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3046" name="Line 38"/>
          <p:cNvSpPr>
            <a:spLocks noChangeShapeType="1"/>
          </p:cNvSpPr>
          <p:nvPr/>
        </p:nvSpPr>
        <p:spPr bwMode="auto">
          <a:xfrm>
            <a:off x="5634038" y="4640263"/>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3047" name="Line 39"/>
          <p:cNvSpPr>
            <a:spLocks noChangeShapeType="1"/>
          </p:cNvSpPr>
          <p:nvPr/>
        </p:nvSpPr>
        <p:spPr bwMode="auto">
          <a:xfrm>
            <a:off x="3981450" y="4640263"/>
            <a:ext cx="1011238" cy="0"/>
          </a:xfrm>
          <a:prstGeom prst="line">
            <a:avLst/>
          </a:prstGeom>
          <a:noFill/>
          <a:ln w="76200">
            <a:solidFill>
              <a:schemeClr val="folHlink"/>
            </a:solidFill>
            <a:round/>
            <a:headEnd/>
            <a:tailEnd type="triangle" w="med" len="med"/>
          </a:ln>
        </p:spPr>
        <p:txBody>
          <a:bodyPr wrap="none" anchor="ctr"/>
          <a:lstStyle/>
          <a:p>
            <a:endParaRPr lang="en-US" dirty="0">
              <a:latin typeface="Courier New" pitchFamily="49" charset="0"/>
            </a:endParaRPr>
          </a:p>
        </p:txBody>
      </p:sp>
      <p:sp>
        <p:nvSpPr>
          <p:cNvPr id="43048" name="Freeform 42"/>
          <p:cNvSpPr>
            <a:spLocks/>
          </p:cNvSpPr>
          <p:nvPr/>
        </p:nvSpPr>
        <p:spPr bwMode="auto">
          <a:xfrm>
            <a:off x="3927475" y="4664075"/>
            <a:ext cx="2800350" cy="814388"/>
          </a:xfrm>
          <a:custGeom>
            <a:avLst/>
            <a:gdLst>
              <a:gd name="T0" fmla="*/ 2147483647 w 1819"/>
              <a:gd name="T1" fmla="*/ 0 h 531"/>
              <a:gd name="T2" fmla="*/ 2147483647 w 1819"/>
              <a:gd name="T3" fmla="*/ 2147483647 h 531"/>
              <a:gd name="T4" fmla="*/ 2147483647 w 1819"/>
              <a:gd name="T5" fmla="*/ 2147483647 h 531"/>
              <a:gd name="T6" fmla="*/ 2147483647 w 1819"/>
              <a:gd name="T7" fmla="*/ 2147483647 h 531"/>
              <a:gd name="T8" fmla="*/ 0 60000 65536"/>
              <a:gd name="T9" fmla="*/ 0 60000 65536"/>
              <a:gd name="T10" fmla="*/ 0 60000 65536"/>
              <a:gd name="T11" fmla="*/ 0 60000 65536"/>
              <a:gd name="T12" fmla="*/ 0 w 1819"/>
              <a:gd name="T13" fmla="*/ 0 h 531"/>
              <a:gd name="T14" fmla="*/ 1819 w 1819"/>
              <a:gd name="T15" fmla="*/ 531 h 531"/>
            </a:gdLst>
            <a:ahLst/>
            <a:cxnLst>
              <a:cxn ang="T8">
                <a:pos x="T0" y="T1"/>
              </a:cxn>
              <a:cxn ang="T9">
                <a:pos x="T2" y="T3"/>
              </a:cxn>
              <a:cxn ang="T10">
                <a:pos x="T4" y="T5"/>
              </a:cxn>
              <a:cxn ang="T11">
                <a:pos x="T6" y="T7"/>
              </a:cxn>
            </a:cxnLst>
            <a:rect l="T12" t="T13" r="T14" b="T15"/>
            <a:pathLst>
              <a:path w="1819" h="531">
                <a:moveTo>
                  <a:pt x="22" y="0"/>
                </a:moveTo>
                <a:cubicBezTo>
                  <a:pt x="11" y="174"/>
                  <a:pt x="0" y="348"/>
                  <a:pt x="230" y="427"/>
                </a:cubicBezTo>
                <a:cubicBezTo>
                  <a:pt x="460" y="506"/>
                  <a:pt x="1137" y="531"/>
                  <a:pt x="1402" y="476"/>
                </a:cubicBezTo>
                <a:cubicBezTo>
                  <a:pt x="1667" y="421"/>
                  <a:pt x="1743" y="260"/>
                  <a:pt x="1819" y="99"/>
                </a:cubicBezTo>
              </a:path>
            </a:pathLst>
          </a:custGeom>
          <a:noFill/>
          <a:ln w="76200">
            <a:solidFill>
              <a:srgbClr val="FF0000"/>
            </a:solidFill>
            <a:round/>
            <a:headEnd/>
            <a:tailEnd type="triangle" w="med" len="med"/>
          </a:ln>
        </p:spPr>
        <p:txBody>
          <a:bodyPr wrap="none" anchor="ctr"/>
          <a:lstStyle/>
          <a:p>
            <a:endParaRPr lang="en-US" dirty="0">
              <a:latin typeface="Courier New" pitchFamily="49" charset="0"/>
            </a:endParaRPr>
          </a:p>
        </p:txBody>
      </p:sp>
      <p:sp>
        <p:nvSpPr>
          <p:cNvPr id="43049" name="Text Box 43"/>
          <p:cNvSpPr txBox="1">
            <a:spLocks noChangeArrowheads="1"/>
          </p:cNvSpPr>
          <p:nvPr/>
        </p:nvSpPr>
        <p:spPr bwMode="auto">
          <a:xfrm>
            <a:off x="735013" y="1576388"/>
            <a:ext cx="1358064" cy="523220"/>
          </a:xfrm>
          <a:prstGeom prst="rect">
            <a:avLst/>
          </a:prstGeom>
          <a:noFill/>
          <a:ln w="9525" algn="ctr">
            <a:noFill/>
            <a:miter lim="800000"/>
            <a:headEnd/>
            <a:tailEnd/>
          </a:ln>
        </p:spPr>
        <p:txBody>
          <a:bodyPr wrap="none">
            <a:spAutoFit/>
          </a:bodyPr>
          <a:lstStyle/>
          <a:p>
            <a:pPr algn="l"/>
            <a:r>
              <a:rPr lang="en-US" sz="2800" b="1" dirty="0" smtClean="0">
                <a:latin typeface="Courier New" pitchFamily="49" charset="0"/>
                <a:cs typeface="Courier New" pitchFamily="49" charset="0"/>
              </a:rPr>
              <a:t>add</a:t>
            </a:r>
            <a:r>
              <a:rPr lang="en-US" sz="2800" b="1" dirty="0">
                <a:latin typeface="Courier New" pitchFamily="49" charset="0"/>
                <a:cs typeface="Courier New" pitchFamily="49" charset="0"/>
              </a:rPr>
              <a:t>()</a:t>
            </a:r>
            <a:r>
              <a:rPr lang="en-US" sz="2800" b="1" dirty="0">
                <a:solidFill>
                  <a:srgbClr val="FF0000"/>
                </a:solidFill>
                <a:latin typeface="Arial" pitchFamily="34" charset="0"/>
              </a:rPr>
              <a:t> </a:t>
            </a:r>
          </a:p>
        </p:txBody>
      </p:sp>
      <p:sp>
        <p:nvSpPr>
          <p:cNvPr id="43050" name="Text Box 44"/>
          <p:cNvSpPr txBox="1">
            <a:spLocks noChangeArrowheads="1"/>
          </p:cNvSpPr>
          <p:nvPr/>
        </p:nvSpPr>
        <p:spPr bwMode="auto">
          <a:xfrm>
            <a:off x="698500" y="3760788"/>
            <a:ext cx="1927131" cy="523220"/>
          </a:xfrm>
          <a:prstGeom prst="rect">
            <a:avLst/>
          </a:prstGeom>
          <a:noFill/>
          <a:ln w="9525" algn="ctr">
            <a:noFill/>
            <a:miter lim="800000"/>
            <a:headEnd/>
            <a:tailEnd/>
          </a:ln>
        </p:spPr>
        <p:txBody>
          <a:bodyPr wrap="none">
            <a:spAutoFit/>
          </a:bodyPr>
          <a:lstStyle/>
          <a:p>
            <a:pPr algn="l"/>
            <a:r>
              <a:rPr lang="en-US" sz="2800" b="1" dirty="0" smtClean="0">
                <a:solidFill>
                  <a:srgbClr val="FF0000"/>
                </a:solidFill>
                <a:latin typeface="Arial" pitchFamily="34" charset="0"/>
              </a:rPr>
              <a:t>r</a:t>
            </a:r>
            <a:r>
              <a:rPr lang="en-US" sz="2800" b="1" dirty="0" smtClean="0">
                <a:solidFill>
                  <a:srgbClr val="FF0000"/>
                </a:solidFill>
                <a:latin typeface="Courier New" pitchFamily="49" charset="0"/>
                <a:cs typeface="Courier New" pitchFamily="49" charset="0"/>
              </a:rPr>
              <a:t>emove</a:t>
            </a:r>
            <a:r>
              <a:rPr lang="en-US" sz="2800" b="1" dirty="0">
                <a:solidFill>
                  <a:srgbClr val="FF0000"/>
                </a:solidFill>
                <a:latin typeface="Courier New" pitchFamily="49" charset="0"/>
                <a:cs typeface="Courier New" pitchFamily="49" charset="0"/>
              </a:rPr>
              <a:t>()</a:t>
            </a:r>
            <a:r>
              <a:rPr lang="en-US" sz="2800" b="1" dirty="0">
                <a:solidFill>
                  <a:srgbClr val="FF0000"/>
                </a:solidFill>
                <a:latin typeface="Arial" pitchFamily="34" charset="0"/>
              </a:rPr>
              <a:t> </a:t>
            </a:r>
          </a:p>
        </p:txBody>
      </p:sp>
      <p:sp>
        <p:nvSpPr>
          <p:cNvPr id="43" name="Line 16"/>
          <p:cNvSpPr>
            <a:spLocks noChangeShapeType="1"/>
          </p:cNvSpPr>
          <p:nvPr/>
        </p:nvSpPr>
        <p:spPr bwMode="auto">
          <a:xfrm>
            <a:off x="7262813" y="2469823"/>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4" name="Line 16"/>
          <p:cNvSpPr>
            <a:spLocks noChangeShapeType="1"/>
          </p:cNvSpPr>
          <p:nvPr/>
        </p:nvSpPr>
        <p:spPr bwMode="auto">
          <a:xfrm>
            <a:off x="7262812" y="4630083"/>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pPr>
              <a:defRPr/>
            </a:pPr>
            <a:r>
              <a:rPr lang="en-US"/>
              <a:t>Art of Multiprocessor Programming</a:t>
            </a:r>
          </a:p>
        </p:txBody>
      </p:sp>
      <p:sp>
        <p:nvSpPr>
          <p:cNvPr id="24" name="Slide Number Placeholder 4"/>
          <p:cNvSpPr>
            <a:spLocks noGrp="1"/>
          </p:cNvSpPr>
          <p:nvPr>
            <p:ph type="sldNum" sz="quarter" idx="11"/>
          </p:nvPr>
        </p:nvSpPr>
        <p:spPr/>
        <p:txBody>
          <a:bodyPr/>
          <a:lstStyle/>
          <a:p>
            <a:pPr>
              <a:defRPr/>
            </a:pPr>
            <a:fld id="{4BA73553-FF5D-47B8-A2B3-60FC72A92F84}" type="slidenum">
              <a:rPr lang="x-none"/>
              <a:pPr>
                <a:defRPr/>
              </a:pPr>
              <a:t>57</a:t>
            </a:fld>
            <a:endParaRPr lang="en-US"/>
          </a:p>
        </p:txBody>
      </p:sp>
      <p:sp>
        <p:nvSpPr>
          <p:cNvPr id="44036" name="Rectangle 2"/>
          <p:cNvSpPr>
            <a:spLocks noGrp="1" noChangeArrowheads="1"/>
          </p:cNvSpPr>
          <p:nvPr>
            <p:ph type="title"/>
          </p:nvPr>
        </p:nvSpPr>
        <p:spPr>
          <a:xfrm>
            <a:off x="685800" y="450850"/>
            <a:ext cx="7772400" cy="1143000"/>
          </a:xfrm>
        </p:spPr>
        <p:txBody>
          <a:bodyPr/>
          <a:lstStyle/>
          <a:p>
            <a:r>
              <a:rPr lang="en-US" smtClean="0"/>
              <a:t>Coarse-Grained Locking</a:t>
            </a:r>
          </a:p>
        </p:txBody>
      </p:sp>
      <p:sp>
        <p:nvSpPr>
          <p:cNvPr id="44037" name="AutoShape 3"/>
          <p:cNvSpPr>
            <a:spLocks noChangeArrowheads="1"/>
          </p:cNvSpPr>
          <p:nvPr/>
        </p:nvSpPr>
        <p:spPr bwMode="auto">
          <a:xfrm>
            <a:off x="1671638" y="3109913"/>
            <a:ext cx="804862"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44038" name="Line 4"/>
          <p:cNvSpPr>
            <a:spLocks noChangeShapeType="1"/>
          </p:cNvSpPr>
          <p:nvPr/>
        </p:nvSpPr>
        <p:spPr bwMode="auto">
          <a:xfrm>
            <a:off x="2081213" y="31051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4039" name="Text Box 5"/>
          <p:cNvSpPr txBox="1">
            <a:spLocks noChangeArrowheads="1"/>
          </p:cNvSpPr>
          <p:nvPr/>
        </p:nvSpPr>
        <p:spPr bwMode="auto">
          <a:xfrm>
            <a:off x="1857375" y="3125788"/>
            <a:ext cx="184150" cy="51911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4040" name="AutoShape 6"/>
          <p:cNvSpPr>
            <a:spLocks noChangeArrowheads="1"/>
          </p:cNvSpPr>
          <p:nvPr/>
        </p:nvSpPr>
        <p:spPr bwMode="auto">
          <a:xfrm>
            <a:off x="3322638" y="3095625"/>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4041" name="Line 7"/>
          <p:cNvSpPr>
            <a:spLocks noChangeShapeType="1"/>
          </p:cNvSpPr>
          <p:nvPr/>
        </p:nvSpPr>
        <p:spPr bwMode="auto">
          <a:xfrm>
            <a:off x="3732213" y="30908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4042" name="Text Box 8"/>
          <p:cNvSpPr txBox="1">
            <a:spLocks noChangeArrowheads="1"/>
          </p:cNvSpPr>
          <p:nvPr/>
        </p:nvSpPr>
        <p:spPr bwMode="auto">
          <a:xfrm>
            <a:off x="3301133" y="3011488"/>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44043" name="AutoShape 9"/>
          <p:cNvSpPr>
            <a:spLocks noChangeArrowheads="1"/>
          </p:cNvSpPr>
          <p:nvPr/>
        </p:nvSpPr>
        <p:spPr bwMode="auto">
          <a:xfrm>
            <a:off x="5018088" y="3124200"/>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4044" name="Line 10"/>
          <p:cNvSpPr>
            <a:spLocks noChangeShapeType="1"/>
          </p:cNvSpPr>
          <p:nvPr/>
        </p:nvSpPr>
        <p:spPr bwMode="auto">
          <a:xfrm>
            <a:off x="5427663" y="3119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4045" name="Text Box 11"/>
          <p:cNvSpPr txBox="1">
            <a:spLocks noChangeArrowheads="1"/>
          </p:cNvSpPr>
          <p:nvPr/>
        </p:nvSpPr>
        <p:spPr bwMode="auto">
          <a:xfrm>
            <a:off x="4977347" y="3054350"/>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44046" name="AutoShape 12"/>
          <p:cNvSpPr>
            <a:spLocks noChangeArrowheads="1"/>
          </p:cNvSpPr>
          <p:nvPr/>
        </p:nvSpPr>
        <p:spPr bwMode="auto">
          <a:xfrm>
            <a:off x="6670675" y="3124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4047" name="Line 13"/>
          <p:cNvSpPr>
            <a:spLocks noChangeShapeType="1"/>
          </p:cNvSpPr>
          <p:nvPr/>
        </p:nvSpPr>
        <p:spPr bwMode="auto">
          <a:xfrm>
            <a:off x="7080250" y="3119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4048" name="Text Box 14"/>
          <p:cNvSpPr txBox="1">
            <a:spLocks noChangeArrowheads="1"/>
          </p:cNvSpPr>
          <p:nvPr/>
        </p:nvSpPr>
        <p:spPr bwMode="auto">
          <a:xfrm>
            <a:off x="6629935" y="30400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44049" name="Line 15"/>
          <p:cNvSpPr>
            <a:spLocks noChangeShapeType="1"/>
          </p:cNvSpPr>
          <p:nvPr/>
        </p:nvSpPr>
        <p:spPr bwMode="auto">
          <a:xfrm>
            <a:off x="2271713" y="3295650"/>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4050" name="Line 16"/>
          <p:cNvSpPr>
            <a:spLocks noChangeShapeType="1"/>
          </p:cNvSpPr>
          <p:nvPr/>
        </p:nvSpPr>
        <p:spPr bwMode="auto">
          <a:xfrm>
            <a:off x="5638800" y="3309938"/>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4051" name="Line 17"/>
          <p:cNvSpPr>
            <a:spLocks noChangeShapeType="1"/>
          </p:cNvSpPr>
          <p:nvPr/>
        </p:nvSpPr>
        <p:spPr bwMode="auto">
          <a:xfrm>
            <a:off x="3986213" y="3309938"/>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44052" name="Group 18"/>
          <p:cNvGrpSpPr>
            <a:grpSpLocks/>
          </p:cNvGrpSpPr>
          <p:nvPr/>
        </p:nvGrpSpPr>
        <p:grpSpPr bwMode="auto">
          <a:xfrm>
            <a:off x="1671638" y="2543175"/>
            <a:ext cx="471487" cy="476250"/>
            <a:chOff x="2208" y="1920"/>
            <a:chExt cx="1152" cy="1680"/>
          </a:xfrm>
        </p:grpSpPr>
        <p:sp>
          <p:nvSpPr>
            <p:cNvPr id="44053" name="Oval 19"/>
            <p:cNvSpPr>
              <a:spLocks noChangeArrowheads="1"/>
            </p:cNvSpPr>
            <p:nvPr/>
          </p:nvSpPr>
          <p:spPr bwMode="auto">
            <a:xfrm>
              <a:off x="2208" y="2448"/>
              <a:ext cx="1152" cy="1152"/>
            </a:xfrm>
            <a:prstGeom prst="ellipse">
              <a:avLst/>
            </a:prstGeom>
            <a:solidFill>
              <a:schemeClr val="tx2"/>
            </a:solidFill>
            <a:ln w="9525" algn="ctr">
              <a:noFill/>
              <a:round/>
              <a:headEnd/>
              <a:tailEnd/>
            </a:ln>
          </p:spPr>
          <p:txBody>
            <a:bodyPr wrap="none" anchor="ctr"/>
            <a:lstStyle/>
            <a:p>
              <a:endParaRPr lang="en-US" dirty="0">
                <a:latin typeface="Courier New" pitchFamily="49" charset="0"/>
              </a:endParaRPr>
            </a:p>
          </p:txBody>
        </p:sp>
        <p:sp>
          <p:nvSpPr>
            <p:cNvPr id="44054" name="Oval 2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44055" name="AutoShape 2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44056" name="AutoShape 2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2"/>
            </a:solidFill>
            <a:ln w="9525" algn="ctr">
              <a:noFill/>
              <a:miter lim="800000"/>
              <a:headEnd/>
              <a:tailEnd/>
            </a:ln>
          </p:spPr>
          <p:txBody>
            <a:bodyPr wrap="none" anchor="ctr"/>
            <a:lstStyle/>
            <a:p>
              <a:endParaRPr lang="en-US" dirty="0">
                <a:latin typeface="Courier New" pitchFamily="49" charset="0"/>
              </a:endParaRPr>
            </a:p>
          </p:txBody>
        </p:sp>
      </p:grpSp>
      <p:sp>
        <p:nvSpPr>
          <p:cNvPr id="25" name="Line 16"/>
          <p:cNvSpPr>
            <a:spLocks noChangeShapeType="1"/>
          </p:cNvSpPr>
          <p:nvPr/>
        </p:nvSpPr>
        <p:spPr bwMode="auto">
          <a:xfrm>
            <a:off x="7262811" y="33330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pPr>
              <a:defRPr/>
            </a:pPr>
            <a:r>
              <a:rPr lang="en-US"/>
              <a:t>Art of Multiprocessor Programming</a:t>
            </a:r>
          </a:p>
        </p:txBody>
      </p:sp>
      <p:sp>
        <p:nvSpPr>
          <p:cNvPr id="39" name="Slide Number Placeholder 4"/>
          <p:cNvSpPr>
            <a:spLocks noGrp="1"/>
          </p:cNvSpPr>
          <p:nvPr>
            <p:ph type="sldNum" sz="quarter" idx="11"/>
          </p:nvPr>
        </p:nvSpPr>
        <p:spPr/>
        <p:txBody>
          <a:bodyPr/>
          <a:lstStyle/>
          <a:p>
            <a:pPr>
              <a:defRPr/>
            </a:pPr>
            <a:fld id="{F3A9D0A7-A119-4DB1-A681-926483067334}" type="slidenum">
              <a:rPr lang="x-none"/>
              <a:pPr>
                <a:defRPr/>
              </a:pPr>
              <a:t>58</a:t>
            </a:fld>
            <a:endParaRPr lang="en-US"/>
          </a:p>
        </p:txBody>
      </p:sp>
      <p:sp>
        <p:nvSpPr>
          <p:cNvPr id="45060" name="Rectangle 2"/>
          <p:cNvSpPr>
            <a:spLocks noGrp="1" noChangeArrowheads="1"/>
          </p:cNvSpPr>
          <p:nvPr>
            <p:ph type="title"/>
          </p:nvPr>
        </p:nvSpPr>
        <p:spPr>
          <a:xfrm>
            <a:off x="685800" y="450850"/>
            <a:ext cx="7772400" cy="1143000"/>
          </a:xfrm>
        </p:spPr>
        <p:txBody>
          <a:bodyPr/>
          <a:lstStyle/>
          <a:p>
            <a:r>
              <a:rPr lang="en-US" smtClean="0"/>
              <a:t>Coarse-Grained Locking</a:t>
            </a:r>
          </a:p>
        </p:txBody>
      </p:sp>
      <p:sp>
        <p:nvSpPr>
          <p:cNvPr id="45061" name="AutoShape 3"/>
          <p:cNvSpPr>
            <a:spLocks noChangeArrowheads="1"/>
          </p:cNvSpPr>
          <p:nvPr/>
        </p:nvSpPr>
        <p:spPr bwMode="auto">
          <a:xfrm>
            <a:off x="1671638" y="3109913"/>
            <a:ext cx="804862"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45062" name="Line 4"/>
          <p:cNvSpPr>
            <a:spLocks noChangeShapeType="1"/>
          </p:cNvSpPr>
          <p:nvPr/>
        </p:nvSpPr>
        <p:spPr bwMode="auto">
          <a:xfrm>
            <a:off x="2081213" y="31051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5063" name="Text Box 5"/>
          <p:cNvSpPr txBox="1">
            <a:spLocks noChangeArrowheads="1"/>
          </p:cNvSpPr>
          <p:nvPr/>
        </p:nvSpPr>
        <p:spPr bwMode="auto">
          <a:xfrm>
            <a:off x="1857375" y="3125788"/>
            <a:ext cx="184150" cy="51911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5064" name="AutoShape 6"/>
          <p:cNvSpPr>
            <a:spLocks noChangeArrowheads="1"/>
          </p:cNvSpPr>
          <p:nvPr/>
        </p:nvSpPr>
        <p:spPr bwMode="auto">
          <a:xfrm>
            <a:off x="3322638" y="3095625"/>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5065" name="Line 7"/>
          <p:cNvSpPr>
            <a:spLocks noChangeShapeType="1"/>
          </p:cNvSpPr>
          <p:nvPr/>
        </p:nvSpPr>
        <p:spPr bwMode="auto">
          <a:xfrm>
            <a:off x="3732213" y="30908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5066" name="Text Box 8"/>
          <p:cNvSpPr txBox="1">
            <a:spLocks noChangeArrowheads="1"/>
          </p:cNvSpPr>
          <p:nvPr/>
        </p:nvSpPr>
        <p:spPr bwMode="auto">
          <a:xfrm>
            <a:off x="3301133" y="3011488"/>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45067" name="AutoShape 9"/>
          <p:cNvSpPr>
            <a:spLocks noChangeArrowheads="1"/>
          </p:cNvSpPr>
          <p:nvPr/>
        </p:nvSpPr>
        <p:spPr bwMode="auto">
          <a:xfrm>
            <a:off x="5018088" y="3124200"/>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5068" name="Line 10"/>
          <p:cNvSpPr>
            <a:spLocks noChangeShapeType="1"/>
          </p:cNvSpPr>
          <p:nvPr/>
        </p:nvSpPr>
        <p:spPr bwMode="auto">
          <a:xfrm>
            <a:off x="5427663" y="3119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5069" name="Text Box 11"/>
          <p:cNvSpPr txBox="1">
            <a:spLocks noChangeArrowheads="1"/>
          </p:cNvSpPr>
          <p:nvPr/>
        </p:nvSpPr>
        <p:spPr bwMode="auto">
          <a:xfrm>
            <a:off x="4977347" y="3054350"/>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45070" name="AutoShape 12"/>
          <p:cNvSpPr>
            <a:spLocks noChangeArrowheads="1"/>
          </p:cNvSpPr>
          <p:nvPr/>
        </p:nvSpPr>
        <p:spPr bwMode="auto">
          <a:xfrm>
            <a:off x="6670675" y="3124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5071" name="Line 13"/>
          <p:cNvSpPr>
            <a:spLocks noChangeShapeType="1"/>
          </p:cNvSpPr>
          <p:nvPr/>
        </p:nvSpPr>
        <p:spPr bwMode="auto">
          <a:xfrm>
            <a:off x="7080250" y="3119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5072" name="Text Box 14"/>
          <p:cNvSpPr txBox="1">
            <a:spLocks noChangeArrowheads="1"/>
          </p:cNvSpPr>
          <p:nvPr/>
        </p:nvSpPr>
        <p:spPr bwMode="auto">
          <a:xfrm>
            <a:off x="6629935" y="30400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45073" name="Line 15"/>
          <p:cNvSpPr>
            <a:spLocks noChangeShapeType="1"/>
          </p:cNvSpPr>
          <p:nvPr/>
        </p:nvSpPr>
        <p:spPr bwMode="auto">
          <a:xfrm>
            <a:off x="2271713" y="3295650"/>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5074" name="Line 16"/>
          <p:cNvSpPr>
            <a:spLocks noChangeShapeType="1"/>
          </p:cNvSpPr>
          <p:nvPr/>
        </p:nvSpPr>
        <p:spPr bwMode="auto">
          <a:xfrm>
            <a:off x="5638800" y="3309938"/>
            <a:ext cx="1009650" cy="0"/>
          </a:xfrm>
          <a:prstGeom prst="line">
            <a:avLst/>
          </a:prstGeom>
          <a:noFill/>
          <a:ln w="76200">
            <a:solidFill>
              <a:schemeClr val="folHlink"/>
            </a:solidFill>
            <a:round/>
            <a:headEnd/>
            <a:tailEnd type="triangle" w="med" len="med"/>
          </a:ln>
        </p:spPr>
        <p:txBody>
          <a:bodyPr wrap="none" anchor="ctr"/>
          <a:lstStyle/>
          <a:p>
            <a:endParaRPr lang="en-US" dirty="0">
              <a:latin typeface="Courier New" pitchFamily="49" charset="0"/>
            </a:endParaRPr>
          </a:p>
        </p:txBody>
      </p:sp>
      <p:sp>
        <p:nvSpPr>
          <p:cNvPr id="45075" name="Line 17"/>
          <p:cNvSpPr>
            <a:spLocks noChangeShapeType="1"/>
          </p:cNvSpPr>
          <p:nvPr/>
        </p:nvSpPr>
        <p:spPr bwMode="auto">
          <a:xfrm>
            <a:off x="3986213" y="3309938"/>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45076" name="Group 18"/>
          <p:cNvGrpSpPr>
            <a:grpSpLocks/>
          </p:cNvGrpSpPr>
          <p:nvPr/>
        </p:nvGrpSpPr>
        <p:grpSpPr bwMode="auto">
          <a:xfrm>
            <a:off x="1671638" y="2543175"/>
            <a:ext cx="471487" cy="476250"/>
            <a:chOff x="2208" y="1920"/>
            <a:chExt cx="1152" cy="1680"/>
          </a:xfrm>
        </p:grpSpPr>
        <p:sp>
          <p:nvSpPr>
            <p:cNvPr id="45092" name="Oval 1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45093" name="Oval 2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45094" name="AutoShape 2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45095" name="AutoShape 2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45077" name="AutoShape 32"/>
          <p:cNvSpPr>
            <a:spLocks noChangeArrowheads="1"/>
          </p:cNvSpPr>
          <p:nvPr/>
        </p:nvSpPr>
        <p:spPr bwMode="auto">
          <a:xfrm>
            <a:off x="5851525" y="4100513"/>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5078" name="Line 33"/>
          <p:cNvSpPr>
            <a:spLocks noChangeShapeType="1"/>
          </p:cNvSpPr>
          <p:nvPr/>
        </p:nvSpPr>
        <p:spPr bwMode="auto">
          <a:xfrm>
            <a:off x="6261100" y="40957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5079" name="Text Box 34"/>
          <p:cNvSpPr txBox="1">
            <a:spLocks noChangeArrowheads="1"/>
          </p:cNvSpPr>
          <p:nvPr/>
        </p:nvSpPr>
        <p:spPr bwMode="auto">
          <a:xfrm>
            <a:off x="5830021" y="40306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45080" name="Freeform 35"/>
          <p:cNvSpPr>
            <a:spLocks/>
          </p:cNvSpPr>
          <p:nvPr/>
        </p:nvSpPr>
        <p:spPr bwMode="auto">
          <a:xfrm>
            <a:off x="6537325" y="3543300"/>
            <a:ext cx="857250" cy="768350"/>
          </a:xfrm>
          <a:custGeom>
            <a:avLst/>
            <a:gdLst>
              <a:gd name="T0" fmla="*/ 0 w 581"/>
              <a:gd name="T1" fmla="*/ 2147483647 h 675"/>
              <a:gd name="T2" fmla="*/ 2147483647 w 581"/>
              <a:gd name="T3" fmla="*/ 2147483647 h 675"/>
              <a:gd name="T4" fmla="*/ 2147483647 w 581"/>
              <a:gd name="T5" fmla="*/ 2147483647 h 675"/>
              <a:gd name="T6" fmla="*/ 2147483647 w 581"/>
              <a:gd name="T7" fmla="*/ 0 h 675"/>
              <a:gd name="T8" fmla="*/ 0 60000 65536"/>
              <a:gd name="T9" fmla="*/ 0 60000 65536"/>
              <a:gd name="T10" fmla="*/ 0 60000 65536"/>
              <a:gd name="T11" fmla="*/ 0 60000 65536"/>
              <a:gd name="T12" fmla="*/ 0 w 581"/>
              <a:gd name="T13" fmla="*/ 0 h 675"/>
              <a:gd name="T14" fmla="*/ 581 w 581"/>
              <a:gd name="T15" fmla="*/ 675 h 675"/>
            </a:gdLst>
            <a:ahLst/>
            <a:cxnLst>
              <a:cxn ang="T8">
                <a:pos x="T0" y="T1"/>
              </a:cxn>
              <a:cxn ang="T9">
                <a:pos x="T2" y="T3"/>
              </a:cxn>
              <a:cxn ang="T10">
                <a:pos x="T4" y="T5"/>
              </a:cxn>
              <a:cxn ang="T11">
                <a:pos x="T6" y="T7"/>
              </a:cxn>
            </a:cxnLst>
            <a:rect l="T12" t="T13" r="T14" b="T15"/>
            <a:pathLst>
              <a:path w="581" h="675">
                <a:moveTo>
                  <a:pt x="0" y="635"/>
                </a:moveTo>
                <a:cubicBezTo>
                  <a:pt x="245" y="655"/>
                  <a:pt x="491" y="675"/>
                  <a:pt x="536" y="625"/>
                </a:cubicBezTo>
                <a:cubicBezTo>
                  <a:pt x="581" y="575"/>
                  <a:pt x="323" y="441"/>
                  <a:pt x="268" y="337"/>
                </a:cubicBezTo>
                <a:cubicBezTo>
                  <a:pt x="213" y="233"/>
                  <a:pt x="210" y="116"/>
                  <a:pt x="208" y="0"/>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45081" name="Freeform 38"/>
          <p:cNvSpPr>
            <a:spLocks/>
          </p:cNvSpPr>
          <p:nvPr/>
        </p:nvSpPr>
        <p:spPr bwMode="auto">
          <a:xfrm>
            <a:off x="5561013" y="3268663"/>
            <a:ext cx="528637" cy="739775"/>
          </a:xfrm>
          <a:custGeom>
            <a:avLst/>
            <a:gdLst>
              <a:gd name="T0" fmla="*/ 0 w 358"/>
              <a:gd name="T1" fmla="*/ 2147483647 h 713"/>
              <a:gd name="T2" fmla="*/ 2147483647 w 358"/>
              <a:gd name="T3" fmla="*/ 2147483647 h 713"/>
              <a:gd name="T4" fmla="*/ 2147483647 w 358"/>
              <a:gd name="T5" fmla="*/ 2147483647 h 713"/>
              <a:gd name="T6" fmla="*/ 2147483647 w 358"/>
              <a:gd name="T7" fmla="*/ 2147483647 h 713"/>
              <a:gd name="T8" fmla="*/ 0 60000 65536"/>
              <a:gd name="T9" fmla="*/ 0 60000 65536"/>
              <a:gd name="T10" fmla="*/ 0 60000 65536"/>
              <a:gd name="T11" fmla="*/ 0 60000 65536"/>
              <a:gd name="T12" fmla="*/ 0 w 358"/>
              <a:gd name="T13" fmla="*/ 0 h 713"/>
              <a:gd name="T14" fmla="*/ 358 w 358"/>
              <a:gd name="T15" fmla="*/ 713 h 713"/>
            </a:gdLst>
            <a:ahLst/>
            <a:cxnLst>
              <a:cxn ang="T8">
                <a:pos x="T0" y="T1"/>
              </a:cxn>
              <a:cxn ang="T9">
                <a:pos x="T2" y="T3"/>
              </a:cxn>
              <a:cxn ang="T10">
                <a:pos x="T4" y="T5"/>
              </a:cxn>
              <a:cxn ang="T11">
                <a:pos x="T6" y="T7"/>
              </a:cxn>
            </a:cxnLst>
            <a:rect l="T12" t="T13" r="T14" b="T15"/>
            <a:pathLst>
              <a:path w="358" h="713">
                <a:moveTo>
                  <a:pt x="0" y="58"/>
                </a:moveTo>
                <a:cubicBezTo>
                  <a:pt x="57" y="29"/>
                  <a:pt x="114" y="0"/>
                  <a:pt x="169" y="58"/>
                </a:cubicBezTo>
                <a:cubicBezTo>
                  <a:pt x="224" y="116"/>
                  <a:pt x="298" y="296"/>
                  <a:pt x="328" y="405"/>
                </a:cubicBezTo>
                <a:cubicBezTo>
                  <a:pt x="358" y="514"/>
                  <a:pt x="352" y="613"/>
                  <a:pt x="347" y="713"/>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grpSp>
        <p:nvGrpSpPr>
          <p:cNvPr id="45082" name="Group 40"/>
          <p:cNvGrpSpPr>
            <a:grpSpLocks/>
          </p:cNvGrpSpPr>
          <p:nvPr/>
        </p:nvGrpSpPr>
        <p:grpSpPr bwMode="auto">
          <a:xfrm>
            <a:off x="1836738" y="3929063"/>
            <a:ext cx="1081087" cy="838200"/>
            <a:chOff x="1584" y="816"/>
            <a:chExt cx="912" cy="816"/>
          </a:xfrm>
        </p:grpSpPr>
        <p:sp>
          <p:nvSpPr>
            <p:cNvPr id="45083" name="Freeform 4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5084" name="Freeform 4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5085" name="Freeform 43"/>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5086" name="Freeform 4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45087" name="Freeform 4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45088" name="Freeform 4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45089" name="Freeform 47"/>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5090" name="Freeform 48"/>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5091" name="Freeform 49"/>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40" name="Line 16"/>
          <p:cNvSpPr>
            <a:spLocks noChangeShapeType="1"/>
          </p:cNvSpPr>
          <p:nvPr/>
        </p:nvSpPr>
        <p:spPr bwMode="auto">
          <a:xfrm>
            <a:off x="7262811" y="33330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3"/>
          <p:cNvSpPr>
            <a:spLocks noGrp="1"/>
          </p:cNvSpPr>
          <p:nvPr>
            <p:ph type="ftr" sz="quarter" idx="10"/>
          </p:nvPr>
        </p:nvSpPr>
        <p:spPr/>
        <p:txBody>
          <a:bodyPr/>
          <a:lstStyle/>
          <a:p>
            <a:pPr>
              <a:defRPr/>
            </a:pPr>
            <a:r>
              <a:rPr lang="en-US"/>
              <a:t>Art of Multiprocessor Programming</a:t>
            </a:r>
          </a:p>
        </p:txBody>
      </p:sp>
      <p:sp>
        <p:nvSpPr>
          <p:cNvPr id="70" name="Slide Number Placeholder 4"/>
          <p:cNvSpPr>
            <a:spLocks noGrp="1"/>
          </p:cNvSpPr>
          <p:nvPr>
            <p:ph type="sldNum" sz="quarter" idx="11"/>
          </p:nvPr>
        </p:nvSpPr>
        <p:spPr/>
        <p:txBody>
          <a:bodyPr/>
          <a:lstStyle/>
          <a:p>
            <a:pPr>
              <a:defRPr/>
            </a:pPr>
            <a:fld id="{98E55E3F-3F89-419C-A705-1E4EFD345E12}" type="slidenum">
              <a:rPr lang="x-none"/>
              <a:pPr>
                <a:defRPr/>
              </a:pPr>
              <a:t>59</a:t>
            </a:fld>
            <a:endParaRPr lang="en-US"/>
          </a:p>
        </p:txBody>
      </p:sp>
      <p:sp>
        <p:nvSpPr>
          <p:cNvPr id="46084" name="AutoShape 73"/>
          <p:cNvSpPr>
            <a:spLocks noChangeArrowheads="1"/>
          </p:cNvSpPr>
          <p:nvPr/>
        </p:nvSpPr>
        <p:spPr bwMode="auto">
          <a:xfrm>
            <a:off x="4038600" y="3975100"/>
            <a:ext cx="1587500" cy="406400"/>
          </a:xfrm>
          <a:prstGeom prst="wedgeRoundRectCallout">
            <a:avLst>
              <a:gd name="adj1" fmla="val -66898"/>
              <a:gd name="adj2" fmla="val 54296"/>
              <a:gd name="adj3" fmla="val 16667"/>
            </a:avLst>
          </a:prstGeom>
          <a:solidFill>
            <a:schemeClr val="bg1"/>
          </a:solidFill>
          <a:ln w="38100" algn="ctr">
            <a:solidFill>
              <a:srgbClr val="FF0066"/>
            </a:solidFill>
            <a:miter lim="800000"/>
            <a:headEnd/>
            <a:tailEnd/>
          </a:ln>
        </p:spPr>
        <p:txBody>
          <a:bodyPr/>
          <a:lstStyle/>
          <a:p>
            <a:pPr algn="ctr"/>
            <a:r>
              <a:rPr lang="en-US" sz="1600" b="1" dirty="0">
                <a:solidFill>
                  <a:srgbClr val="FF0066"/>
                </a:solidFill>
                <a:latin typeface="Courier New" pitchFamily="49" charset="0"/>
              </a:rPr>
              <a:t>honk!</a:t>
            </a:r>
          </a:p>
        </p:txBody>
      </p:sp>
      <p:grpSp>
        <p:nvGrpSpPr>
          <p:cNvPr id="46085" name="Group 50"/>
          <p:cNvGrpSpPr>
            <a:grpSpLocks/>
          </p:cNvGrpSpPr>
          <p:nvPr/>
        </p:nvGrpSpPr>
        <p:grpSpPr bwMode="auto">
          <a:xfrm>
            <a:off x="3030538" y="4208463"/>
            <a:ext cx="1081087" cy="838200"/>
            <a:chOff x="1584" y="816"/>
            <a:chExt cx="912" cy="816"/>
          </a:xfrm>
        </p:grpSpPr>
        <p:sp>
          <p:nvSpPr>
            <p:cNvPr id="46142" name="Freeform 5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43" name="Freeform 5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44" name="Freeform 53"/>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45" name="Freeform 5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66"/>
            </a:solidFill>
            <a:ln w="38100">
              <a:solidFill>
                <a:schemeClr val="tx1"/>
              </a:solidFill>
              <a:round/>
              <a:headEnd/>
              <a:tailEnd/>
            </a:ln>
          </p:spPr>
          <p:txBody>
            <a:bodyPr wrap="none" anchor="ctr"/>
            <a:lstStyle/>
            <a:p>
              <a:endParaRPr lang="en-US" dirty="0">
                <a:latin typeface="Courier New" pitchFamily="49" charset="0"/>
              </a:endParaRPr>
            </a:p>
          </p:txBody>
        </p:sp>
        <p:sp>
          <p:nvSpPr>
            <p:cNvPr id="46146" name="Freeform 5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66"/>
            </a:solidFill>
            <a:ln w="38100">
              <a:solidFill>
                <a:schemeClr val="tx1"/>
              </a:solidFill>
              <a:round/>
              <a:headEnd/>
              <a:tailEnd/>
            </a:ln>
          </p:spPr>
          <p:txBody>
            <a:bodyPr wrap="none" anchor="ctr"/>
            <a:lstStyle/>
            <a:p>
              <a:endParaRPr lang="en-US" dirty="0">
                <a:latin typeface="Courier New" pitchFamily="49" charset="0"/>
              </a:endParaRPr>
            </a:p>
          </p:txBody>
        </p:sp>
        <p:sp>
          <p:nvSpPr>
            <p:cNvPr id="46147" name="Freeform 5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66"/>
            </a:solidFill>
            <a:ln w="38100">
              <a:solidFill>
                <a:schemeClr val="tx1"/>
              </a:solidFill>
              <a:round/>
              <a:headEnd/>
              <a:tailEnd/>
            </a:ln>
          </p:spPr>
          <p:txBody>
            <a:bodyPr wrap="none" anchor="ctr"/>
            <a:lstStyle/>
            <a:p>
              <a:endParaRPr lang="en-US" dirty="0">
                <a:latin typeface="Courier New" pitchFamily="49" charset="0"/>
              </a:endParaRPr>
            </a:p>
          </p:txBody>
        </p:sp>
        <p:sp>
          <p:nvSpPr>
            <p:cNvPr id="46148" name="Freeform 57"/>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49" name="Freeform 58"/>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50" name="Freeform 59"/>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46086" name="Group 60"/>
          <p:cNvGrpSpPr>
            <a:grpSpLocks/>
          </p:cNvGrpSpPr>
          <p:nvPr/>
        </p:nvGrpSpPr>
        <p:grpSpPr bwMode="auto">
          <a:xfrm>
            <a:off x="2459038" y="4119563"/>
            <a:ext cx="1081087" cy="838200"/>
            <a:chOff x="1584" y="816"/>
            <a:chExt cx="912" cy="816"/>
          </a:xfrm>
        </p:grpSpPr>
        <p:sp>
          <p:nvSpPr>
            <p:cNvPr id="46133" name="Freeform 6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34" name="Freeform 6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35" name="Freeform 63"/>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36" name="Freeform 6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tx1"/>
              </a:solidFill>
              <a:round/>
              <a:headEnd/>
              <a:tailEnd/>
            </a:ln>
          </p:spPr>
          <p:txBody>
            <a:bodyPr wrap="none" anchor="ctr"/>
            <a:lstStyle/>
            <a:p>
              <a:endParaRPr lang="en-US" dirty="0">
                <a:latin typeface="Courier New" pitchFamily="49" charset="0"/>
              </a:endParaRPr>
            </a:p>
          </p:txBody>
        </p:sp>
        <p:sp>
          <p:nvSpPr>
            <p:cNvPr id="46137" name="Freeform 6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tx1"/>
              </a:solidFill>
              <a:round/>
              <a:headEnd/>
              <a:tailEnd/>
            </a:ln>
          </p:spPr>
          <p:txBody>
            <a:bodyPr wrap="none" anchor="ctr"/>
            <a:lstStyle/>
            <a:p>
              <a:endParaRPr lang="en-US" dirty="0">
                <a:latin typeface="Courier New" pitchFamily="49" charset="0"/>
              </a:endParaRPr>
            </a:p>
          </p:txBody>
        </p:sp>
        <p:sp>
          <p:nvSpPr>
            <p:cNvPr id="46138" name="Freeform 6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tx1"/>
              </a:solidFill>
              <a:round/>
              <a:headEnd/>
              <a:tailEnd/>
            </a:ln>
          </p:spPr>
          <p:txBody>
            <a:bodyPr wrap="none" anchor="ctr"/>
            <a:lstStyle/>
            <a:p>
              <a:endParaRPr lang="en-US" dirty="0">
                <a:latin typeface="Courier New" pitchFamily="49" charset="0"/>
              </a:endParaRPr>
            </a:p>
          </p:txBody>
        </p:sp>
        <p:sp>
          <p:nvSpPr>
            <p:cNvPr id="46139" name="Freeform 67"/>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40" name="Freeform 68"/>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41" name="Freeform 69"/>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46087" name="Rectangle 2"/>
          <p:cNvSpPr>
            <a:spLocks noGrp="1" noChangeArrowheads="1"/>
          </p:cNvSpPr>
          <p:nvPr>
            <p:ph type="title"/>
          </p:nvPr>
        </p:nvSpPr>
        <p:spPr>
          <a:xfrm>
            <a:off x="685800" y="450850"/>
            <a:ext cx="7772400" cy="1143000"/>
          </a:xfrm>
        </p:spPr>
        <p:txBody>
          <a:bodyPr/>
          <a:lstStyle/>
          <a:p>
            <a:r>
              <a:rPr lang="en-US" smtClean="0"/>
              <a:t>Coarse-Grained Locking</a:t>
            </a:r>
          </a:p>
        </p:txBody>
      </p:sp>
      <p:sp>
        <p:nvSpPr>
          <p:cNvPr id="46088" name="AutoShape 3"/>
          <p:cNvSpPr>
            <a:spLocks noChangeArrowheads="1"/>
          </p:cNvSpPr>
          <p:nvPr/>
        </p:nvSpPr>
        <p:spPr bwMode="auto">
          <a:xfrm>
            <a:off x="1671638" y="3109913"/>
            <a:ext cx="804862" cy="371475"/>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46089" name="Line 4"/>
          <p:cNvSpPr>
            <a:spLocks noChangeShapeType="1"/>
          </p:cNvSpPr>
          <p:nvPr/>
        </p:nvSpPr>
        <p:spPr bwMode="auto">
          <a:xfrm>
            <a:off x="2081213" y="31051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090" name="Text Box 5"/>
          <p:cNvSpPr txBox="1">
            <a:spLocks noChangeArrowheads="1"/>
          </p:cNvSpPr>
          <p:nvPr/>
        </p:nvSpPr>
        <p:spPr bwMode="auto">
          <a:xfrm>
            <a:off x="1857375" y="3125788"/>
            <a:ext cx="184150" cy="519112"/>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sp>
        <p:nvSpPr>
          <p:cNvPr id="46091" name="AutoShape 6"/>
          <p:cNvSpPr>
            <a:spLocks noChangeArrowheads="1"/>
          </p:cNvSpPr>
          <p:nvPr/>
        </p:nvSpPr>
        <p:spPr bwMode="auto">
          <a:xfrm>
            <a:off x="3322638" y="3095625"/>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6092" name="Line 7"/>
          <p:cNvSpPr>
            <a:spLocks noChangeShapeType="1"/>
          </p:cNvSpPr>
          <p:nvPr/>
        </p:nvSpPr>
        <p:spPr bwMode="auto">
          <a:xfrm>
            <a:off x="3732213" y="3090863"/>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093" name="Text Box 8"/>
          <p:cNvSpPr txBox="1">
            <a:spLocks noChangeArrowheads="1"/>
          </p:cNvSpPr>
          <p:nvPr/>
        </p:nvSpPr>
        <p:spPr bwMode="auto">
          <a:xfrm>
            <a:off x="3301133" y="3011488"/>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sp>
        <p:nvSpPr>
          <p:cNvPr id="46094" name="AutoShape 9"/>
          <p:cNvSpPr>
            <a:spLocks noChangeArrowheads="1"/>
          </p:cNvSpPr>
          <p:nvPr/>
        </p:nvSpPr>
        <p:spPr bwMode="auto">
          <a:xfrm>
            <a:off x="5018088" y="3124200"/>
            <a:ext cx="804862"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6095" name="Line 10"/>
          <p:cNvSpPr>
            <a:spLocks noChangeShapeType="1"/>
          </p:cNvSpPr>
          <p:nvPr/>
        </p:nvSpPr>
        <p:spPr bwMode="auto">
          <a:xfrm>
            <a:off x="5427663" y="3119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096" name="Text Box 11"/>
          <p:cNvSpPr txBox="1">
            <a:spLocks noChangeArrowheads="1"/>
          </p:cNvSpPr>
          <p:nvPr/>
        </p:nvSpPr>
        <p:spPr bwMode="auto">
          <a:xfrm>
            <a:off x="4977347" y="3054350"/>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46097" name="AutoShape 12"/>
          <p:cNvSpPr>
            <a:spLocks noChangeArrowheads="1"/>
          </p:cNvSpPr>
          <p:nvPr/>
        </p:nvSpPr>
        <p:spPr bwMode="auto">
          <a:xfrm>
            <a:off x="6670675" y="3124200"/>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6098" name="Line 13"/>
          <p:cNvSpPr>
            <a:spLocks noChangeShapeType="1"/>
          </p:cNvSpPr>
          <p:nvPr/>
        </p:nvSpPr>
        <p:spPr bwMode="auto">
          <a:xfrm>
            <a:off x="7080250" y="3119438"/>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099" name="Text Box 14"/>
          <p:cNvSpPr txBox="1">
            <a:spLocks noChangeArrowheads="1"/>
          </p:cNvSpPr>
          <p:nvPr/>
        </p:nvSpPr>
        <p:spPr bwMode="auto">
          <a:xfrm>
            <a:off x="6629935" y="3040063"/>
            <a:ext cx="404278" cy="52322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sp>
        <p:nvSpPr>
          <p:cNvPr id="46100" name="Line 15"/>
          <p:cNvSpPr>
            <a:spLocks noChangeShapeType="1"/>
          </p:cNvSpPr>
          <p:nvPr/>
        </p:nvSpPr>
        <p:spPr bwMode="auto">
          <a:xfrm>
            <a:off x="2271713" y="3295650"/>
            <a:ext cx="10096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6101" name="Line 16"/>
          <p:cNvSpPr>
            <a:spLocks noChangeShapeType="1"/>
          </p:cNvSpPr>
          <p:nvPr/>
        </p:nvSpPr>
        <p:spPr bwMode="auto">
          <a:xfrm>
            <a:off x="5638800" y="3309938"/>
            <a:ext cx="1009650" cy="0"/>
          </a:xfrm>
          <a:prstGeom prst="line">
            <a:avLst/>
          </a:prstGeom>
          <a:noFill/>
          <a:ln w="76200">
            <a:solidFill>
              <a:schemeClr val="folHlink"/>
            </a:solidFill>
            <a:round/>
            <a:headEnd/>
            <a:tailEnd type="triangle" w="med" len="med"/>
          </a:ln>
        </p:spPr>
        <p:txBody>
          <a:bodyPr wrap="none" anchor="ctr"/>
          <a:lstStyle/>
          <a:p>
            <a:endParaRPr lang="en-US" dirty="0">
              <a:latin typeface="Courier New" pitchFamily="49" charset="0"/>
            </a:endParaRPr>
          </a:p>
        </p:txBody>
      </p:sp>
      <p:sp>
        <p:nvSpPr>
          <p:cNvPr id="46102" name="Line 17"/>
          <p:cNvSpPr>
            <a:spLocks noChangeShapeType="1"/>
          </p:cNvSpPr>
          <p:nvPr/>
        </p:nvSpPr>
        <p:spPr bwMode="auto">
          <a:xfrm>
            <a:off x="3986213" y="3309938"/>
            <a:ext cx="10112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46103" name="Group 18"/>
          <p:cNvGrpSpPr>
            <a:grpSpLocks/>
          </p:cNvGrpSpPr>
          <p:nvPr/>
        </p:nvGrpSpPr>
        <p:grpSpPr bwMode="auto">
          <a:xfrm>
            <a:off x="1671638" y="2543175"/>
            <a:ext cx="471487" cy="476250"/>
            <a:chOff x="2208" y="1920"/>
            <a:chExt cx="1152" cy="1680"/>
          </a:xfrm>
        </p:grpSpPr>
        <p:sp>
          <p:nvSpPr>
            <p:cNvPr id="46129" name="Oval 1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46130" name="Oval 2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46131" name="AutoShape 2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46132" name="AutoShape 2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5" name="Group 23"/>
          <p:cNvGrpSpPr>
            <a:grpSpLocks/>
          </p:cNvGrpSpPr>
          <p:nvPr/>
        </p:nvGrpSpPr>
        <p:grpSpPr bwMode="auto">
          <a:xfrm>
            <a:off x="1627188" y="1797050"/>
            <a:ext cx="682625" cy="814388"/>
            <a:chOff x="2571" y="1098"/>
            <a:chExt cx="412" cy="328"/>
          </a:xfrm>
        </p:grpSpPr>
        <p:sp>
          <p:nvSpPr>
            <p:cNvPr id="46122" name="Freeform 24"/>
            <p:cNvSpPr>
              <a:spLocks/>
            </p:cNvSpPr>
            <p:nvPr/>
          </p:nvSpPr>
          <p:spPr bwMode="auto">
            <a:xfrm>
              <a:off x="2571" y="1098"/>
              <a:ext cx="188" cy="321"/>
            </a:xfrm>
            <a:custGeom>
              <a:avLst/>
              <a:gdLst>
                <a:gd name="T0" fmla="*/ 492 w 141"/>
                <a:gd name="T1" fmla="*/ 100 h 428"/>
                <a:gd name="T2" fmla="*/ 476 w 141"/>
                <a:gd name="T3" fmla="*/ 96 h 428"/>
                <a:gd name="T4" fmla="*/ 407 w 141"/>
                <a:gd name="T5" fmla="*/ 91 h 428"/>
                <a:gd name="T6" fmla="*/ 343 w 141"/>
                <a:gd name="T7" fmla="*/ 87 h 428"/>
                <a:gd name="T8" fmla="*/ 293 w 141"/>
                <a:gd name="T9" fmla="*/ 83 h 428"/>
                <a:gd name="T10" fmla="*/ 244 w 141"/>
                <a:gd name="T11" fmla="*/ 80 h 428"/>
                <a:gd name="T12" fmla="*/ 199 w 141"/>
                <a:gd name="T13" fmla="*/ 77 h 428"/>
                <a:gd name="T14" fmla="*/ 149 w 141"/>
                <a:gd name="T15" fmla="*/ 74 h 428"/>
                <a:gd name="T16" fmla="*/ 97 w 141"/>
                <a:gd name="T17" fmla="*/ 71 h 428"/>
                <a:gd name="T18" fmla="*/ 65 w 141"/>
                <a:gd name="T19" fmla="*/ 66 h 428"/>
                <a:gd name="T20" fmla="*/ 49 w 141"/>
                <a:gd name="T21" fmla="*/ 62 h 428"/>
                <a:gd name="T22" fmla="*/ 16 w 141"/>
                <a:gd name="T23" fmla="*/ 59 h 428"/>
                <a:gd name="T24" fmla="*/ 0 w 141"/>
                <a:gd name="T25" fmla="*/ 55 h 428"/>
                <a:gd name="T26" fmla="*/ 16 w 141"/>
                <a:gd name="T27" fmla="*/ 51 h 428"/>
                <a:gd name="T28" fmla="*/ 36 w 141"/>
                <a:gd name="T29" fmla="*/ 46 h 428"/>
                <a:gd name="T30" fmla="*/ 65 w 141"/>
                <a:gd name="T31" fmla="*/ 42 h 428"/>
                <a:gd name="T32" fmla="*/ 79 w 141"/>
                <a:gd name="T33" fmla="*/ 38 h 428"/>
                <a:gd name="T34" fmla="*/ 97 w 141"/>
                <a:gd name="T35" fmla="*/ 32 h 428"/>
                <a:gd name="T36" fmla="*/ 113 w 141"/>
                <a:gd name="T37" fmla="*/ 28 h 428"/>
                <a:gd name="T38" fmla="*/ 149 w 141"/>
                <a:gd name="T39" fmla="*/ 24 h 428"/>
                <a:gd name="T40" fmla="*/ 164 w 141"/>
                <a:gd name="T41" fmla="*/ 20 h 428"/>
                <a:gd name="T42" fmla="*/ 180 w 141"/>
                <a:gd name="T43" fmla="*/ 17 h 428"/>
                <a:gd name="T44" fmla="*/ 199 w 141"/>
                <a:gd name="T45" fmla="*/ 12 h 428"/>
                <a:gd name="T46" fmla="*/ 215 w 141"/>
                <a:gd name="T47" fmla="*/ 8 h 428"/>
                <a:gd name="T48" fmla="*/ 244 w 141"/>
                <a:gd name="T49" fmla="*/ 4 h 428"/>
                <a:gd name="T50" fmla="*/ 263 w 141"/>
                <a:gd name="T51" fmla="*/ 0 h 428"/>
                <a:gd name="T52" fmla="*/ 277 w 141"/>
                <a:gd name="T53" fmla="*/ 4 h 428"/>
                <a:gd name="T54" fmla="*/ 277 w 141"/>
                <a:gd name="T55" fmla="*/ 8 h 428"/>
                <a:gd name="T56" fmla="*/ 277 w 141"/>
                <a:gd name="T57" fmla="*/ 12 h 428"/>
                <a:gd name="T58" fmla="*/ 293 w 141"/>
                <a:gd name="T59" fmla="*/ 17 h 428"/>
                <a:gd name="T60" fmla="*/ 329 w 141"/>
                <a:gd name="T61" fmla="*/ 20 h 428"/>
                <a:gd name="T62" fmla="*/ 363 w 141"/>
                <a:gd name="T63" fmla="*/ 24 h 428"/>
                <a:gd name="T64" fmla="*/ 407 w 141"/>
                <a:gd name="T65" fmla="*/ 28 h 428"/>
                <a:gd name="T66" fmla="*/ 457 w 141"/>
                <a:gd name="T67" fmla="*/ 32 h 428"/>
                <a:gd name="T68" fmla="*/ 492 w 141"/>
                <a:gd name="T69" fmla="*/ 35 h 428"/>
                <a:gd name="T70" fmla="*/ 521 w 141"/>
                <a:gd name="T71" fmla="*/ 39 h 428"/>
                <a:gd name="T72" fmla="*/ 556 w 141"/>
                <a:gd name="T73" fmla="*/ 43 h 428"/>
                <a:gd name="T74" fmla="*/ 571 w 141"/>
                <a:gd name="T75" fmla="*/ 46 h 428"/>
                <a:gd name="T76" fmla="*/ 591 w 141"/>
                <a:gd name="T77" fmla="*/ 51 h 428"/>
                <a:gd name="T78" fmla="*/ 591 w 141"/>
                <a:gd name="T79" fmla="*/ 55 h 428"/>
                <a:gd name="T80" fmla="*/ 591 w 141"/>
                <a:gd name="T81" fmla="*/ 59 h 428"/>
                <a:gd name="T82" fmla="*/ 591 w 141"/>
                <a:gd name="T83" fmla="*/ 62 h 428"/>
                <a:gd name="T84" fmla="*/ 591 w 141"/>
                <a:gd name="T85" fmla="*/ 66 h 428"/>
                <a:gd name="T86" fmla="*/ 571 w 141"/>
                <a:gd name="T87" fmla="*/ 71 h 428"/>
                <a:gd name="T88" fmla="*/ 571 w 141"/>
                <a:gd name="T89" fmla="*/ 74 h 428"/>
                <a:gd name="T90" fmla="*/ 571 w 141"/>
                <a:gd name="T91" fmla="*/ 78 h 428"/>
                <a:gd name="T92" fmla="*/ 556 w 141"/>
                <a:gd name="T93" fmla="*/ 82 h 428"/>
                <a:gd name="T94" fmla="*/ 540 w 141"/>
                <a:gd name="T95" fmla="*/ 85 h 428"/>
                <a:gd name="T96" fmla="*/ 540 w 141"/>
                <a:gd name="T97" fmla="*/ 90 h 428"/>
                <a:gd name="T98" fmla="*/ 521 w 141"/>
                <a:gd name="T99" fmla="*/ 94 h 428"/>
                <a:gd name="T100" fmla="*/ 492 w 141"/>
                <a:gd name="T101" fmla="*/ 98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en-US" dirty="0">
                <a:latin typeface="Courier New" pitchFamily="49" charset="0"/>
              </a:endParaRPr>
            </a:p>
          </p:txBody>
        </p:sp>
        <p:sp>
          <p:nvSpPr>
            <p:cNvPr id="46123" name="Freeform 25"/>
            <p:cNvSpPr>
              <a:spLocks/>
            </p:cNvSpPr>
            <p:nvPr/>
          </p:nvSpPr>
          <p:spPr bwMode="auto">
            <a:xfrm>
              <a:off x="2712" y="1207"/>
              <a:ext cx="194" cy="219"/>
            </a:xfrm>
            <a:custGeom>
              <a:avLst/>
              <a:gdLst>
                <a:gd name="T0" fmla="*/ 104 w 145"/>
                <a:gd name="T1" fmla="*/ 67 h 292"/>
                <a:gd name="T2" fmla="*/ 120 w 145"/>
                <a:gd name="T3" fmla="*/ 64 h 292"/>
                <a:gd name="T4" fmla="*/ 190 w 145"/>
                <a:gd name="T5" fmla="*/ 62 h 292"/>
                <a:gd name="T6" fmla="*/ 256 w 145"/>
                <a:gd name="T7" fmla="*/ 59 h 292"/>
                <a:gd name="T8" fmla="*/ 306 w 145"/>
                <a:gd name="T9" fmla="*/ 56 h 292"/>
                <a:gd name="T10" fmla="*/ 360 w 145"/>
                <a:gd name="T11" fmla="*/ 55 h 292"/>
                <a:gd name="T12" fmla="*/ 409 w 145"/>
                <a:gd name="T13" fmla="*/ 53 h 292"/>
                <a:gd name="T14" fmla="*/ 462 w 145"/>
                <a:gd name="T15" fmla="*/ 50 h 292"/>
                <a:gd name="T16" fmla="*/ 515 w 145"/>
                <a:gd name="T17" fmla="*/ 48 h 292"/>
                <a:gd name="T18" fmla="*/ 547 w 145"/>
                <a:gd name="T19" fmla="*/ 45 h 292"/>
                <a:gd name="T20" fmla="*/ 567 w 145"/>
                <a:gd name="T21" fmla="*/ 43 h 292"/>
                <a:gd name="T22" fmla="*/ 598 w 145"/>
                <a:gd name="T23" fmla="*/ 40 h 292"/>
                <a:gd name="T24" fmla="*/ 618 w 145"/>
                <a:gd name="T25" fmla="*/ 37 h 292"/>
                <a:gd name="T26" fmla="*/ 598 w 145"/>
                <a:gd name="T27" fmla="*/ 34 h 292"/>
                <a:gd name="T28" fmla="*/ 583 w 145"/>
                <a:gd name="T29" fmla="*/ 32 h 292"/>
                <a:gd name="T30" fmla="*/ 547 w 145"/>
                <a:gd name="T31" fmla="*/ 28 h 292"/>
                <a:gd name="T32" fmla="*/ 531 w 145"/>
                <a:gd name="T33" fmla="*/ 26 h 292"/>
                <a:gd name="T34" fmla="*/ 515 w 145"/>
                <a:gd name="T35" fmla="*/ 22 h 292"/>
                <a:gd name="T36" fmla="*/ 496 w 145"/>
                <a:gd name="T37" fmla="*/ 18 h 292"/>
                <a:gd name="T38" fmla="*/ 462 w 145"/>
                <a:gd name="T39" fmla="*/ 16 h 292"/>
                <a:gd name="T40" fmla="*/ 446 w 145"/>
                <a:gd name="T41" fmla="*/ 13 h 292"/>
                <a:gd name="T42" fmla="*/ 428 w 145"/>
                <a:gd name="T43" fmla="*/ 10 h 292"/>
                <a:gd name="T44" fmla="*/ 409 w 145"/>
                <a:gd name="T45" fmla="*/ 7 h 292"/>
                <a:gd name="T46" fmla="*/ 396 w 145"/>
                <a:gd name="T47" fmla="*/ 5 h 292"/>
                <a:gd name="T48" fmla="*/ 360 w 145"/>
                <a:gd name="T49" fmla="*/ 2 h 292"/>
                <a:gd name="T50" fmla="*/ 343 w 145"/>
                <a:gd name="T51" fmla="*/ 0 h 292"/>
                <a:gd name="T52" fmla="*/ 326 w 145"/>
                <a:gd name="T53" fmla="*/ 2 h 292"/>
                <a:gd name="T54" fmla="*/ 326 w 145"/>
                <a:gd name="T55" fmla="*/ 5 h 292"/>
                <a:gd name="T56" fmla="*/ 326 w 145"/>
                <a:gd name="T57" fmla="*/ 7 h 292"/>
                <a:gd name="T58" fmla="*/ 306 w 145"/>
                <a:gd name="T59" fmla="*/ 10 h 292"/>
                <a:gd name="T60" fmla="*/ 276 w 145"/>
                <a:gd name="T61" fmla="*/ 13 h 292"/>
                <a:gd name="T62" fmla="*/ 239 w 145"/>
                <a:gd name="T63" fmla="*/ 16 h 292"/>
                <a:gd name="T64" fmla="*/ 190 w 145"/>
                <a:gd name="T65" fmla="*/ 18 h 292"/>
                <a:gd name="T66" fmla="*/ 139 w 145"/>
                <a:gd name="T67" fmla="*/ 21 h 292"/>
                <a:gd name="T68" fmla="*/ 104 w 145"/>
                <a:gd name="T69" fmla="*/ 24 h 292"/>
                <a:gd name="T70" fmla="*/ 67 w 145"/>
                <a:gd name="T71" fmla="*/ 26 h 292"/>
                <a:gd name="T72" fmla="*/ 36 w 145"/>
                <a:gd name="T73" fmla="*/ 29 h 292"/>
                <a:gd name="T74" fmla="*/ 16 w 145"/>
                <a:gd name="T75" fmla="*/ 32 h 292"/>
                <a:gd name="T76" fmla="*/ 0 w 145"/>
                <a:gd name="T77" fmla="*/ 34 h 292"/>
                <a:gd name="T78" fmla="*/ 0 w 145"/>
                <a:gd name="T79" fmla="*/ 37 h 292"/>
                <a:gd name="T80" fmla="*/ 0 w 145"/>
                <a:gd name="T81" fmla="*/ 40 h 292"/>
                <a:gd name="T82" fmla="*/ 0 w 145"/>
                <a:gd name="T83" fmla="*/ 43 h 292"/>
                <a:gd name="T84" fmla="*/ 0 w 145"/>
                <a:gd name="T85" fmla="*/ 45 h 292"/>
                <a:gd name="T86" fmla="*/ 16 w 145"/>
                <a:gd name="T87" fmla="*/ 48 h 292"/>
                <a:gd name="T88" fmla="*/ 16 w 145"/>
                <a:gd name="T89" fmla="*/ 50 h 292"/>
                <a:gd name="T90" fmla="*/ 16 w 145"/>
                <a:gd name="T91" fmla="*/ 53 h 292"/>
                <a:gd name="T92" fmla="*/ 36 w 145"/>
                <a:gd name="T93" fmla="*/ 55 h 292"/>
                <a:gd name="T94" fmla="*/ 50 w 145"/>
                <a:gd name="T95" fmla="*/ 58 h 292"/>
                <a:gd name="T96" fmla="*/ 50 w 145"/>
                <a:gd name="T97" fmla="*/ 61 h 292"/>
                <a:gd name="T98" fmla="*/ 67 w 145"/>
                <a:gd name="T99" fmla="*/ 64 h 292"/>
                <a:gd name="T100" fmla="*/ 104 w 145"/>
                <a:gd name="T101" fmla="*/ 6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en-US" dirty="0">
                <a:latin typeface="Courier New" pitchFamily="49" charset="0"/>
              </a:endParaRPr>
            </a:p>
          </p:txBody>
        </p:sp>
        <p:sp>
          <p:nvSpPr>
            <p:cNvPr id="46124" name="Freeform 26"/>
            <p:cNvSpPr>
              <a:spLocks/>
            </p:cNvSpPr>
            <p:nvPr/>
          </p:nvSpPr>
          <p:spPr bwMode="auto">
            <a:xfrm>
              <a:off x="2626" y="1127"/>
              <a:ext cx="309" cy="234"/>
            </a:xfrm>
            <a:custGeom>
              <a:avLst/>
              <a:gdLst>
                <a:gd name="T0" fmla="*/ 392 w 232"/>
                <a:gd name="T1" fmla="*/ 72 h 313"/>
                <a:gd name="T2" fmla="*/ 412 w 232"/>
                <a:gd name="T3" fmla="*/ 69 h 313"/>
                <a:gd name="T4" fmla="*/ 491 w 232"/>
                <a:gd name="T5" fmla="*/ 66 h 313"/>
                <a:gd name="T6" fmla="*/ 567 w 232"/>
                <a:gd name="T7" fmla="*/ 63 h 313"/>
                <a:gd name="T8" fmla="*/ 625 w 232"/>
                <a:gd name="T9" fmla="*/ 60 h 313"/>
                <a:gd name="T10" fmla="*/ 681 w 232"/>
                <a:gd name="T11" fmla="*/ 58 h 313"/>
                <a:gd name="T12" fmla="*/ 742 w 232"/>
                <a:gd name="T13" fmla="*/ 55 h 313"/>
                <a:gd name="T14" fmla="*/ 796 w 232"/>
                <a:gd name="T15" fmla="*/ 52 h 313"/>
                <a:gd name="T16" fmla="*/ 850 w 232"/>
                <a:gd name="T17" fmla="*/ 50 h 313"/>
                <a:gd name="T18" fmla="*/ 892 w 232"/>
                <a:gd name="T19" fmla="*/ 48 h 313"/>
                <a:gd name="T20" fmla="*/ 912 w 232"/>
                <a:gd name="T21" fmla="*/ 46 h 313"/>
                <a:gd name="T22" fmla="*/ 947 w 232"/>
                <a:gd name="T23" fmla="*/ 43 h 313"/>
                <a:gd name="T24" fmla="*/ 968 w 232"/>
                <a:gd name="T25" fmla="*/ 39 h 313"/>
                <a:gd name="T26" fmla="*/ 947 w 232"/>
                <a:gd name="T27" fmla="*/ 37 h 313"/>
                <a:gd name="T28" fmla="*/ 926 w 232"/>
                <a:gd name="T29" fmla="*/ 34 h 313"/>
                <a:gd name="T30" fmla="*/ 892 w 232"/>
                <a:gd name="T31" fmla="*/ 30 h 313"/>
                <a:gd name="T32" fmla="*/ 871 w 232"/>
                <a:gd name="T33" fmla="*/ 28 h 313"/>
                <a:gd name="T34" fmla="*/ 850 w 232"/>
                <a:gd name="T35" fmla="*/ 23 h 313"/>
                <a:gd name="T36" fmla="*/ 835 w 232"/>
                <a:gd name="T37" fmla="*/ 19 h 313"/>
                <a:gd name="T38" fmla="*/ 796 w 232"/>
                <a:gd name="T39" fmla="*/ 16 h 313"/>
                <a:gd name="T40" fmla="*/ 775 w 232"/>
                <a:gd name="T41" fmla="*/ 14 h 313"/>
                <a:gd name="T42" fmla="*/ 755 w 232"/>
                <a:gd name="T43" fmla="*/ 11 h 313"/>
                <a:gd name="T44" fmla="*/ 759 w 232"/>
                <a:gd name="T45" fmla="*/ 23 h 313"/>
                <a:gd name="T46" fmla="*/ 721 w 232"/>
                <a:gd name="T47" fmla="*/ 5 h 313"/>
                <a:gd name="T48" fmla="*/ 681 w 232"/>
                <a:gd name="T49" fmla="*/ 3 h 313"/>
                <a:gd name="T50" fmla="*/ 662 w 232"/>
                <a:gd name="T51" fmla="*/ 0 h 313"/>
                <a:gd name="T52" fmla="*/ 646 w 232"/>
                <a:gd name="T53" fmla="*/ 3 h 313"/>
                <a:gd name="T54" fmla="*/ 646 w 232"/>
                <a:gd name="T55" fmla="*/ 5 h 313"/>
                <a:gd name="T56" fmla="*/ 646 w 232"/>
                <a:gd name="T57" fmla="*/ 8 h 313"/>
                <a:gd name="T58" fmla="*/ 625 w 232"/>
                <a:gd name="T59" fmla="*/ 11 h 313"/>
                <a:gd name="T60" fmla="*/ 582 w 232"/>
                <a:gd name="T61" fmla="*/ 14 h 313"/>
                <a:gd name="T62" fmla="*/ 549 w 232"/>
                <a:gd name="T63" fmla="*/ 16 h 313"/>
                <a:gd name="T64" fmla="*/ 491 w 232"/>
                <a:gd name="T65" fmla="*/ 19 h 313"/>
                <a:gd name="T66" fmla="*/ 429 w 232"/>
                <a:gd name="T67" fmla="*/ 22 h 313"/>
                <a:gd name="T68" fmla="*/ 392 w 232"/>
                <a:gd name="T69" fmla="*/ 25 h 313"/>
                <a:gd name="T70" fmla="*/ 357 w 232"/>
                <a:gd name="T71" fmla="*/ 28 h 313"/>
                <a:gd name="T72" fmla="*/ 320 w 232"/>
                <a:gd name="T73" fmla="*/ 31 h 313"/>
                <a:gd name="T74" fmla="*/ 300 w 232"/>
                <a:gd name="T75" fmla="*/ 34 h 313"/>
                <a:gd name="T76" fmla="*/ 280 w 232"/>
                <a:gd name="T77" fmla="*/ 37 h 313"/>
                <a:gd name="T78" fmla="*/ 280 w 232"/>
                <a:gd name="T79" fmla="*/ 39 h 313"/>
                <a:gd name="T80" fmla="*/ 280 w 232"/>
                <a:gd name="T81" fmla="*/ 43 h 313"/>
                <a:gd name="T82" fmla="*/ 280 w 232"/>
                <a:gd name="T83" fmla="*/ 46 h 313"/>
                <a:gd name="T84" fmla="*/ 280 w 232"/>
                <a:gd name="T85" fmla="*/ 48 h 313"/>
                <a:gd name="T86" fmla="*/ 300 w 232"/>
                <a:gd name="T87" fmla="*/ 50 h 313"/>
                <a:gd name="T88" fmla="*/ 300 w 232"/>
                <a:gd name="T89" fmla="*/ 53 h 313"/>
                <a:gd name="T90" fmla="*/ 300 w 232"/>
                <a:gd name="T91" fmla="*/ 56 h 313"/>
                <a:gd name="T92" fmla="*/ 320 w 232"/>
                <a:gd name="T93" fmla="*/ 58 h 313"/>
                <a:gd name="T94" fmla="*/ 337 w 232"/>
                <a:gd name="T95" fmla="*/ 61 h 313"/>
                <a:gd name="T96" fmla="*/ 337 w 232"/>
                <a:gd name="T97" fmla="*/ 64 h 313"/>
                <a:gd name="T98" fmla="*/ 357 w 232"/>
                <a:gd name="T99" fmla="*/ 67 h 313"/>
                <a:gd name="T100" fmla="*/ 392 w 232"/>
                <a:gd name="T101" fmla="*/ 7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endParaRPr lang="en-US" dirty="0">
                <a:latin typeface="Courier New" pitchFamily="49" charset="0"/>
              </a:endParaRPr>
            </a:p>
          </p:txBody>
        </p:sp>
        <p:sp>
          <p:nvSpPr>
            <p:cNvPr id="46125" name="Freeform 27"/>
            <p:cNvSpPr>
              <a:spLocks/>
            </p:cNvSpPr>
            <p:nvPr/>
          </p:nvSpPr>
          <p:spPr bwMode="auto">
            <a:xfrm>
              <a:off x="2731" y="1198"/>
              <a:ext cx="252" cy="218"/>
            </a:xfrm>
            <a:custGeom>
              <a:avLst/>
              <a:gdLst>
                <a:gd name="T0" fmla="*/ 129 w 189"/>
                <a:gd name="T1" fmla="*/ 67 h 291"/>
                <a:gd name="T2" fmla="*/ 155 w 189"/>
                <a:gd name="T3" fmla="*/ 64 h 291"/>
                <a:gd name="T4" fmla="*/ 240 w 189"/>
                <a:gd name="T5" fmla="*/ 61 h 291"/>
                <a:gd name="T6" fmla="*/ 329 w 189"/>
                <a:gd name="T7" fmla="*/ 58 h 291"/>
                <a:gd name="T8" fmla="*/ 396 w 189"/>
                <a:gd name="T9" fmla="*/ 56 h 291"/>
                <a:gd name="T10" fmla="*/ 464 w 189"/>
                <a:gd name="T11" fmla="*/ 55 h 291"/>
                <a:gd name="T12" fmla="*/ 528 w 189"/>
                <a:gd name="T13" fmla="*/ 52 h 291"/>
                <a:gd name="T14" fmla="*/ 596 w 189"/>
                <a:gd name="T15" fmla="*/ 49 h 291"/>
                <a:gd name="T16" fmla="*/ 661 w 189"/>
                <a:gd name="T17" fmla="*/ 48 h 291"/>
                <a:gd name="T18" fmla="*/ 704 w 189"/>
                <a:gd name="T19" fmla="*/ 44 h 291"/>
                <a:gd name="T20" fmla="*/ 724 w 189"/>
                <a:gd name="T21" fmla="*/ 42 h 291"/>
                <a:gd name="T22" fmla="*/ 769 w 189"/>
                <a:gd name="T23" fmla="*/ 39 h 291"/>
                <a:gd name="T24" fmla="*/ 795 w 189"/>
                <a:gd name="T25" fmla="*/ 37 h 291"/>
                <a:gd name="T26" fmla="*/ 769 w 189"/>
                <a:gd name="T27" fmla="*/ 34 h 291"/>
                <a:gd name="T28" fmla="*/ 748 w 189"/>
                <a:gd name="T29" fmla="*/ 31 h 291"/>
                <a:gd name="T30" fmla="*/ 704 w 189"/>
                <a:gd name="T31" fmla="*/ 28 h 291"/>
                <a:gd name="T32" fmla="*/ 683 w 189"/>
                <a:gd name="T33" fmla="*/ 25 h 291"/>
                <a:gd name="T34" fmla="*/ 661 w 189"/>
                <a:gd name="T35" fmla="*/ 22 h 291"/>
                <a:gd name="T36" fmla="*/ 635 w 189"/>
                <a:gd name="T37" fmla="*/ 18 h 291"/>
                <a:gd name="T38" fmla="*/ 596 w 189"/>
                <a:gd name="T39" fmla="*/ 16 h 291"/>
                <a:gd name="T40" fmla="*/ 571 w 189"/>
                <a:gd name="T41" fmla="*/ 13 h 291"/>
                <a:gd name="T42" fmla="*/ 553 w 189"/>
                <a:gd name="T43" fmla="*/ 10 h 291"/>
                <a:gd name="T44" fmla="*/ 528 w 189"/>
                <a:gd name="T45" fmla="*/ 7 h 291"/>
                <a:gd name="T46" fmla="*/ 505 w 189"/>
                <a:gd name="T47" fmla="*/ 5 h 291"/>
                <a:gd name="T48" fmla="*/ 464 w 189"/>
                <a:gd name="T49" fmla="*/ 2 h 291"/>
                <a:gd name="T50" fmla="*/ 439 w 189"/>
                <a:gd name="T51" fmla="*/ 0 h 291"/>
                <a:gd name="T52" fmla="*/ 417 w 189"/>
                <a:gd name="T53" fmla="*/ 2 h 291"/>
                <a:gd name="T54" fmla="*/ 417 w 189"/>
                <a:gd name="T55" fmla="*/ 5 h 291"/>
                <a:gd name="T56" fmla="*/ 417 w 189"/>
                <a:gd name="T57" fmla="*/ 7 h 291"/>
                <a:gd name="T58" fmla="*/ 396 w 189"/>
                <a:gd name="T59" fmla="*/ 10 h 291"/>
                <a:gd name="T60" fmla="*/ 353 w 189"/>
                <a:gd name="T61" fmla="*/ 13 h 291"/>
                <a:gd name="T62" fmla="*/ 305 w 189"/>
                <a:gd name="T63" fmla="*/ 16 h 291"/>
                <a:gd name="T64" fmla="*/ 240 w 189"/>
                <a:gd name="T65" fmla="*/ 18 h 291"/>
                <a:gd name="T66" fmla="*/ 177 w 189"/>
                <a:gd name="T67" fmla="*/ 21 h 291"/>
                <a:gd name="T68" fmla="*/ 129 w 189"/>
                <a:gd name="T69" fmla="*/ 23 h 291"/>
                <a:gd name="T70" fmla="*/ 87 w 189"/>
                <a:gd name="T71" fmla="*/ 26 h 291"/>
                <a:gd name="T72" fmla="*/ 41 w 189"/>
                <a:gd name="T73" fmla="*/ 29 h 291"/>
                <a:gd name="T74" fmla="*/ 21 w 189"/>
                <a:gd name="T75" fmla="*/ 31 h 291"/>
                <a:gd name="T76" fmla="*/ 0 w 189"/>
                <a:gd name="T77" fmla="*/ 34 h 291"/>
                <a:gd name="T78" fmla="*/ 0 w 189"/>
                <a:gd name="T79" fmla="*/ 37 h 291"/>
                <a:gd name="T80" fmla="*/ 0 w 189"/>
                <a:gd name="T81" fmla="*/ 39 h 291"/>
                <a:gd name="T82" fmla="*/ 0 w 189"/>
                <a:gd name="T83" fmla="*/ 42 h 291"/>
                <a:gd name="T84" fmla="*/ 0 w 189"/>
                <a:gd name="T85" fmla="*/ 44 h 291"/>
                <a:gd name="T86" fmla="*/ 21 w 189"/>
                <a:gd name="T87" fmla="*/ 48 h 291"/>
                <a:gd name="T88" fmla="*/ 21 w 189"/>
                <a:gd name="T89" fmla="*/ 50 h 291"/>
                <a:gd name="T90" fmla="*/ 21 w 189"/>
                <a:gd name="T91" fmla="*/ 52 h 291"/>
                <a:gd name="T92" fmla="*/ 41 w 189"/>
                <a:gd name="T93" fmla="*/ 55 h 291"/>
                <a:gd name="T94" fmla="*/ 65 w 189"/>
                <a:gd name="T95" fmla="*/ 58 h 291"/>
                <a:gd name="T96" fmla="*/ 65 w 189"/>
                <a:gd name="T97" fmla="*/ 61 h 291"/>
                <a:gd name="T98" fmla="*/ 87 w 189"/>
                <a:gd name="T99" fmla="*/ 64 h 291"/>
                <a:gd name="T100" fmla="*/ 129 w 189"/>
                <a:gd name="T101" fmla="*/ 66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en-US" dirty="0">
                <a:latin typeface="Courier New" pitchFamily="49" charset="0"/>
              </a:endParaRPr>
            </a:p>
          </p:txBody>
        </p:sp>
        <p:sp>
          <p:nvSpPr>
            <p:cNvPr id="46126" name="Freeform 28"/>
            <p:cNvSpPr>
              <a:spLocks/>
            </p:cNvSpPr>
            <p:nvPr/>
          </p:nvSpPr>
          <p:spPr bwMode="auto">
            <a:xfrm>
              <a:off x="2592" y="1152"/>
              <a:ext cx="226" cy="267"/>
            </a:xfrm>
            <a:custGeom>
              <a:avLst/>
              <a:gdLst>
                <a:gd name="T0" fmla="*/ 585 w 170"/>
                <a:gd name="T1" fmla="*/ 82 h 356"/>
                <a:gd name="T2" fmla="*/ 565 w 170"/>
                <a:gd name="T3" fmla="*/ 79 h 356"/>
                <a:gd name="T4" fmla="*/ 487 w 170"/>
                <a:gd name="T5" fmla="*/ 76 h 356"/>
                <a:gd name="T6" fmla="*/ 412 w 170"/>
                <a:gd name="T7" fmla="*/ 72 h 356"/>
                <a:gd name="T8" fmla="*/ 352 w 170"/>
                <a:gd name="T9" fmla="*/ 68 h 356"/>
                <a:gd name="T10" fmla="*/ 291 w 170"/>
                <a:gd name="T11" fmla="*/ 66 h 356"/>
                <a:gd name="T12" fmla="*/ 230 w 170"/>
                <a:gd name="T13" fmla="*/ 64 h 356"/>
                <a:gd name="T14" fmla="*/ 173 w 170"/>
                <a:gd name="T15" fmla="*/ 61 h 356"/>
                <a:gd name="T16" fmla="*/ 114 w 170"/>
                <a:gd name="T17" fmla="*/ 59 h 356"/>
                <a:gd name="T18" fmla="*/ 77 w 170"/>
                <a:gd name="T19" fmla="*/ 55 h 356"/>
                <a:gd name="T20" fmla="*/ 58 w 170"/>
                <a:gd name="T21" fmla="*/ 51 h 356"/>
                <a:gd name="T22" fmla="*/ 21 w 170"/>
                <a:gd name="T23" fmla="*/ 49 h 356"/>
                <a:gd name="T24" fmla="*/ 0 w 170"/>
                <a:gd name="T25" fmla="*/ 45 h 356"/>
                <a:gd name="T26" fmla="*/ 21 w 170"/>
                <a:gd name="T27" fmla="*/ 43 h 356"/>
                <a:gd name="T28" fmla="*/ 37 w 170"/>
                <a:gd name="T29" fmla="*/ 39 h 356"/>
                <a:gd name="T30" fmla="*/ 77 w 170"/>
                <a:gd name="T31" fmla="*/ 34 h 356"/>
                <a:gd name="T32" fmla="*/ 97 w 170"/>
                <a:gd name="T33" fmla="*/ 32 h 356"/>
                <a:gd name="T34" fmla="*/ 114 w 170"/>
                <a:gd name="T35" fmla="*/ 27 h 356"/>
                <a:gd name="T36" fmla="*/ 136 w 170"/>
                <a:gd name="T37" fmla="*/ 22 h 356"/>
                <a:gd name="T38" fmla="*/ 173 w 170"/>
                <a:gd name="T39" fmla="*/ 19 h 356"/>
                <a:gd name="T40" fmla="*/ 193 w 170"/>
                <a:gd name="T41" fmla="*/ 17 h 356"/>
                <a:gd name="T42" fmla="*/ 215 w 170"/>
                <a:gd name="T43" fmla="*/ 13 h 356"/>
                <a:gd name="T44" fmla="*/ 230 w 170"/>
                <a:gd name="T45" fmla="*/ 10 h 356"/>
                <a:gd name="T46" fmla="*/ 254 w 170"/>
                <a:gd name="T47" fmla="*/ 6 h 356"/>
                <a:gd name="T48" fmla="*/ 291 w 170"/>
                <a:gd name="T49" fmla="*/ 3 h 356"/>
                <a:gd name="T50" fmla="*/ 312 w 170"/>
                <a:gd name="T51" fmla="*/ 0 h 356"/>
                <a:gd name="T52" fmla="*/ 331 w 170"/>
                <a:gd name="T53" fmla="*/ 3 h 356"/>
                <a:gd name="T54" fmla="*/ 331 w 170"/>
                <a:gd name="T55" fmla="*/ 6 h 356"/>
                <a:gd name="T56" fmla="*/ 331 w 170"/>
                <a:gd name="T57" fmla="*/ 10 h 356"/>
                <a:gd name="T58" fmla="*/ 352 w 170"/>
                <a:gd name="T59" fmla="*/ 13 h 356"/>
                <a:gd name="T60" fmla="*/ 391 w 170"/>
                <a:gd name="T61" fmla="*/ 17 h 356"/>
                <a:gd name="T62" fmla="*/ 428 w 170"/>
                <a:gd name="T63" fmla="*/ 19 h 356"/>
                <a:gd name="T64" fmla="*/ 487 w 170"/>
                <a:gd name="T65" fmla="*/ 22 h 356"/>
                <a:gd name="T66" fmla="*/ 542 w 170"/>
                <a:gd name="T67" fmla="*/ 26 h 356"/>
                <a:gd name="T68" fmla="*/ 585 w 170"/>
                <a:gd name="T69" fmla="*/ 29 h 356"/>
                <a:gd name="T70" fmla="*/ 622 w 170"/>
                <a:gd name="T71" fmla="*/ 32 h 356"/>
                <a:gd name="T72" fmla="*/ 665 w 170"/>
                <a:gd name="T73" fmla="*/ 36 h 356"/>
                <a:gd name="T74" fmla="*/ 682 w 170"/>
                <a:gd name="T75" fmla="*/ 39 h 356"/>
                <a:gd name="T76" fmla="*/ 702 w 170"/>
                <a:gd name="T77" fmla="*/ 43 h 356"/>
                <a:gd name="T78" fmla="*/ 702 w 170"/>
                <a:gd name="T79" fmla="*/ 45 h 356"/>
                <a:gd name="T80" fmla="*/ 702 w 170"/>
                <a:gd name="T81" fmla="*/ 49 h 356"/>
                <a:gd name="T82" fmla="*/ 702 w 170"/>
                <a:gd name="T83" fmla="*/ 51 h 356"/>
                <a:gd name="T84" fmla="*/ 702 w 170"/>
                <a:gd name="T85" fmla="*/ 55 h 356"/>
                <a:gd name="T86" fmla="*/ 682 w 170"/>
                <a:gd name="T87" fmla="*/ 59 h 356"/>
                <a:gd name="T88" fmla="*/ 682 w 170"/>
                <a:gd name="T89" fmla="*/ 62 h 356"/>
                <a:gd name="T90" fmla="*/ 682 w 170"/>
                <a:gd name="T91" fmla="*/ 65 h 356"/>
                <a:gd name="T92" fmla="*/ 665 w 170"/>
                <a:gd name="T93" fmla="*/ 68 h 356"/>
                <a:gd name="T94" fmla="*/ 643 w 170"/>
                <a:gd name="T95" fmla="*/ 71 h 356"/>
                <a:gd name="T96" fmla="*/ 643 w 170"/>
                <a:gd name="T97" fmla="*/ 75 h 356"/>
                <a:gd name="T98" fmla="*/ 622 w 170"/>
                <a:gd name="T99" fmla="*/ 78 h 356"/>
                <a:gd name="T100" fmla="*/ 585 w 170"/>
                <a:gd name="T101" fmla="*/ 8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6600"/>
            </a:solidFill>
            <a:ln w="25400" cap="rnd">
              <a:solidFill>
                <a:srgbClr val="FF0000"/>
              </a:solidFill>
              <a:round/>
              <a:headEnd/>
              <a:tailEnd/>
            </a:ln>
          </p:spPr>
          <p:txBody>
            <a:bodyPr/>
            <a:lstStyle/>
            <a:p>
              <a:endParaRPr lang="en-US" dirty="0">
                <a:latin typeface="Courier New" pitchFamily="49" charset="0"/>
              </a:endParaRPr>
            </a:p>
          </p:txBody>
        </p:sp>
        <p:sp>
          <p:nvSpPr>
            <p:cNvPr id="46127" name="Freeform 29"/>
            <p:cNvSpPr>
              <a:spLocks/>
            </p:cNvSpPr>
            <p:nvPr/>
          </p:nvSpPr>
          <p:spPr bwMode="auto">
            <a:xfrm>
              <a:off x="2692" y="1130"/>
              <a:ext cx="150" cy="289"/>
            </a:xfrm>
            <a:custGeom>
              <a:avLst/>
              <a:gdLst>
                <a:gd name="T0" fmla="*/ 79 w 112"/>
                <a:gd name="T1" fmla="*/ 89 h 386"/>
                <a:gd name="T2" fmla="*/ 94 w 112"/>
                <a:gd name="T3" fmla="*/ 86 h 386"/>
                <a:gd name="T4" fmla="*/ 149 w 112"/>
                <a:gd name="T5" fmla="*/ 82 h 386"/>
                <a:gd name="T6" fmla="*/ 200 w 112"/>
                <a:gd name="T7" fmla="*/ 77 h 386"/>
                <a:gd name="T8" fmla="*/ 240 w 112"/>
                <a:gd name="T9" fmla="*/ 75 h 386"/>
                <a:gd name="T10" fmla="*/ 281 w 112"/>
                <a:gd name="T11" fmla="*/ 72 h 386"/>
                <a:gd name="T12" fmla="*/ 319 w 112"/>
                <a:gd name="T13" fmla="*/ 69 h 386"/>
                <a:gd name="T14" fmla="*/ 359 w 112"/>
                <a:gd name="T15" fmla="*/ 66 h 386"/>
                <a:gd name="T16" fmla="*/ 402 w 112"/>
                <a:gd name="T17" fmla="*/ 63 h 386"/>
                <a:gd name="T18" fmla="*/ 427 w 112"/>
                <a:gd name="T19" fmla="*/ 59 h 386"/>
                <a:gd name="T20" fmla="*/ 439 w 112"/>
                <a:gd name="T21" fmla="*/ 56 h 386"/>
                <a:gd name="T22" fmla="*/ 466 w 112"/>
                <a:gd name="T23" fmla="*/ 52 h 386"/>
                <a:gd name="T24" fmla="*/ 481 w 112"/>
                <a:gd name="T25" fmla="*/ 49 h 386"/>
                <a:gd name="T26" fmla="*/ 466 w 112"/>
                <a:gd name="T27" fmla="*/ 46 h 386"/>
                <a:gd name="T28" fmla="*/ 454 w 112"/>
                <a:gd name="T29" fmla="*/ 42 h 386"/>
                <a:gd name="T30" fmla="*/ 427 w 112"/>
                <a:gd name="T31" fmla="*/ 37 h 386"/>
                <a:gd name="T32" fmla="*/ 417 w 112"/>
                <a:gd name="T33" fmla="*/ 34 h 386"/>
                <a:gd name="T34" fmla="*/ 402 w 112"/>
                <a:gd name="T35" fmla="*/ 28 h 386"/>
                <a:gd name="T36" fmla="*/ 382 w 112"/>
                <a:gd name="T37" fmla="*/ 24 h 386"/>
                <a:gd name="T38" fmla="*/ 359 w 112"/>
                <a:gd name="T39" fmla="*/ 21 h 386"/>
                <a:gd name="T40" fmla="*/ 344 w 112"/>
                <a:gd name="T41" fmla="*/ 17 h 386"/>
                <a:gd name="T42" fmla="*/ 332 w 112"/>
                <a:gd name="T43" fmla="*/ 14 h 386"/>
                <a:gd name="T44" fmla="*/ 319 w 112"/>
                <a:gd name="T45" fmla="*/ 10 h 386"/>
                <a:gd name="T46" fmla="*/ 305 w 112"/>
                <a:gd name="T47" fmla="*/ 7 h 386"/>
                <a:gd name="T48" fmla="*/ 281 w 112"/>
                <a:gd name="T49" fmla="*/ 3 h 386"/>
                <a:gd name="T50" fmla="*/ 268 w 112"/>
                <a:gd name="T51" fmla="*/ 0 h 386"/>
                <a:gd name="T52" fmla="*/ 254 w 112"/>
                <a:gd name="T53" fmla="*/ 3 h 386"/>
                <a:gd name="T54" fmla="*/ 254 w 112"/>
                <a:gd name="T55" fmla="*/ 7 h 386"/>
                <a:gd name="T56" fmla="*/ 254 w 112"/>
                <a:gd name="T57" fmla="*/ 10 h 386"/>
                <a:gd name="T58" fmla="*/ 240 w 112"/>
                <a:gd name="T59" fmla="*/ 14 h 386"/>
                <a:gd name="T60" fmla="*/ 212 w 112"/>
                <a:gd name="T61" fmla="*/ 17 h 386"/>
                <a:gd name="T62" fmla="*/ 186 w 112"/>
                <a:gd name="T63" fmla="*/ 21 h 386"/>
                <a:gd name="T64" fmla="*/ 149 w 112"/>
                <a:gd name="T65" fmla="*/ 24 h 386"/>
                <a:gd name="T66" fmla="*/ 106 w 112"/>
                <a:gd name="T67" fmla="*/ 28 h 386"/>
                <a:gd name="T68" fmla="*/ 79 w 112"/>
                <a:gd name="T69" fmla="*/ 31 h 386"/>
                <a:gd name="T70" fmla="*/ 51 w 112"/>
                <a:gd name="T71" fmla="*/ 34 h 386"/>
                <a:gd name="T72" fmla="*/ 27 w 112"/>
                <a:gd name="T73" fmla="*/ 38 h 386"/>
                <a:gd name="T74" fmla="*/ 12 w 112"/>
                <a:gd name="T75" fmla="*/ 42 h 386"/>
                <a:gd name="T76" fmla="*/ 0 w 112"/>
                <a:gd name="T77" fmla="*/ 46 h 386"/>
                <a:gd name="T78" fmla="*/ 0 w 112"/>
                <a:gd name="T79" fmla="*/ 49 h 386"/>
                <a:gd name="T80" fmla="*/ 0 w 112"/>
                <a:gd name="T81" fmla="*/ 52 h 386"/>
                <a:gd name="T82" fmla="*/ 0 w 112"/>
                <a:gd name="T83" fmla="*/ 56 h 386"/>
                <a:gd name="T84" fmla="*/ 0 w 112"/>
                <a:gd name="T85" fmla="*/ 59 h 386"/>
                <a:gd name="T86" fmla="*/ 12 w 112"/>
                <a:gd name="T87" fmla="*/ 63 h 386"/>
                <a:gd name="T88" fmla="*/ 12 w 112"/>
                <a:gd name="T89" fmla="*/ 66 h 386"/>
                <a:gd name="T90" fmla="*/ 12 w 112"/>
                <a:gd name="T91" fmla="*/ 70 h 386"/>
                <a:gd name="T92" fmla="*/ 27 w 112"/>
                <a:gd name="T93" fmla="*/ 73 h 386"/>
                <a:gd name="T94" fmla="*/ 38 w 112"/>
                <a:gd name="T95" fmla="*/ 77 h 386"/>
                <a:gd name="T96" fmla="*/ 38 w 112"/>
                <a:gd name="T97" fmla="*/ 80 h 386"/>
                <a:gd name="T98" fmla="*/ 51 w 112"/>
                <a:gd name="T99" fmla="*/ 84 h 386"/>
                <a:gd name="T100" fmla="*/ 79 w 112"/>
                <a:gd name="T101" fmla="*/ 87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F6600"/>
              </a:solidFill>
              <a:round/>
              <a:headEnd/>
              <a:tailEnd/>
            </a:ln>
          </p:spPr>
          <p:txBody>
            <a:bodyPr/>
            <a:lstStyle/>
            <a:p>
              <a:endParaRPr lang="en-US" dirty="0">
                <a:latin typeface="Courier New" pitchFamily="49" charset="0"/>
              </a:endParaRPr>
            </a:p>
          </p:txBody>
        </p:sp>
        <p:sp>
          <p:nvSpPr>
            <p:cNvPr id="46128" name="Freeform 30"/>
            <p:cNvSpPr>
              <a:spLocks/>
            </p:cNvSpPr>
            <p:nvPr/>
          </p:nvSpPr>
          <p:spPr bwMode="auto">
            <a:xfrm>
              <a:off x="2763" y="1319"/>
              <a:ext cx="169" cy="97"/>
            </a:xfrm>
            <a:custGeom>
              <a:avLst/>
              <a:gdLst>
                <a:gd name="T0" fmla="*/ 0 w 127"/>
                <a:gd name="T1" fmla="*/ 31 h 129"/>
                <a:gd name="T2" fmla="*/ 41 w 127"/>
                <a:gd name="T3" fmla="*/ 31 h 129"/>
                <a:gd name="T4" fmla="*/ 64 w 127"/>
                <a:gd name="T5" fmla="*/ 29 h 129"/>
                <a:gd name="T6" fmla="*/ 101 w 127"/>
                <a:gd name="T7" fmla="*/ 29 h 129"/>
                <a:gd name="T8" fmla="*/ 141 w 127"/>
                <a:gd name="T9" fmla="*/ 26 h 129"/>
                <a:gd name="T10" fmla="*/ 186 w 127"/>
                <a:gd name="T11" fmla="*/ 26 h 129"/>
                <a:gd name="T12" fmla="*/ 200 w 127"/>
                <a:gd name="T13" fmla="*/ 24 h 129"/>
                <a:gd name="T14" fmla="*/ 241 w 127"/>
                <a:gd name="T15" fmla="*/ 24 h 129"/>
                <a:gd name="T16" fmla="*/ 263 w 127"/>
                <a:gd name="T17" fmla="*/ 22 h 129"/>
                <a:gd name="T18" fmla="*/ 283 w 127"/>
                <a:gd name="T19" fmla="*/ 20 h 129"/>
                <a:gd name="T20" fmla="*/ 326 w 127"/>
                <a:gd name="T21" fmla="*/ 17 h 129"/>
                <a:gd name="T22" fmla="*/ 326 w 127"/>
                <a:gd name="T23" fmla="*/ 15 h 129"/>
                <a:gd name="T24" fmla="*/ 363 w 127"/>
                <a:gd name="T25" fmla="*/ 15 h 129"/>
                <a:gd name="T26" fmla="*/ 363 w 127"/>
                <a:gd name="T27" fmla="*/ 13 h 129"/>
                <a:gd name="T28" fmla="*/ 363 w 127"/>
                <a:gd name="T29" fmla="*/ 11 h 129"/>
                <a:gd name="T30" fmla="*/ 382 w 127"/>
                <a:gd name="T31" fmla="*/ 8 h 129"/>
                <a:gd name="T32" fmla="*/ 427 w 127"/>
                <a:gd name="T33" fmla="*/ 8 h 129"/>
                <a:gd name="T34" fmla="*/ 427 w 127"/>
                <a:gd name="T35" fmla="*/ 5 h 129"/>
                <a:gd name="T36" fmla="*/ 446 w 127"/>
                <a:gd name="T37" fmla="*/ 4 h 129"/>
                <a:gd name="T38" fmla="*/ 446 w 127"/>
                <a:gd name="T39" fmla="*/ 2 h 129"/>
                <a:gd name="T40" fmla="*/ 483 w 127"/>
                <a:gd name="T41" fmla="*/ 0 h 129"/>
                <a:gd name="T42" fmla="*/ 483 w 127"/>
                <a:gd name="T43" fmla="*/ 2 h 129"/>
                <a:gd name="T44" fmla="*/ 483 w 127"/>
                <a:gd name="T45" fmla="*/ 5 h 129"/>
                <a:gd name="T46" fmla="*/ 504 w 127"/>
                <a:gd name="T47" fmla="*/ 6 h 129"/>
                <a:gd name="T48" fmla="*/ 504 w 127"/>
                <a:gd name="T49" fmla="*/ 8 h 129"/>
                <a:gd name="T50" fmla="*/ 504 w 127"/>
                <a:gd name="T51" fmla="*/ 11 h 129"/>
                <a:gd name="T52" fmla="*/ 528 w 127"/>
                <a:gd name="T53" fmla="*/ 13 h 129"/>
                <a:gd name="T54" fmla="*/ 528 w 127"/>
                <a:gd name="T55" fmla="*/ 15 h 129"/>
                <a:gd name="T56" fmla="*/ 528 w 127"/>
                <a:gd name="T57" fmla="*/ 17 h 129"/>
                <a:gd name="T58" fmla="*/ 528 w 127"/>
                <a:gd name="T59" fmla="*/ 19 h 129"/>
                <a:gd name="T60" fmla="*/ 528 w 127"/>
                <a:gd name="T61" fmla="*/ 20 h 129"/>
                <a:gd name="T62" fmla="*/ 504 w 127"/>
                <a:gd name="T63" fmla="*/ 23 h 129"/>
                <a:gd name="T64" fmla="*/ 464 w 127"/>
                <a:gd name="T65" fmla="*/ 23 h 129"/>
                <a:gd name="T66" fmla="*/ 446 w 127"/>
                <a:gd name="T67" fmla="*/ 25 h 129"/>
                <a:gd name="T68" fmla="*/ 406 w 127"/>
                <a:gd name="T69" fmla="*/ 26 h 129"/>
                <a:gd name="T70" fmla="*/ 363 w 127"/>
                <a:gd name="T71" fmla="*/ 26 h 129"/>
                <a:gd name="T72" fmla="*/ 326 w 127"/>
                <a:gd name="T73" fmla="*/ 28 h 129"/>
                <a:gd name="T74" fmla="*/ 283 w 127"/>
                <a:gd name="T75" fmla="*/ 28 h 129"/>
                <a:gd name="T76" fmla="*/ 241 w 127"/>
                <a:gd name="T77" fmla="*/ 28 h 129"/>
                <a:gd name="T78" fmla="*/ 200 w 127"/>
                <a:gd name="T79" fmla="*/ 28 h 129"/>
                <a:gd name="T80" fmla="*/ 162 w 127"/>
                <a:gd name="T81" fmla="*/ 28 h 129"/>
                <a:gd name="T82" fmla="*/ 122 w 127"/>
                <a:gd name="T83" fmla="*/ 29 h 129"/>
                <a:gd name="T84" fmla="*/ 79 w 127"/>
                <a:gd name="T85" fmla="*/ 30 h 129"/>
                <a:gd name="T86" fmla="*/ 41 w 127"/>
                <a:gd name="T87" fmla="*/ 31 h 129"/>
                <a:gd name="T88" fmla="*/ 0 w 127"/>
                <a:gd name="T89" fmla="*/ 31 h 129"/>
                <a:gd name="T90" fmla="*/ 263 w 127"/>
                <a:gd name="T91" fmla="*/ 24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FF00"/>
            </a:solidFill>
            <a:ln w="25400" cap="rnd">
              <a:solidFill>
                <a:srgbClr val="FF0000"/>
              </a:solidFill>
              <a:round/>
              <a:headEnd/>
              <a:tailEnd/>
            </a:ln>
          </p:spPr>
          <p:txBody>
            <a:bodyPr/>
            <a:lstStyle/>
            <a:p>
              <a:endParaRPr lang="en-US" dirty="0">
                <a:latin typeface="Courier New" pitchFamily="49" charset="0"/>
              </a:endParaRPr>
            </a:p>
          </p:txBody>
        </p:sp>
      </p:grpSp>
      <p:sp>
        <p:nvSpPr>
          <p:cNvPr id="46105" name="AutoShape 32"/>
          <p:cNvSpPr>
            <a:spLocks noChangeArrowheads="1"/>
          </p:cNvSpPr>
          <p:nvPr/>
        </p:nvSpPr>
        <p:spPr bwMode="auto">
          <a:xfrm>
            <a:off x="5851525" y="4100513"/>
            <a:ext cx="804863" cy="371475"/>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46106" name="Line 33"/>
          <p:cNvSpPr>
            <a:spLocks noChangeShapeType="1"/>
          </p:cNvSpPr>
          <p:nvPr/>
        </p:nvSpPr>
        <p:spPr bwMode="auto">
          <a:xfrm>
            <a:off x="6261100" y="4095750"/>
            <a:ext cx="0" cy="3810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46107" name="Text Box 34"/>
          <p:cNvSpPr txBox="1">
            <a:spLocks noChangeArrowheads="1"/>
          </p:cNvSpPr>
          <p:nvPr/>
        </p:nvSpPr>
        <p:spPr bwMode="auto">
          <a:xfrm>
            <a:off x="5830021" y="4030663"/>
            <a:ext cx="385042" cy="52322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sp>
        <p:nvSpPr>
          <p:cNvPr id="46108" name="Freeform 35"/>
          <p:cNvSpPr>
            <a:spLocks/>
          </p:cNvSpPr>
          <p:nvPr/>
        </p:nvSpPr>
        <p:spPr bwMode="auto">
          <a:xfrm>
            <a:off x="6537325" y="3543300"/>
            <a:ext cx="857250" cy="768350"/>
          </a:xfrm>
          <a:custGeom>
            <a:avLst/>
            <a:gdLst>
              <a:gd name="T0" fmla="*/ 0 w 581"/>
              <a:gd name="T1" fmla="*/ 2147483647 h 675"/>
              <a:gd name="T2" fmla="*/ 2147483647 w 581"/>
              <a:gd name="T3" fmla="*/ 2147483647 h 675"/>
              <a:gd name="T4" fmla="*/ 2147483647 w 581"/>
              <a:gd name="T5" fmla="*/ 2147483647 h 675"/>
              <a:gd name="T6" fmla="*/ 2147483647 w 581"/>
              <a:gd name="T7" fmla="*/ 0 h 675"/>
              <a:gd name="T8" fmla="*/ 0 60000 65536"/>
              <a:gd name="T9" fmla="*/ 0 60000 65536"/>
              <a:gd name="T10" fmla="*/ 0 60000 65536"/>
              <a:gd name="T11" fmla="*/ 0 60000 65536"/>
              <a:gd name="T12" fmla="*/ 0 w 581"/>
              <a:gd name="T13" fmla="*/ 0 h 675"/>
              <a:gd name="T14" fmla="*/ 581 w 581"/>
              <a:gd name="T15" fmla="*/ 675 h 675"/>
            </a:gdLst>
            <a:ahLst/>
            <a:cxnLst>
              <a:cxn ang="T8">
                <a:pos x="T0" y="T1"/>
              </a:cxn>
              <a:cxn ang="T9">
                <a:pos x="T2" y="T3"/>
              </a:cxn>
              <a:cxn ang="T10">
                <a:pos x="T4" y="T5"/>
              </a:cxn>
              <a:cxn ang="T11">
                <a:pos x="T6" y="T7"/>
              </a:cxn>
            </a:cxnLst>
            <a:rect l="T12" t="T13" r="T14" b="T15"/>
            <a:pathLst>
              <a:path w="581" h="675">
                <a:moveTo>
                  <a:pt x="0" y="635"/>
                </a:moveTo>
                <a:cubicBezTo>
                  <a:pt x="245" y="655"/>
                  <a:pt x="491" y="675"/>
                  <a:pt x="536" y="625"/>
                </a:cubicBezTo>
                <a:cubicBezTo>
                  <a:pt x="581" y="575"/>
                  <a:pt x="323" y="441"/>
                  <a:pt x="268" y="337"/>
                </a:cubicBezTo>
                <a:cubicBezTo>
                  <a:pt x="213" y="233"/>
                  <a:pt x="210" y="116"/>
                  <a:pt x="208" y="0"/>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46109" name="Freeform 38"/>
          <p:cNvSpPr>
            <a:spLocks/>
          </p:cNvSpPr>
          <p:nvPr/>
        </p:nvSpPr>
        <p:spPr bwMode="auto">
          <a:xfrm>
            <a:off x="5561013" y="3268663"/>
            <a:ext cx="528637" cy="739775"/>
          </a:xfrm>
          <a:custGeom>
            <a:avLst/>
            <a:gdLst>
              <a:gd name="T0" fmla="*/ 0 w 358"/>
              <a:gd name="T1" fmla="*/ 2147483647 h 713"/>
              <a:gd name="T2" fmla="*/ 2147483647 w 358"/>
              <a:gd name="T3" fmla="*/ 2147483647 h 713"/>
              <a:gd name="T4" fmla="*/ 2147483647 w 358"/>
              <a:gd name="T5" fmla="*/ 2147483647 h 713"/>
              <a:gd name="T6" fmla="*/ 2147483647 w 358"/>
              <a:gd name="T7" fmla="*/ 2147483647 h 713"/>
              <a:gd name="T8" fmla="*/ 0 60000 65536"/>
              <a:gd name="T9" fmla="*/ 0 60000 65536"/>
              <a:gd name="T10" fmla="*/ 0 60000 65536"/>
              <a:gd name="T11" fmla="*/ 0 60000 65536"/>
              <a:gd name="T12" fmla="*/ 0 w 358"/>
              <a:gd name="T13" fmla="*/ 0 h 713"/>
              <a:gd name="T14" fmla="*/ 358 w 358"/>
              <a:gd name="T15" fmla="*/ 713 h 713"/>
            </a:gdLst>
            <a:ahLst/>
            <a:cxnLst>
              <a:cxn ang="T8">
                <a:pos x="T0" y="T1"/>
              </a:cxn>
              <a:cxn ang="T9">
                <a:pos x="T2" y="T3"/>
              </a:cxn>
              <a:cxn ang="T10">
                <a:pos x="T4" y="T5"/>
              </a:cxn>
              <a:cxn ang="T11">
                <a:pos x="T6" y="T7"/>
              </a:cxn>
            </a:cxnLst>
            <a:rect l="T12" t="T13" r="T14" b="T15"/>
            <a:pathLst>
              <a:path w="358" h="713">
                <a:moveTo>
                  <a:pt x="0" y="58"/>
                </a:moveTo>
                <a:cubicBezTo>
                  <a:pt x="57" y="29"/>
                  <a:pt x="114" y="0"/>
                  <a:pt x="169" y="58"/>
                </a:cubicBezTo>
                <a:cubicBezTo>
                  <a:pt x="224" y="116"/>
                  <a:pt x="298" y="296"/>
                  <a:pt x="328" y="405"/>
                </a:cubicBezTo>
                <a:cubicBezTo>
                  <a:pt x="358" y="514"/>
                  <a:pt x="352" y="613"/>
                  <a:pt x="347" y="713"/>
                </a:cubicBezTo>
              </a:path>
            </a:pathLst>
          </a:custGeom>
          <a:noFill/>
          <a:ln w="76200">
            <a:solidFill>
              <a:srgbClr val="0000FF"/>
            </a:solidFill>
            <a:round/>
            <a:headEnd/>
            <a:tailEnd type="triangle" w="med" len="med"/>
          </a:ln>
        </p:spPr>
        <p:txBody>
          <a:bodyPr wrap="none" anchor="ctr"/>
          <a:lstStyle/>
          <a:p>
            <a:endParaRPr lang="en-US" dirty="0">
              <a:latin typeface="Courier New" pitchFamily="49" charset="0"/>
            </a:endParaRPr>
          </a:p>
        </p:txBody>
      </p:sp>
      <p:sp>
        <p:nvSpPr>
          <p:cNvPr id="1865767" name="Text Box 39"/>
          <p:cNvSpPr txBox="1">
            <a:spLocks noChangeArrowheads="1"/>
          </p:cNvSpPr>
          <p:nvPr/>
        </p:nvSpPr>
        <p:spPr bwMode="auto">
          <a:xfrm>
            <a:off x="1606550" y="5030788"/>
            <a:ext cx="5311069" cy="523220"/>
          </a:xfrm>
          <a:prstGeom prst="rect">
            <a:avLst/>
          </a:prstGeom>
          <a:noFill/>
          <a:ln w="9525" algn="ctr">
            <a:noFill/>
            <a:miter lim="800000"/>
            <a:headEnd/>
            <a:tailEnd/>
          </a:ln>
        </p:spPr>
        <p:txBody>
          <a:bodyPr wrap="none">
            <a:spAutoFit/>
          </a:bodyPr>
          <a:lstStyle/>
          <a:p>
            <a:pPr algn="l"/>
            <a:r>
              <a:rPr lang="en-US" sz="2800" dirty="0">
                <a:latin typeface="Arial" pitchFamily="34" charset="0"/>
              </a:rPr>
              <a:t>Simple but </a:t>
            </a:r>
            <a:r>
              <a:rPr lang="en-US" sz="2800" dirty="0">
                <a:solidFill>
                  <a:srgbClr val="FF0000"/>
                </a:solidFill>
                <a:latin typeface="Arial" pitchFamily="34" charset="0"/>
              </a:rPr>
              <a:t>hotspot + bottleneck </a:t>
            </a:r>
          </a:p>
        </p:txBody>
      </p:sp>
      <p:grpSp>
        <p:nvGrpSpPr>
          <p:cNvPr id="46111" name="Group 40"/>
          <p:cNvGrpSpPr>
            <a:grpSpLocks/>
          </p:cNvGrpSpPr>
          <p:nvPr/>
        </p:nvGrpSpPr>
        <p:grpSpPr bwMode="auto">
          <a:xfrm>
            <a:off x="1836738" y="3929063"/>
            <a:ext cx="1081087" cy="838200"/>
            <a:chOff x="1584" y="816"/>
            <a:chExt cx="912" cy="816"/>
          </a:xfrm>
        </p:grpSpPr>
        <p:sp>
          <p:nvSpPr>
            <p:cNvPr id="46113" name="Freeform 4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14" name="Freeform 4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15" name="Freeform 43"/>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16" name="Freeform 4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46117" name="Freeform 4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46118" name="Freeform 4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46119" name="Freeform 47"/>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20" name="Freeform 48"/>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46121" name="Freeform 49"/>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46112" name="AutoShape 72"/>
          <p:cNvSpPr>
            <a:spLocks noChangeArrowheads="1"/>
          </p:cNvSpPr>
          <p:nvPr/>
        </p:nvSpPr>
        <p:spPr bwMode="auto">
          <a:xfrm>
            <a:off x="3390900" y="3721100"/>
            <a:ext cx="1587500" cy="406400"/>
          </a:xfrm>
          <a:prstGeom prst="wedgeRoundRectCallout">
            <a:avLst>
              <a:gd name="adj1" fmla="val -66898"/>
              <a:gd name="adj2" fmla="val 54296"/>
              <a:gd name="adj3" fmla="val 16667"/>
            </a:avLst>
          </a:prstGeom>
          <a:solidFill>
            <a:srgbClr val="FFFF00"/>
          </a:solidFill>
          <a:ln w="38100" algn="ctr">
            <a:solidFill>
              <a:schemeClr val="tx1"/>
            </a:solidFill>
            <a:miter lim="800000"/>
            <a:headEnd/>
            <a:tailEnd/>
          </a:ln>
        </p:spPr>
        <p:txBody>
          <a:bodyPr/>
          <a:lstStyle/>
          <a:p>
            <a:pPr algn="ctr"/>
            <a:r>
              <a:rPr lang="en-US" sz="1600" b="1" dirty="0">
                <a:solidFill>
                  <a:schemeClr val="tx1"/>
                </a:solidFill>
                <a:latin typeface="Courier New" pitchFamily="49" charset="0"/>
              </a:rPr>
              <a:t>honk!</a:t>
            </a:r>
          </a:p>
        </p:txBody>
      </p:sp>
      <p:sp>
        <p:nvSpPr>
          <p:cNvPr id="71" name="Line 16"/>
          <p:cNvSpPr>
            <a:spLocks noChangeShapeType="1"/>
          </p:cNvSpPr>
          <p:nvPr/>
        </p:nvSpPr>
        <p:spPr bwMode="auto">
          <a:xfrm>
            <a:off x="7262811" y="33330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657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865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5767" grpId="0"/>
      <p:bldP spid="186576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AF260426-1219-46DD-A2D3-5DB6F0AB51A9}" type="slidenum">
              <a:rPr lang="x-none" sz="1400">
                <a:solidFill>
                  <a:schemeClr val="tx1"/>
                </a:solidFill>
                <a:latin typeface="Arial" pitchFamily="34" charset="0"/>
                <a:cs typeface="Arial" charset="0"/>
              </a:rPr>
              <a:pPr>
                <a:defRPr/>
              </a:pPr>
              <a:t>6</a:t>
            </a:fld>
            <a:endParaRPr lang="en-US" sz="1400" dirty="0">
              <a:solidFill>
                <a:schemeClr val="tx1"/>
              </a:solidFill>
              <a:latin typeface="Arial" pitchFamily="34" charset="0"/>
              <a:cs typeface="Arial" charset="0"/>
            </a:endParaRPr>
          </a:p>
        </p:txBody>
      </p:sp>
      <p:sp>
        <p:nvSpPr>
          <p:cNvPr id="7172" name="Rectangle 2"/>
          <p:cNvSpPr>
            <a:spLocks noGrp="1" noChangeArrowheads="1"/>
          </p:cNvSpPr>
          <p:nvPr>
            <p:ph type="title" idx="4294967295"/>
          </p:nvPr>
        </p:nvSpPr>
        <p:spPr/>
        <p:txBody>
          <a:bodyPr/>
          <a:lstStyle/>
          <a:p>
            <a:r>
              <a:rPr lang="en-US" sz="4000" smtClean="0">
                <a:solidFill>
                  <a:schemeClr val="tx1"/>
                </a:solidFill>
              </a:rPr>
              <a:t>Coarse-Grained</a:t>
            </a:r>
            <a:r>
              <a:rPr lang="en-US" sz="4000" smtClean="0"/>
              <a:t> Synchronization</a:t>
            </a:r>
          </a:p>
        </p:txBody>
      </p:sp>
      <p:sp>
        <p:nvSpPr>
          <p:cNvPr id="7173" name="Rectangle 3"/>
          <p:cNvSpPr>
            <a:spLocks noGrp="1" noChangeArrowheads="1"/>
          </p:cNvSpPr>
          <p:nvPr>
            <p:ph type="body" idx="4294967295"/>
          </p:nvPr>
        </p:nvSpPr>
        <p:spPr/>
        <p:txBody>
          <a:bodyPr/>
          <a:lstStyle/>
          <a:p>
            <a:r>
              <a:rPr lang="en-US" smtClean="0"/>
              <a:t>Each method locks the object</a:t>
            </a:r>
          </a:p>
          <a:p>
            <a:pPr lvl="1"/>
            <a:r>
              <a:rPr lang="en-US" smtClean="0"/>
              <a:t>Avoid contention using queue locks </a:t>
            </a:r>
          </a:p>
          <a:p>
            <a:pPr lvl="1"/>
            <a:r>
              <a:rPr lang="en-US" smtClean="0"/>
              <a:t>Easy to reason about</a:t>
            </a:r>
          </a:p>
          <a:p>
            <a:pPr lvl="2"/>
            <a:r>
              <a:rPr lang="en-US" smtClean="0"/>
              <a:t>In simple cases</a:t>
            </a:r>
          </a:p>
          <a:p>
            <a:pPr lvl="1"/>
            <a:endParaRPr lang="en-US" smtClean="0"/>
          </a:p>
          <a:p>
            <a:pPr lvl="1"/>
            <a:endParaRPr lang="en-US"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6F1966DF-5EE6-4143-A935-1D45196A382A}" type="slidenum">
              <a:rPr lang="x-none"/>
              <a:pPr>
                <a:defRPr/>
              </a:pPr>
              <a:t>60</a:t>
            </a:fld>
            <a:endParaRPr lang="en-US"/>
          </a:p>
        </p:txBody>
      </p:sp>
      <p:sp>
        <p:nvSpPr>
          <p:cNvPr id="47108" name="Rectangle 2"/>
          <p:cNvSpPr>
            <a:spLocks noGrp="1" noChangeArrowheads="1"/>
          </p:cNvSpPr>
          <p:nvPr>
            <p:ph type="title"/>
          </p:nvPr>
        </p:nvSpPr>
        <p:spPr/>
        <p:txBody>
          <a:bodyPr/>
          <a:lstStyle/>
          <a:p>
            <a:r>
              <a:rPr lang="en-US" smtClean="0"/>
              <a:t>Coarse-Grained Locking</a:t>
            </a:r>
          </a:p>
        </p:txBody>
      </p:sp>
      <p:sp>
        <p:nvSpPr>
          <p:cNvPr id="47109" name="Rectangle 3"/>
          <p:cNvSpPr>
            <a:spLocks noGrp="1" noChangeArrowheads="1"/>
          </p:cNvSpPr>
          <p:nvPr>
            <p:ph type="body" idx="1"/>
          </p:nvPr>
        </p:nvSpPr>
        <p:spPr/>
        <p:txBody>
          <a:bodyPr/>
          <a:lstStyle/>
          <a:p>
            <a:pPr algn="ctr"/>
            <a:r>
              <a:rPr lang="en-US" smtClean="0"/>
              <a:t>Easy, same as synchronized methods</a:t>
            </a:r>
          </a:p>
          <a:p>
            <a:pPr lvl="1"/>
            <a:r>
              <a:rPr lang="en-US" smtClean="0">
                <a:solidFill>
                  <a:srgbClr val="FF0000"/>
                </a:solidFill>
              </a:rPr>
              <a:t>“One lock to rule them all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6EC9776D-71F5-4186-88DD-8ACE61987F95}" type="slidenum">
              <a:rPr lang="x-none" sz="1400">
                <a:solidFill>
                  <a:schemeClr val="tx1"/>
                </a:solidFill>
                <a:latin typeface="Arial" pitchFamily="34" charset="0"/>
                <a:cs typeface="Arial" charset="0"/>
              </a:rPr>
              <a:pPr>
                <a:defRPr/>
              </a:pPr>
              <a:t>61</a:t>
            </a:fld>
            <a:endParaRPr lang="en-US" sz="1400" dirty="0">
              <a:solidFill>
                <a:schemeClr val="tx1"/>
              </a:solidFill>
              <a:latin typeface="Arial" pitchFamily="34" charset="0"/>
              <a:cs typeface="Arial" charset="0"/>
            </a:endParaRPr>
          </a:p>
        </p:txBody>
      </p:sp>
      <p:sp>
        <p:nvSpPr>
          <p:cNvPr id="48132" name="Rectangle 2"/>
          <p:cNvSpPr>
            <a:spLocks noGrp="1" noChangeArrowheads="1"/>
          </p:cNvSpPr>
          <p:nvPr>
            <p:ph type="title" idx="4294967295"/>
          </p:nvPr>
        </p:nvSpPr>
        <p:spPr/>
        <p:txBody>
          <a:bodyPr/>
          <a:lstStyle/>
          <a:p>
            <a:r>
              <a:rPr lang="en-US" smtClean="0"/>
              <a:t>Coarse-Grained Locking</a:t>
            </a:r>
          </a:p>
        </p:txBody>
      </p:sp>
      <p:sp>
        <p:nvSpPr>
          <p:cNvPr id="48133" name="Rectangle 3"/>
          <p:cNvSpPr>
            <a:spLocks noGrp="1" noChangeArrowheads="1"/>
          </p:cNvSpPr>
          <p:nvPr>
            <p:ph type="body" idx="4294967295"/>
          </p:nvPr>
        </p:nvSpPr>
        <p:spPr/>
        <p:txBody>
          <a:bodyPr/>
          <a:lstStyle/>
          <a:p>
            <a:pPr algn="ctr"/>
            <a:r>
              <a:rPr lang="en-US" smtClean="0"/>
              <a:t>Easy, same as synchronized methods</a:t>
            </a:r>
          </a:p>
          <a:p>
            <a:pPr lvl="1"/>
            <a:r>
              <a:rPr lang="en-US" smtClean="0">
                <a:solidFill>
                  <a:srgbClr val="FF0000"/>
                </a:solidFill>
              </a:rPr>
              <a:t>“One lock to rule them all …”</a:t>
            </a:r>
          </a:p>
          <a:p>
            <a:r>
              <a:rPr lang="en-US" smtClean="0"/>
              <a:t>Simple, clearly correct</a:t>
            </a:r>
          </a:p>
          <a:p>
            <a:pPr lvl="1"/>
            <a:r>
              <a:rPr lang="en-US" smtClean="0"/>
              <a:t>Deserves respect!</a:t>
            </a:r>
          </a:p>
          <a:p>
            <a:r>
              <a:rPr lang="en-US" smtClean="0"/>
              <a:t>Works poorly with contention</a:t>
            </a:r>
          </a:p>
          <a:p>
            <a:pPr lvl="1"/>
            <a:r>
              <a:rPr lang="en-US" smtClean="0"/>
              <a:t>Queue locks help</a:t>
            </a:r>
          </a:p>
          <a:p>
            <a:pPr lvl="1"/>
            <a:r>
              <a:rPr lang="en-US" smtClean="0"/>
              <a:t>But bottleneck still an issue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328BFC7A-D474-4243-A95C-2B477AF0B8A3}" type="slidenum">
              <a:rPr lang="x-none"/>
              <a:pPr>
                <a:defRPr/>
              </a:pPr>
              <a:t>62</a:t>
            </a:fld>
            <a:endParaRPr lang="en-US"/>
          </a:p>
        </p:txBody>
      </p:sp>
      <p:sp>
        <p:nvSpPr>
          <p:cNvPr id="49156" name="Rectangle 2"/>
          <p:cNvSpPr>
            <a:spLocks noGrp="1" noChangeArrowheads="1"/>
          </p:cNvSpPr>
          <p:nvPr>
            <p:ph type="title"/>
          </p:nvPr>
        </p:nvSpPr>
        <p:spPr/>
        <p:txBody>
          <a:bodyPr/>
          <a:lstStyle/>
          <a:p>
            <a:r>
              <a:rPr lang="en-US" smtClean="0"/>
              <a:t>Fine-grained Locking</a:t>
            </a:r>
          </a:p>
        </p:txBody>
      </p:sp>
      <p:sp>
        <p:nvSpPr>
          <p:cNvPr id="49157" name="Rectangle 3"/>
          <p:cNvSpPr>
            <a:spLocks noGrp="1" noChangeArrowheads="1"/>
          </p:cNvSpPr>
          <p:nvPr>
            <p:ph type="body" idx="1"/>
          </p:nvPr>
        </p:nvSpPr>
        <p:spPr/>
        <p:txBody>
          <a:bodyPr/>
          <a:lstStyle/>
          <a:p>
            <a:r>
              <a:rPr lang="en-US" smtClean="0"/>
              <a:t>Requires </a:t>
            </a:r>
            <a:r>
              <a:rPr lang="en-US" b="1" smtClean="0">
                <a:solidFill>
                  <a:schemeClr val="tx1"/>
                </a:solidFill>
              </a:rPr>
              <a:t>careful</a:t>
            </a:r>
            <a:r>
              <a:rPr lang="en-US" smtClean="0"/>
              <a:t> thought</a:t>
            </a:r>
          </a:p>
          <a:p>
            <a:pPr lvl="1"/>
            <a:r>
              <a:rPr lang="en-US" smtClean="0">
                <a:solidFill>
                  <a:srgbClr val="FF0000"/>
                </a:solidFill>
              </a:rPr>
              <a:t>“Do not meddle in the affairs of wizards, for they are subtle and quick to anger”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E69F9D3B-5C33-4AD4-A139-EC323E59DA4D}" type="slidenum">
              <a:rPr lang="x-none" sz="1400">
                <a:solidFill>
                  <a:schemeClr val="tx1"/>
                </a:solidFill>
                <a:latin typeface="Arial" pitchFamily="34" charset="0"/>
                <a:cs typeface="Arial" charset="0"/>
              </a:rPr>
              <a:pPr>
                <a:defRPr/>
              </a:pPr>
              <a:t>63</a:t>
            </a:fld>
            <a:endParaRPr lang="en-US" sz="1400" dirty="0">
              <a:solidFill>
                <a:schemeClr val="tx1"/>
              </a:solidFill>
              <a:latin typeface="Arial" pitchFamily="34" charset="0"/>
              <a:cs typeface="Arial" charset="0"/>
            </a:endParaRPr>
          </a:p>
        </p:txBody>
      </p:sp>
      <p:sp>
        <p:nvSpPr>
          <p:cNvPr id="50180" name="Rectangle 2"/>
          <p:cNvSpPr>
            <a:spLocks noGrp="1" noChangeArrowheads="1"/>
          </p:cNvSpPr>
          <p:nvPr>
            <p:ph type="title" idx="4294967295"/>
          </p:nvPr>
        </p:nvSpPr>
        <p:spPr/>
        <p:txBody>
          <a:bodyPr/>
          <a:lstStyle/>
          <a:p>
            <a:r>
              <a:rPr lang="en-US" smtClean="0"/>
              <a:t>Fine-grained Locking</a:t>
            </a:r>
          </a:p>
        </p:txBody>
      </p:sp>
      <p:sp>
        <p:nvSpPr>
          <p:cNvPr id="50181" name="Rectangle 3"/>
          <p:cNvSpPr>
            <a:spLocks noGrp="1" noChangeArrowheads="1"/>
          </p:cNvSpPr>
          <p:nvPr>
            <p:ph type="body" idx="4294967295"/>
          </p:nvPr>
        </p:nvSpPr>
        <p:spPr/>
        <p:txBody>
          <a:bodyPr/>
          <a:lstStyle/>
          <a:p>
            <a:r>
              <a:rPr lang="en-US" smtClean="0"/>
              <a:t>Requires </a:t>
            </a:r>
            <a:r>
              <a:rPr lang="en-US" b="1" smtClean="0">
                <a:solidFill>
                  <a:schemeClr val="tx1"/>
                </a:solidFill>
              </a:rPr>
              <a:t>careful</a:t>
            </a:r>
            <a:r>
              <a:rPr lang="en-US" smtClean="0"/>
              <a:t> thought</a:t>
            </a:r>
          </a:p>
          <a:p>
            <a:pPr lvl="1"/>
            <a:r>
              <a:rPr lang="en-US" smtClean="0">
                <a:solidFill>
                  <a:srgbClr val="FF0000"/>
                </a:solidFill>
              </a:rPr>
              <a:t>“Do not meddle in the affairs of wizards, for they are subtle and quick to anger”</a:t>
            </a:r>
          </a:p>
          <a:p>
            <a:r>
              <a:rPr lang="en-US" smtClean="0"/>
              <a:t>Split object into pieces</a:t>
            </a:r>
          </a:p>
          <a:p>
            <a:pPr lvl="1"/>
            <a:r>
              <a:rPr lang="en-US" smtClean="0"/>
              <a:t>Each piece has own lock</a:t>
            </a:r>
          </a:p>
          <a:p>
            <a:pPr lvl="1"/>
            <a:r>
              <a:rPr lang="en-US" smtClean="0"/>
              <a:t>Methods that work on disjoint pieces need not exclude each other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pPr>
              <a:defRPr/>
            </a:pPr>
            <a:r>
              <a:rPr lang="en-US"/>
              <a:t>Art of Multiprocessor Programming</a:t>
            </a:r>
          </a:p>
        </p:txBody>
      </p:sp>
      <p:sp>
        <p:nvSpPr>
          <p:cNvPr id="34" name="Slide Number Placeholder 4"/>
          <p:cNvSpPr>
            <a:spLocks noGrp="1"/>
          </p:cNvSpPr>
          <p:nvPr>
            <p:ph type="sldNum" sz="quarter" idx="11"/>
          </p:nvPr>
        </p:nvSpPr>
        <p:spPr/>
        <p:txBody>
          <a:bodyPr/>
          <a:lstStyle/>
          <a:p>
            <a:pPr>
              <a:defRPr/>
            </a:pPr>
            <a:fld id="{975F2D91-3D5D-4A16-927D-6287F1DD1558}" type="slidenum">
              <a:rPr lang="x-none"/>
              <a:pPr>
                <a:defRPr/>
              </a:pPr>
              <a:t>64</a:t>
            </a:fld>
            <a:endParaRPr lang="en-US"/>
          </a:p>
        </p:txBody>
      </p:sp>
      <p:sp>
        <p:nvSpPr>
          <p:cNvPr id="51204" name="Rectangle 2"/>
          <p:cNvSpPr>
            <a:spLocks noGrp="1" noChangeArrowheads="1"/>
          </p:cNvSpPr>
          <p:nvPr>
            <p:ph type="title"/>
          </p:nvPr>
        </p:nvSpPr>
        <p:spPr/>
        <p:txBody>
          <a:bodyPr/>
          <a:lstStyle/>
          <a:p>
            <a:r>
              <a:rPr lang="en-US" smtClean="0"/>
              <a:t>Hand-over-Hand locking</a:t>
            </a:r>
          </a:p>
        </p:txBody>
      </p:sp>
      <p:sp>
        <p:nvSpPr>
          <p:cNvPr id="51205"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1206" name="Group 4"/>
          <p:cNvGrpSpPr>
            <a:grpSpLocks/>
          </p:cNvGrpSpPr>
          <p:nvPr/>
        </p:nvGrpSpPr>
        <p:grpSpPr bwMode="auto">
          <a:xfrm>
            <a:off x="946150" y="2814638"/>
            <a:ext cx="866775" cy="582612"/>
            <a:chOff x="596" y="1599"/>
            <a:chExt cx="546" cy="367"/>
          </a:xfrm>
        </p:grpSpPr>
        <p:sp>
          <p:nvSpPr>
            <p:cNvPr id="51232"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1233"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1234"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1207" name="Group 8"/>
          <p:cNvGrpSpPr>
            <a:grpSpLocks/>
          </p:cNvGrpSpPr>
          <p:nvPr/>
        </p:nvGrpSpPr>
        <p:grpSpPr bwMode="auto">
          <a:xfrm>
            <a:off x="2770188" y="2814638"/>
            <a:ext cx="866775" cy="582612"/>
            <a:chOff x="596" y="1599"/>
            <a:chExt cx="546" cy="367"/>
          </a:xfrm>
        </p:grpSpPr>
        <p:sp>
          <p:nvSpPr>
            <p:cNvPr id="51229"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1230"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1231"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1208" name="Group 12"/>
          <p:cNvGrpSpPr>
            <a:grpSpLocks/>
          </p:cNvGrpSpPr>
          <p:nvPr/>
        </p:nvGrpSpPr>
        <p:grpSpPr bwMode="auto">
          <a:xfrm>
            <a:off x="4581525" y="2814638"/>
            <a:ext cx="879475" cy="582612"/>
            <a:chOff x="588" y="1599"/>
            <a:chExt cx="554" cy="367"/>
          </a:xfrm>
        </p:grpSpPr>
        <p:sp>
          <p:nvSpPr>
            <p:cNvPr id="51226"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1227"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1228"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1209" name="Group 16"/>
          <p:cNvGrpSpPr>
            <a:grpSpLocks/>
          </p:cNvGrpSpPr>
          <p:nvPr/>
        </p:nvGrpSpPr>
        <p:grpSpPr bwMode="auto">
          <a:xfrm>
            <a:off x="6419850" y="2814638"/>
            <a:ext cx="866775" cy="582612"/>
            <a:chOff x="596" y="1599"/>
            <a:chExt cx="546" cy="367"/>
          </a:xfrm>
        </p:grpSpPr>
        <p:sp>
          <p:nvSpPr>
            <p:cNvPr id="51223"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1224"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1225"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1210" name="Line 20"/>
          <p:cNvSpPr>
            <a:spLocks noChangeShapeType="1"/>
          </p:cNvSpPr>
          <p:nvPr/>
        </p:nvSpPr>
        <p:spPr bwMode="auto">
          <a:xfrm>
            <a:off x="15922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1211" name="Line 21"/>
          <p:cNvSpPr>
            <a:spLocks noChangeShapeType="1"/>
          </p:cNvSpPr>
          <p:nvPr/>
        </p:nvSpPr>
        <p:spPr bwMode="auto">
          <a:xfrm>
            <a:off x="342741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1212" name="Line 22"/>
          <p:cNvSpPr>
            <a:spLocks noChangeShapeType="1"/>
          </p:cNvSpPr>
          <p:nvPr/>
        </p:nvSpPr>
        <p:spPr bwMode="auto">
          <a:xfrm>
            <a:off x="52625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1213" name="Group 29"/>
          <p:cNvGrpSpPr>
            <a:grpSpLocks/>
          </p:cNvGrpSpPr>
          <p:nvPr/>
        </p:nvGrpSpPr>
        <p:grpSpPr bwMode="auto">
          <a:xfrm>
            <a:off x="3862388" y="5026025"/>
            <a:ext cx="1447800" cy="1295400"/>
            <a:chOff x="1584" y="816"/>
            <a:chExt cx="912" cy="816"/>
          </a:xfrm>
        </p:grpSpPr>
        <p:sp>
          <p:nvSpPr>
            <p:cNvPr id="51214" name="Freeform 3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215" name="Freeform 3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216" name="Freeform 3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217" name="Freeform 3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1218" name="Freeform 3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1219" name="Freeform 3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1220" name="Freeform 3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221" name="Freeform 3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1222" name="Freeform 3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35" name="Line 16"/>
          <p:cNvSpPr>
            <a:spLocks noChangeShapeType="1"/>
          </p:cNvSpPr>
          <p:nvPr/>
        </p:nvSpPr>
        <p:spPr bwMode="auto">
          <a:xfrm>
            <a:off x="7097711" y="31298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pPr>
              <a:defRPr/>
            </a:pPr>
            <a:r>
              <a:rPr lang="en-US"/>
              <a:t>Art of Multiprocessor Programming</a:t>
            </a:r>
          </a:p>
        </p:txBody>
      </p:sp>
      <p:sp>
        <p:nvSpPr>
          <p:cNvPr id="40" name="Slide Number Placeholder 4"/>
          <p:cNvSpPr>
            <a:spLocks noGrp="1"/>
          </p:cNvSpPr>
          <p:nvPr>
            <p:ph type="sldNum" sz="quarter" idx="11"/>
          </p:nvPr>
        </p:nvSpPr>
        <p:spPr/>
        <p:txBody>
          <a:bodyPr/>
          <a:lstStyle/>
          <a:p>
            <a:pPr>
              <a:defRPr/>
            </a:pPr>
            <a:fld id="{75ECB73E-8946-488F-A70D-D4437396FF08}" type="slidenum">
              <a:rPr lang="x-none"/>
              <a:pPr>
                <a:defRPr/>
              </a:pPr>
              <a:t>65</a:t>
            </a:fld>
            <a:endParaRPr lang="en-US"/>
          </a:p>
        </p:txBody>
      </p:sp>
      <p:sp>
        <p:nvSpPr>
          <p:cNvPr id="52228" name="Rectangle 2"/>
          <p:cNvSpPr>
            <a:spLocks noGrp="1" noChangeArrowheads="1"/>
          </p:cNvSpPr>
          <p:nvPr>
            <p:ph type="title"/>
          </p:nvPr>
        </p:nvSpPr>
        <p:spPr/>
        <p:txBody>
          <a:bodyPr/>
          <a:lstStyle/>
          <a:p>
            <a:r>
              <a:rPr lang="en-US" smtClean="0"/>
              <a:t>Hand-over-Hand locking</a:t>
            </a:r>
          </a:p>
        </p:txBody>
      </p:sp>
      <p:sp>
        <p:nvSpPr>
          <p:cNvPr id="52229"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2230" name="Group 4"/>
          <p:cNvGrpSpPr>
            <a:grpSpLocks/>
          </p:cNvGrpSpPr>
          <p:nvPr/>
        </p:nvGrpSpPr>
        <p:grpSpPr bwMode="auto">
          <a:xfrm>
            <a:off x="946150" y="2814638"/>
            <a:ext cx="866775" cy="582612"/>
            <a:chOff x="596" y="1599"/>
            <a:chExt cx="546" cy="367"/>
          </a:xfrm>
        </p:grpSpPr>
        <p:sp>
          <p:nvSpPr>
            <p:cNvPr id="52262"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2263"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2264"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2231" name="Group 8"/>
          <p:cNvGrpSpPr>
            <a:grpSpLocks/>
          </p:cNvGrpSpPr>
          <p:nvPr/>
        </p:nvGrpSpPr>
        <p:grpSpPr bwMode="auto">
          <a:xfrm>
            <a:off x="2770188" y="2814638"/>
            <a:ext cx="866775" cy="582612"/>
            <a:chOff x="596" y="1599"/>
            <a:chExt cx="546" cy="367"/>
          </a:xfrm>
        </p:grpSpPr>
        <p:sp>
          <p:nvSpPr>
            <p:cNvPr id="52259"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2260"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2261"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2232" name="Group 12"/>
          <p:cNvGrpSpPr>
            <a:grpSpLocks/>
          </p:cNvGrpSpPr>
          <p:nvPr/>
        </p:nvGrpSpPr>
        <p:grpSpPr bwMode="auto">
          <a:xfrm>
            <a:off x="4581525" y="2814638"/>
            <a:ext cx="879475" cy="582612"/>
            <a:chOff x="588" y="1599"/>
            <a:chExt cx="554" cy="367"/>
          </a:xfrm>
        </p:grpSpPr>
        <p:sp>
          <p:nvSpPr>
            <p:cNvPr id="52256"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2257"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2258"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2233" name="Group 16"/>
          <p:cNvGrpSpPr>
            <a:grpSpLocks/>
          </p:cNvGrpSpPr>
          <p:nvPr/>
        </p:nvGrpSpPr>
        <p:grpSpPr bwMode="auto">
          <a:xfrm>
            <a:off x="6419850" y="2814638"/>
            <a:ext cx="866775" cy="582612"/>
            <a:chOff x="596" y="1599"/>
            <a:chExt cx="546" cy="367"/>
          </a:xfrm>
        </p:grpSpPr>
        <p:sp>
          <p:nvSpPr>
            <p:cNvPr id="52253"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2254"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2255"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2234" name="Line 20"/>
          <p:cNvSpPr>
            <a:spLocks noChangeShapeType="1"/>
          </p:cNvSpPr>
          <p:nvPr/>
        </p:nvSpPr>
        <p:spPr bwMode="auto">
          <a:xfrm>
            <a:off x="15922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235" name="Line 21"/>
          <p:cNvSpPr>
            <a:spLocks noChangeShapeType="1"/>
          </p:cNvSpPr>
          <p:nvPr/>
        </p:nvSpPr>
        <p:spPr bwMode="auto">
          <a:xfrm>
            <a:off x="342741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2236" name="Line 22"/>
          <p:cNvSpPr>
            <a:spLocks noChangeShapeType="1"/>
          </p:cNvSpPr>
          <p:nvPr/>
        </p:nvSpPr>
        <p:spPr bwMode="auto">
          <a:xfrm>
            <a:off x="52625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2237" name="Group 28"/>
          <p:cNvGrpSpPr>
            <a:grpSpLocks/>
          </p:cNvGrpSpPr>
          <p:nvPr/>
        </p:nvGrpSpPr>
        <p:grpSpPr bwMode="auto">
          <a:xfrm>
            <a:off x="3862388" y="5026025"/>
            <a:ext cx="1447800" cy="1295400"/>
            <a:chOff x="1584" y="816"/>
            <a:chExt cx="912" cy="816"/>
          </a:xfrm>
        </p:grpSpPr>
        <p:sp>
          <p:nvSpPr>
            <p:cNvPr id="52244"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245"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246"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247"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2248"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2249"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2250"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251"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2252"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2238" name="AutoShape 38"/>
          <p:cNvSpPr>
            <a:spLocks noChangeArrowheads="1"/>
          </p:cNvSpPr>
          <p:nvPr/>
        </p:nvSpPr>
        <p:spPr bwMode="auto">
          <a:xfrm>
            <a:off x="746125" y="2698750"/>
            <a:ext cx="1293813" cy="814388"/>
          </a:xfrm>
          <a:prstGeom prst="wedgeRoundRectCallout">
            <a:avLst>
              <a:gd name="adj1" fmla="val 198468"/>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2239" name="Group 47"/>
          <p:cNvGrpSpPr>
            <a:grpSpLocks/>
          </p:cNvGrpSpPr>
          <p:nvPr/>
        </p:nvGrpSpPr>
        <p:grpSpPr bwMode="auto">
          <a:xfrm>
            <a:off x="1184275" y="1987550"/>
            <a:ext cx="427038" cy="622300"/>
            <a:chOff x="2208" y="1920"/>
            <a:chExt cx="1152" cy="1680"/>
          </a:xfrm>
        </p:grpSpPr>
        <p:sp>
          <p:nvSpPr>
            <p:cNvPr id="52240" name="Oval 48"/>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2241" name="Oval 4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2242" name="AutoShape 5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2243" name="AutoShape 5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41" name="Line 16"/>
          <p:cNvSpPr>
            <a:spLocks noChangeShapeType="1"/>
          </p:cNvSpPr>
          <p:nvPr/>
        </p:nvSpPr>
        <p:spPr bwMode="auto">
          <a:xfrm>
            <a:off x="7097711" y="31298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pPr>
              <a:defRPr/>
            </a:pPr>
            <a:r>
              <a:rPr lang="en-US"/>
              <a:t>Art of Multiprocessor Programming</a:t>
            </a:r>
          </a:p>
        </p:txBody>
      </p:sp>
      <p:sp>
        <p:nvSpPr>
          <p:cNvPr id="46" name="Slide Number Placeholder 4"/>
          <p:cNvSpPr>
            <a:spLocks noGrp="1"/>
          </p:cNvSpPr>
          <p:nvPr>
            <p:ph type="sldNum" sz="quarter" idx="11"/>
          </p:nvPr>
        </p:nvSpPr>
        <p:spPr/>
        <p:txBody>
          <a:bodyPr/>
          <a:lstStyle/>
          <a:p>
            <a:pPr>
              <a:defRPr/>
            </a:pPr>
            <a:fld id="{E5A258A0-6CD5-4E1E-80E8-33AFBCF0172D}" type="slidenum">
              <a:rPr lang="x-none"/>
              <a:pPr>
                <a:defRPr/>
              </a:pPr>
              <a:t>66</a:t>
            </a:fld>
            <a:endParaRPr lang="en-US"/>
          </a:p>
        </p:txBody>
      </p:sp>
      <p:sp>
        <p:nvSpPr>
          <p:cNvPr id="53252" name="Rectangle 2"/>
          <p:cNvSpPr>
            <a:spLocks noGrp="1" noChangeArrowheads="1"/>
          </p:cNvSpPr>
          <p:nvPr>
            <p:ph type="title"/>
          </p:nvPr>
        </p:nvSpPr>
        <p:spPr/>
        <p:txBody>
          <a:bodyPr/>
          <a:lstStyle/>
          <a:p>
            <a:r>
              <a:rPr lang="en-US" smtClean="0"/>
              <a:t>Hand-over-Hand locking</a:t>
            </a:r>
          </a:p>
        </p:txBody>
      </p:sp>
      <p:sp>
        <p:nvSpPr>
          <p:cNvPr id="53253"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3254" name="Group 4"/>
          <p:cNvGrpSpPr>
            <a:grpSpLocks/>
          </p:cNvGrpSpPr>
          <p:nvPr/>
        </p:nvGrpSpPr>
        <p:grpSpPr bwMode="auto">
          <a:xfrm>
            <a:off x="946150" y="2814638"/>
            <a:ext cx="866775" cy="582612"/>
            <a:chOff x="596" y="1599"/>
            <a:chExt cx="546" cy="367"/>
          </a:xfrm>
        </p:grpSpPr>
        <p:sp>
          <p:nvSpPr>
            <p:cNvPr id="53292"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3293"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3294"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3255" name="Group 8"/>
          <p:cNvGrpSpPr>
            <a:grpSpLocks/>
          </p:cNvGrpSpPr>
          <p:nvPr/>
        </p:nvGrpSpPr>
        <p:grpSpPr bwMode="auto">
          <a:xfrm>
            <a:off x="2770188" y="2814638"/>
            <a:ext cx="866775" cy="582612"/>
            <a:chOff x="596" y="1599"/>
            <a:chExt cx="546" cy="367"/>
          </a:xfrm>
        </p:grpSpPr>
        <p:sp>
          <p:nvSpPr>
            <p:cNvPr id="53289"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3290"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3291"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3256" name="Group 12"/>
          <p:cNvGrpSpPr>
            <a:grpSpLocks/>
          </p:cNvGrpSpPr>
          <p:nvPr/>
        </p:nvGrpSpPr>
        <p:grpSpPr bwMode="auto">
          <a:xfrm>
            <a:off x="4581525" y="2814638"/>
            <a:ext cx="879475" cy="582612"/>
            <a:chOff x="588" y="1599"/>
            <a:chExt cx="554" cy="367"/>
          </a:xfrm>
        </p:grpSpPr>
        <p:sp>
          <p:nvSpPr>
            <p:cNvPr id="53286"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3287"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3288"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3257" name="Group 16"/>
          <p:cNvGrpSpPr>
            <a:grpSpLocks/>
          </p:cNvGrpSpPr>
          <p:nvPr/>
        </p:nvGrpSpPr>
        <p:grpSpPr bwMode="auto">
          <a:xfrm>
            <a:off x="6419850" y="2814638"/>
            <a:ext cx="866775" cy="582612"/>
            <a:chOff x="596" y="1599"/>
            <a:chExt cx="546" cy="367"/>
          </a:xfrm>
        </p:grpSpPr>
        <p:sp>
          <p:nvSpPr>
            <p:cNvPr id="53283"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3284"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3285"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3258" name="Line 20"/>
          <p:cNvSpPr>
            <a:spLocks noChangeShapeType="1"/>
          </p:cNvSpPr>
          <p:nvPr/>
        </p:nvSpPr>
        <p:spPr bwMode="auto">
          <a:xfrm>
            <a:off x="15922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3259" name="Line 21"/>
          <p:cNvSpPr>
            <a:spLocks noChangeShapeType="1"/>
          </p:cNvSpPr>
          <p:nvPr/>
        </p:nvSpPr>
        <p:spPr bwMode="auto">
          <a:xfrm>
            <a:off x="342741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3260" name="Line 22"/>
          <p:cNvSpPr>
            <a:spLocks noChangeShapeType="1"/>
          </p:cNvSpPr>
          <p:nvPr/>
        </p:nvSpPr>
        <p:spPr bwMode="auto">
          <a:xfrm>
            <a:off x="52625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3261" name="Group 23"/>
          <p:cNvGrpSpPr>
            <a:grpSpLocks/>
          </p:cNvGrpSpPr>
          <p:nvPr/>
        </p:nvGrpSpPr>
        <p:grpSpPr bwMode="auto">
          <a:xfrm>
            <a:off x="2898775" y="1987550"/>
            <a:ext cx="427038" cy="622300"/>
            <a:chOff x="2208" y="1920"/>
            <a:chExt cx="1152" cy="1680"/>
          </a:xfrm>
        </p:grpSpPr>
        <p:sp>
          <p:nvSpPr>
            <p:cNvPr id="53279" name="Oval 2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3280" name="Oval 2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3281" name="AutoShape 2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3282" name="AutoShape 2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53262" name="Group 28"/>
          <p:cNvGrpSpPr>
            <a:grpSpLocks/>
          </p:cNvGrpSpPr>
          <p:nvPr/>
        </p:nvGrpSpPr>
        <p:grpSpPr bwMode="auto">
          <a:xfrm>
            <a:off x="3862388" y="5026025"/>
            <a:ext cx="1447800" cy="1295400"/>
            <a:chOff x="1584" y="816"/>
            <a:chExt cx="912" cy="816"/>
          </a:xfrm>
        </p:grpSpPr>
        <p:sp>
          <p:nvSpPr>
            <p:cNvPr id="53270"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3271"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3272"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3273"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3274"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3275"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3276"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3277"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3278"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3263" name="AutoShape 39"/>
          <p:cNvSpPr>
            <a:spLocks noChangeArrowheads="1"/>
          </p:cNvSpPr>
          <p:nvPr/>
        </p:nvSpPr>
        <p:spPr bwMode="auto">
          <a:xfrm>
            <a:off x="2554288" y="2698750"/>
            <a:ext cx="1293812" cy="814388"/>
          </a:xfrm>
          <a:prstGeom prst="wedgeRoundRectCallout">
            <a:avLst>
              <a:gd name="adj1" fmla="val 68773"/>
              <a:gd name="adj2" fmla="val 22855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3264" name="Group 42"/>
          <p:cNvGrpSpPr>
            <a:grpSpLocks/>
          </p:cNvGrpSpPr>
          <p:nvPr/>
        </p:nvGrpSpPr>
        <p:grpSpPr bwMode="auto">
          <a:xfrm>
            <a:off x="1184275" y="1987550"/>
            <a:ext cx="427038" cy="622300"/>
            <a:chOff x="2208" y="1920"/>
            <a:chExt cx="1152" cy="1680"/>
          </a:xfrm>
        </p:grpSpPr>
        <p:sp>
          <p:nvSpPr>
            <p:cNvPr id="53266" name="Oval 4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3267" name="Oval 4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3268" name="AutoShape 4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3269" name="AutoShape 4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3265" name="AutoShape 47"/>
          <p:cNvSpPr>
            <a:spLocks noChangeArrowheads="1"/>
          </p:cNvSpPr>
          <p:nvPr/>
        </p:nvSpPr>
        <p:spPr bwMode="auto">
          <a:xfrm>
            <a:off x="809625" y="2711450"/>
            <a:ext cx="1293813" cy="814388"/>
          </a:xfrm>
          <a:prstGeom prst="wedgeRoundRectCallout">
            <a:avLst>
              <a:gd name="adj1" fmla="val 198468"/>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47" name="Line 16"/>
          <p:cNvSpPr>
            <a:spLocks noChangeShapeType="1"/>
          </p:cNvSpPr>
          <p:nvPr/>
        </p:nvSpPr>
        <p:spPr bwMode="auto">
          <a:xfrm>
            <a:off x="7097711" y="31298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pPr>
              <a:defRPr/>
            </a:pPr>
            <a:r>
              <a:rPr lang="en-US"/>
              <a:t>Art of Multiprocessor Programming</a:t>
            </a:r>
          </a:p>
        </p:txBody>
      </p:sp>
      <p:sp>
        <p:nvSpPr>
          <p:cNvPr id="46" name="Slide Number Placeholder 4"/>
          <p:cNvSpPr>
            <a:spLocks noGrp="1"/>
          </p:cNvSpPr>
          <p:nvPr>
            <p:ph type="sldNum" sz="quarter" idx="11"/>
          </p:nvPr>
        </p:nvSpPr>
        <p:spPr/>
        <p:txBody>
          <a:bodyPr/>
          <a:lstStyle/>
          <a:p>
            <a:pPr>
              <a:defRPr/>
            </a:pPr>
            <a:fld id="{31067C16-96F5-4AF4-8AE2-ADA80737E85C}" type="slidenum">
              <a:rPr lang="x-none"/>
              <a:pPr>
                <a:defRPr/>
              </a:pPr>
              <a:t>67</a:t>
            </a:fld>
            <a:endParaRPr lang="en-US"/>
          </a:p>
        </p:txBody>
      </p:sp>
      <p:sp>
        <p:nvSpPr>
          <p:cNvPr id="54276" name="Rectangle 2"/>
          <p:cNvSpPr>
            <a:spLocks noGrp="1" noChangeArrowheads="1"/>
          </p:cNvSpPr>
          <p:nvPr>
            <p:ph type="title"/>
          </p:nvPr>
        </p:nvSpPr>
        <p:spPr/>
        <p:txBody>
          <a:bodyPr/>
          <a:lstStyle/>
          <a:p>
            <a:r>
              <a:rPr lang="en-US" smtClean="0"/>
              <a:t>Hand-over-Hand locking</a:t>
            </a:r>
          </a:p>
        </p:txBody>
      </p:sp>
      <p:sp>
        <p:nvSpPr>
          <p:cNvPr id="54277"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4278" name="Group 4"/>
          <p:cNvGrpSpPr>
            <a:grpSpLocks/>
          </p:cNvGrpSpPr>
          <p:nvPr/>
        </p:nvGrpSpPr>
        <p:grpSpPr bwMode="auto">
          <a:xfrm>
            <a:off x="946150" y="2814638"/>
            <a:ext cx="866775" cy="582612"/>
            <a:chOff x="596" y="1599"/>
            <a:chExt cx="546" cy="367"/>
          </a:xfrm>
        </p:grpSpPr>
        <p:sp>
          <p:nvSpPr>
            <p:cNvPr id="54316"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4317"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4318"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4279" name="Group 8"/>
          <p:cNvGrpSpPr>
            <a:grpSpLocks/>
          </p:cNvGrpSpPr>
          <p:nvPr/>
        </p:nvGrpSpPr>
        <p:grpSpPr bwMode="auto">
          <a:xfrm>
            <a:off x="2770188" y="2814638"/>
            <a:ext cx="866775" cy="582612"/>
            <a:chOff x="596" y="1599"/>
            <a:chExt cx="546" cy="367"/>
          </a:xfrm>
        </p:grpSpPr>
        <p:sp>
          <p:nvSpPr>
            <p:cNvPr id="54313"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4314"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4315"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4280" name="Group 12"/>
          <p:cNvGrpSpPr>
            <a:grpSpLocks/>
          </p:cNvGrpSpPr>
          <p:nvPr/>
        </p:nvGrpSpPr>
        <p:grpSpPr bwMode="auto">
          <a:xfrm>
            <a:off x="4581525" y="2814638"/>
            <a:ext cx="879475" cy="582612"/>
            <a:chOff x="588" y="1599"/>
            <a:chExt cx="554" cy="367"/>
          </a:xfrm>
        </p:grpSpPr>
        <p:sp>
          <p:nvSpPr>
            <p:cNvPr id="54310"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4311"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4312"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4281" name="Group 16"/>
          <p:cNvGrpSpPr>
            <a:grpSpLocks/>
          </p:cNvGrpSpPr>
          <p:nvPr/>
        </p:nvGrpSpPr>
        <p:grpSpPr bwMode="auto">
          <a:xfrm>
            <a:off x="6419850" y="2814638"/>
            <a:ext cx="866775" cy="582612"/>
            <a:chOff x="596" y="1599"/>
            <a:chExt cx="546" cy="367"/>
          </a:xfrm>
        </p:grpSpPr>
        <p:sp>
          <p:nvSpPr>
            <p:cNvPr id="54307"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4308"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4309"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4282" name="Line 20"/>
          <p:cNvSpPr>
            <a:spLocks noChangeShapeType="1"/>
          </p:cNvSpPr>
          <p:nvPr/>
        </p:nvSpPr>
        <p:spPr bwMode="auto">
          <a:xfrm>
            <a:off x="15922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4283" name="Line 21"/>
          <p:cNvSpPr>
            <a:spLocks noChangeShapeType="1"/>
          </p:cNvSpPr>
          <p:nvPr/>
        </p:nvSpPr>
        <p:spPr bwMode="auto">
          <a:xfrm>
            <a:off x="342741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4284" name="Line 22"/>
          <p:cNvSpPr>
            <a:spLocks noChangeShapeType="1"/>
          </p:cNvSpPr>
          <p:nvPr/>
        </p:nvSpPr>
        <p:spPr bwMode="auto">
          <a:xfrm>
            <a:off x="52625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4285" name="Group 23"/>
          <p:cNvGrpSpPr>
            <a:grpSpLocks/>
          </p:cNvGrpSpPr>
          <p:nvPr/>
        </p:nvGrpSpPr>
        <p:grpSpPr bwMode="auto">
          <a:xfrm>
            <a:off x="2898775" y="1987550"/>
            <a:ext cx="427038" cy="622300"/>
            <a:chOff x="2208" y="1920"/>
            <a:chExt cx="1152" cy="1680"/>
          </a:xfrm>
        </p:grpSpPr>
        <p:sp>
          <p:nvSpPr>
            <p:cNvPr id="54303" name="Oval 2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4304" name="Oval 2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4305" name="AutoShape 2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4306" name="AutoShape 2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54286" name="Group 28"/>
          <p:cNvGrpSpPr>
            <a:grpSpLocks/>
          </p:cNvGrpSpPr>
          <p:nvPr/>
        </p:nvGrpSpPr>
        <p:grpSpPr bwMode="auto">
          <a:xfrm>
            <a:off x="3862388" y="5026025"/>
            <a:ext cx="1447800" cy="1295400"/>
            <a:chOff x="1584" y="816"/>
            <a:chExt cx="912" cy="816"/>
          </a:xfrm>
        </p:grpSpPr>
        <p:sp>
          <p:nvSpPr>
            <p:cNvPr id="54294"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4295"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4296"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4297"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4298"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4299"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4300"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4301"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4302"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4287" name="AutoShape 38"/>
          <p:cNvSpPr>
            <a:spLocks noChangeArrowheads="1"/>
          </p:cNvSpPr>
          <p:nvPr/>
        </p:nvSpPr>
        <p:spPr bwMode="auto">
          <a:xfrm>
            <a:off x="2554288" y="2698750"/>
            <a:ext cx="1293812" cy="814388"/>
          </a:xfrm>
          <a:prstGeom prst="wedgeRoundRectCallout">
            <a:avLst>
              <a:gd name="adj1" fmla="val 68773"/>
              <a:gd name="adj2" fmla="val 22855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4288" name="Group 39"/>
          <p:cNvGrpSpPr>
            <a:grpSpLocks/>
          </p:cNvGrpSpPr>
          <p:nvPr/>
        </p:nvGrpSpPr>
        <p:grpSpPr bwMode="auto">
          <a:xfrm>
            <a:off x="4803775" y="1987550"/>
            <a:ext cx="427038" cy="622300"/>
            <a:chOff x="2208" y="1920"/>
            <a:chExt cx="1152" cy="1680"/>
          </a:xfrm>
        </p:grpSpPr>
        <p:sp>
          <p:nvSpPr>
            <p:cNvPr id="54290" name="Oval 4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4291"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4292"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4293"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4289" name="AutoShape 44"/>
          <p:cNvSpPr>
            <a:spLocks noChangeArrowheads="1"/>
          </p:cNvSpPr>
          <p:nvPr/>
        </p:nvSpPr>
        <p:spPr bwMode="auto">
          <a:xfrm>
            <a:off x="4429125" y="2647950"/>
            <a:ext cx="1293813" cy="814388"/>
          </a:xfrm>
          <a:prstGeom prst="wedgeRoundRectCallout">
            <a:avLst>
              <a:gd name="adj1" fmla="val -73435"/>
              <a:gd name="adj2" fmla="val 239472"/>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47" name="Line 16"/>
          <p:cNvSpPr>
            <a:spLocks noChangeShapeType="1"/>
          </p:cNvSpPr>
          <p:nvPr/>
        </p:nvSpPr>
        <p:spPr bwMode="auto">
          <a:xfrm>
            <a:off x="7097711" y="31298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pPr>
              <a:defRPr/>
            </a:pPr>
            <a:r>
              <a:rPr lang="en-US"/>
              <a:t>Art of Multiprocessor Programming</a:t>
            </a:r>
          </a:p>
        </p:txBody>
      </p:sp>
      <p:sp>
        <p:nvSpPr>
          <p:cNvPr id="46" name="Slide Number Placeholder 4"/>
          <p:cNvSpPr>
            <a:spLocks noGrp="1"/>
          </p:cNvSpPr>
          <p:nvPr>
            <p:ph type="sldNum" sz="quarter" idx="11"/>
          </p:nvPr>
        </p:nvSpPr>
        <p:spPr/>
        <p:txBody>
          <a:bodyPr/>
          <a:lstStyle/>
          <a:p>
            <a:pPr>
              <a:defRPr/>
            </a:pPr>
            <a:fld id="{5A9FD1EB-F32E-45F7-AAAC-11A28AA1C4BF}" type="slidenum">
              <a:rPr lang="x-none"/>
              <a:pPr>
                <a:defRPr/>
              </a:pPr>
              <a:t>68</a:t>
            </a:fld>
            <a:endParaRPr lang="en-US"/>
          </a:p>
        </p:txBody>
      </p:sp>
      <p:sp>
        <p:nvSpPr>
          <p:cNvPr id="55300" name="Rectangle 2"/>
          <p:cNvSpPr>
            <a:spLocks noGrp="1" noChangeArrowheads="1"/>
          </p:cNvSpPr>
          <p:nvPr>
            <p:ph type="title"/>
          </p:nvPr>
        </p:nvSpPr>
        <p:spPr/>
        <p:txBody>
          <a:bodyPr/>
          <a:lstStyle/>
          <a:p>
            <a:r>
              <a:rPr lang="en-US" smtClean="0"/>
              <a:t>Hand-over-Hand locking</a:t>
            </a:r>
          </a:p>
        </p:txBody>
      </p:sp>
      <p:sp>
        <p:nvSpPr>
          <p:cNvPr id="55301"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5302" name="Group 4"/>
          <p:cNvGrpSpPr>
            <a:grpSpLocks/>
          </p:cNvGrpSpPr>
          <p:nvPr/>
        </p:nvGrpSpPr>
        <p:grpSpPr bwMode="auto">
          <a:xfrm>
            <a:off x="946150" y="2814638"/>
            <a:ext cx="866775" cy="582612"/>
            <a:chOff x="596" y="1599"/>
            <a:chExt cx="546" cy="367"/>
          </a:xfrm>
        </p:grpSpPr>
        <p:sp>
          <p:nvSpPr>
            <p:cNvPr id="55340"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5341"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5342"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5303" name="Group 8"/>
          <p:cNvGrpSpPr>
            <a:grpSpLocks/>
          </p:cNvGrpSpPr>
          <p:nvPr/>
        </p:nvGrpSpPr>
        <p:grpSpPr bwMode="auto">
          <a:xfrm>
            <a:off x="2770188" y="2814638"/>
            <a:ext cx="866775" cy="582612"/>
            <a:chOff x="596" y="1599"/>
            <a:chExt cx="546" cy="367"/>
          </a:xfrm>
        </p:grpSpPr>
        <p:sp>
          <p:nvSpPr>
            <p:cNvPr id="55337"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5338"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5339"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5304" name="Group 12"/>
          <p:cNvGrpSpPr>
            <a:grpSpLocks/>
          </p:cNvGrpSpPr>
          <p:nvPr/>
        </p:nvGrpSpPr>
        <p:grpSpPr bwMode="auto">
          <a:xfrm>
            <a:off x="4581525" y="2814638"/>
            <a:ext cx="879475" cy="582612"/>
            <a:chOff x="588" y="1599"/>
            <a:chExt cx="554" cy="367"/>
          </a:xfrm>
        </p:grpSpPr>
        <p:sp>
          <p:nvSpPr>
            <p:cNvPr id="55334"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5335"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5336"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5305" name="Group 16"/>
          <p:cNvGrpSpPr>
            <a:grpSpLocks/>
          </p:cNvGrpSpPr>
          <p:nvPr/>
        </p:nvGrpSpPr>
        <p:grpSpPr bwMode="auto">
          <a:xfrm>
            <a:off x="6419850" y="2814638"/>
            <a:ext cx="866775" cy="582612"/>
            <a:chOff x="596" y="1599"/>
            <a:chExt cx="546" cy="367"/>
          </a:xfrm>
        </p:grpSpPr>
        <p:sp>
          <p:nvSpPr>
            <p:cNvPr id="55331"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5332"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5333"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5306" name="Line 20"/>
          <p:cNvSpPr>
            <a:spLocks noChangeShapeType="1"/>
          </p:cNvSpPr>
          <p:nvPr/>
        </p:nvSpPr>
        <p:spPr bwMode="auto">
          <a:xfrm>
            <a:off x="15922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5307" name="Line 21"/>
          <p:cNvSpPr>
            <a:spLocks noChangeShapeType="1"/>
          </p:cNvSpPr>
          <p:nvPr/>
        </p:nvSpPr>
        <p:spPr bwMode="auto">
          <a:xfrm>
            <a:off x="342741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5308" name="Line 22"/>
          <p:cNvSpPr>
            <a:spLocks noChangeShapeType="1"/>
          </p:cNvSpPr>
          <p:nvPr/>
        </p:nvSpPr>
        <p:spPr bwMode="auto">
          <a:xfrm>
            <a:off x="5262563" y="3106738"/>
            <a:ext cx="108743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5309" name="Group 23"/>
          <p:cNvGrpSpPr>
            <a:grpSpLocks/>
          </p:cNvGrpSpPr>
          <p:nvPr/>
        </p:nvGrpSpPr>
        <p:grpSpPr bwMode="auto">
          <a:xfrm>
            <a:off x="6569075" y="1987550"/>
            <a:ext cx="427038" cy="622300"/>
            <a:chOff x="2208" y="1920"/>
            <a:chExt cx="1152" cy="1680"/>
          </a:xfrm>
        </p:grpSpPr>
        <p:sp>
          <p:nvSpPr>
            <p:cNvPr id="55327" name="Oval 2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5328" name="Oval 2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5329" name="AutoShape 2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5330" name="AutoShape 2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55310" name="Group 28"/>
          <p:cNvGrpSpPr>
            <a:grpSpLocks/>
          </p:cNvGrpSpPr>
          <p:nvPr/>
        </p:nvGrpSpPr>
        <p:grpSpPr bwMode="auto">
          <a:xfrm>
            <a:off x="3862388" y="5026025"/>
            <a:ext cx="1447800" cy="1295400"/>
            <a:chOff x="1584" y="816"/>
            <a:chExt cx="912" cy="816"/>
          </a:xfrm>
        </p:grpSpPr>
        <p:sp>
          <p:nvSpPr>
            <p:cNvPr id="55318"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5319"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5320"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5321"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5322"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5323"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5324"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5325"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5326"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5311" name="AutoShape 38"/>
          <p:cNvSpPr>
            <a:spLocks noChangeArrowheads="1"/>
          </p:cNvSpPr>
          <p:nvPr/>
        </p:nvSpPr>
        <p:spPr bwMode="auto">
          <a:xfrm>
            <a:off x="6199188" y="2698750"/>
            <a:ext cx="1293812" cy="814388"/>
          </a:xfrm>
          <a:prstGeom prst="wedgeRoundRectCallout">
            <a:avLst>
              <a:gd name="adj1" fmla="val -216870"/>
              <a:gd name="adj2" fmla="val 24571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5312" name="Group 39"/>
          <p:cNvGrpSpPr>
            <a:grpSpLocks/>
          </p:cNvGrpSpPr>
          <p:nvPr/>
        </p:nvGrpSpPr>
        <p:grpSpPr bwMode="auto">
          <a:xfrm>
            <a:off x="4803775" y="1987550"/>
            <a:ext cx="427038" cy="622300"/>
            <a:chOff x="2208" y="1920"/>
            <a:chExt cx="1152" cy="1680"/>
          </a:xfrm>
        </p:grpSpPr>
        <p:sp>
          <p:nvSpPr>
            <p:cNvPr id="55314" name="Oval 4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5315"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5316"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5317"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5313" name="AutoShape 44"/>
          <p:cNvSpPr>
            <a:spLocks noChangeArrowheads="1"/>
          </p:cNvSpPr>
          <p:nvPr/>
        </p:nvSpPr>
        <p:spPr bwMode="auto">
          <a:xfrm>
            <a:off x="4429125" y="2647950"/>
            <a:ext cx="1293813" cy="814388"/>
          </a:xfrm>
          <a:prstGeom prst="wedgeRoundRectCallout">
            <a:avLst>
              <a:gd name="adj1" fmla="val -73435"/>
              <a:gd name="adj2" fmla="val 239472"/>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47" name="Line 16"/>
          <p:cNvSpPr>
            <a:spLocks noChangeShapeType="1"/>
          </p:cNvSpPr>
          <p:nvPr/>
        </p:nvSpPr>
        <p:spPr bwMode="auto">
          <a:xfrm>
            <a:off x="7097711" y="31298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pPr>
              <a:defRPr/>
            </a:pPr>
            <a:r>
              <a:rPr lang="en-US"/>
              <a:t>Art of Multiprocessor Programming</a:t>
            </a:r>
          </a:p>
        </p:txBody>
      </p:sp>
      <p:sp>
        <p:nvSpPr>
          <p:cNvPr id="40" name="Slide Number Placeholder 4"/>
          <p:cNvSpPr>
            <a:spLocks noGrp="1"/>
          </p:cNvSpPr>
          <p:nvPr>
            <p:ph type="sldNum" sz="quarter" idx="11"/>
          </p:nvPr>
        </p:nvSpPr>
        <p:spPr/>
        <p:txBody>
          <a:bodyPr/>
          <a:lstStyle/>
          <a:p>
            <a:pPr>
              <a:defRPr/>
            </a:pPr>
            <a:fld id="{1B2592A1-0CA9-463F-8C0C-8611BB1E71A6}" type="slidenum">
              <a:rPr lang="x-none"/>
              <a:pPr>
                <a:defRPr/>
              </a:pPr>
              <a:t>69</a:t>
            </a:fld>
            <a:endParaRPr lang="en-US"/>
          </a:p>
        </p:txBody>
      </p:sp>
      <p:sp>
        <p:nvSpPr>
          <p:cNvPr id="56324" name="Rectangle 2"/>
          <p:cNvSpPr>
            <a:spLocks noGrp="1" noChangeArrowheads="1"/>
          </p:cNvSpPr>
          <p:nvPr>
            <p:ph type="title"/>
          </p:nvPr>
        </p:nvSpPr>
        <p:spPr/>
        <p:txBody>
          <a:bodyPr/>
          <a:lstStyle/>
          <a:p>
            <a:r>
              <a:rPr lang="en-US" smtClean="0"/>
              <a:t>Removing a Node</a:t>
            </a:r>
          </a:p>
        </p:txBody>
      </p:sp>
      <p:sp>
        <p:nvSpPr>
          <p:cNvPr id="56325"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6326" name="Group 4"/>
          <p:cNvGrpSpPr>
            <a:grpSpLocks/>
          </p:cNvGrpSpPr>
          <p:nvPr/>
        </p:nvGrpSpPr>
        <p:grpSpPr bwMode="auto">
          <a:xfrm>
            <a:off x="946150" y="2771775"/>
            <a:ext cx="866775" cy="582613"/>
            <a:chOff x="596" y="1599"/>
            <a:chExt cx="546" cy="367"/>
          </a:xfrm>
        </p:grpSpPr>
        <p:sp>
          <p:nvSpPr>
            <p:cNvPr id="56358"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6359"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6360"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6327" name="Group 8"/>
          <p:cNvGrpSpPr>
            <a:grpSpLocks/>
          </p:cNvGrpSpPr>
          <p:nvPr/>
        </p:nvGrpSpPr>
        <p:grpSpPr bwMode="auto">
          <a:xfrm>
            <a:off x="2543175" y="2771775"/>
            <a:ext cx="866775" cy="582613"/>
            <a:chOff x="596" y="1599"/>
            <a:chExt cx="546" cy="367"/>
          </a:xfrm>
        </p:grpSpPr>
        <p:sp>
          <p:nvSpPr>
            <p:cNvPr id="56355"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6356"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6357"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6328" name="Group 12"/>
          <p:cNvGrpSpPr>
            <a:grpSpLocks/>
          </p:cNvGrpSpPr>
          <p:nvPr/>
        </p:nvGrpSpPr>
        <p:grpSpPr bwMode="auto">
          <a:xfrm>
            <a:off x="4132263" y="2771775"/>
            <a:ext cx="879475" cy="582613"/>
            <a:chOff x="588" y="1599"/>
            <a:chExt cx="554" cy="367"/>
          </a:xfrm>
        </p:grpSpPr>
        <p:sp>
          <p:nvSpPr>
            <p:cNvPr id="56352"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6353"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6354"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6329" name="Group 16"/>
          <p:cNvGrpSpPr>
            <a:grpSpLocks/>
          </p:cNvGrpSpPr>
          <p:nvPr/>
        </p:nvGrpSpPr>
        <p:grpSpPr bwMode="auto">
          <a:xfrm>
            <a:off x="5741988" y="2771775"/>
            <a:ext cx="866775" cy="582613"/>
            <a:chOff x="596" y="1599"/>
            <a:chExt cx="546" cy="367"/>
          </a:xfrm>
        </p:grpSpPr>
        <p:sp>
          <p:nvSpPr>
            <p:cNvPr id="56349"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6350"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6351"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6330"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6331"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6332" name="Group 29"/>
          <p:cNvGrpSpPr>
            <a:grpSpLocks/>
          </p:cNvGrpSpPr>
          <p:nvPr/>
        </p:nvGrpSpPr>
        <p:grpSpPr bwMode="auto">
          <a:xfrm>
            <a:off x="3862388" y="5026025"/>
            <a:ext cx="1447800" cy="1295400"/>
            <a:chOff x="1584" y="816"/>
            <a:chExt cx="912" cy="816"/>
          </a:xfrm>
        </p:grpSpPr>
        <p:sp>
          <p:nvSpPr>
            <p:cNvPr id="56340" name="Freeform 3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341" name="Freeform 3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342" name="Freeform 32"/>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343" name="Freeform 3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6344" name="Freeform 3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6345" name="Freeform 3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6346" name="Freeform 36"/>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347" name="Freeform 37"/>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6348" name="Freeform 38"/>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56333" name="Group 41"/>
          <p:cNvGrpSpPr>
            <a:grpSpLocks/>
          </p:cNvGrpSpPr>
          <p:nvPr/>
        </p:nvGrpSpPr>
        <p:grpSpPr bwMode="auto">
          <a:xfrm>
            <a:off x="7329488" y="2773363"/>
            <a:ext cx="879476" cy="582612"/>
            <a:chOff x="588" y="1599"/>
            <a:chExt cx="554" cy="367"/>
          </a:xfrm>
        </p:grpSpPr>
        <p:sp>
          <p:nvSpPr>
            <p:cNvPr id="56337" name="AutoShape 4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6338" name="Line 4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6339" name="Text Box 4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56334" name="Line 45"/>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6335" name="Line 46"/>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6336" name="AutoShape 47"/>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41"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9E45C7A9-2744-4D63-A267-5194285BAF97}" type="slidenum">
              <a:rPr lang="x-none" sz="1400">
                <a:solidFill>
                  <a:schemeClr val="tx1"/>
                </a:solidFill>
                <a:latin typeface="Arial" pitchFamily="34" charset="0"/>
                <a:cs typeface="Arial" charset="0"/>
              </a:rPr>
              <a:pPr>
                <a:defRPr/>
              </a:pPr>
              <a:t>7</a:t>
            </a:fld>
            <a:endParaRPr lang="en-US" sz="1400" dirty="0">
              <a:solidFill>
                <a:schemeClr val="tx1"/>
              </a:solidFill>
              <a:latin typeface="Arial" pitchFamily="34" charset="0"/>
              <a:cs typeface="Arial" charset="0"/>
            </a:endParaRPr>
          </a:p>
        </p:txBody>
      </p:sp>
      <p:sp>
        <p:nvSpPr>
          <p:cNvPr id="8196" name="Rectangle 2"/>
          <p:cNvSpPr>
            <a:spLocks noGrp="1" noChangeArrowheads="1"/>
          </p:cNvSpPr>
          <p:nvPr>
            <p:ph type="title" idx="4294967295"/>
          </p:nvPr>
        </p:nvSpPr>
        <p:spPr/>
        <p:txBody>
          <a:bodyPr/>
          <a:lstStyle/>
          <a:p>
            <a:r>
              <a:rPr lang="en-US" sz="4000" smtClean="0">
                <a:solidFill>
                  <a:schemeClr val="tx1"/>
                </a:solidFill>
              </a:rPr>
              <a:t>Coarse-Grained</a:t>
            </a:r>
            <a:r>
              <a:rPr lang="en-US" sz="4000" smtClean="0"/>
              <a:t> Synchronization</a:t>
            </a:r>
          </a:p>
        </p:txBody>
      </p:sp>
      <p:sp>
        <p:nvSpPr>
          <p:cNvPr id="8197" name="Rectangle 3"/>
          <p:cNvSpPr>
            <a:spLocks noGrp="1" noChangeArrowheads="1"/>
          </p:cNvSpPr>
          <p:nvPr>
            <p:ph type="body" idx="4294967295"/>
          </p:nvPr>
        </p:nvSpPr>
        <p:spPr/>
        <p:txBody>
          <a:bodyPr/>
          <a:lstStyle/>
          <a:p>
            <a:r>
              <a:rPr lang="en-US" smtClean="0"/>
              <a:t>Each method locks the object</a:t>
            </a:r>
          </a:p>
          <a:p>
            <a:pPr lvl="1"/>
            <a:r>
              <a:rPr lang="en-US" smtClean="0"/>
              <a:t>Avoid contention using queue locks </a:t>
            </a:r>
          </a:p>
          <a:p>
            <a:pPr lvl="1"/>
            <a:r>
              <a:rPr lang="en-US" smtClean="0"/>
              <a:t>Easy to reason about</a:t>
            </a:r>
          </a:p>
          <a:p>
            <a:pPr lvl="2"/>
            <a:r>
              <a:rPr lang="en-US" smtClean="0"/>
              <a:t>In simple cases</a:t>
            </a:r>
          </a:p>
          <a:p>
            <a:r>
              <a:rPr lang="en-US" smtClean="0"/>
              <a:t>So, are we done?	</a:t>
            </a:r>
          </a:p>
          <a:p>
            <a:pPr lvl="1"/>
            <a:endParaRPr lang="en-US" smtClean="0"/>
          </a:p>
          <a:p>
            <a:pPr lvl="1"/>
            <a:endParaRPr lang="en-US"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pPr>
              <a:defRPr/>
            </a:pPr>
            <a:r>
              <a:rPr lang="en-US"/>
              <a:t>Art of Multiprocessor Programming</a:t>
            </a:r>
          </a:p>
        </p:txBody>
      </p:sp>
      <p:sp>
        <p:nvSpPr>
          <p:cNvPr id="46" name="Slide Number Placeholder 4"/>
          <p:cNvSpPr>
            <a:spLocks noGrp="1"/>
          </p:cNvSpPr>
          <p:nvPr>
            <p:ph type="sldNum" sz="quarter" idx="11"/>
          </p:nvPr>
        </p:nvSpPr>
        <p:spPr/>
        <p:txBody>
          <a:bodyPr/>
          <a:lstStyle/>
          <a:p>
            <a:pPr>
              <a:defRPr/>
            </a:pPr>
            <a:fld id="{BA316A96-296E-4E0A-9A29-7C31A3B9360C}" type="slidenum">
              <a:rPr lang="x-none"/>
              <a:pPr>
                <a:defRPr/>
              </a:pPr>
              <a:t>70</a:t>
            </a:fld>
            <a:endParaRPr lang="en-US"/>
          </a:p>
        </p:txBody>
      </p:sp>
      <p:sp>
        <p:nvSpPr>
          <p:cNvPr id="57348" name="Rectangle 2"/>
          <p:cNvSpPr>
            <a:spLocks noGrp="1" noChangeArrowheads="1"/>
          </p:cNvSpPr>
          <p:nvPr>
            <p:ph type="title"/>
          </p:nvPr>
        </p:nvSpPr>
        <p:spPr/>
        <p:txBody>
          <a:bodyPr/>
          <a:lstStyle/>
          <a:p>
            <a:r>
              <a:rPr lang="en-US" smtClean="0"/>
              <a:t>Removing a Node</a:t>
            </a:r>
          </a:p>
        </p:txBody>
      </p:sp>
      <p:sp>
        <p:nvSpPr>
          <p:cNvPr id="57349"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7350" name="Group 4"/>
          <p:cNvGrpSpPr>
            <a:grpSpLocks/>
          </p:cNvGrpSpPr>
          <p:nvPr/>
        </p:nvGrpSpPr>
        <p:grpSpPr bwMode="auto">
          <a:xfrm>
            <a:off x="946150" y="2771775"/>
            <a:ext cx="866775" cy="582613"/>
            <a:chOff x="596" y="1599"/>
            <a:chExt cx="546" cy="367"/>
          </a:xfrm>
        </p:grpSpPr>
        <p:sp>
          <p:nvSpPr>
            <p:cNvPr id="57388"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7389"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7390"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7351" name="Group 8"/>
          <p:cNvGrpSpPr>
            <a:grpSpLocks/>
          </p:cNvGrpSpPr>
          <p:nvPr/>
        </p:nvGrpSpPr>
        <p:grpSpPr bwMode="auto">
          <a:xfrm>
            <a:off x="2543175" y="2771775"/>
            <a:ext cx="866775" cy="582613"/>
            <a:chOff x="596" y="1599"/>
            <a:chExt cx="546" cy="367"/>
          </a:xfrm>
        </p:grpSpPr>
        <p:sp>
          <p:nvSpPr>
            <p:cNvPr id="57385"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7386"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7387"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7352" name="Group 12"/>
          <p:cNvGrpSpPr>
            <a:grpSpLocks/>
          </p:cNvGrpSpPr>
          <p:nvPr/>
        </p:nvGrpSpPr>
        <p:grpSpPr bwMode="auto">
          <a:xfrm>
            <a:off x="4132263" y="2771775"/>
            <a:ext cx="879475" cy="582613"/>
            <a:chOff x="588" y="1599"/>
            <a:chExt cx="554" cy="367"/>
          </a:xfrm>
        </p:grpSpPr>
        <p:sp>
          <p:nvSpPr>
            <p:cNvPr id="57382"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7383"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7384"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7353" name="Group 16"/>
          <p:cNvGrpSpPr>
            <a:grpSpLocks/>
          </p:cNvGrpSpPr>
          <p:nvPr/>
        </p:nvGrpSpPr>
        <p:grpSpPr bwMode="auto">
          <a:xfrm>
            <a:off x="5741988" y="2771775"/>
            <a:ext cx="866775" cy="582613"/>
            <a:chOff x="596" y="1599"/>
            <a:chExt cx="546" cy="367"/>
          </a:xfrm>
        </p:grpSpPr>
        <p:sp>
          <p:nvSpPr>
            <p:cNvPr id="57379"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7380"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7381"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7354"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7355"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7356" name="Group 28"/>
          <p:cNvGrpSpPr>
            <a:grpSpLocks/>
          </p:cNvGrpSpPr>
          <p:nvPr/>
        </p:nvGrpSpPr>
        <p:grpSpPr bwMode="auto">
          <a:xfrm>
            <a:off x="3862388" y="5026025"/>
            <a:ext cx="1447800" cy="1295400"/>
            <a:chOff x="1584" y="816"/>
            <a:chExt cx="912" cy="816"/>
          </a:xfrm>
        </p:grpSpPr>
        <p:sp>
          <p:nvSpPr>
            <p:cNvPr id="57370"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371"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372"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373"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7374"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7375"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7376"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377"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7378"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57357" name="Group 40"/>
          <p:cNvGrpSpPr>
            <a:grpSpLocks/>
          </p:cNvGrpSpPr>
          <p:nvPr/>
        </p:nvGrpSpPr>
        <p:grpSpPr bwMode="auto">
          <a:xfrm>
            <a:off x="7329488" y="2773363"/>
            <a:ext cx="879476" cy="582612"/>
            <a:chOff x="588" y="1599"/>
            <a:chExt cx="554" cy="367"/>
          </a:xfrm>
        </p:grpSpPr>
        <p:sp>
          <p:nvSpPr>
            <p:cNvPr id="57367"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7368"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7369"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57358"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7359"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7360" name="AutoShape 47"/>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57361" name="Group 48"/>
          <p:cNvGrpSpPr>
            <a:grpSpLocks/>
          </p:cNvGrpSpPr>
          <p:nvPr/>
        </p:nvGrpSpPr>
        <p:grpSpPr bwMode="auto">
          <a:xfrm>
            <a:off x="1108075" y="1936750"/>
            <a:ext cx="427038" cy="622300"/>
            <a:chOff x="2208" y="1920"/>
            <a:chExt cx="1152" cy="1680"/>
          </a:xfrm>
        </p:grpSpPr>
        <p:sp>
          <p:nvSpPr>
            <p:cNvPr id="57363" name="Oval 4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7364" name="Oval 5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7365" name="AutoShape 5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7366" name="AutoShape 5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7362" name="AutoShape 53"/>
          <p:cNvSpPr>
            <a:spLocks noChangeArrowheads="1"/>
          </p:cNvSpPr>
          <p:nvPr/>
        </p:nvSpPr>
        <p:spPr bwMode="auto">
          <a:xfrm>
            <a:off x="708025" y="2673350"/>
            <a:ext cx="1293813" cy="814388"/>
          </a:xfrm>
          <a:prstGeom prst="wedgeRoundRectCallout">
            <a:avLst>
              <a:gd name="adj1" fmla="val 216134"/>
              <a:gd name="adj2" fmla="val 24727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47"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3"/>
          <p:cNvSpPr>
            <a:spLocks noGrp="1"/>
          </p:cNvSpPr>
          <p:nvPr>
            <p:ph type="ftr" sz="quarter" idx="10"/>
          </p:nvPr>
        </p:nvSpPr>
        <p:spPr/>
        <p:txBody>
          <a:bodyPr/>
          <a:lstStyle/>
          <a:p>
            <a:pPr>
              <a:defRPr/>
            </a:pPr>
            <a:r>
              <a:rPr lang="en-US"/>
              <a:t>Art of Multiprocessor Programming</a:t>
            </a:r>
          </a:p>
        </p:txBody>
      </p:sp>
      <p:sp>
        <p:nvSpPr>
          <p:cNvPr id="52" name="Slide Number Placeholder 4"/>
          <p:cNvSpPr>
            <a:spLocks noGrp="1"/>
          </p:cNvSpPr>
          <p:nvPr>
            <p:ph type="sldNum" sz="quarter" idx="11"/>
          </p:nvPr>
        </p:nvSpPr>
        <p:spPr/>
        <p:txBody>
          <a:bodyPr/>
          <a:lstStyle/>
          <a:p>
            <a:pPr>
              <a:defRPr/>
            </a:pPr>
            <a:fld id="{F05FAC32-42DB-4BC8-84EB-BE996960739A}" type="slidenum">
              <a:rPr lang="x-none"/>
              <a:pPr>
                <a:defRPr/>
              </a:pPr>
              <a:t>71</a:t>
            </a:fld>
            <a:endParaRPr lang="en-US"/>
          </a:p>
        </p:txBody>
      </p:sp>
      <p:sp>
        <p:nvSpPr>
          <p:cNvPr id="58372" name="Rectangle 2"/>
          <p:cNvSpPr>
            <a:spLocks noGrp="1" noChangeArrowheads="1"/>
          </p:cNvSpPr>
          <p:nvPr>
            <p:ph type="title"/>
          </p:nvPr>
        </p:nvSpPr>
        <p:spPr/>
        <p:txBody>
          <a:bodyPr/>
          <a:lstStyle/>
          <a:p>
            <a:r>
              <a:rPr lang="en-US" smtClean="0"/>
              <a:t>Removing a Node</a:t>
            </a:r>
          </a:p>
        </p:txBody>
      </p:sp>
      <p:sp>
        <p:nvSpPr>
          <p:cNvPr id="58373"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8374" name="Group 4"/>
          <p:cNvGrpSpPr>
            <a:grpSpLocks/>
          </p:cNvGrpSpPr>
          <p:nvPr/>
        </p:nvGrpSpPr>
        <p:grpSpPr bwMode="auto">
          <a:xfrm>
            <a:off x="946150" y="2771775"/>
            <a:ext cx="866775" cy="582613"/>
            <a:chOff x="596" y="1599"/>
            <a:chExt cx="546" cy="367"/>
          </a:xfrm>
        </p:grpSpPr>
        <p:sp>
          <p:nvSpPr>
            <p:cNvPr id="58418"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8419"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8420"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8375" name="Group 8"/>
          <p:cNvGrpSpPr>
            <a:grpSpLocks/>
          </p:cNvGrpSpPr>
          <p:nvPr/>
        </p:nvGrpSpPr>
        <p:grpSpPr bwMode="auto">
          <a:xfrm>
            <a:off x="2543175" y="2771775"/>
            <a:ext cx="866775" cy="582613"/>
            <a:chOff x="596" y="1599"/>
            <a:chExt cx="546" cy="367"/>
          </a:xfrm>
        </p:grpSpPr>
        <p:sp>
          <p:nvSpPr>
            <p:cNvPr id="58415"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8416"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8417"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8376" name="Group 12"/>
          <p:cNvGrpSpPr>
            <a:grpSpLocks/>
          </p:cNvGrpSpPr>
          <p:nvPr/>
        </p:nvGrpSpPr>
        <p:grpSpPr bwMode="auto">
          <a:xfrm>
            <a:off x="4132263" y="2771775"/>
            <a:ext cx="879475" cy="582613"/>
            <a:chOff x="588" y="1599"/>
            <a:chExt cx="554" cy="367"/>
          </a:xfrm>
        </p:grpSpPr>
        <p:sp>
          <p:nvSpPr>
            <p:cNvPr id="58412"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8413"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8414"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8377" name="Group 16"/>
          <p:cNvGrpSpPr>
            <a:grpSpLocks/>
          </p:cNvGrpSpPr>
          <p:nvPr/>
        </p:nvGrpSpPr>
        <p:grpSpPr bwMode="auto">
          <a:xfrm>
            <a:off x="5741988" y="2771775"/>
            <a:ext cx="866775" cy="582613"/>
            <a:chOff x="596" y="1599"/>
            <a:chExt cx="546" cy="367"/>
          </a:xfrm>
        </p:grpSpPr>
        <p:sp>
          <p:nvSpPr>
            <p:cNvPr id="58409"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8410"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8411"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8378"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8379"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8380" name="Group 28"/>
          <p:cNvGrpSpPr>
            <a:grpSpLocks/>
          </p:cNvGrpSpPr>
          <p:nvPr/>
        </p:nvGrpSpPr>
        <p:grpSpPr bwMode="auto">
          <a:xfrm>
            <a:off x="3862388" y="5026025"/>
            <a:ext cx="1447800" cy="1295400"/>
            <a:chOff x="1584" y="816"/>
            <a:chExt cx="912" cy="816"/>
          </a:xfrm>
        </p:grpSpPr>
        <p:sp>
          <p:nvSpPr>
            <p:cNvPr id="58400"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8401"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8402"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8403"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8404"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8405"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8406"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8407"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8408"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8381" name="AutoShape 39"/>
          <p:cNvSpPr>
            <a:spLocks noChangeArrowheads="1"/>
          </p:cNvSpPr>
          <p:nvPr/>
        </p:nvSpPr>
        <p:spPr bwMode="auto">
          <a:xfrm>
            <a:off x="2347913" y="2698750"/>
            <a:ext cx="1293812" cy="814388"/>
          </a:xfrm>
          <a:prstGeom prst="wedgeRoundRectCallout">
            <a:avLst>
              <a:gd name="adj1" fmla="val 77977"/>
              <a:gd name="adj2" fmla="val 219981"/>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8382" name="Group 40"/>
          <p:cNvGrpSpPr>
            <a:grpSpLocks/>
          </p:cNvGrpSpPr>
          <p:nvPr/>
        </p:nvGrpSpPr>
        <p:grpSpPr bwMode="auto">
          <a:xfrm>
            <a:off x="7329488" y="2773363"/>
            <a:ext cx="879476" cy="582612"/>
            <a:chOff x="588" y="1599"/>
            <a:chExt cx="554" cy="367"/>
          </a:xfrm>
        </p:grpSpPr>
        <p:sp>
          <p:nvSpPr>
            <p:cNvPr id="58397"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8398"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8399"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58383"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8384"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8385" name="AutoShape 47"/>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58386" name="Group 48"/>
          <p:cNvGrpSpPr>
            <a:grpSpLocks/>
          </p:cNvGrpSpPr>
          <p:nvPr/>
        </p:nvGrpSpPr>
        <p:grpSpPr bwMode="auto">
          <a:xfrm>
            <a:off x="1260475" y="2025650"/>
            <a:ext cx="427038" cy="622300"/>
            <a:chOff x="2208" y="1920"/>
            <a:chExt cx="1152" cy="1680"/>
          </a:xfrm>
        </p:grpSpPr>
        <p:sp>
          <p:nvSpPr>
            <p:cNvPr id="58393" name="Oval 4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8394" name="Oval 5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8395" name="AutoShape 5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8396" name="AutoShape 5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8387" name="AutoShape 53"/>
          <p:cNvSpPr>
            <a:spLocks noChangeArrowheads="1"/>
          </p:cNvSpPr>
          <p:nvPr/>
        </p:nvSpPr>
        <p:spPr bwMode="auto">
          <a:xfrm>
            <a:off x="720725" y="2686050"/>
            <a:ext cx="1293813" cy="814388"/>
          </a:xfrm>
          <a:prstGeom prst="wedgeRoundRectCallout">
            <a:avLst>
              <a:gd name="adj1" fmla="val 216134"/>
              <a:gd name="adj2" fmla="val 247273"/>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8388" name="Group 54"/>
          <p:cNvGrpSpPr>
            <a:grpSpLocks/>
          </p:cNvGrpSpPr>
          <p:nvPr/>
        </p:nvGrpSpPr>
        <p:grpSpPr bwMode="auto">
          <a:xfrm>
            <a:off x="2733675" y="2025650"/>
            <a:ext cx="427038" cy="622300"/>
            <a:chOff x="2208" y="1920"/>
            <a:chExt cx="1152" cy="1680"/>
          </a:xfrm>
        </p:grpSpPr>
        <p:sp>
          <p:nvSpPr>
            <p:cNvPr id="58389" name="Oval 5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8390" name="Oval 5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8391" name="AutoShape 5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8392" name="AutoShape 5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3"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2"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0FF62312-CD90-402C-917A-06F9A269B8FD}" type="slidenum">
              <a:rPr lang="x-none" sz="1400">
                <a:solidFill>
                  <a:schemeClr val="tx1"/>
                </a:solidFill>
                <a:latin typeface="Arial" pitchFamily="34" charset="0"/>
                <a:cs typeface="Arial" charset="0"/>
              </a:rPr>
              <a:pPr>
                <a:defRPr/>
              </a:pPr>
              <a:t>72</a:t>
            </a:fld>
            <a:endParaRPr lang="en-US" sz="1400" dirty="0">
              <a:solidFill>
                <a:schemeClr val="tx1"/>
              </a:solidFill>
              <a:latin typeface="Arial" pitchFamily="34" charset="0"/>
              <a:cs typeface="Arial" charset="0"/>
            </a:endParaRPr>
          </a:p>
        </p:txBody>
      </p:sp>
      <p:sp>
        <p:nvSpPr>
          <p:cNvPr id="59396" name="Rectangle 2"/>
          <p:cNvSpPr>
            <a:spLocks noGrp="1" noChangeArrowheads="1"/>
          </p:cNvSpPr>
          <p:nvPr>
            <p:ph type="title" idx="4294967295"/>
          </p:nvPr>
        </p:nvSpPr>
        <p:spPr/>
        <p:txBody>
          <a:bodyPr/>
          <a:lstStyle/>
          <a:p>
            <a:r>
              <a:rPr lang="en-US" smtClean="0"/>
              <a:t>Removing a Node</a:t>
            </a:r>
          </a:p>
        </p:txBody>
      </p:sp>
      <p:sp>
        <p:nvSpPr>
          <p:cNvPr id="59397"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59398" name="Group 4"/>
          <p:cNvGrpSpPr>
            <a:grpSpLocks/>
          </p:cNvGrpSpPr>
          <p:nvPr/>
        </p:nvGrpSpPr>
        <p:grpSpPr bwMode="auto">
          <a:xfrm>
            <a:off x="946150" y="2771775"/>
            <a:ext cx="866775" cy="582613"/>
            <a:chOff x="596" y="1599"/>
            <a:chExt cx="546" cy="367"/>
          </a:xfrm>
        </p:grpSpPr>
        <p:sp>
          <p:nvSpPr>
            <p:cNvPr id="59442"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59443"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9444"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59399" name="Group 8"/>
          <p:cNvGrpSpPr>
            <a:grpSpLocks/>
          </p:cNvGrpSpPr>
          <p:nvPr/>
        </p:nvGrpSpPr>
        <p:grpSpPr bwMode="auto">
          <a:xfrm>
            <a:off x="2543175" y="2771775"/>
            <a:ext cx="866775" cy="582613"/>
            <a:chOff x="596" y="1599"/>
            <a:chExt cx="546" cy="367"/>
          </a:xfrm>
        </p:grpSpPr>
        <p:sp>
          <p:nvSpPr>
            <p:cNvPr id="59439"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9440"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9441"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59400" name="Group 12"/>
          <p:cNvGrpSpPr>
            <a:grpSpLocks/>
          </p:cNvGrpSpPr>
          <p:nvPr/>
        </p:nvGrpSpPr>
        <p:grpSpPr bwMode="auto">
          <a:xfrm>
            <a:off x="4132263" y="2771775"/>
            <a:ext cx="879475" cy="582613"/>
            <a:chOff x="588" y="1599"/>
            <a:chExt cx="554" cy="367"/>
          </a:xfrm>
        </p:grpSpPr>
        <p:sp>
          <p:nvSpPr>
            <p:cNvPr id="59436"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9437"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9438"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59401" name="Group 16"/>
          <p:cNvGrpSpPr>
            <a:grpSpLocks/>
          </p:cNvGrpSpPr>
          <p:nvPr/>
        </p:nvGrpSpPr>
        <p:grpSpPr bwMode="auto">
          <a:xfrm>
            <a:off x="5741988" y="2771775"/>
            <a:ext cx="866775" cy="582613"/>
            <a:chOff x="596" y="1599"/>
            <a:chExt cx="546" cy="367"/>
          </a:xfrm>
        </p:grpSpPr>
        <p:sp>
          <p:nvSpPr>
            <p:cNvPr id="59433"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9434"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9435"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59402"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9403"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59404" name="Group 28"/>
          <p:cNvGrpSpPr>
            <a:grpSpLocks/>
          </p:cNvGrpSpPr>
          <p:nvPr/>
        </p:nvGrpSpPr>
        <p:grpSpPr bwMode="auto">
          <a:xfrm>
            <a:off x="3862388" y="5026025"/>
            <a:ext cx="1447800" cy="1295400"/>
            <a:chOff x="1584" y="816"/>
            <a:chExt cx="912" cy="816"/>
          </a:xfrm>
        </p:grpSpPr>
        <p:sp>
          <p:nvSpPr>
            <p:cNvPr id="59424"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9425"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9426"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9427"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9428"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9429"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59430"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9431"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59432"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59405" name="AutoShape 39"/>
          <p:cNvSpPr>
            <a:spLocks noChangeArrowheads="1"/>
          </p:cNvSpPr>
          <p:nvPr/>
        </p:nvSpPr>
        <p:spPr bwMode="auto">
          <a:xfrm>
            <a:off x="2347913" y="2698750"/>
            <a:ext cx="1293812" cy="814388"/>
          </a:xfrm>
          <a:prstGeom prst="wedgeRoundRectCallout">
            <a:avLst>
              <a:gd name="adj1" fmla="val 77977"/>
              <a:gd name="adj2" fmla="val 219981"/>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9406" name="Group 40"/>
          <p:cNvGrpSpPr>
            <a:grpSpLocks/>
          </p:cNvGrpSpPr>
          <p:nvPr/>
        </p:nvGrpSpPr>
        <p:grpSpPr bwMode="auto">
          <a:xfrm>
            <a:off x="7329488" y="2773363"/>
            <a:ext cx="879476" cy="582612"/>
            <a:chOff x="588" y="1599"/>
            <a:chExt cx="554" cy="367"/>
          </a:xfrm>
        </p:grpSpPr>
        <p:sp>
          <p:nvSpPr>
            <p:cNvPr id="59421"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59422"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59423"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59407"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9408"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9409" name="AutoShape 47"/>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59410" name="Group 54"/>
          <p:cNvGrpSpPr>
            <a:grpSpLocks/>
          </p:cNvGrpSpPr>
          <p:nvPr/>
        </p:nvGrpSpPr>
        <p:grpSpPr bwMode="auto">
          <a:xfrm>
            <a:off x="2733675" y="2025650"/>
            <a:ext cx="427038" cy="622300"/>
            <a:chOff x="2208" y="1920"/>
            <a:chExt cx="1152" cy="1680"/>
          </a:xfrm>
        </p:grpSpPr>
        <p:sp>
          <p:nvSpPr>
            <p:cNvPr id="59417" name="Oval 5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9418" name="Oval 5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9419" name="AutoShape 5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9420" name="AutoShape 5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9411" name="AutoShape 38"/>
          <p:cNvSpPr>
            <a:spLocks noChangeArrowheads="1"/>
          </p:cNvSpPr>
          <p:nvPr/>
        </p:nvSpPr>
        <p:spPr bwMode="auto">
          <a:xfrm>
            <a:off x="3946525" y="2698750"/>
            <a:ext cx="1293813" cy="814388"/>
          </a:xfrm>
          <a:prstGeom prst="wedgeRoundRectCallout">
            <a:avLst>
              <a:gd name="adj1" fmla="val -39083"/>
              <a:gd name="adj2" fmla="val 20360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59412" name="Group 54"/>
          <p:cNvGrpSpPr>
            <a:grpSpLocks/>
          </p:cNvGrpSpPr>
          <p:nvPr/>
        </p:nvGrpSpPr>
        <p:grpSpPr bwMode="auto">
          <a:xfrm>
            <a:off x="4359275" y="2051050"/>
            <a:ext cx="427038" cy="622300"/>
            <a:chOff x="2208" y="1920"/>
            <a:chExt cx="1152" cy="1680"/>
          </a:xfrm>
        </p:grpSpPr>
        <p:sp>
          <p:nvSpPr>
            <p:cNvPr id="59413" name="Oval 5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59414" name="Oval 5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59415" name="AutoShape 5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59416" name="AutoShape 5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3"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3"/>
          <p:cNvSpPr>
            <a:spLocks noGrp="1"/>
          </p:cNvSpPr>
          <p:nvPr>
            <p:ph type="ftr" sz="quarter" idx="10"/>
          </p:nvPr>
        </p:nvSpPr>
        <p:spPr/>
        <p:txBody>
          <a:bodyPr/>
          <a:lstStyle/>
          <a:p>
            <a:pPr>
              <a:defRPr/>
            </a:pPr>
            <a:r>
              <a:rPr lang="en-US"/>
              <a:t>Art of Multiprocessor Programming</a:t>
            </a:r>
          </a:p>
        </p:txBody>
      </p:sp>
      <p:sp>
        <p:nvSpPr>
          <p:cNvPr id="52" name="Slide Number Placeholder 4"/>
          <p:cNvSpPr>
            <a:spLocks noGrp="1"/>
          </p:cNvSpPr>
          <p:nvPr>
            <p:ph type="sldNum" sz="quarter" idx="11"/>
          </p:nvPr>
        </p:nvSpPr>
        <p:spPr/>
        <p:txBody>
          <a:bodyPr/>
          <a:lstStyle/>
          <a:p>
            <a:pPr>
              <a:defRPr/>
            </a:pPr>
            <a:fld id="{CE8498D8-B073-41A7-804E-CBCC7F612532}" type="slidenum">
              <a:rPr lang="x-none"/>
              <a:pPr>
                <a:defRPr/>
              </a:pPr>
              <a:t>73</a:t>
            </a:fld>
            <a:endParaRPr lang="en-US"/>
          </a:p>
        </p:txBody>
      </p:sp>
      <p:sp>
        <p:nvSpPr>
          <p:cNvPr id="60420" name="Rectangle 2"/>
          <p:cNvSpPr>
            <a:spLocks noGrp="1" noChangeArrowheads="1"/>
          </p:cNvSpPr>
          <p:nvPr>
            <p:ph type="title"/>
          </p:nvPr>
        </p:nvSpPr>
        <p:spPr/>
        <p:txBody>
          <a:bodyPr/>
          <a:lstStyle/>
          <a:p>
            <a:r>
              <a:rPr lang="en-US" smtClean="0"/>
              <a:t>Removing a Node</a:t>
            </a:r>
          </a:p>
        </p:txBody>
      </p:sp>
      <p:sp>
        <p:nvSpPr>
          <p:cNvPr id="60421"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60422" name="Group 4"/>
          <p:cNvGrpSpPr>
            <a:grpSpLocks/>
          </p:cNvGrpSpPr>
          <p:nvPr/>
        </p:nvGrpSpPr>
        <p:grpSpPr bwMode="auto">
          <a:xfrm>
            <a:off x="946150" y="2771775"/>
            <a:ext cx="866775" cy="582613"/>
            <a:chOff x="596" y="1599"/>
            <a:chExt cx="546" cy="367"/>
          </a:xfrm>
        </p:grpSpPr>
        <p:sp>
          <p:nvSpPr>
            <p:cNvPr id="60466"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0467"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0468"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0423" name="Group 8"/>
          <p:cNvGrpSpPr>
            <a:grpSpLocks/>
          </p:cNvGrpSpPr>
          <p:nvPr/>
        </p:nvGrpSpPr>
        <p:grpSpPr bwMode="auto">
          <a:xfrm>
            <a:off x="2543175" y="2771775"/>
            <a:ext cx="866775" cy="582613"/>
            <a:chOff x="596" y="1599"/>
            <a:chExt cx="546" cy="367"/>
          </a:xfrm>
        </p:grpSpPr>
        <p:sp>
          <p:nvSpPr>
            <p:cNvPr id="60463"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0464"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0465"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0424" name="Group 12"/>
          <p:cNvGrpSpPr>
            <a:grpSpLocks/>
          </p:cNvGrpSpPr>
          <p:nvPr/>
        </p:nvGrpSpPr>
        <p:grpSpPr bwMode="auto">
          <a:xfrm>
            <a:off x="4132263" y="2771775"/>
            <a:ext cx="879475" cy="582613"/>
            <a:chOff x="588" y="1599"/>
            <a:chExt cx="554" cy="367"/>
          </a:xfrm>
        </p:grpSpPr>
        <p:sp>
          <p:nvSpPr>
            <p:cNvPr id="60460"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0461"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0462"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0425" name="Group 16"/>
          <p:cNvGrpSpPr>
            <a:grpSpLocks/>
          </p:cNvGrpSpPr>
          <p:nvPr/>
        </p:nvGrpSpPr>
        <p:grpSpPr bwMode="auto">
          <a:xfrm>
            <a:off x="5741988" y="2771775"/>
            <a:ext cx="866775" cy="582613"/>
            <a:chOff x="596" y="1599"/>
            <a:chExt cx="546" cy="367"/>
          </a:xfrm>
        </p:grpSpPr>
        <p:sp>
          <p:nvSpPr>
            <p:cNvPr id="60457"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0458"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0459"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0426"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0427" name="Freeform 22"/>
          <p:cNvSpPr>
            <a:spLocks/>
          </p:cNvSpPr>
          <p:nvPr/>
        </p:nvSpPr>
        <p:spPr bwMode="auto">
          <a:xfrm>
            <a:off x="3260725" y="30591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0428" name="Group 28"/>
          <p:cNvGrpSpPr>
            <a:grpSpLocks/>
          </p:cNvGrpSpPr>
          <p:nvPr/>
        </p:nvGrpSpPr>
        <p:grpSpPr bwMode="auto">
          <a:xfrm>
            <a:off x="3862388" y="5026025"/>
            <a:ext cx="1447800" cy="1295400"/>
            <a:chOff x="1584" y="816"/>
            <a:chExt cx="912" cy="816"/>
          </a:xfrm>
        </p:grpSpPr>
        <p:sp>
          <p:nvSpPr>
            <p:cNvPr id="60448"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0449"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0450"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0451"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0452"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0453"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0454"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0455"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0456"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0429" name="AutoShape 38"/>
          <p:cNvSpPr>
            <a:spLocks noChangeArrowheads="1"/>
          </p:cNvSpPr>
          <p:nvPr/>
        </p:nvSpPr>
        <p:spPr bwMode="auto">
          <a:xfrm>
            <a:off x="3921125" y="2660650"/>
            <a:ext cx="1293813" cy="814388"/>
          </a:xfrm>
          <a:prstGeom prst="wedgeRoundRectCallout">
            <a:avLst>
              <a:gd name="adj1" fmla="val -39083"/>
              <a:gd name="adj2" fmla="val 22231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60430" name="AutoShape 39"/>
          <p:cNvSpPr>
            <a:spLocks noChangeArrowheads="1"/>
          </p:cNvSpPr>
          <p:nvPr/>
        </p:nvSpPr>
        <p:spPr bwMode="auto">
          <a:xfrm>
            <a:off x="2347913" y="2698750"/>
            <a:ext cx="1293812" cy="814388"/>
          </a:xfrm>
          <a:prstGeom prst="wedgeRoundRectCallout">
            <a:avLst>
              <a:gd name="adj1" fmla="val 64231"/>
              <a:gd name="adj2" fmla="val 18255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60431" name="Group 40"/>
          <p:cNvGrpSpPr>
            <a:grpSpLocks/>
          </p:cNvGrpSpPr>
          <p:nvPr/>
        </p:nvGrpSpPr>
        <p:grpSpPr bwMode="auto">
          <a:xfrm>
            <a:off x="7329488" y="2773363"/>
            <a:ext cx="879476" cy="582612"/>
            <a:chOff x="588" y="1599"/>
            <a:chExt cx="554" cy="367"/>
          </a:xfrm>
        </p:grpSpPr>
        <p:sp>
          <p:nvSpPr>
            <p:cNvPr id="60445"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0446"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0447"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0432"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0433"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0434" name="AutoShape 47"/>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60435" name="Group 54"/>
          <p:cNvGrpSpPr>
            <a:grpSpLocks/>
          </p:cNvGrpSpPr>
          <p:nvPr/>
        </p:nvGrpSpPr>
        <p:grpSpPr bwMode="auto">
          <a:xfrm>
            <a:off x="4308475" y="1974850"/>
            <a:ext cx="427038" cy="622300"/>
            <a:chOff x="2208" y="1920"/>
            <a:chExt cx="1152" cy="1680"/>
          </a:xfrm>
        </p:grpSpPr>
        <p:sp>
          <p:nvSpPr>
            <p:cNvPr id="60441" name="Oval 5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60442" name="Oval 5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0443" name="AutoShape 5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0444" name="AutoShape 5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60436" name="Group 59"/>
          <p:cNvGrpSpPr>
            <a:grpSpLocks/>
          </p:cNvGrpSpPr>
          <p:nvPr/>
        </p:nvGrpSpPr>
        <p:grpSpPr bwMode="auto">
          <a:xfrm>
            <a:off x="2733675" y="2025650"/>
            <a:ext cx="427038" cy="622300"/>
            <a:chOff x="2208" y="1920"/>
            <a:chExt cx="1152" cy="1680"/>
          </a:xfrm>
        </p:grpSpPr>
        <p:sp>
          <p:nvSpPr>
            <p:cNvPr id="60437" name="Oval 60"/>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60438" name="Oval 6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0439" name="AutoShape 6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0440" name="AutoShape 6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3"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pPr>
              <a:defRPr/>
            </a:pPr>
            <a:r>
              <a:rPr lang="en-US"/>
              <a:t>Art of Multiprocessor Programming</a:t>
            </a:r>
          </a:p>
        </p:txBody>
      </p:sp>
      <p:sp>
        <p:nvSpPr>
          <p:cNvPr id="47" name="Slide Number Placeholder 4"/>
          <p:cNvSpPr>
            <a:spLocks noGrp="1"/>
          </p:cNvSpPr>
          <p:nvPr>
            <p:ph type="sldNum" sz="quarter" idx="11"/>
          </p:nvPr>
        </p:nvSpPr>
        <p:spPr/>
        <p:txBody>
          <a:bodyPr/>
          <a:lstStyle/>
          <a:p>
            <a:pPr>
              <a:defRPr/>
            </a:pPr>
            <a:fld id="{CC79F539-49E7-4483-A0D5-EE98C4F9CC49}" type="slidenum">
              <a:rPr lang="x-none"/>
              <a:pPr>
                <a:defRPr/>
              </a:pPr>
              <a:t>74</a:t>
            </a:fld>
            <a:endParaRPr lang="en-US"/>
          </a:p>
        </p:txBody>
      </p:sp>
      <p:sp>
        <p:nvSpPr>
          <p:cNvPr id="61444" name="Rectangle 2"/>
          <p:cNvSpPr>
            <a:spLocks noGrp="1" noChangeArrowheads="1"/>
          </p:cNvSpPr>
          <p:nvPr>
            <p:ph type="title"/>
          </p:nvPr>
        </p:nvSpPr>
        <p:spPr/>
        <p:txBody>
          <a:bodyPr/>
          <a:lstStyle/>
          <a:p>
            <a:r>
              <a:rPr lang="en-US" smtClean="0"/>
              <a:t>Removing a Node</a:t>
            </a:r>
          </a:p>
        </p:txBody>
      </p:sp>
      <p:grpSp>
        <p:nvGrpSpPr>
          <p:cNvPr id="61445" name="Group 4"/>
          <p:cNvGrpSpPr>
            <a:grpSpLocks/>
          </p:cNvGrpSpPr>
          <p:nvPr/>
        </p:nvGrpSpPr>
        <p:grpSpPr bwMode="auto">
          <a:xfrm>
            <a:off x="946150" y="2771775"/>
            <a:ext cx="866775" cy="582613"/>
            <a:chOff x="596" y="1599"/>
            <a:chExt cx="546" cy="367"/>
          </a:xfrm>
        </p:grpSpPr>
        <p:sp>
          <p:nvSpPr>
            <p:cNvPr id="61479"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1480"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1481"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1446" name="Group 8"/>
          <p:cNvGrpSpPr>
            <a:grpSpLocks/>
          </p:cNvGrpSpPr>
          <p:nvPr/>
        </p:nvGrpSpPr>
        <p:grpSpPr bwMode="auto">
          <a:xfrm>
            <a:off x="2543175" y="2771775"/>
            <a:ext cx="866775" cy="582613"/>
            <a:chOff x="596" y="1599"/>
            <a:chExt cx="546" cy="367"/>
          </a:xfrm>
        </p:grpSpPr>
        <p:sp>
          <p:nvSpPr>
            <p:cNvPr id="61476"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1477"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1478"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1447" name="Group 16"/>
          <p:cNvGrpSpPr>
            <a:grpSpLocks/>
          </p:cNvGrpSpPr>
          <p:nvPr/>
        </p:nvGrpSpPr>
        <p:grpSpPr bwMode="auto">
          <a:xfrm>
            <a:off x="5741988" y="2771775"/>
            <a:ext cx="866775" cy="582613"/>
            <a:chOff x="596" y="1599"/>
            <a:chExt cx="546" cy="367"/>
          </a:xfrm>
        </p:grpSpPr>
        <p:sp>
          <p:nvSpPr>
            <p:cNvPr id="61473"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1474"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1475"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1448"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1449" name="Freeform 21"/>
          <p:cNvSpPr>
            <a:spLocks/>
          </p:cNvSpPr>
          <p:nvPr/>
        </p:nvSpPr>
        <p:spPr bwMode="auto">
          <a:xfrm>
            <a:off x="3260725" y="30591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1450" name="Group 22"/>
          <p:cNvGrpSpPr>
            <a:grpSpLocks/>
          </p:cNvGrpSpPr>
          <p:nvPr/>
        </p:nvGrpSpPr>
        <p:grpSpPr bwMode="auto">
          <a:xfrm>
            <a:off x="3862388" y="5026025"/>
            <a:ext cx="1447800" cy="1295400"/>
            <a:chOff x="1584" y="816"/>
            <a:chExt cx="912" cy="816"/>
          </a:xfrm>
        </p:grpSpPr>
        <p:sp>
          <p:nvSpPr>
            <p:cNvPr id="61464"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465"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466"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467"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1468"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1469"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1470"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471"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1472"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1451" name="AutoShape 33"/>
          <p:cNvSpPr>
            <a:spLocks noChangeArrowheads="1"/>
          </p:cNvSpPr>
          <p:nvPr/>
        </p:nvSpPr>
        <p:spPr bwMode="auto">
          <a:xfrm>
            <a:off x="2347913" y="2698750"/>
            <a:ext cx="1293812" cy="814388"/>
          </a:xfrm>
          <a:prstGeom prst="wedgeRoundRectCallout">
            <a:avLst>
              <a:gd name="adj1" fmla="val 64231"/>
              <a:gd name="adj2" fmla="val 18255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61452" name="Group 34"/>
          <p:cNvGrpSpPr>
            <a:grpSpLocks/>
          </p:cNvGrpSpPr>
          <p:nvPr/>
        </p:nvGrpSpPr>
        <p:grpSpPr bwMode="auto">
          <a:xfrm>
            <a:off x="7329488" y="2773363"/>
            <a:ext cx="879476" cy="582612"/>
            <a:chOff x="588" y="1599"/>
            <a:chExt cx="554" cy="367"/>
          </a:xfrm>
        </p:grpSpPr>
        <p:sp>
          <p:nvSpPr>
            <p:cNvPr id="61461" name="AutoShape 35"/>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1462" name="Line 3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1463" name="Text Box 37"/>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1453" name="Line 39"/>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1454" name="AutoShape 4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61455" name="Group 46"/>
          <p:cNvGrpSpPr>
            <a:grpSpLocks/>
          </p:cNvGrpSpPr>
          <p:nvPr/>
        </p:nvGrpSpPr>
        <p:grpSpPr bwMode="auto">
          <a:xfrm>
            <a:off x="2733675" y="2025650"/>
            <a:ext cx="427038" cy="622300"/>
            <a:chOff x="2208" y="1920"/>
            <a:chExt cx="1152" cy="1680"/>
          </a:xfrm>
        </p:grpSpPr>
        <p:sp>
          <p:nvSpPr>
            <p:cNvPr id="61457" name="Oval 47"/>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61458" name="Oval 4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1459" name="AutoShape 4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1460" name="AutoShape 5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48" name="TextBox 47"/>
          <p:cNvSpPr txBox="1">
            <a:spLocks noChangeArrowheads="1"/>
          </p:cNvSpPr>
          <p:nvPr/>
        </p:nvSpPr>
        <p:spPr bwMode="auto">
          <a:xfrm>
            <a:off x="3517900" y="4102100"/>
            <a:ext cx="5168900" cy="579438"/>
          </a:xfrm>
          <a:prstGeom prst="rect">
            <a:avLst/>
          </a:prstGeom>
          <a:noFill/>
          <a:ln w="9525">
            <a:noFill/>
            <a:miter lim="800000"/>
            <a:headEnd/>
            <a:tailEnd/>
          </a:ln>
        </p:spPr>
        <p:txBody>
          <a:bodyPr>
            <a:spAutoFit/>
          </a:bodyPr>
          <a:lstStyle/>
          <a:p>
            <a:pPr algn="ctr"/>
            <a:r>
              <a:rPr lang="en-US" sz="3200" b="1" dirty="0">
                <a:solidFill>
                  <a:srgbClr val="FF0000"/>
                </a:solidFill>
                <a:latin typeface="Arial" pitchFamily="34" charset="0"/>
              </a:rPr>
              <a:t>Why </a:t>
            </a:r>
            <a:r>
              <a:rPr lang="en-US" sz="3200" b="1" dirty="0" smtClean="0">
                <a:solidFill>
                  <a:srgbClr val="FF0000"/>
                </a:solidFill>
                <a:latin typeface="Arial" pitchFamily="34" charset="0"/>
              </a:rPr>
              <a:t>lock victim node?</a:t>
            </a:r>
            <a:endParaRPr lang="en-US" sz="3200" b="1" dirty="0">
              <a:solidFill>
                <a:srgbClr val="FF0000"/>
              </a:solidFill>
              <a:latin typeface="Arial" pitchFamily="34" charset="0"/>
            </a:endParaRPr>
          </a:p>
        </p:txBody>
      </p:sp>
      <p:sp>
        <p:nvSpPr>
          <p:cNvPr id="42"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3"/>
          <p:cNvSpPr>
            <a:spLocks noGrp="1"/>
          </p:cNvSpPr>
          <p:nvPr>
            <p:ph type="ftr" sz="quarter" idx="10"/>
          </p:nvPr>
        </p:nvSpPr>
        <p:spPr/>
        <p:txBody>
          <a:bodyPr/>
          <a:lstStyle/>
          <a:p>
            <a:pPr>
              <a:defRPr/>
            </a:pPr>
            <a:r>
              <a:rPr lang="en-US"/>
              <a:t>Art of Multiprocessor Programming</a:t>
            </a:r>
          </a:p>
        </p:txBody>
      </p:sp>
      <p:sp>
        <p:nvSpPr>
          <p:cNvPr id="50" name="Slide Number Placeholder 4"/>
          <p:cNvSpPr>
            <a:spLocks noGrp="1"/>
          </p:cNvSpPr>
          <p:nvPr>
            <p:ph type="sldNum" sz="quarter" idx="11"/>
          </p:nvPr>
        </p:nvSpPr>
        <p:spPr/>
        <p:txBody>
          <a:bodyPr/>
          <a:lstStyle/>
          <a:p>
            <a:pPr>
              <a:defRPr/>
            </a:pPr>
            <a:fld id="{7FC6EB7C-B5C3-40AC-95E1-ED72BA64EE55}" type="slidenum">
              <a:rPr lang="x-none"/>
              <a:pPr>
                <a:defRPr/>
              </a:pPr>
              <a:t>75</a:t>
            </a:fld>
            <a:endParaRPr lang="en-US"/>
          </a:p>
        </p:txBody>
      </p:sp>
      <p:sp>
        <p:nvSpPr>
          <p:cNvPr id="62468" name="Rectangle 2"/>
          <p:cNvSpPr>
            <a:spLocks noGrp="1" noChangeArrowheads="1"/>
          </p:cNvSpPr>
          <p:nvPr>
            <p:ph type="title"/>
          </p:nvPr>
        </p:nvSpPr>
        <p:spPr/>
        <p:txBody>
          <a:bodyPr/>
          <a:lstStyle/>
          <a:p>
            <a:r>
              <a:rPr lang="en-US" smtClean="0"/>
              <a:t>Concurrent Removes</a:t>
            </a:r>
          </a:p>
        </p:txBody>
      </p:sp>
      <p:grpSp>
        <p:nvGrpSpPr>
          <p:cNvPr id="62469" name="Group 4"/>
          <p:cNvGrpSpPr>
            <a:grpSpLocks/>
          </p:cNvGrpSpPr>
          <p:nvPr/>
        </p:nvGrpSpPr>
        <p:grpSpPr bwMode="auto">
          <a:xfrm>
            <a:off x="946150" y="2771775"/>
            <a:ext cx="866775" cy="582613"/>
            <a:chOff x="596" y="1599"/>
            <a:chExt cx="546" cy="367"/>
          </a:xfrm>
        </p:grpSpPr>
        <p:sp>
          <p:nvSpPr>
            <p:cNvPr id="62512"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2513"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2514"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2470" name="Group 8"/>
          <p:cNvGrpSpPr>
            <a:grpSpLocks/>
          </p:cNvGrpSpPr>
          <p:nvPr/>
        </p:nvGrpSpPr>
        <p:grpSpPr bwMode="auto">
          <a:xfrm>
            <a:off x="2543175" y="2771775"/>
            <a:ext cx="866775" cy="582613"/>
            <a:chOff x="596" y="1599"/>
            <a:chExt cx="546" cy="367"/>
          </a:xfrm>
        </p:grpSpPr>
        <p:sp>
          <p:nvSpPr>
            <p:cNvPr id="62509"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2510"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2511"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2471" name="Group 12"/>
          <p:cNvGrpSpPr>
            <a:grpSpLocks/>
          </p:cNvGrpSpPr>
          <p:nvPr/>
        </p:nvGrpSpPr>
        <p:grpSpPr bwMode="auto">
          <a:xfrm>
            <a:off x="4132263" y="2771775"/>
            <a:ext cx="879475" cy="582613"/>
            <a:chOff x="588" y="1599"/>
            <a:chExt cx="554" cy="367"/>
          </a:xfrm>
        </p:grpSpPr>
        <p:sp>
          <p:nvSpPr>
            <p:cNvPr id="62506"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2507"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2508"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2472" name="Group 16"/>
          <p:cNvGrpSpPr>
            <a:grpSpLocks/>
          </p:cNvGrpSpPr>
          <p:nvPr/>
        </p:nvGrpSpPr>
        <p:grpSpPr bwMode="auto">
          <a:xfrm>
            <a:off x="5741988" y="2771775"/>
            <a:ext cx="866775" cy="582613"/>
            <a:chOff x="596" y="1599"/>
            <a:chExt cx="546" cy="367"/>
          </a:xfrm>
        </p:grpSpPr>
        <p:sp>
          <p:nvSpPr>
            <p:cNvPr id="62503"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2504"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2505"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2473"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2474"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2475" name="Group 28"/>
          <p:cNvGrpSpPr>
            <a:grpSpLocks/>
          </p:cNvGrpSpPr>
          <p:nvPr/>
        </p:nvGrpSpPr>
        <p:grpSpPr bwMode="auto">
          <a:xfrm>
            <a:off x="3862388" y="5026025"/>
            <a:ext cx="1447800" cy="1295400"/>
            <a:chOff x="1584" y="816"/>
            <a:chExt cx="912" cy="816"/>
          </a:xfrm>
        </p:grpSpPr>
        <p:sp>
          <p:nvSpPr>
            <p:cNvPr id="62494"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95"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96"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97"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2498"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2499"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2500"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501"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502"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2476" name="Group 40"/>
          <p:cNvGrpSpPr>
            <a:grpSpLocks/>
          </p:cNvGrpSpPr>
          <p:nvPr/>
        </p:nvGrpSpPr>
        <p:grpSpPr bwMode="auto">
          <a:xfrm>
            <a:off x="7329488" y="2773363"/>
            <a:ext cx="879476" cy="582612"/>
            <a:chOff x="588" y="1599"/>
            <a:chExt cx="554" cy="367"/>
          </a:xfrm>
        </p:grpSpPr>
        <p:sp>
          <p:nvSpPr>
            <p:cNvPr id="62491"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2492"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2493"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2477"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2478"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2479" name="Group 46"/>
          <p:cNvGrpSpPr>
            <a:grpSpLocks/>
          </p:cNvGrpSpPr>
          <p:nvPr/>
        </p:nvGrpSpPr>
        <p:grpSpPr bwMode="auto">
          <a:xfrm>
            <a:off x="5527675" y="4989513"/>
            <a:ext cx="1447800" cy="1295400"/>
            <a:chOff x="1584" y="816"/>
            <a:chExt cx="912" cy="816"/>
          </a:xfrm>
        </p:grpSpPr>
        <p:sp>
          <p:nvSpPr>
            <p:cNvPr id="62482" name="Freeform 4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83" name="Freeform 4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84" name="Freeform 4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85" name="Freeform 5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2486" name="Freeform 5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2487" name="Freeform 5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2488" name="Freeform 5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89" name="Freeform 5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2490" name="Freeform 5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2480"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2481" name="AutoShape 67"/>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51"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oter Placeholder 3"/>
          <p:cNvSpPr>
            <a:spLocks noGrp="1"/>
          </p:cNvSpPr>
          <p:nvPr>
            <p:ph type="ftr" sz="quarter" idx="10"/>
          </p:nvPr>
        </p:nvSpPr>
        <p:spPr/>
        <p:txBody>
          <a:bodyPr/>
          <a:lstStyle/>
          <a:p>
            <a:pPr>
              <a:defRPr/>
            </a:pPr>
            <a:r>
              <a:rPr lang="en-US"/>
              <a:t>Art of Multiprocessor Programming</a:t>
            </a:r>
          </a:p>
        </p:txBody>
      </p:sp>
      <p:sp>
        <p:nvSpPr>
          <p:cNvPr id="56" name="Slide Number Placeholder 4"/>
          <p:cNvSpPr>
            <a:spLocks noGrp="1"/>
          </p:cNvSpPr>
          <p:nvPr>
            <p:ph type="sldNum" sz="quarter" idx="11"/>
          </p:nvPr>
        </p:nvSpPr>
        <p:spPr/>
        <p:txBody>
          <a:bodyPr/>
          <a:lstStyle/>
          <a:p>
            <a:pPr>
              <a:defRPr/>
            </a:pPr>
            <a:fld id="{E4FA0FBF-92E7-489E-9768-3EEE8B0AE281}" type="slidenum">
              <a:rPr lang="x-none"/>
              <a:pPr>
                <a:defRPr/>
              </a:pPr>
              <a:t>76</a:t>
            </a:fld>
            <a:endParaRPr lang="en-US"/>
          </a:p>
        </p:txBody>
      </p:sp>
      <p:sp>
        <p:nvSpPr>
          <p:cNvPr id="63492" name="Rectangle 2"/>
          <p:cNvSpPr>
            <a:spLocks noGrp="1" noChangeArrowheads="1"/>
          </p:cNvSpPr>
          <p:nvPr>
            <p:ph type="title"/>
          </p:nvPr>
        </p:nvSpPr>
        <p:spPr/>
        <p:txBody>
          <a:bodyPr/>
          <a:lstStyle/>
          <a:p>
            <a:r>
              <a:rPr lang="en-US" smtClean="0"/>
              <a:t>Concurrent Removes</a:t>
            </a:r>
          </a:p>
        </p:txBody>
      </p:sp>
      <p:grpSp>
        <p:nvGrpSpPr>
          <p:cNvPr id="63493" name="Group 3"/>
          <p:cNvGrpSpPr>
            <a:grpSpLocks/>
          </p:cNvGrpSpPr>
          <p:nvPr/>
        </p:nvGrpSpPr>
        <p:grpSpPr bwMode="auto">
          <a:xfrm>
            <a:off x="946150" y="2771775"/>
            <a:ext cx="866775" cy="582613"/>
            <a:chOff x="596" y="1599"/>
            <a:chExt cx="546" cy="367"/>
          </a:xfrm>
        </p:grpSpPr>
        <p:sp>
          <p:nvSpPr>
            <p:cNvPr id="63542"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3543"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3544"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3494" name="Group 7"/>
          <p:cNvGrpSpPr>
            <a:grpSpLocks/>
          </p:cNvGrpSpPr>
          <p:nvPr/>
        </p:nvGrpSpPr>
        <p:grpSpPr bwMode="auto">
          <a:xfrm>
            <a:off x="2543175" y="2771775"/>
            <a:ext cx="866775" cy="582613"/>
            <a:chOff x="596" y="1599"/>
            <a:chExt cx="546" cy="367"/>
          </a:xfrm>
        </p:grpSpPr>
        <p:sp>
          <p:nvSpPr>
            <p:cNvPr id="63539"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3540"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3541"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3495" name="Group 11"/>
          <p:cNvGrpSpPr>
            <a:grpSpLocks/>
          </p:cNvGrpSpPr>
          <p:nvPr/>
        </p:nvGrpSpPr>
        <p:grpSpPr bwMode="auto">
          <a:xfrm>
            <a:off x="4132263" y="2771775"/>
            <a:ext cx="879475" cy="582613"/>
            <a:chOff x="588" y="1599"/>
            <a:chExt cx="554" cy="367"/>
          </a:xfrm>
        </p:grpSpPr>
        <p:sp>
          <p:nvSpPr>
            <p:cNvPr id="63536"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3537"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3538"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3496" name="Group 15"/>
          <p:cNvGrpSpPr>
            <a:grpSpLocks/>
          </p:cNvGrpSpPr>
          <p:nvPr/>
        </p:nvGrpSpPr>
        <p:grpSpPr bwMode="auto">
          <a:xfrm>
            <a:off x="5741988" y="2771775"/>
            <a:ext cx="866775" cy="582613"/>
            <a:chOff x="596" y="1599"/>
            <a:chExt cx="546" cy="367"/>
          </a:xfrm>
        </p:grpSpPr>
        <p:sp>
          <p:nvSpPr>
            <p:cNvPr id="63533"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3534"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3535"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3497"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3498"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3499" name="Group 27"/>
          <p:cNvGrpSpPr>
            <a:grpSpLocks/>
          </p:cNvGrpSpPr>
          <p:nvPr/>
        </p:nvGrpSpPr>
        <p:grpSpPr bwMode="auto">
          <a:xfrm>
            <a:off x="3862388" y="5026025"/>
            <a:ext cx="1447800" cy="1295400"/>
            <a:chOff x="1584" y="816"/>
            <a:chExt cx="912" cy="816"/>
          </a:xfrm>
        </p:grpSpPr>
        <p:sp>
          <p:nvSpPr>
            <p:cNvPr id="63524"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25"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26"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27"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3528"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3529"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3530"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31"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32"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3500" name="Group 39"/>
          <p:cNvGrpSpPr>
            <a:grpSpLocks/>
          </p:cNvGrpSpPr>
          <p:nvPr/>
        </p:nvGrpSpPr>
        <p:grpSpPr bwMode="auto">
          <a:xfrm>
            <a:off x="7329488" y="2773363"/>
            <a:ext cx="879476" cy="582612"/>
            <a:chOff x="588" y="1599"/>
            <a:chExt cx="554" cy="367"/>
          </a:xfrm>
        </p:grpSpPr>
        <p:sp>
          <p:nvSpPr>
            <p:cNvPr id="63521" name="AutoShape 40"/>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3522" name="Line 41"/>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3523" name="Text Box 42"/>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3501" name="Line 43"/>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3502" name="Line 44"/>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3503" name="Group 45"/>
          <p:cNvGrpSpPr>
            <a:grpSpLocks/>
          </p:cNvGrpSpPr>
          <p:nvPr/>
        </p:nvGrpSpPr>
        <p:grpSpPr bwMode="auto">
          <a:xfrm>
            <a:off x="5527675" y="4989513"/>
            <a:ext cx="1447800" cy="1295400"/>
            <a:chOff x="1584" y="816"/>
            <a:chExt cx="912" cy="816"/>
          </a:xfrm>
        </p:grpSpPr>
        <p:sp>
          <p:nvSpPr>
            <p:cNvPr id="63512" name="Freeform 4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13" name="Freeform 4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14" name="Freeform 48"/>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15" name="Freeform 4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3516" name="Freeform 5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3517" name="Freeform 5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3518" name="Freeform 52"/>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19" name="Freeform 53"/>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3520" name="Freeform 54"/>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3504" name="Group 55"/>
          <p:cNvGrpSpPr>
            <a:grpSpLocks/>
          </p:cNvGrpSpPr>
          <p:nvPr/>
        </p:nvGrpSpPr>
        <p:grpSpPr bwMode="auto">
          <a:xfrm>
            <a:off x="1119188" y="1979613"/>
            <a:ext cx="427037" cy="622300"/>
            <a:chOff x="2208" y="1920"/>
            <a:chExt cx="1152" cy="1680"/>
          </a:xfrm>
        </p:grpSpPr>
        <p:sp>
          <p:nvSpPr>
            <p:cNvPr id="63508" name="Oval 56"/>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63509" name="Oval 5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3510" name="AutoShape 5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3511" name="AutoShape 5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3505" name="AutoShape 66"/>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63507" name="AutoShape 68"/>
          <p:cNvSpPr>
            <a:spLocks noChangeArrowheads="1"/>
          </p:cNvSpPr>
          <p:nvPr/>
        </p:nvSpPr>
        <p:spPr bwMode="auto">
          <a:xfrm>
            <a:off x="692150" y="2695575"/>
            <a:ext cx="1293813" cy="814388"/>
          </a:xfrm>
          <a:prstGeom prst="wedgeRoundRectCallout">
            <a:avLst>
              <a:gd name="adj1" fmla="val 329264"/>
              <a:gd name="adj2" fmla="val 219981"/>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57"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58"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3"/>
          <p:cNvSpPr>
            <a:spLocks noGrp="1"/>
          </p:cNvSpPr>
          <p:nvPr>
            <p:ph type="ftr" sz="quarter" idx="10"/>
          </p:nvPr>
        </p:nvSpPr>
        <p:spPr/>
        <p:txBody>
          <a:bodyPr/>
          <a:lstStyle/>
          <a:p>
            <a:pPr>
              <a:defRPr/>
            </a:pPr>
            <a:r>
              <a:rPr lang="en-US"/>
              <a:t>Art of Multiprocessor Programming</a:t>
            </a:r>
          </a:p>
        </p:txBody>
      </p:sp>
      <p:sp>
        <p:nvSpPr>
          <p:cNvPr id="62" name="Slide Number Placeholder 4"/>
          <p:cNvSpPr>
            <a:spLocks noGrp="1"/>
          </p:cNvSpPr>
          <p:nvPr>
            <p:ph type="sldNum" sz="quarter" idx="11"/>
          </p:nvPr>
        </p:nvSpPr>
        <p:spPr/>
        <p:txBody>
          <a:bodyPr/>
          <a:lstStyle/>
          <a:p>
            <a:pPr>
              <a:defRPr/>
            </a:pPr>
            <a:fld id="{6F84CA98-7EA2-4540-B080-80451340D5CA}" type="slidenum">
              <a:rPr lang="x-none"/>
              <a:pPr>
                <a:defRPr/>
              </a:pPr>
              <a:t>77</a:t>
            </a:fld>
            <a:endParaRPr lang="en-US"/>
          </a:p>
        </p:txBody>
      </p:sp>
      <p:sp>
        <p:nvSpPr>
          <p:cNvPr id="64516" name="Rectangle 2"/>
          <p:cNvSpPr>
            <a:spLocks noGrp="1" noChangeArrowheads="1"/>
          </p:cNvSpPr>
          <p:nvPr>
            <p:ph type="title"/>
          </p:nvPr>
        </p:nvSpPr>
        <p:spPr/>
        <p:txBody>
          <a:bodyPr/>
          <a:lstStyle/>
          <a:p>
            <a:r>
              <a:rPr lang="en-US" smtClean="0"/>
              <a:t>Concurrent Removes</a:t>
            </a:r>
          </a:p>
        </p:txBody>
      </p:sp>
      <p:grpSp>
        <p:nvGrpSpPr>
          <p:cNvPr id="64517" name="Group 3"/>
          <p:cNvGrpSpPr>
            <a:grpSpLocks/>
          </p:cNvGrpSpPr>
          <p:nvPr/>
        </p:nvGrpSpPr>
        <p:grpSpPr bwMode="auto">
          <a:xfrm>
            <a:off x="946150" y="2771775"/>
            <a:ext cx="866775" cy="582613"/>
            <a:chOff x="596" y="1599"/>
            <a:chExt cx="546" cy="367"/>
          </a:xfrm>
        </p:grpSpPr>
        <p:sp>
          <p:nvSpPr>
            <p:cNvPr id="64566"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4567"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4568"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4518" name="Group 7"/>
          <p:cNvGrpSpPr>
            <a:grpSpLocks/>
          </p:cNvGrpSpPr>
          <p:nvPr/>
        </p:nvGrpSpPr>
        <p:grpSpPr bwMode="auto">
          <a:xfrm>
            <a:off x="2543175" y="2771775"/>
            <a:ext cx="866775" cy="582613"/>
            <a:chOff x="596" y="1599"/>
            <a:chExt cx="546" cy="367"/>
          </a:xfrm>
        </p:grpSpPr>
        <p:sp>
          <p:nvSpPr>
            <p:cNvPr id="64563"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4564"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4565"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4519" name="Group 11"/>
          <p:cNvGrpSpPr>
            <a:grpSpLocks/>
          </p:cNvGrpSpPr>
          <p:nvPr/>
        </p:nvGrpSpPr>
        <p:grpSpPr bwMode="auto">
          <a:xfrm>
            <a:off x="4132263" y="2771775"/>
            <a:ext cx="879475" cy="582613"/>
            <a:chOff x="588" y="1599"/>
            <a:chExt cx="554" cy="367"/>
          </a:xfrm>
        </p:grpSpPr>
        <p:sp>
          <p:nvSpPr>
            <p:cNvPr id="64560"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4561"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4562"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4520" name="Group 15"/>
          <p:cNvGrpSpPr>
            <a:grpSpLocks/>
          </p:cNvGrpSpPr>
          <p:nvPr/>
        </p:nvGrpSpPr>
        <p:grpSpPr bwMode="auto">
          <a:xfrm>
            <a:off x="5741988" y="2771775"/>
            <a:ext cx="866775" cy="582613"/>
            <a:chOff x="596" y="1599"/>
            <a:chExt cx="546" cy="367"/>
          </a:xfrm>
        </p:grpSpPr>
        <p:sp>
          <p:nvSpPr>
            <p:cNvPr id="64557"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4558"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4559"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4521"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4522"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4523" name="Group 27"/>
          <p:cNvGrpSpPr>
            <a:grpSpLocks/>
          </p:cNvGrpSpPr>
          <p:nvPr/>
        </p:nvGrpSpPr>
        <p:grpSpPr bwMode="auto">
          <a:xfrm>
            <a:off x="3862388" y="5026025"/>
            <a:ext cx="1447800" cy="1295400"/>
            <a:chOff x="1584" y="816"/>
            <a:chExt cx="912" cy="816"/>
          </a:xfrm>
        </p:grpSpPr>
        <p:sp>
          <p:nvSpPr>
            <p:cNvPr id="64548"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49"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50"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51"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4552"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4553"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4554"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55"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56"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4524" name="Group 39"/>
          <p:cNvGrpSpPr>
            <a:grpSpLocks/>
          </p:cNvGrpSpPr>
          <p:nvPr/>
        </p:nvGrpSpPr>
        <p:grpSpPr bwMode="auto">
          <a:xfrm>
            <a:off x="7329488" y="2773363"/>
            <a:ext cx="879476" cy="582612"/>
            <a:chOff x="588" y="1599"/>
            <a:chExt cx="554" cy="367"/>
          </a:xfrm>
        </p:grpSpPr>
        <p:sp>
          <p:nvSpPr>
            <p:cNvPr id="64545" name="AutoShape 40"/>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4546" name="Line 41"/>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4547" name="Text Box 42"/>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4525" name="Line 43"/>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4526" name="Line 44"/>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4527" name="Group 45"/>
          <p:cNvGrpSpPr>
            <a:grpSpLocks/>
          </p:cNvGrpSpPr>
          <p:nvPr/>
        </p:nvGrpSpPr>
        <p:grpSpPr bwMode="auto">
          <a:xfrm>
            <a:off x="5527675" y="4989513"/>
            <a:ext cx="1447800" cy="1295400"/>
            <a:chOff x="1584" y="816"/>
            <a:chExt cx="912" cy="816"/>
          </a:xfrm>
        </p:grpSpPr>
        <p:sp>
          <p:nvSpPr>
            <p:cNvPr id="64536" name="Freeform 4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37" name="Freeform 4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38" name="Freeform 48"/>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39" name="Freeform 4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4540" name="Freeform 5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4541" name="Freeform 5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4542" name="Freeform 52"/>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43" name="Freeform 53"/>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4544" name="Freeform 54"/>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4528" name="Group 55"/>
          <p:cNvGrpSpPr>
            <a:grpSpLocks/>
          </p:cNvGrpSpPr>
          <p:nvPr/>
        </p:nvGrpSpPr>
        <p:grpSpPr bwMode="auto">
          <a:xfrm>
            <a:off x="2744788" y="1966913"/>
            <a:ext cx="427037" cy="622300"/>
            <a:chOff x="2208" y="1920"/>
            <a:chExt cx="1152" cy="1680"/>
          </a:xfrm>
        </p:grpSpPr>
        <p:sp>
          <p:nvSpPr>
            <p:cNvPr id="64532" name="Oval 56"/>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64533" name="Oval 5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4534" name="AutoShape 5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4535" name="AutoShape 5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4529" name="AutoShape 61"/>
          <p:cNvSpPr>
            <a:spLocks noChangeArrowheads="1"/>
          </p:cNvSpPr>
          <p:nvPr/>
        </p:nvSpPr>
        <p:spPr bwMode="auto">
          <a:xfrm>
            <a:off x="2373313" y="2701925"/>
            <a:ext cx="1293812" cy="814388"/>
          </a:xfrm>
          <a:prstGeom prst="wedgeRoundRectCallout">
            <a:avLst>
              <a:gd name="adj1" fmla="val 205949"/>
              <a:gd name="adj2" fmla="val 22075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64530" name="AutoShape 66"/>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57"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58"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3"/>
          <p:cNvSpPr>
            <a:spLocks noGrp="1"/>
          </p:cNvSpPr>
          <p:nvPr>
            <p:ph type="ftr" sz="quarter" idx="10"/>
          </p:nvPr>
        </p:nvSpPr>
        <p:spPr/>
        <p:txBody>
          <a:bodyPr/>
          <a:lstStyle/>
          <a:p>
            <a:pPr>
              <a:defRPr/>
            </a:pPr>
            <a:r>
              <a:rPr lang="en-US"/>
              <a:t>Art of Multiprocessor Programming</a:t>
            </a:r>
          </a:p>
        </p:txBody>
      </p:sp>
      <p:sp>
        <p:nvSpPr>
          <p:cNvPr id="62" name="Slide Number Placeholder 4"/>
          <p:cNvSpPr>
            <a:spLocks noGrp="1"/>
          </p:cNvSpPr>
          <p:nvPr>
            <p:ph type="sldNum" sz="quarter" idx="11"/>
          </p:nvPr>
        </p:nvSpPr>
        <p:spPr/>
        <p:txBody>
          <a:bodyPr/>
          <a:lstStyle/>
          <a:p>
            <a:pPr>
              <a:defRPr/>
            </a:pPr>
            <a:fld id="{D9F74041-DC50-47F4-B3CB-605ED605D641}" type="slidenum">
              <a:rPr lang="x-none"/>
              <a:pPr>
                <a:defRPr/>
              </a:pPr>
              <a:t>78</a:t>
            </a:fld>
            <a:endParaRPr lang="en-US"/>
          </a:p>
        </p:txBody>
      </p:sp>
      <p:sp>
        <p:nvSpPr>
          <p:cNvPr id="65540" name="Rectangle 2"/>
          <p:cNvSpPr>
            <a:spLocks noGrp="1" noChangeArrowheads="1"/>
          </p:cNvSpPr>
          <p:nvPr>
            <p:ph type="title"/>
          </p:nvPr>
        </p:nvSpPr>
        <p:spPr/>
        <p:txBody>
          <a:bodyPr/>
          <a:lstStyle/>
          <a:p>
            <a:r>
              <a:rPr lang="en-US" smtClean="0"/>
              <a:t>Concurrent Removes</a:t>
            </a:r>
          </a:p>
        </p:txBody>
      </p:sp>
      <p:grpSp>
        <p:nvGrpSpPr>
          <p:cNvPr id="65541" name="Group 3"/>
          <p:cNvGrpSpPr>
            <a:grpSpLocks/>
          </p:cNvGrpSpPr>
          <p:nvPr/>
        </p:nvGrpSpPr>
        <p:grpSpPr bwMode="auto">
          <a:xfrm>
            <a:off x="946150" y="2771775"/>
            <a:ext cx="866775" cy="582613"/>
            <a:chOff x="596" y="1599"/>
            <a:chExt cx="546" cy="367"/>
          </a:xfrm>
        </p:grpSpPr>
        <p:sp>
          <p:nvSpPr>
            <p:cNvPr id="65590"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5591"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5592"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5542" name="Group 7"/>
          <p:cNvGrpSpPr>
            <a:grpSpLocks/>
          </p:cNvGrpSpPr>
          <p:nvPr/>
        </p:nvGrpSpPr>
        <p:grpSpPr bwMode="auto">
          <a:xfrm>
            <a:off x="2543175" y="2771775"/>
            <a:ext cx="866775" cy="582613"/>
            <a:chOff x="596" y="1599"/>
            <a:chExt cx="546" cy="367"/>
          </a:xfrm>
        </p:grpSpPr>
        <p:sp>
          <p:nvSpPr>
            <p:cNvPr id="65587"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5588"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5589"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5543" name="Group 11"/>
          <p:cNvGrpSpPr>
            <a:grpSpLocks/>
          </p:cNvGrpSpPr>
          <p:nvPr/>
        </p:nvGrpSpPr>
        <p:grpSpPr bwMode="auto">
          <a:xfrm>
            <a:off x="4132263" y="2771775"/>
            <a:ext cx="879475" cy="582613"/>
            <a:chOff x="588" y="1599"/>
            <a:chExt cx="554" cy="367"/>
          </a:xfrm>
        </p:grpSpPr>
        <p:sp>
          <p:nvSpPr>
            <p:cNvPr id="65584"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5585"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5586"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5544" name="Group 15"/>
          <p:cNvGrpSpPr>
            <a:grpSpLocks/>
          </p:cNvGrpSpPr>
          <p:nvPr/>
        </p:nvGrpSpPr>
        <p:grpSpPr bwMode="auto">
          <a:xfrm>
            <a:off x="5741988" y="2771775"/>
            <a:ext cx="866775" cy="582613"/>
            <a:chOff x="596" y="1599"/>
            <a:chExt cx="546" cy="367"/>
          </a:xfrm>
        </p:grpSpPr>
        <p:sp>
          <p:nvSpPr>
            <p:cNvPr id="65581"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5582"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5583"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5545"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5546"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5547" name="Group 27"/>
          <p:cNvGrpSpPr>
            <a:grpSpLocks/>
          </p:cNvGrpSpPr>
          <p:nvPr/>
        </p:nvGrpSpPr>
        <p:grpSpPr bwMode="auto">
          <a:xfrm>
            <a:off x="3862388" y="5026025"/>
            <a:ext cx="1447800" cy="1295400"/>
            <a:chOff x="1584" y="816"/>
            <a:chExt cx="912" cy="816"/>
          </a:xfrm>
        </p:grpSpPr>
        <p:sp>
          <p:nvSpPr>
            <p:cNvPr id="65572"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73"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74" name="Freeform 3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75"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5576"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5577"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5578" name="Freeform 3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79" name="Freeform 3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80" name="Freeform 3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5548" name="Group 39"/>
          <p:cNvGrpSpPr>
            <a:grpSpLocks/>
          </p:cNvGrpSpPr>
          <p:nvPr/>
        </p:nvGrpSpPr>
        <p:grpSpPr bwMode="auto">
          <a:xfrm>
            <a:off x="7329488" y="2773363"/>
            <a:ext cx="879476" cy="582612"/>
            <a:chOff x="588" y="1599"/>
            <a:chExt cx="554" cy="367"/>
          </a:xfrm>
        </p:grpSpPr>
        <p:sp>
          <p:nvSpPr>
            <p:cNvPr id="65569" name="AutoShape 40"/>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5570" name="Line 41"/>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5571" name="Text Box 42"/>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5549" name="Line 43"/>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5550" name="Line 44"/>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5551" name="Group 45"/>
          <p:cNvGrpSpPr>
            <a:grpSpLocks/>
          </p:cNvGrpSpPr>
          <p:nvPr/>
        </p:nvGrpSpPr>
        <p:grpSpPr bwMode="auto">
          <a:xfrm>
            <a:off x="5527675" y="4989513"/>
            <a:ext cx="1447800" cy="1295400"/>
            <a:chOff x="1584" y="816"/>
            <a:chExt cx="912" cy="816"/>
          </a:xfrm>
        </p:grpSpPr>
        <p:sp>
          <p:nvSpPr>
            <p:cNvPr id="65560" name="Freeform 4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61" name="Freeform 4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62" name="Freeform 48"/>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63" name="Freeform 4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5564" name="Freeform 5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5565" name="Freeform 5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5566" name="Freeform 52"/>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67" name="Freeform 53"/>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5568" name="Freeform 54"/>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5552" name="AutoShape 62"/>
          <p:cNvSpPr>
            <a:spLocks noChangeArrowheads="1"/>
          </p:cNvSpPr>
          <p:nvPr/>
        </p:nvSpPr>
        <p:spPr bwMode="auto">
          <a:xfrm>
            <a:off x="3929063" y="2671763"/>
            <a:ext cx="1293812" cy="814387"/>
          </a:xfrm>
          <a:prstGeom prst="wedgeRoundRectCallout">
            <a:avLst>
              <a:gd name="adj1" fmla="val 91352"/>
              <a:gd name="adj2" fmla="val 22894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65553" name="AutoShape 66"/>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65555" name="Group 74"/>
          <p:cNvGrpSpPr>
            <a:grpSpLocks/>
          </p:cNvGrpSpPr>
          <p:nvPr/>
        </p:nvGrpSpPr>
        <p:grpSpPr bwMode="auto">
          <a:xfrm>
            <a:off x="4370388" y="1979613"/>
            <a:ext cx="427037" cy="622300"/>
            <a:chOff x="2208" y="1920"/>
            <a:chExt cx="1152" cy="1680"/>
          </a:xfrm>
        </p:grpSpPr>
        <p:sp>
          <p:nvSpPr>
            <p:cNvPr id="65556" name="Oval 75"/>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65557" name="Oval 7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5558" name="AutoShape 7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5559" name="AutoShape 7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57"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58"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oter Placeholder 3"/>
          <p:cNvSpPr>
            <a:spLocks noGrp="1"/>
          </p:cNvSpPr>
          <p:nvPr>
            <p:ph type="ftr" sz="quarter" idx="10"/>
          </p:nvPr>
        </p:nvSpPr>
        <p:spPr/>
        <p:txBody>
          <a:bodyPr/>
          <a:lstStyle/>
          <a:p>
            <a:pPr>
              <a:defRPr/>
            </a:pPr>
            <a:r>
              <a:rPr lang="en-US"/>
              <a:t>Art of Multiprocessor Programming</a:t>
            </a:r>
          </a:p>
        </p:txBody>
      </p:sp>
      <p:sp>
        <p:nvSpPr>
          <p:cNvPr id="68" name="Slide Number Placeholder 4"/>
          <p:cNvSpPr>
            <a:spLocks noGrp="1"/>
          </p:cNvSpPr>
          <p:nvPr>
            <p:ph type="sldNum" sz="quarter" idx="11"/>
          </p:nvPr>
        </p:nvSpPr>
        <p:spPr/>
        <p:txBody>
          <a:bodyPr/>
          <a:lstStyle/>
          <a:p>
            <a:pPr>
              <a:defRPr/>
            </a:pPr>
            <a:fld id="{8603030B-B79C-4199-AFF5-913EF5209DC9}" type="slidenum">
              <a:rPr lang="x-none"/>
              <a:pPr>
                <a:defRPr/>
              </a:pPr>
              <a:t>79</a:t>
            </a:fld>
            <a:endParaRPr lang="en-US"/>
          </a:p>
        </p:txBody>
      </p:sp>
      <p:sp>
        <p:nvSpPr>
          <p:cNvPr id="66564" name="Rectangle 2"/>
          <p:cNvSpPr>
            <a:spLocks noGrp="1" noChangeArrowheads="1"/>
          </p:cNvSpPr>
          <p:nvPr>
            <p:ph type="title"/>
          </p:nvPr>
        </p:nvSpPr>
        <p:spPr/>
        <p:txBody>
          <a:bodyPr/>
          <a:lstStyle/>
          <a:p>
            <a:r>
              <a:rPr lang="en-US" smtClean="0"/>
              <a:t>Concurrent Removes</a:t>
            </a:r>
          </a:p>
        </p:txBody>
      </p:sp>
      <p:grpSp>
        <p:nvGrpSpPr>
          <p:cNvPr id="66565" name="Group 3"/>
          <p:cNvGrpSpPr>
            <a:grpSpLocks/>
          </p:cNvGrpSpPr>
          <p:nvPr/>
        </p:nvGrpSpPr>
        <p:grpSpPr bwMode="auto">
          <a:xfrm>
            <a:off x="946150" y="2771775"/>
            <a:ext cx="866775" cy="582613"/>
            <a:chOff x="596" y="1599"/>
            <a:chExt cx="546" cy="367"/>
          </a:xfrm>
        </p:grpSpPr>
        <p:sp>
          <p:nvSpPr>
            <p:cNvPr id="66620"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6621"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6622"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6566" name="Group 7"/>
          <p:cNvGrpSpPr>
            <a:grpSpLocks/>
          </p:cNvGrpSpPr>
          <p:nvPr/>
        </p:nvGrpSpPr>
        <p:grpSpPr bwMode="auto">
          <a:xfrm>
            <a:off x="2543175" y="2771775"/>
            <a:ext cx="866775" cy="582613"/>
            <a:chOff x="596" y="1599"/>
            <a:chExt cx="546" cy="367"/>
          </a:xfrm>
        </p:grpSpPr>
        <p:sp>
          <p:nvSpPr>
            <p:cNvPr id="66617"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6618"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6619"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6567" name="Group 11"/>
          <p:cNvGrpSpPr>
            <a:grpSpLocks/>
          </p:cNvGrpSpPr>
          <p:nvPr/>
        </p:nvGrpSpPr>
        <p:grpSpPr bwMode="auto">
          <a:xfrm>
            <a:off x="4132263" y="2771775"/>
            <a:ext cx="879475" cy="582613"/>
            <a:chOff x="588" y="1599"/>
            <a:chExt cx="554" cy="367"/>
          </a:xfrm>
        </p:grpSpPr>
        <p:sp>
          <p:nvSpPr>
            <p:cNvPr id="66614"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6615"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6616"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6568" name="Group 15"/>
          <p:cNvGrpSpPr>
            <a:grpSpLocks/>
          </p:cNvGrpSpPr>
          <p:nvPr/>
        </p:nvGrpSpPr>
        <p:grpSpPr bwMode="auto">
          <a:xfrm>
            <a:off x="5741988" y="2771775"/>
            <a:ext cx="866775" cy="582613"/>
            <a:chOff x="596" y="1599"/>
            <a:chExt cx="546" cy="367"/>
          </a:xfrm>
        </p:grpSpPr>
        <p:sp>
          <p:nvSpPr>
            <p:cNvPr id="66611"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6612"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6613"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6569"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6570"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6571" name="Group 21"/>
          <p:cNvGrpSpPr>
            <a:grpSpLocks/>
          </p:cNvGrpSpPr>
          <p:nvPr/>
        </p:nvGrpSpPr>
        <p:grpSpPr bwMode="auto">
          <a:xfrm>
            <a:off x="3862388" y="5026025"/>
            <a:ext cx="1447800" cy="1295400"/>
            <a:chOff x="1584" y="816"/>
            <a:chExt cx="912" cy="816"/>
          </a:xfrm>
        </p:grpSpPr>
        <p:sp>
          <p:nvSpPr>
            <p:cNvPr id="66602" name="Freeform 2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603" name="Freeform 2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604" name="Freeform 2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605" name="Freeform 2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6606" name="Freeform 2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6607" name="Freeform 2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6608" name="Freeform 2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609" name="Freeform 2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610" name="Freeform 3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6572" name="Group 31"/>
          <p:cNvGrpSpPr>
            <a:grpSpLocks/>
          </p:cNvGrpSpPr>
          <p:nvPr/>
        </p:nvGrpSpPr>
        <p:grpSpPr bwMode="auto">
          <a:xfrm>
            <a:off x="7329488" y="2773363"/>
            <a:ext cx="879476" cy="582612"/>
            <a:chOff x="588" y="1599"/>
            <a:chExt cx="554" cy="367"/>
          </a:xfrm>
        </p:grpSpPr>
        <p:sp>
          <p:nvSpPr>
            <p:cNvPr id="66599" name="AutoShape 3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6600" name="Line 3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6601" name="Text Box 3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6573" name="Line 35"/>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6574" name="Line 36"/>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6575" name="Group 37"/>
          <p:cNvGrpSpPr>
            <a:grpSpLocks/>
          </p:cNvGrpSpPr>
          <p:nvPr/>
        </p:nvGrpSpPr>
        <p:grpSpPr bwMode="auto">
          <a:xfrm>
            <a:off x="5527675" y="4989513"/>
            <a:ext cx="1447800" cy="1295400"/>
            <a:chOff x="1584" y="816"/>
            <a:chExt cx="912" cy="816"/>
          </a:xfrm>
        </p:grpSpPr>
        <p:sp>
          <p:nvSpPr>
            <p:cNvPr id="66590" name="Freeform 3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591" name="Freeform 3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592" name="Freeform 4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593" name="Freeform 4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6594" name="Freeform 4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6595" name="Freeform 4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6596" name="Freeform 4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597" name="Freeform 4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6598" name="Freeform 4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6576" name="AutoShape 47"/>
          <p:cNvSpPr>
            <a:spLocks noChangeArrowheads="1"/>
          </p:cNvSpPr>
          <p:nvPr/>
        </p:nvSpPr>
        <p:spPr bwMode="auto">
          <a:xfrm>
            <a:off x="3929063" y="2671763"/>
            <a:ext cx="1293812" cy="814387"/>
          </a:xfrm>
          <a:prstGeom prst="wedgeRoundRectCallout">
            <a:avLst>
              <a:gd name="adj1" fmla="val 91352"/>
              <a:gd name="adj2" fmla="val 22894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66577" name="AutoShape 4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66579" name="Group 56"/>
          <p:cNvGrpSpPr>
            <a:grpSpLocks/>
          </p:cNvGrpSpPr>
          <p:nvPr/>
        </p:nvGrpSpPr>
        <p:grpSpPr bwMode="auto">
          <a:xfrm>
            <a:off x="4370388" y="1979613"/>
            <a:ext cx="427037" cy="622300"/>
            <a:chOff x="2208" y="1920"/>
            <a:chExt cx="1152" cy="1680"/>
          </a:xfrm>
        </p:grpSpPr>
        <p:sp>
          <p:nvSpPr>
            <p:cNvPr id="66586" name="Oval 5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66587" name="Oval 5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6588" name="AutoShape 5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6589" name="AutoShape 6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6580" name="AutoShape 61"/>
          <p:cNvSpPr>
            <a:spLocks noChangeArrowheads="1"/>
          </p:cNvSpPr>
          <p:nvPr/>
        </p:nvSpPr>
        <p:spPr bwMode="auto">
          <a:xfrm>
            <a:off x="746125" y="2698750"/>
            <a:ext cx="1293813" cy="814388"/>
          </a:xfrm>
          <a:prstGeom prst="wedgeRoundRectCallout">
            <a:avLst>
              <a:gd name="adj1" fmla="val 199449"/>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66581" name="Group 62"/>
          <p:cNvGrpSpPr>
            <a:grpSpLocks/>
          </p:cNvGrpSpPr>
          <p:nvPr/>
        </p:nvGrpSpPr>
        <p:grpSpPr bwMode="auto">
          <a:xfrm>
            <a:off x="1131888" y="1966913"/>
            <a:ext cx="427037" cy="622300"/>
            <a:chOff x="2208" y="1920"/>
            <a:chExt cx="1152" cy="1680"/>
          </a:xfrm>
        </p:grpSpPr>
        <p:sp>
          <p:nvSpPr>
            <p:cNvPr id="66582" name="Oval 6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66583" name="Oval 6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6584" name="AutoShape 6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6585" name="AutoShape 6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63"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4"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074C5311-57DE-4756-86DC-6DEDFFDE55BE}" type="slidenum">
              <a:rPr lang="x-none"/>
              <a:pPr>
                <a:defRPr/>
              </a:pPr>
              <a:t>8</a:t>
            </a:fld>
            <a:endParaRPr lang="en-US"/>
          </a:p>
        </p:txBody>
      </p:sp>
      <p:sp>
        <p:nvSpPr>
          <p:cNvPr id="9220" name="Rectangle 2"/>
          <p:cNvSpPr>
            <a:spLocks noGrp="1" noChangeArrowheads="1"/>
          </p:cNvSpPr>
          <p:nvPr>
            <p:ph type="title"/>
          </p:nvPr>
        </p:nvSpPr>
        <p:spPr/>
        <p:txBody>
          <a:bodyPr/>
          <a:lstStyle/>
          <a:p>
            <a:r>
              <a:rPr lang="en-US" sz="4000" smtClean="0">
                <a:solidFill>
                  <a:schemeClr val="tx1"/>
                </a:solidFill>
              </a:rPr>
              <a:t>Coarse-Grained</a:t>
            </a:r>
            <a:r>
              <a:rPr lang="en-US" sz="4000" smtClean="0"/>
              <a:t> Synchronization</a:t>
            </a:r>
          </a:p>
        </p:txBody>
      </p:sp>
      <p:sp>
        <p:nvSpPr>
          <p:cNvPr id="9221" name="Rectangle 3"/>
          <p:cNvSpPr>
            <a:spLocks noGrp="1" noChangeArrowheads="1"/>
          </p:cNvSpPr>
          <p:nvPr>
            <p:ph type="body" idx="1"/>
          </p:nvPr>
        </p:nvSpPr>
        <p:spPr/>
        <p:txBody>
          <a:bodyPr/>
          <a:lstStyle/>
          <a:p>
            <a:r>
              <a:rPr lang="en-US" smtClean="0">
                <a:solidFill>
                  <a:schemeClr val="tx1"/>
                </a:solidFill>
              </a:rPr>
              <a:t>Sequential bottleneck</a:t>
            </a:r>
          </a:p>
          <a:p>
            <a:pPr lvl="1"/>
            <a:r>
              <a:rPr lang="en-US" smtClean="0"/>
              <a:t>Threads “stand in line”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3"/>
          <p:cNvSpPr>
            <a:spLocks noGrp="1"/>
          </p:cNvSpPr>
          <p:nvPr>
            <p:ph type="ftr" sz="quarter" idx="10"/>
          </p:nvPr>
        </p:nvSpPr>
        <p:spPr/>
        <p:txBody>
          <a:bodyPr/>
          <a:lstStyle/>
          <a:p>
            <a:pPr>
              <a:defRPr/>
            </a:pPr>
            <a:r>
              <a:rPr lang="en-US"/>
              <a:t>Art of Multiprocessor Programming</a:t>
            </a:r>
          </a:p>
        </p:txBody>
      </p:sp>
      <p:sp>
        <p:nvSpPr>
          <p:cNvPr id="62" name="Slide Number Placeholder 4"/>
          <p:cNvSpPr>
            <a:spLocks noGrp="1"/>
          </p:cNvSpPr>
          <p:nvPr>
            <p:ph type="sldNum" sz="quarter" idx="11"/>
          </p:nvPr>
        </p:nvSpPr>
        <p:spPr/>
        <p:txBody>
          <a:bodyPr/>
          <a:lstStyle/>
          <a:p>
            <a:pPr>
              <a:defRPr/>
            </a:pPr>
            <a:fld id="{297DF776-1743-48EE-83C4-5F9ACACF5C66}" type="slidenum">
              <a:rPr lang="x-none"/>
              <a:pPr>
                <a:defRPr/>
              </a:pPr>
              <a:t>80</a:t>
            </a:fld>
            <a:endParaRPr lang="en-US"/>
          </a:p>
        </p:txBody>
      </p:sp>
      <p:sp>
        <p:nvSpPr>
          <p:cNvPr id="67588" name="Rectangle 2"/>
          <p:cNvSpPr>
            <a:spLocks noGrp="1" noChangeArrowheads="1"/>
          </p:cNvSpPr>
          <p:nvPr>
            <p:ph type="title"/>
          </p:nvPr>
        </p:nvSpPr>
        <p:spPr/>
        <p:txBody>
          <a:bodyPr/>
          <a:lstStyle/>
          <a:p>
            <a:r>
              <a:rPr lang="en-US" smtClean="0"/>
              <a:t>Concurrent Removes</a:t>
            </a:r>
          </a:p>
        </p:txBody>
      </p:sp>
      <p:grpSp>
        <p:nvGrpSpPr>
          <p:cNvPr id="67589" name="Group 3"/>
          <p:cNvGrpSpPr>
            <a:grpSpLocks/>
          </p:cNvGrpSpPr>
          <p:nvPr/>
        </p:nvGrpSpPr>
        <p:grpSpPr bwMode="auto">
          <a:xfrm>
            <a:off x="946150" y="2771775"/>
            <a:ext cx="866775" cy="582613"/>
            <a:chOff x="596" y="1599"/>
            <a:chExt cx="546" cy="367"/>
          </a:xfrm>
        </p:grpSpPr>
        <p:sp>
          <p:nvSpPr>
            <p:cNvPr id="67644"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7645"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7646"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7590" name="Group 7"/>
          <p:cNvGrpSpPr>
            <a:grpSpLocks/>
          </p:cNvGrpSpPr>
          <p:nvPr/>
        </p:nvGrpSpPr>
        <p:grpSpPr bwMode="auto">
          <a:xfrm>
            <a:off x="2543175" y="2771775"/>
            <a:ext cx="866775" cy="582613"/>
            <a:chOff x="596" y="1599"/>
            <a:chExt cx="546" cy="367"/>
          </a:xfrm>
        </p:grpSpPr>
        <p:sp>
          <p:nvSpPr>
            <p:cNvPr id="67641"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7642"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7643"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7591" name="Group 11"/>
          <p:cNvGrpSpPr>
            <a:grpSpLocks/>
          </p:cNvGrpSpPr>
          <p:nvPr/>
        </p:nvGrpSpPr>
        <p:grpSpPr bwMode="auto">
          <a:xfrm>
            <a:off x="4132263" y="2771775"/>
            <a:ext cx="879475" cy="582613"/>
            <a:chOff x="588" y="1599"/>
            <a:chExt cx="554" cy="367"/>
          </a:xfrm>
        </p:grpSpPr>
        <p:sp>
          <p:nvSpPr>
            <p:cNvPr id="67638"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7639"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7640"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7592" name="Group 15"/>
          <p:cNvGrpSpPr>
            <a:grpSpLocks/>
          </p:cNvGrpSpPr>
          <p:nvPr/>
        </p:nvGrpSpPr>
        <p:grpSpPr bwMode="auto">
          <a:xfrm>
            <a:off x="5741988" y="2771775"/>
            <a:ext cx="866775" cy="582613"/>
            <a:chOff x="596" y="1599"/>
            <a:chExt cx="546" cy="367"/>
          </a:xfrm>
        </p:grpSpPr>
        <p:sp>
          <p:nvSpPr>
            <p:cNvPr id="67635"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7636"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7637"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7593"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7594"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7595" name="Group 21"/>
          <p:cNvGrpSpPr>
            <a:grpSpLocks/>
          </p:cNvGrpSpPr>
          <p:nvPr/>
        </p:nvGrpSpPr>
        <p:grpSpPr bwMode="auto">
          <a:xfrm>
            <a:off x="3862388" y="5026025"/>
            <a:ext cx="1447800" cy="1295400"/>
            <a:chOff x="1584" y="816"/>
            <a:chExt cx="912" cy="816"/>
          </a:xfrm>
        </p:grpSpPr>
        <p:sp>
          <p:nvSpPr>
            <p:cNvPr id="67626" name="Freeform 2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27" name="Freeform 2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28" name="Freeform 2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29" name="Freeform 2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7630" name="Freeform 2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7631" name="Freeform 2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7632" name="Freeform 2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33" name="Freeform 2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34" name="Freeform 3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7596" name="Group 31"/>
          <p:cNvGrpSpPr>
            <a:grpSpLocks/>
          </p:cNvGrpSpPr>
          <p:nvPr/>
        </p:nvGrpSpPr>
        <p:grpSpPr bwMode="auto">
          <a:xfrm>
            <a:off x="7329488" y="2773363"/>
            <a:ext cx="879476" cy="582612"/>
            <a:chOff x="588" y="1599"/>
            <a:chExt cx="554" cy="367"/>
          </a:xfrm>
        </p:grpSpPr>
        <p:sp>
          <p:nvSpPr>
            <p:cNvPr id="67623" name="AutoShape 3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7624" name="Line 3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7625" name="Text Box 3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7597" name="Line 35"/>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7598" name="Line 36"/>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7599" name="Group 37"/>
          <p:cNvGrpSpPr>
            <a:grpSpLocks/>
          </p:cNvGrpSpPr>
          <p:nvPr/>
        </p:nvGrpSpPr>
        <p:grpSpPr bwMode="auto">
          <a:xfrm>
            <a:off x="5527675" y="4989513"/>
            <a:ext cx="1447800" cy="1295400"/>
            <a:chOff x="1584" y="816"/>
            <a:chExt cx="912" cy="816"/>
          </a:xfrm>
        </p:grpSpPr>
        <p:sp>
          <p:nvSpPr>
            <p:cNvPr id="67614" name="Freeform 3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15" name="Freeform 3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16" name="Freeform 4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17" name="Freeform 4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7618" name="Freeform 4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7619" name="Freeform 4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7620" name="Freeform 4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21" name="Freeform 4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7622" name="Freeform 4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7600" name="AutoShape 47"/>
          <p:cNvSpPr>
            <a:spLocks noChangeArrowheads="1"/>
          </p:cNvSpPr>
          <p:nvPr/>
        </p:nvSpPr>
        <p:spPr bwMode="auto">
          <a:xfrm>
            <a:off x="3929063" y="2671763"/>
            <a:ext cx="1293812" cy="814387"/>
          </a:xfrm>
          <a:prstGeom prst="wedgeRoundRectCallout">
            <a:avLst>
              <a:gd name="adj1" fmla="val 91352"/>
              <a:gd name="adj2" fmla="val 22894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67601" name="AutoShape 4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67603" name="Group 56"/>
          <p:cNvGrpSpPr>
            <a:grpSpLocks/>
          </p:cNvGrpSpPr>
          <p:nvPr/>
        </p:nvGrpSpPr>
        <p:grpSpPr bwMode="auto">
          <a:xfrm>
            <a:off x="4370388" y="1979613"/>
            <a:ext cx="427037" cy="622300"/>
            <a:chOff x="2208" y="1920"/>
            <a:chExt cx="1152" cy="1680"/>
          </a:xfrm>
        </p:grpSpPr>
        <p:sp>
          <p:nvSpPr>
            <p:cNvPr id="67610" name="Oval 5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67611" name="Oval 5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7612" name="AutoShape 5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7613" name="AutoShape 6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7604" name="AutoShape 61"/>
          <p:cNvSpPr>
            <a:spLocks noChangeArrowheads="1"/>
          </p:cNvSpPr>
          <p:nvPr/>
        </p:nvSpPr>
        <p:spPr bwMode="auto">
          <a:xfrm>
            <a:off x="746125" y="2698750"/>
            <a:ext cx="1293813" cy="814388"/>
          </a:xfrm>
          <a:prstGeom prst="wedgeRoundRectCallout">
            <a:avLst>
              <a:gd name="adj1" fmla="val 199449"/>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67605" name="Group 62"/>
          <p:cNvGrpSpPr>
            <a:grpSpLocks/>
          </p:cNvGrpSpPr>
          <p:nvPr/>
        </p:nvGrpSpPr>
        <p:grpSpPr bwMode="auto">
          <a:xfrm>
            <a:off x="1131888" y="1966913"/>
            <a:ext cx="427037" cy="622300"/>
            <a:chOff x="2208" y="1920"/>
            <a:chExt cx="1152" cy="1680"/>
          </a:xfrm>
        </p:grpSpPr>
        <p:sp>
          <p:nvSpPr>
            <p:cNvPr id="67606" name="Oval 6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67607" name="Oval 6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7608" name="AutoShape 6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7609" name="AutoShape 6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63"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4"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oter Placeholder 3"/>
          <p:cNvSpPr>
            <a:spLocks noGrp="1"/>
          </p:cNvSpPr>
          <p:nvPr>
            <p:ph type="ftr" sz="quarter" idx="10"/>
          </p:nvPr>
        </p:nvSpPr>
        <p:spPr/>
        <p:txBody>
          <a:bodyPr/>
          <a:lstStyle/>
          <a:p>
            <a:pPr>
              <a:defRPr/>
            </a:pPr>
            <a:r>
              <a:rPr lang="en-US"/>
              <a:t>Art of Multiprocessor Programming</a:t>
            </a:r>
          </a:p>
        </p:txBody>
      </p:sp>
      <p:sp>
        <p:nvSpPr>
          <p:cNvPr id="68" name="Slide Number Placeholder 4"/>
          <p:cNvSpPr>
            <a:spLocks noGrp="1"/>
          </p:cNvSpPr>
          <p:nvPr>
            <p:ph type="sldNum" sz="quarter" idx="11"/>
          </p:nvPr>
        </p:nvSpPr>
        <p:spPr/>
        <p:txBody>
          <a:bodyPr/>
          <a:lstStyle/>
          <a:p>
            <a:pPr>
              <a:defRPr/>
            </a:pPr>
            <a:fld id="{35739698-0693-46B0-8FA0-D2BC24DEF18A}" type="slidenum">
              <a:rPr lang="x-none"/>
              <a:pPr>
                <a:defRPr/>
              </a:pPr>
              <a:t>81</a:t>
            </a:fld>
            <a:endParaRPr lang="en-US"/>
          </a:p>
        </p:txBody>
      </p:sp>
      <p:sp>
        <p:nvSpPr>
          <p:cNvPr id="68612" name="Rectangle 2"/>
          <p:cNvSpPr>
            <a:spLocks noGrp="1" noChangeArrowheads="1"/>
          </p:cNvSpPr>
          <p:nvPr>
            <p:ph type="title"/>
          </p:nvPr>
        </p:nvSpPr>
        <p:spPr/>
        <p:txBody>
          <a:bodyPr/>
          <a:lstStyle/>
          <a:p>
            <a:r>
              <a:rPr lang="en-US" smtClean="0"/>
              <a:t>Concurrent Removes</a:t>
            </a:r>
          </a:p>
        </p:txBody>
      </p:sp>
      <p:grpSp>
        <p:nvGrpSpPr>
          <p:cNvPr id="68613" name="Group 3"/>
          <p:cNvGrpSpPr>
            <a:grpSpLocks/>
          </p:cNvGrpSpPr>
          <p:nvPr/>
        </p:nvGrpSpPr>
        <p:grpSpPr bwMode="auto">
          <a:xfrm>
            <a:off x="946150" y="2771775"/>
            <a:ext cx="866775" cy="582613"/>
            <a:chOff x="596" y="1599"/>
            <a:chExt cx="546" cy="367"/>
          </a:xfrm>
        </p:grpSpPr>
        <p:sp>
          <p:nvSpPr>
            <p:cNvPr id="68668"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8669"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8670"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8614" name="Group 7"/>
          <p:cNvGrpSpPr>
            <a:grpSpLocks/>
          </p:cNvGrpSpPr>
          <p:nvPr/>
        </p:nvGrpSpPr>
        <p:grpSpPr bwMode="auto">
          <a:xfrm>
            <a:off x="2543175" y="2771775"/>
            <a:ext cx="866775" cy="582613"/>
            <a:chOff x="596" y="1599"/>
            <a:chExt cx="546" cy="367"/>
          </a:xfrm>
        </p:grpSpPr>
        <p:sp>
          <p:nvSpPr>
            <p:cNvPr id="68665"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8666"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8667"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8615" name="Group 11"/>
          <p:cNvGrpSpPr>
            <a:grpSpLocks/>
          </p:cNvGrpSpPr>
          <p:nvPr/>
        </p:nvGrpSpPr>
        <p:grpSpPr bwMode="auto">
          <a:xfrm>
            <a:off x="4132263" y="2771775"/>
            <a:ext cx="879475" cy="582613"/>
            <a:chOff x="588" y="1599"/>
            <a:chExt cx="554" cy="367"/>
          </a:xfrm>
        </p:grpSpPr>
        <p:sp>
          <p:nvSpPr>
            <p:cNvPr id="68662"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8663"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8664"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8616" name="Group 15"/>
          <p:cNvGrpSpPr>
            <a:grpSpLocks/>
          </p:cNvGrpSpPr>
          <p:nvPr/>
        </p:nvGrpSpPr>
        <p:grpSpPr bwMode="auto">
          <a:xfrm>
            <a:off x="5741988" y="2771775"/>
            <a:ext cx="866775" cy="582613"/>
            <a:chOff x="596" y="1599"/>
            <a:chExt cx="546" cy="367"/>
          </a:xfrm>
        </p:grpSpPr>
        <p:sp>
          <p:nvSpPr>
            <p:cNvPr id="68659"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8660"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8661"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8617"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8618"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8619" name="Group 21"/>
          <p:cNvGrpSpPr>
            <a:grpSpLocks/>
          </p:cNvGrpSpPr>
          <p:nvPr/>
        </p:nvGrpSpPr>
        <p:grpSpPr bwMode="auto">
          <a:xfrm>
            <a:off x="3862388" y="5026025"/>
            <a:ext cx="1447800" cy="1295400"/>
            <a:chOff x="1584" y="816"/>
            <a:chExt cx="912" cy="816"/>
          </a:xfrm>
        </p:grpSpPr>
        <p:sp>
          <p:nvSpPr>
            <p:cNvPr id="68650" name="Freeform 2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51" name="Freeform 2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52" name="Freeform 2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53" name="Freeform 2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8654" name="Freeform 2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8655" name="Freeform 2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8656" name="Freeform 2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57" name="Freeform 2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58" name="Freeform 3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8620" name="Group 31"/>
          <p:cNvGrpSpPr>
            <a:grpSpLocks/>
          </p:cNvGrpSpPr>
          <p:nvPr/>
        </p:nvGrpSpPr>
        <p:grpSpPr bwMode="auto">
          <a:xfrm>
            <a:off x="7329488" y="2773363"/>
            <a:ext cx="879476" cy="582612"/>
            <a:chOff x="588" y="1599"/>
            <a:chExt cx="554" cy="367"/>
          </a:xfrm>
        </p:grpSpPr>
        <p:sp>
          <p:nvSpPr>
            <p:cNvPr id="68647" name="AutoShape 3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8648" name="Line 3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8649" name="Text Box 3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8621" name="Line 35"/>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8622" name="Line 36"/>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8623" name="Group 37"/>
          <p:cNvGrpSpPr>
            <a:grpSpLocks/>
          </p:cNvGrpSpPr>
          <p:nvPr/>
        </p:nvGrpSpPr>
        <p:grpSpPr bwMode="auto">
          <a:xfrm>
            <a:off x="5527675" y="4989513"/>
            <a:ext cx="1447800" cy="1295400"/>
            <a:chOff x="1584" y="816"/>
            <a:chExt cx="912" cy="816"/>
          </a:xfrm>
        </p:grpSpPr>
        <p:sp>
          <p:nvSpPr>
            <p:cNvPr id="68638" name="Freeform 3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39" name="Freeform 3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40" name="Freeform 4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41" name="Freeform 4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8642" name="Freeform 4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8643" name="Freeform 4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8644" name="Freeform 4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45" name="Freeform 4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8646" name="Freeform 4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8624" name="AutoShape 47"/>
          <p:cNvSpPr>
            <a:spLocks noChangeArrowheads="1"/>
          </p:cNvSpPr>
          <p:nvPr/>
        </p:nvSpPr>
        <p:spPr bwMode="auto">
          <a:xfrm>
            <a:off x="3929063" y="2671763"/>
            <a:ext cx="1293812" cy="814387"/>
          </a:xfrm>
          <a:prstGeom prst="wedgeRoundRectCallout">
            <a:avLst>
              <a:gd name="adj1" fmla="val 91352"/>
              <a:gd name="adj2" fmla="val 22894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68625" name="AutoShape 4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68627" name="Group 50"/>
          <p:cNvGrpSpPr>
            <a:grpSpLocks/>
          </p:cNvGrpSpPr>
          <p:nvPr/>
        </p:nvGrpSpPr>
        <p:grpSpPr bwMode="auto">
          <a:xfrm>
            <a:off x="2744788" y="1966913"/>
            <a:ext cx="427037" cy="622300"/>
            <a:chOff x="2208" y="1920"/>
            <a:chExt cx="1152" cy="1680"/>
          </a:xfrm>
        </p:grpSpPr>
        <p:sp>
          <p:nvSpPr>
            <p:cNvPr id="68634" name="Oval 51"/>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68635" name="Oval 5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8636" name="AutoShape 5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8637" name="AutoShape 5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68628" name="AutoShape 55"/>
          <p:cNvSpPr>
            <a:spLocks noChangeArrowheads="1"/>
          </p:cNvSpPr>
          <p:nvPr/>
        </p:nvSpPr>
        <p:spPr bwMode="auto">
          <a:xfrm>
            <a:off x="2373313" y="2701925"/>
            <a:ext cx="1293812" cy="814388"/>
          </a:xfrm>
          <a:prstGeom prst="wedgeRoundRectCallout">
            <a:avLst>
              <a:gd name="adj1" fmla="val 79324"/>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68629" name="Group 56"/>
          <p:cNvGrpSpPr>
            <a:grpSpLocks/>
          </p:cNvGrpSpPr>
          <p:nvPr/>
        </p:nvGrpSpPr>
        <p:grpSpPr bwMode="auto">
          <a:xfrm>
            <a:off x="4370388" y="1979613"/>
            <a:ext cx="427037" cy="622300"/>
            <a:chOff x="2208" y="1920"/>
            <a:chExt cx="1152" cy="1680"/>
          </a:xfrm>
        </p:grpSpPr>
        <p:sp>
          <p:nvSpPr>
            <p:cNvPr id="68630" name="Oval 5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68631" name="Oval 5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8632" name="AutoShape 5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8633" name="AutoShape 6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3"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4"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3"/>
          <p:cNvSpPr>
            <a:spLocks noGrp="1"/>
          </p:cNvSpPr>
          <p:nvPr>
            <p:ph type="ftr" sz="quarter" idx="10"/>
          </p:nvPr>
        </p:nvSpPr>
        <p:spPr/>
        <p:txBody>
          <a:bodyPr/>
          <a:lstStyle/>
          <a:p>
            <a:pPr>
              <a:defRPr/>
            </a:pPr>
            <a:r>
              <a:rPr lang="en-US"/>
              <a:t>Art of Multiprocessor Programming</a:t>
            </a:r>
          </a:p>
        </p:txBody>
      </p:sp>
      <p:sp>
        <p:nvSpPr>
          <p:cNvPr id="62" name="Slide Number Placeholder 4"/>
          <p:cNvSpPr>
            <a:spLocks noGrp="1"/>
          </p:cNvSpPr>
          <p:nvPr>
            <p:ph type="sldNum" sz="quarter" idx="11"/>
          </p:nvPr>
        </p:nvSpPr>
        <p:spPr/>
        <p:txBody>
          <a:bodyPr/>
          <a:lstStyle/>
          <a:p>
            <a:pPr>
              <a:defRPr/>
            </a:pPr>
            <a:fld id="{4BD3ED42-E017-49B3-B879-DA103FB8A4DA}" type="slidenum">
              <a:rPr lang="x-none"/>
              <a:pPr>
                <a:defRPr/>
              </a:pPr>
              <a:t>82</a:t>
            </a:fld>
            <a:endParaRPr lang="en-US"/>
          </a:p>
        </p:txBody>
      </p:sp>
      <p:sp>
        <p:nvSpPr>
          <p:cNvPr id="69636" name="Rectangle 2"/>
          <p:cNvSpPr>
            <a:spLocks noGrp="1" noChangeArrowheads="1"/>
          </p:cNvSpPr>
          <p:nvPr>
            <p:ph type="title"/>
          </p:nvPr>
        </p:nvSpPr>
        <p:spPr/>
        <p:txBody>
          <a:bodyPr/>
          <a:lstStyle/>
          <a:p>
            <a:r>
              <a:rPr lang="en-US" smtClean="0"/>
              <a:t>Concurrent Removes</a:t>
            </a:r>
          </a:p>
        </p:txBody>
      </p:sp>
      <p:grpSp>
        <p:nvGrpSpPr>
          <p:cNvPr id="69637" name="Group 3"/>
          <p:cNvGrpSpPr>
            <a:grpSpLocks/>
          </p:cNvGrpSpPr>
          <p:nvPr/>
        </p:nvGrpSpPr>
        <p:grpSpPr bwMode="auto">
          <a:xfrm>
            <a:off x="946150" y="2771775"/>
            <a:ext cx="866775" cy="582613"/>
            <a:chOff x="596" y="1599"/>
            <a:chExt cx="546" cy="367"/>
          </a:xfrm>
        </p:grpSpPr>
        <p:sp>
          <p:nvSpPr>
            <p:cNvPr id="69692"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69693"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9694"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69638" name="Group 7"/>
          <p:cNvGrpSpPr>
            <a:grpSpLocks/>
          </p:cNvGrpSpPr>
          <p:nvPr/>
        </p:nvGrpSpPr>
        <p:grpSpPr bwMode="auto">
          <a:xfrm>
            <a:off x="2543175" y="2771775"/>
            <a:ext cx="866775" cy="582613"/>
            <a:chOff x="596" y="1599"/>
            <a:chExt cx="546" cy="367"/>
          </a:xfrm>
        </p:grpSpPr>
        <p:sp>
          <p:nvSpPr>
            <p:cNvPr id="69689"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9690"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9691"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69639" name="Group 11"/>
          <p:cNvGrpSpPr>
            <a:grpSpLocks/>
          </p:cNvGrpSpPr>
          <p:nvPr/>
        </p:nvGrpSpPr>
        <p:grpSpPr bwMode="auto">
          <a:xfrm>
            <a:off x="4132263" y="2771775"/>
            <a:ext cx="879475" cy="582613"/>
            <a:chOff x="588" y="1599"/>
            <a:chExt cx="554" cy="367"/>
          </a:xfrm>
        </p:grpSpPr>
        <p:sp>
          <p:nvSpPr>
            <p:cNvPr id="69686"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9687"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9688"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69640" name="Group 15"/>
          <p:cNvGrpSpPr>
            <a:grpSpLocks/>
          </p:cNvGrpSpPr>
          <p:nvPr/>
        </p:nvGrpSpPr>
        <p:grpSpPr bwMode="auto">
          <a:xfrm>
            <a:off x="5741988" y="2771775"/>
            <a:ext cx="866775" cy="582613"/>
            <a:chOff x="596" y="1599"/>
            <a:chExt cx="546" cy="367"/>
          </a:xfrm>
        </p:grpSpPr>
        <p:sp>
          <p:nvSpPr>
            <p:cNvPr id="69683"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9684"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9685"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69641"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9642"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9643" name="Group 21"/>
          <p:cNvGrpSpPr>
            <a:grpSpLocks/>
          </p:cNvGrpSpPr>
          <p:nvPr/>
        </p:nvGrpSpPr>
        <p:grpSpPr bwMode="auto">
          <a:xfrm>
            <a:off x="3862388" y="5026025"/>
            <a:ext cx="1447800" cy="1295400"/>
            <a:chOff x="1584" y="816"/>
            <a:chExt cx="912" cy="816"/>
          </a:xfrm>
        </p:grpSpPr>
        <p:sp>
          <p:nvSpPr>
            <p:cNvPr id="69674" name="Freeform 2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75" name="Freeform 2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76" name="Freeform 2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77" name="Freeform 2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9678" name="Freeform 2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9679" name="Freeform 2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69680" name="Freeform 2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81" name="Freeform 2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82" name="Freeform 3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69644" name="Group 31"/>
          <p:cNvGrpSpPr>
            <a:grpSpLocks/>
          </p:cNvGrpSpPr>
          <p:nvPr/>
        </p:nvGrpSpPr>
        <p:grpSpPr bwMode="auto">
          <a:xfrm>
            <a:off x="7329488" y="2773363"/>
            <a:ext cx="879476" cy="582612"/>
            <a:chOff x="588" y="1599"/>
            <a:chExt cx="554" cy="367"/>
          </a:xfrm>
        </p:grpSpPr>
        <p:sp>
          <p:nvSpPr>
            <p:cNvPr id="69671" name="AutoShape 3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69672" name="Line 3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69673" name="Text Box 3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69645" name="Line 35"/>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9646" name="Line 36"/>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69647" name="Group 37"/>
          <p:cNvGrpSpPr>
            <a:grpSpLocks/>
          </p:cNvGrpSpPr>
          <p:nvPr/>
        </p:nvGrpSpPr>
        <p:grpSpPr bwMode="auto">
          <a:xfrm>
            <a:off x="5527675" y="4989513"/>
            <a:ext cx="1447800" cy="1295400"/>
            <a:chOff x="1584" y="816"/>
            <a:chExt cx="912" cy="816"/>
          </a:xfrm>
        </p:grpSpPr>
        <p:sp>
          <p:nvSpPr>
            <p:cNvPr id="69662" name="Freeform 3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63" name="Freeform 3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64" name="Freeform 4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65" name="Freeform 4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9666" name="Freeform 4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9667" name="Freeform 4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69668" name="Freeform 4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69" name="Freeform 4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69670" name="Freeform 4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69648" name="AutoShape 47"/>
          <p:cNvSpPr>
            <a:spLocks noChangeArrowheads="1"/>
          </p:cNvSpPr>
          <p:nvPr/>
        </p:nvSpPr>
        <p:spPr bwMode="auto">
          <a:xfrm>
            <a:off x="3929063" y="2671763"/>
            <a:ext cx="1293812" cy="814387"/>
          </a:xfrm>
          <a:prstGeom prst="wedgeRoundRectCallout">
            <a:avLst>
              <a:gd name="adj1" fmla="val 91352"/>
              <a:gd name="adj2" fmla="val 22894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69649" name="AutoShape 4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69651" name="Group 50"/>
          <p:cNvGrpSpPr>
            <a:grpSpLocks/>
          </p:cNvGrpSpPr>
          <p:nvPr/>
        </p:nvGrpSpPr>
        <p:grpSpPr bwMode="auto">
          <a:xfrm>
            <a:off x="2744788" y="1966913"/>
            <a:ext cx="427037" cy="622300"/>
            <a:chOff x="2208" y="1920"/>
            <a:chExt cx="1152" cy="1680"/>
          </a:xfrm>
        </p:grpSpPr>
        <p:sp>
          <p:nvSpPr>
            <p:cNvPr id="69658" name="Oval 51"/>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69659" name="Oval 5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9660" name="AutoShape 5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9661" name="AutoShape 5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69652" name="AutoShape 55"/>
          <p:cNvSpPr>
            <a:spLocks noChangeArrowheads="1"/>
          </p:cNvSpPr>
          <p:nvPr/>
        </p:nvSpPr>
        <p:spPr bwMode="auto">
          <a:xfrm>
            <a:off x="2373313" y="2701925"/>
            <a:ext cx="1293812" cy="814388"/>
          </a:xfrm>
          <a:prstGeom prst="wedgeRoundRectCallout">
            <a:avLst>
              <a:gd name="adj1" fmla="val 79324"/>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69653" name="Group 56"/>
          <p:cNvGrpSpPr>
            <a:grpSpLocks/>
          </p:cNvGrpSpPr>
          <p:nvPr/>
        </p:nvGrpSpPr>
        <p:grpSpPr bwMode="auto">
          <a:xfrm>
            <a:off x="4370388" y="1979613"/>
            <a:ext cx="427037" cy="622300"/>
            <a:chOff x="2208" y="1920"/>
            <a:chExt cx="1152" cy="1680"/>
          </a:xfrm>
        </p:grpSpPr>
        <p:sp>
          <p:nvSpPr>
            <p:cNvPr id="69654" name="Oval 5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69655" name="Oval 5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69656" name="AutoShape 5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69657" name="AutoShape 6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3"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4"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62"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5198CEAD-B261-4D7F-BAB9-12EC289900EC}" type="slidenum">
              <a:rPr lang="x-none" sz="1400">
                <a:solidFill>
                  <a:schemeClr val="tx1"/>
                </a:solidFill>
                <a:latin typeface="Arial" pitchFamily="34" charset="0"/>
                <a:cs typeface="Arial" charset="0"/>
              </a:rPr>
              <a:pPr>
                <a:defRPr/>
              </a:pPr>
              <a:t>83</a:t>
            </a:fld>
            <a:endParaRPr lang="en-US" sz="1400" dirty="0">
              <a:solidFill>
                <a:schemeClr val="tx1"/>
              </a:solidFill>
              <a:latin typeface="Arial" pitchFamily="34" charset="0"/>
              <a:cs typeface="Arial" charset="0"/>
            </a:endParaRPr>
          </a:p>
        </p:txBody>
      </p:sp>
      <p:sp>
        <p:nvSpPr>
          <p:cNvPr id="70660" name="Rectangle 2"/>
          <p:cNvSpPr>
            <a:spLocks noGrp="1" noChangeArrowheads="1"/>
          </p:cNvSpPr>
          <p:nvPr>
            <p:ph type="title" idx="4294967295"/>
          </p:nvPr>
        </p:nvSpPr>
        <p:spPr/>
        <p:txBody>
          <a:bodyPr/>
          <a:lstStyle/>
          <a:p>
            <a:r>
              <a:rPr lang="en-US" smtClean="0"/>
              <a:t>Concurrent Removes</a:t>
            </a:r>
          </a:p>
        </p:txBody>
      </p:sp>
      <p:grpSp>
        <p:nvGrpSpPr>
          <p:cNvPr id="70661" name="Group 3"/>
          <p:cNvGrpSpPr>
            <a:grpSpLocks/>
          </p:cNvGrpSpPr>
          <p:nvPr/>
        </p:nvGrpSpPr>
        <p:grpSpPr bwMode="auto">
          <a:xfrm>
            <a:off x="946150" y="2771775"/>
            <a:ext cx="866775" cy="582613"/>
            <a:chOff x="596" y="1599"/>
            <a:chExt cx="546" cy="367"/>
          </a:xfrm>
        </p:grpSpPr>
        <p:sp>
          <p:nvSpPr>
            <p:cNvPr id="70716"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0717"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0718"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0662" name="Group 7"/>
          <p:cNvGrpSpPr>
            <a:grpSpLocks/>
          </p:cNvGrpSpPr>
          <p:nvPr/>
        </p:nvGrpSpPr>
        <p:grpSpPr bwMode="auto">
          <a:xfrm>
            <a:off x="2543175" y="2771775"/>
            <a:ext cx="866775" cy="582613"/>
            <a:chOff x="596" y="1599"/>
            <a:chExt cx="546" cy="367"/>
          </a:xfrm>
        </p:grpSpPr>
        <p:sp>
          <p:nvSpPr>
            <p:cNvPr id="70713"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0714"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0715"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0663" name="Group 11"/>
          <p:cNvGrpSpPr>
            <a:grpSpLocks/>
          </p:cNvGrpSpPr>
          <p:nvPr/>
        </p:nvGrpSpPr>
        <p:grpSpPr bwMode="auto">
          <a:xfrm>
            <a:off x="4132263" y="2771775"/>
            <a:ext cx="879475" cy="582613"/>
            <a:chOff x="588" y="1599"/>
            <a:chExt cx="554" cy="367"/>
          </a:xfrm>
        </p:grpSpPr>
        <p:sp>
          <p:nvSpPr>
            <p:cNvPr id="70710"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0711"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0712"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70664" name="Group 15"/>
          <p:cNvGrpSpPr>
            <a:grpSpLocks/>
          </p:cNvGrpSpPr>
          <p:nvPr/>
        </p:nvGrpSpPr>
        <p:grpSpPr bwMode="auto">
          <a:xfrm>
            <a:off x="5741988" y="2771775"/>
            <a:ext cx="866775" cy="582613"/>
            <a:chOff x="596" y="1599"/>
            <a:chExt cx="546" cy="367"/>
          </a:xfrm>
        </p:grpSpPr>
        <p:sp>
          <p:nvSpPr>
            <p:cNvPr id="70707"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0708"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0709"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0665"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0666" name="Line 20"/>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0667" name="Group 21"/>
          <p:cNvGrpSpPr>
            <a:grpSpLocks/>
          </p:cNvGrpSpPr>
          <p:nvPr/>
        </p:nvGrpSpPr>
        <p:grpSpPr bwMode="auto">
          <a:xfrm>
            <a:off x="3862388" y="5026025"/>
            <a:ext cx="1447800" cy="1295400"/>
            <a:chOff x="1584" y="816"/>
            <a:chExt cx="912" cy="816"/>
          </a:xfrm>
        </p:grpSpPr>
        <p:sp>
          <p:nvSpPr>
            <p:cNvPr id="70698" name="Freeform 2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699" name="Freeform 2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700" name="Freeform 2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701" name="Freeform 2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0702" name="Freeform 2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0703" name="Freeform 2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0704" name="Freeform 2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705" name="Freeform 2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706" name="Freeform 3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70668" name="Group 31"/>
          <p:cNvGrpSpPr>
            <a:grpSpLocks/>
          </p:cNvGrpSpPr>
          <p:nvPr/>
        </p:nvGrpSpPr>
        <p:grpSpPr bwMode="auto">
          <a:xfrm>
            <a:off x="7329488" y="2773363"/>
            <a:ext cx="879476" cy="582612"/>
            <a:chOff x="588" y="1599"/>
            <a:chExt cx="554" cy="367"/>
          </a:xfrm>
        </p:grpSpPr>
        <p:sp>
          <p:nvSpPr>
            <p:cNvPr id="70695" name="AutoShape 3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0696" name="Line 3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0697" name="Text Box 3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0669" name="Line 36"/>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0670" name="Group 37"/>
          <p:cNvGrpSpPr>
            <a:grpSpLocks/>
          </p:cNvGrpSpPr>
          <p:nvPr/>
        </p:nvGrpSpPr>
        <p:grpSpPr bwMode="auto">
          <a:xfrm>
            <a:off x="5527675" y="4989513"/>
            <a:ext cx="1447800" cy="1295400"/>
            <a:chOff x="1584" y="816"/>
            <a:chExt cx="912" cy="816"/>
          </a:xfrm>
        </p:grpSpPr>
        <p:sp>
          <p:nvSpPr>
            <p:cNvPr id="70686" name="Freeform 3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687" name="Freeform 3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688" name="Freeform 4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689" name="Freeform 4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0690" name="Freeform 4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0691" name="Freeform 4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0692" name="Freeform 4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693" name="Freeform 4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0694" name="Freeform 4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0671" name="AutoShape 47"/>
          <p:cNvSpPr>
            <a:spLocks noChangeArrowheads="1"/>
          </p:cNvSpPr>
          <p:nvPr/>
        </p:nvSpPr>
        <p:spPr bwMode="auto">
          <a:xfrm>
            <a:off x="3929063" y="2671763"/>
            <a:ext cx="1293812" cy="814387"/>
          </a:xfrm>
          <a:prstGeom prst="wedgeRoundRectCallout">
            <a:avLst>
              <a:gd name="adj1" fmla="val 91352"/>
              <a:gd name="adj2" fmla="val 22894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70672" name="AutoShape 4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70674" name="Group 50"/>
          <p:cNvGrpSpPr>
            <a:grpSpLocks/>
          </p:cNvGrpSpPr>
          <p:nvPr/>
        </p:nvGrpSpPr>
        <p:grpSpPr bwMode="auto">
          <a:xfrm>
            <a:off x="2744788" y="1966913"/>
            <a:ext cx="427037" cy="622300"/>
            <a:chOff x="2208" y="1920"/>
            <a:chExt cx="1152" cy="1680"/>
          </a:xfrm>
        </p:grpSpPr>
        <p:sp>
          <p:nvSpPr>
            <p:cNvPr id="70682" name="Oval 51"/>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70683" name="Oval 5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0684" name="AutoShape 5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0685" name="AutoShape 5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70675" name="AutoShape 55"/>
          <p:cNvSpPr>
            <a:spLocks noChangeArrowheads="1"/>
          </p:cNvSpPr>
          <p:nvPr/>
        </p:nvSpPr>
        <p:spPr bwMode="auto">
          <a:xfrm>
            <a:off x="2373313" y="2701925"/>
            <a:ext cx="1293812" cy="814388"/>
          </a:xfrm>
          <a:prstGeom prst="wedgeRoundRectCallout">
            <a:avLst>
              <a:gd name="adj1" fmla="val 79324"/>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70676" name="Group 56"/>
          <p:cNvGrpSpPr>
            <a:grpSpLocks/>
          </p:cNvGrpSpPr>
          <p:nvPr/>
        </p:nvGrpSpPr>
        <p:grpSpPr bwMode="auto">
          <a:xfrm>
            <a:off x="4370388" y="1979613"/>
            <a:ext cx="427037" cy="622300"/>
            <a:chOff x="2208" y="1920"/>
            <a:chExt cx="1152" cy="1680"/>
          </a:xfrm>
        </p:grpSpPr>
        <p:sp>
          <p:nvSpPr>
            <p:cNvPr id="70678" name="Oval 5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70679" name="Oval 5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0680" name="AutoShape 5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0681" name="AutoShape 6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70677" name="Freeform 17"/>
          <p:cNvSpPr>
            <a:spLocks/>
          </p:cNvSpPr>
          <p:nvPr/>
        </p:nvSpPr>
        <p:spPr bwMode="auto">
          <a:xfrm>
            <a:off x="4784725" y="30464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3"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4"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62"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34D386CC-918D-46DC-8F79-157C86588A56}" type="slidenum">
              <a:rPr lang="x-none" sz="1400">
                <a:solidFill>
                  <a:schemeClr val="tx1"/>
                </a:solidFill>
                <a:latin typeface="Arial" pitchFamily="34" charset="0"/>
                <a:cs typeface="Arial" charset="0"/>
              </a:rPr>
              <a:pPr>
                <a:defRPr/>
              </a:pPr>
              <a:t>84</a:t>
            </a:fld>
            <a:endParaRPr lang="en-US" sz="1400" dirty="0">
              <a:solidFill>
                <a:schemeClr val="tx1"/>
              </a:solidFill>
              <a:latin typeface="Arial" pitchFamily="34" charset="0"/>
              <a:cs typeface="Arial" charset="0"/>
            </a:endParaRPr>
          </a:p>
        </p:txBody>
      </p:sp>
      <p:sp>
        <p:nvSpPr>
          <p:cNvPr id="71684" name="Rectangle 2"/>
          <p:cNvSpPr>
            <a:spLocks noGrp="1" noChangeArrowheads="1"/>
          </p:cNvSpPr>
          <p:nvPr>
            <p:ph type="title" idx="4294967295"/>
          </p:nvPr>
        </p:nvSpPr>
        <p:spPr/>
        <p:txBody>
          <a:bodyPr/>
          <a:lstStyle/>
          <a:p>
            <a:r>
              <a:rPr lang="en-US" smtClean="0"/>
              <a:t>Concurrent Removes</a:t>
            </a:r>
          </a:p>
        </p:txBody>
      </p:sp>
      <p:grpSp>
        <p:nvGrpSpPr>
          <p:cNvPr id="71685" name="Group 3"/>
          <p:cNvGrpSpPr>
            <a:grpSpLocks/>
          </p:cNvGrpSpPr>
          <p:nvPr/>
        </p:nvGrpSpPr>
        <p:grpSpPr bwMode="auto">
          <a:xfrm>
            <a:off x="946150" y="2771775"/>
            <a:ext cx="866775" cy="582613"/>
            <a:chOff x="596" y="1599"/>
            <a:chExt cx="546" cy="367"/>
          </a:xfrm>
        </p:grpSpPr>
        <p:sp>
          <p:nvSpPr>
            <p:cNvPr id="71740"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1741"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1742"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1686" name="Group 7"/>
          <p:cNvGrpSpPr>
            <a:grpSpLocks/>
          </p:cNvGrpSpPr>
          <p:nvPr/>
        </p:nvGrpSpPr>
        <p:grpSpPr bwMode="auto">
          <a:xfrm>
            <a:off x="2543175" y="2771775"/>
            <a:ext cx="866775" cy="582613"/>
            <a:chOff x="596" y="1599"/>
            <a:chExt cx="546" cy="367"/>
          </a:xfrm>
        </p:grpSpPr>
        <p:sp>
          <p:nvSpPr>
            <p:cNvPr id="71737"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1738"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1739"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1687" name="Group 11"/>
          <p:cNvGrpSpPr>
            <a:grpSpLocks/>
          </p:cNvGrpSpPr>
          <p:nvPr/>
        </p:nvGrpSpPr>
        <p:grpSpPr bwMode="auto">
          <a:xfrm>
            <a:off x="4132263" y="2771775"/>
            <a:ext cx="879475" cy="582613"/>
            <a:chOff x="588" y="1599"/>
            <a:chExt cx="554" cy="367"/>
          </a:xfrm>
        </p:grpSpPr>
        <p:sp>
          <p:nvSpPr>
            <p:cNvPr id="71734"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1735"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1736"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71688" name="Group 15"/>
          <p:cNvGrpSpPr>
            <a:grpSpLocks/>
          </p:cNvGrpSpPr>
          <p:nvPr/>
        </p:nvGrpSpPr>
        <p:grpSpPr bwMode="auto">
          <a:xfrm>
            <a:off x="5741988" y="2771775"/>
            <a:ext cx="866775" cy="582613"/>
            <a:chOff x="596" y="1599"/>
            <a:chExt cx="546" cy="367"/>
          </a:xfrm>
        </p:grpSpPr>
        <p:sp>
          <p:nvSpPr>
            <p:cNvPr id="71731"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1732"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1733"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1689"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1690" name="Group 21"/>
          <p:cNvGrpSpPr>
            <a:grpSpLocks/>
          </p:cNvGrpSpPr>
          <p:nvPr/>
        </p:nvGrpSpPr>
        <p:grpSpPr bwMode="auto">
          <a:xfrm>
            <a:off x="3862388" y="5026025"/>
            <a:ext cx="1447800" cy="1295400"/>
            <a:chOff x="1584" y="816"/>
            <a:chExt cx="912" cy="816"/>
          </a:xfrm>
        </p:grpSpPr>
        <p:sp>
          <p:nvSpPr>
            <p:cNvPr id="71722" name="Freeform 2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23" name="Freeform 2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24" name="Freeform 24"/>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25" name="Freeform 2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1726" name="Freeform 2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1727" name="Freeform 2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1728" name="Freeform 28"/>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29" name="Freeform 29"/>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30" name="Freeform 30"/>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71691" name="Group 31"/>
          <p:cNvGrpSpPr>
            <a:grpSpLocks/>
          </p:cNvGrpSpPr>
          <p:nvPr/>
        </p:nvGrpSpPr>
        <p:grpSpPr bwMode="auto">
          <a:xfrm>
            <a:off x="7329488" y="2773363"/>
            <a:ext cx="879476" cy="582612"/>
            <a:chOff x="588" y="1599"/>
            <a:chExt cx="554" cy="367"/>
          </a:xfrm>
        </p:grpSpPr>
        <p:sp>
          <p:nvSpPr>
            <p:cNvPr id="71719" name="AutoShape 3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1720" name="Line 3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1721" name="Text Box 3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1692" name="Line 36"/>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1693" name="Group 37"/>
          <p:cNvGrpSpPr>
            <a:grpSpLocks/>
          </p:cNvGrpSpPr>
          <p:nvPr/>
        </p:nvGrpSpPr>
        <p:grpSpPr bwMode="auto">
          <a:xfrm>
            <a:off x="5527675" y="4989513"/>
            <a:ext cx="1447800" cy="1295400"/>
            <a:chOff x="1584" y="816"/>
            <a:chExt cx="912" cy="816"/>
          </a:xfrm>
        </p:grpSpPr>
        <p:sp>
          <p:nvSpPr>
            <p:cNvPr id="71710" name="Freeform 3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11" name="Freeform 3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12" name="Freeform 40"/>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13" name="Freeform 4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1714" name="Freeform 4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1715" name="Freeform 4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1716" name="Freeform 44"/>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17" name="Freeform 45"/>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1718" name="Freeform 46"/>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1694" name="AutoShape 47"/>
          <p:cNvSpPr>
            <a:spLocks noChangeArrowheads="1"/>
          </p:cNvSpPr>
          <p:nvPr/>
        </p:nvSpPr>
        <p:spPr bwMode="auto">
          <a:xfrm>
            <a:off x="3929063" y="2671763"/>
            <a:ext cx="1293812" cy="814387"/>
          </a:xfrm>
          <a:prstGeom prst="wedgeRoundRectCallout">
            <a:avLst>
              <a:gd name="adj1" fmla="val 91352"/>
              <a:gd name="adj2" fmla="val 228949"/>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71695" name="AutoShape 4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71697" name="Group 50"/>
          <p:cNvGrpSpPr>
            <a:grpSpLocks/>
          </p:cNvGrpSpPr>
          <p:nvPr/>
        </p:nvGrpSpPr>
        <p:grpSpPr bwMode="auto">
          <a:xfrm>
            <a:off x="2744788" y="1966913"/>
            <a:ext cx="427037" cy="622300"/>
            <a:chOff x="2208" y="1920"/>
            <a:chExt cx="1152" cy="1680"/>
          </a:xfrm>
        </p:grpSpPr>
        <p:sp>
          <p:nvSpPr>
            <p:cNvPr id="71706" name="Oval 51"/>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71707" name="Oval 5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1708" name="AutoShape 5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1709" name="AutoShape 5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71698" name="AutoShape 55"/>
          <p:cNvSpPr>
            <a:spLocks noChangeArrowheads="1"/>
          </p:cNvSpPr>
          <p:nvPr/>
        </p:nvSpPr>
        <p:spPr bwMode="auto">
          <a:xfrm>
            <a:off x="2373313" y="2701925"/>
            <a:ext cx="1293812" cy="814388"/>
          </a:xfrm>
          <a:prstGeom prst="wedgeRoundRectCallout">
            <a:avLst>
              <a:gd name="adj1" fmla="val 79324"/>
              <a:gd name="adj2" fmla="val 22544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71699" name="Group 56"/>
          <p:cNvGrpSpPr>
            <a:grpSpLocks/>
          </p:cNvGrpSpPr>
          <p:nvPr/>
        </p:nvGrpSpPr>
        <p:grpSpPr bwMode="auto">
          <a:xfrm>
            <a:off x="4370388" y="1979613"/>
            <a:ext cx="427037" cy="622300"/>
            <a:chOff x="2208" y="1920"/>
            <a:chExt cx="1152" cy="1680"/>
          </a:xfrm>
        </p:grpSpPr>
        <p:sp>
          <p:nvSpPr>
            <p:cNvPr id="71702" name="Oval 5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71703" name="Oval 5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1704" name="AutoShape 5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1705" name="AutoShape 6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71700" name="Freeform 17"/>
          <p:cNvSpPr>
            <a:spLocks/>
          </p:cNvSpPr>
          <p:nvPr/>
        </p:nvSpPr>
        <p:spPr bwMode="auto">
          <a:xfrm>
            <a:off x="4784725" y="30464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1701" name="Freeform 17"/>
          <p:cNvSpPr>
            <a:spLocks/>
          </p:cNvSpPr>
          <p:nvPr/>
        </p:nvSpPr>
        <p:spPr bwMode="auto">
          <a:xfrm>
            <a:off x="3260725" y="30591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63"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4"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3"/>
          <p:cNvSpPr>
            <a:spLocks noGrp="1"/>
          </p:cNvSpPr>
          <p:nvPr>
            <p:ph type="ftr" sz="quarter" idx="10"/>
          </p:nvPr>
        </p:nvSpPr>
        <p:spPr/>
        <p:txBody>
          <a:bodyPr/>
          <a:lstStyle/>
          <a:p>
            <a:pPr>
              <a:defRPr/>
            </a:pPr>
            <a:r>
              <a:rPr lang="en-US"/>
              <a:t>Art of Multiprocessor Programming</a:t>
            </a:r>
          </a:p>
        </p:txBody>
      </p:sp>
      <p:sp>
        <p:nvSpPr>
          <p:cNvPr id="45" name="Slide Number Placeholder 4"/>
          <p:cNvSpPr>
            <a:spLocks noGrp="1"/>
          </p:cNvSpPr>
          <p:nvPr>
            <p:ph type="sldNum" sz="quarter" idx="11"/>
          </p:nvPr>
        </p:nvSpPr>
        <p:spPr/>
        <p:txBody>
          <a:bodyPr/>
          <a:lstStyle/>
          <a:p>
            <a:pPr>
              <a:defRPr/>
            </a:pPr>
            <a:fld id="{1D199E51-A773-48E2-A4A1-BB72C8942366}" type="slidenum">
              <a:rPr lang="x-none"/>
              <a:pPr>
                <a:defRPr/>
              </a:pPr>
              <a:t>85</a:t>
            </a:fld>
            <a:endParaRPr lang="en-US"/>
          </a:p>
        </p:txBody>
      </p:sp>
      <p:sp>
        <p:nvSpPr>
          <p:cNvPr id="72708" name="Rectangle 2"/>
          <p:cNvSpPr>
            <a:spLocks noGrp="1" noChangeArrowheads="1"/>
          </p:cNvSpPr>
          <p:nvPr>
            <p:ph type="title"/>
          </p:nvPr>
        </p:nvSpPr>
        <p:spPr/>
        <p:txBody>
          <a:bodyPr/>
          <a:lstStyle/>
          <a:p>
            <a:r>
              <a:rPr lang="en-US" smtClean="0"/>
              <a:t>Uh, Oh</a:t>
            </a:r>
          </a:p>
        </p:txBody>
      </p:sp>
      <p:grpSp>
        <p:nvGrpSpPr>
          <p:cNvPr id="72709" name="Group 3"/>
          <p:cNvGrpSpPr>
            <a:grpSpLocks/>
          </p:cNvGrpSpPr>
          <p:nvPr/>
        </p:nvGrpSpPr>
        <p:grpSpPr bwMode="auto">
          <a:xfrm>
            <a:off x="946150" y="2771775"/>
            <a:ext cx="866775" cy="582613"/>
            <a:chOff x="596" y="1599"/>
            <a:chExt cx="546" cy="367"/>
          </a:xfrm>
        </p:grpSpPr>
        <p:sp>
          <p:nvSpPr>
            <p:cNvPr id="72747"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2748"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2749"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2710" name="Group 7"/>
          <p:cNvGrpSpPr>
            <a:grpSpLocks/>
          </p:cNvGrpSpPr>
          <p:nvPr/>
        </p:nvGrpSpPr>
        <p:grpSpPr bwMode="auto">
          <a:xfrm>
            <a:off x="2543175" y="2771775"/>
            <a:ext cx="866775" cy="582613"/>
            <a:chOff x="596" y="1599"/>
            <a:chExt cx="546" cy="367"/>
          </a:xfrm>
        </p:grpSpPr>
        <p:sp>
          <p:nvSpPr>
            <p:cNvPr id="72744"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2745"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2746"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2711" name="Group 15"/>
          <p:cNvGrpSpPr>
            <a:grpSpLocks/>
          </p:cNvGrpSpPr>
          <p:nvPr/>
        </p:nvGrpSpPr>
        <p:grpSpPr bwMode="auto">
          <a:xfrm>
            <a:off x="5741988" y="2771775"/>
            <a:ext cx="866775" cy="582613"/>
            <a:chOff x="596" y="1599"/>
            <a:chExt cx="546" cy="367"/>
          </a:xfrm>
        </p:grpSpPr>
        <p:sp>
          <p:nvSpPr>
            <p:cNvPr id="72741"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2742"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2743"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2712" name="Line 19"/>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2713" name="Group 26"/>
          <p:cNvGrpSpPr>
            <a:grpSpLocks/>
          </p:cNvGrpSpPr>
          <p:nvPr/>
        </p:nvGrpSpPr>
        <p:grpSpPr bwMode="auto">
          <a:xfrm>
            <a:off x="3862388" y="5026025"/>
            <a:ext cx="1447800" cy="1295400"/>
            <a:chOff x="1584" y="816"/>
            <a:chExt cx="912" cy="816"/>
          </a:xfrm>
        </p:grpSpPr>
        <p:sp>
          <p:nvSpPr>
            <p:cNvPr id="72732"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33"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34" name="Freeform 2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35"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2736"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2737"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2738" name="Freeform 3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39" name="Freeform 3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40" name="Freeform 3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72714" name="Group 37"/>
          <p:cNvGrpSpPr>
            <a:grpSpLocks/>
          </p:cNvGrpSpPr>
          <p:nvPr/>
        </p:nvGrpSpPr>
        <p:grpSpPr bwMode="auto">
          <a:xfrm>
            <a:off x="7329488" y="2773363"/>
            <a:ext cx="879476" cy="582612"/>
            <a:chOff x="588" y="1599"/>
            <a:chExt cx="554" cy="367"/>
          </a:xfrm>
        </p:grpSpPr>
        <p:sp>
          <p:nvSpPr>
            <p:cNvPr id="72729" name="AutoShape 3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2730" name="Line 3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2731" name="Text Box 40"/>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2715" name="Line 41"/>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2716" name="Group 42"/>
          <p:cNvGrpSpPr>
            <a:grpSpLocks/>
          </p:cNvGrpSpPr>
          <p:nvPr/>
        </p:nvGrpSpPr>
        <p:grpSpPr bwMode="auto">
          <a:xfrm>
            <a:off x="5527675" y="4989513"/>
            <a:ext cx="1447800" cy="1295400"/>
            <a:chOff x="1584" y="816"/>
            <a:chExt cx="912" cy="816"/>
          </a:xfrm>
        </p:grpSpPr>
        <p:sp>
          <p:nvSpPr>
            <p:cNvPr id="72720" name="Freeform 4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21" name="Freeform 4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22" name="Freeform 4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23" name="Freeform 4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2724" name="Freeform 4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2725" name="Freeform 4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2726" name="Freeform 4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27" name="Freeform 5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2728" name="Freeform 5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2717" name="AutoShape 65"/>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72719" name="Freeform 17"/>
          <p:cNvSpPr>
            <a:spLocks/>
          </p:cNvSpPr>
          <p:nvPr/>
        </p:nvSpPr>
        <p:spPr bwMode="auto">
          <a:xfrm>
            <a:off x="3260725" y="30591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46"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47"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pPr>
              <a:defRPr/>
            </a:pPr>
            <a:r>
              <a:rPr lang="en-US"/>
              <a:t>Art of Multiprocessor Programming</a:t>
            </a:r>
          </a:p>
        </p:txBody>
      </p:sp>
      <p:sp>
        <p:nvSpPr>
          <p:cNvPr id="47" name="Slide Number Placeholder 4"/>
          <p:cNvSpPr>
            <a:spLocks noGrp="1"/>
          </p:cNvSpPr>
          <p:nvPr>
            <p:ph type="sldNum" sz="quarter" idx="11"/>
          </p:nvPr>
        </p:nvSpPr>
        <p:spPr/>
        <p:txBody>
          <a:bodyPr/>
          <a:lstStyle/>
          <a:p>
            <a:pPr>
              <a:defRPr/>
            </a:pPr>
            <a:fld id="{F4C29661-987C-4E8C-9091-AEDF03DC0CF6}" type="slidenum">
              <a:rPr lang="x-none"/>
              <a:pPr>
                <a:defRPr/>
              </a:pPr>
              <a:t>86</a:t>
            </a:fld>
            <a:endParaRPr lang="en-US"/>
          </a:p>
        </p:txBody>
      </p:sp>
      <p:sp>
        <p:nvSpPr>
          <p:cNvPr id="73732" name="AutoShape 2"/>
          <p:cNvSpPr>
            <a:spLocks noChangeArrowheads="1"/>
          </p:cNvSpPr>
          <p:nvPr/>
        </p:nvSpPr>
        <p:spPr bwMode="auto">
          <a:xfrm>
            <a:off x="5448300" y="2641600"/>
            <a:ext cx="1384300" cy="939800"/>
          </a:xfrm>
          <a:prstGeom prst="wedgeRoundRectCallout">
            <a:avLst>
              <a:gd name="adj1" fmla="val -113875"/>
              <a:gd name="adj2" fmla="val -85981"/>
              <a:gd name="adj3" fmla="val 16667"/>
            </a:avLst>
          </a:prstGeom>
          <a:solidFill>
            <a:srgbClr val="FFFF00"/>
          </a:solidFill>
          <a:ln w="38100" algn="ctr">
            <a:solidFill>
              <a:srgbClr val="FF0000"/>
            </a:solidFill>
            <a:miter lim="800000"/>
            <a:headEnd/>
            <a:tailEnd/>
          </a:ln>
        </p:spPr>
        <p:txBody>
          <a:bodyPr/>
          <a:lstStyle/>
          <a:p>
            <a:pPr algn="ctr"/>
            <a:endParaRPr lang="en-US" dirty="0">
              <a:latin typeface="Courier New" pitchFamily="49" charset="0"/>
            </a:endParaRPr>
          </a:p>
        </p:txBody>
      </p:sp>
      <p:sp>
        <p:nvSpPr>
          <p:cNvPr id="73733" name="Rectangle 3"/>
          <p:cNvSpPr>
            <a:spLocks noGrp="1" noChangeArrowheads="1"/>
          </p:cNvSpPr>
          <p:nvPr>
            <p:ph type="title"/>
          </p:nvPr>
        </p:nvSpPr>
        <p:spPr/>
        <p:txBody>
          <a:bodyPr/>
          <a:lstStyle/>
          <a:p>
            <a:r>
              <a:rPr lang="en-US" smtClean="0"/>
              <a:t>Uh, Oh</a:t>
            </a:r>
          </a:p>
        </p:txBody>
      </p:sp>
      <p:grpSp>
        <p:nvGrpSpPr>
          <p:cNvPr id="73734" name="Group 4"/>
          <p:cNvGrpSpPr>
            <a:grpSpLocks/>
          </p:cNvGrpSpPr>
          <p:nvPr/>
        </p:nvGrpSpPr>
        <p:grpSpPr bwMode="auto">
          <a:xfrm>
            <a:off x="946150" y="2771775"/>
            <a:ext cx="866775" cy="582613"/>
            <a:chOff x="596" y="1599"/>
            <a:chExt cx="546" cy="367"/>
          </a:xfrm>
        </p:grpSpPr>
        <p:sp>
          <p:nvSpPr>
            <p:cNvPr id="7377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377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377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3735" name="Group 8"/>
          <p:cNvGrpSpPr>
            <a:grpSpLocks/>
          </p:cNvGrpSpPr>
          <p:nvPr/>
        </p:nvGrpSpPr>
        <p:grpSpPr bwMode="auto">
          <a:xfrm>
            <a:off x="2543175" y="2771775"/>
            <a:ext cx="866775" cy="582613"/>
            <a:chOff x="596" y="1599"/>
            <a:chExt cx="546" cy="367"/>
          </a:xfrm>
        </p:grpSpPr>
        <p:sp>
          <p:nvSpPr>
            <p:cNvPr id="73770"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3771"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3772"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3736" name="Group 12"/>
          <p:cNvGrpSpPr>
            <a:grpSpLocks/>
          </p:cNvGrpSpPr>
          <p:nvPr/>
        </p:nvGrpSpPr>
        <p:grpSpPr bwMode="auto">
          <a:xfrm>
            <a:off x="5741988" y="2771775"/>
            <a:ext cx="866775" cy="582613"/>
            <a:chOff x="596" y="1599"/>
            <a:chExt cx="546" cy="367"/>
          </a:xfrm>
        </p:grpSpPr>
        <p:sp>
          <p:nvSpPr>
            <p:cNvPr id="73767"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3768"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3769" name="Text Box 15"/>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3737" name="Line 16"/>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3738" name="Freeform 17"/>
          <p:cNvSpPr>
            <a:spLocks/>
          </p:cNvSpPr>
          <p:nvPr/>
        </p:nvSpPr>
        <p:spPr bwMode="auto">
          <a:xfrm>
            <a:off x="3260725" y="30591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3739" name="Group 18"/>
          <p:cNvGrpSpPr>
            <a:grpSpLocks/>
          </p:cNvGrpSpPr>
          <p:nvPr/>
        </p:nvGrpSpPr>
        <p:grpSpPr bwMode="auto">
          <a:xfrm>
            <a:off x="3862388" y="5026025"/>
            <a:ext cx="1447800" cy="1295400"/>
            <a:chOff x="1584" y="816"/>
            <a:chExt cx="912" cy="816"/>
          </a:xfrm>
        </p:grpSpPr>
        <p:sp>
          <p:nvSpPr>
            <p:cNvPr id="73758" name="Freeform 1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59" name="Freeform 2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60" name="Freeform 2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61" name="Freeform 2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3762" name="Freeform 2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3763" name="Freeform 2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3764" name="Freeform 2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65" name="Freeform 2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66" name="Freeform 2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73740" name="Group 28"/>
          <p:cNvGrpSpPr>
            <a:grpSpLocks/>
          </p:cNvGrpSpPr>
          <p:nvPr/>
        </p:nvGrpSpPr>
        <p:grpSpPr bwMode="auto">
          <a:xfrm>
            <a:off x="7329488" y="2773363"/>
            <a:ext cx="879476" cy="582612"/>
            <a:chOff x="588" y="1599"/>
            <a:chExt cx="554" cy="367"/>
          </a:xfrm>
        </p:grpSpPr>
        <p:sp>
          <p:nvSpPr>
            <p:cNvPr id="73755" name="AutoShape 2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3756" name="Line 3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3757" name="Text Box 31"/>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3741" name="Line 32"/>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3742" name="Group 33"/>
          <p:cNvGrpSpPr>
            <a:grpSpLocks/>
          </p:cNvGrpSpPr>
          <p:nvPr/>
        </p:nvGrpSpPr>
        <p:grpSpPr bwMode="auto">
          <a:xfrm>
            <a:off x="5527675" y="4989513"/>
            <a:ext cx="1447800" cy="1295400"/>
            <a:chOff x="1584" y="816"/>
            <a:chExt cx="912" cy="816"/>
          </a:xfrm>
        </p:grpSpPr>
        <p:sp>
          <p:nvSpPr>
            <p:cNvPr id="73746" name="Freeform 3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47" name="Freeform 3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48" name="Freeform 3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49" name="Freeform 3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3750" name="Freeform 3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3751" name="Freeform 3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73752" name="Freeform 4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53" name="Freeform 4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3754" name="Freeform 4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3743" name="Text Box 43"/>
          <p:cNvSpPr txBox="1">
            <a:spLocks noChangeArrowheads="1"/>
          </p:cNvSpPr>
          <p:nvPr/>
        </p:nvSpPr>
        <p:spPr bwMode="auto">
          <a:xfrm>
            <a:off x="776288" y="1725613"/>
            <a:ext cx="4522787" cy="519112"/>
          </a:xfrm>
          <a:prstGeom prst="rect">
            <a:avLst/>
          </a:prstGeom>
          <a:noFill/>
          <a:ln w="9525" algn="ctr">
            <a:noFill/>
            <a:miter lim="800000"/>
            <a:headEnd/>
            <a:tailEnd/>
          </a:ln>
        </p:spPr>
        <p:txBody>
          <a:bodyPr wrap="none">
            <a:spAutoFit/>
          </a:bodyPr>
          <a:lstStyle/>
          <a:p>
            <a:r>
              <a:rPr lang="en-US" sz="2800" b="1" dirty="0">
                <a:solidFill>
                  <a:srgbClr val="FF0000"/>
                </a:solidFill>
                <a:latin typeface="Arial" pitchFamily="34" charset="0"/>
              </a:rPr>
              <a:t>Bad news, </a:t>
            </a:r>
            <a:r>
              <a:rPr lang="en-US" sz="2800" b="1" dirty="0">
                <a:solidFill>
                  <a:srgbClr val="0066FF"/>
                </a:solidFill>
                <a:latin typeface="Arial" pitchFamily="34" charset="0"/>
              </a:rPr>
              <a:t>c</a:t>
            </a:r>
            <a:r>
              <a:rPr lang="en-US" sz="2800" b="1" dirty="0">
                <a:solidFill>
                  <a:srgbClr val="FF0000"/>
                </a:solidFill>
                <a:latin typeface="Arial" pitchFamily="34" charset="0"/>
              </a:rPr>
              <a:t> not removed</a:t>
            </a:r>
          </a:p>
        </p:txBody>
      </p:sp>
      <p:sp>
        <p:nvSpPr>
          <p:cNvPr id="73744" name="AutoShape 44"/>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48"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49" name="Line 16"/>
          <p:cNvSpPr>
            <a:spLocks noChangeShapeType="1"/>
          </p:cNvSpPr>
          <p:nvPr/>
        </p:nvSpPr>
        <p:spPr bwMode="auto">
          <a:xfrm>
            <a:off x="8037511" y="30663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pPr>
              <a:defRPr/>
            </a:pPr>
            <a:r>
              <a:rPr lang="en-US" dirty="0"/>
              <a:t>Art of Multiprocessor Programming</a:t>
            </a:r>
          </a:p>
        </p:txBody>
      </p:sp>
      <p:sp>
        <p:nvSpPr>
          <p:cNvPr id="36" name="Slide Number Placeholder 4"/>
          <p:cNvSpPr>
            <a:spLocks noGrp="1"/>
          </p:cNvSpPr>
          <p:nvPr>
            <p:ph type="sldNum" sz="quarter" idx="11"/>
          </p:nvPr>
        </p:nvSpPr>
        <p:spPr/>
        <p:txBody>
          <a:bodyPr/>
          <a:lstStyle/>
          <a:p>
            <a:pPr>
              <a:defRPr/>
            </a:pPr>
            <a:fld id="{799FA821-6083-47EA-BEE9-4DDC5163323D}" type="slidenum">
              <a:rPr lang="x-none"/>
              <a:pPr>
                <a:defRPr/>
              </a:pPr>
              <a:t>87</a:t>
            </a:fld>
            <a:endParaRPr lang="en-US"/>
          </a:p>
        </p:txBody>
      </p:sp>
      <p:sp>
        <p:nvSpPr>
          <p:cNvPr id="74756" name="Rectangle 21"/>
          <p:cNvSpPr>
            <a:spLocks noChangeArrowheads="1"/>
          </p:cNvSpPr>
          <p:nvPr/>
        </p:nvSpPr>
        <p:spPr bwMode="auto">
          <a:xfrm>
            <a:off x="4408488" y="4757737"/>
            <a:ext cx="4606924" cy="1270000"/>
          </a:xfrm>
          <a:prstGeom prst="rect">
            <a:avLst/>
          </a:prstGeom>
          <a:solidFill>
            <a:srgbClr val="99FF66"/>
          </a:solidFill>
          <a:ln w="9525" algn="ctr">
            <a:noFill/>
            <a:miter lim="800000"/>
            <a:headEnd/>
            <a:tailEnd/>
          </a:ln>
        </p:spPr>
        <p:txBody>
          <a:bodyPr wrap="none" anchor="ctr">
            <a:noAutofit/>
          </a:bodyPr>
          <a:lstStyle/>
          <a:p>
            <a:endParaRPr lang="en-US" dirty="0">
              <a:latin typeface="Courier New" pitchFamily="49" charset="0"/>
            </a:endParaRPr>
          </a:p>
        </p:txBody>
      </p:sp>
      <p:sp>
        <p:nvSpPr>
          <p:cNvPr id="74757" name="Rectangle 20"/>
          <p:cNvSpPr>
            <a:spLocks noChangeArrowheads="1"/>
          </p:cNvSpPr>
          <p:nvPr/>
        </p:nvSpPr>
        <p:spPr bwMode="auto">
          <a:xfrm>
            <a:off x="4408488" y="2971800"/>
            <a:ext cx="4606925" cy="1270000"/>
          </a:xfrm>
          <a:prstGeom prst="rect">
            <a:avLst/>
          </a:prstGeom>
          <a:solidFill>
            <a:srgbClr val="99FF66"/>
          </a:solidFill>
          <a:ln w="9525" algn="ctr">
            <a:noFill/>
            <a:miter lim="800000"/>
            <a:headEnd/>
            <a:tailEnd/>
          </a:ln>
        </p:spPr>
        <p:txBody>
          <a:bodyPr wrap="none" anchor="ctr">
            <a:noAutofit/>
          </a:bodyPr>
          <a:lstStyle/>
          <a:p>
            <a:endParaRPr lang="en-US" dirty="0">
              <a:latin typeface="Courier New" pitchFamily="49" charset="0"/>
            </a:endParaRPr>
          </a:p>
        </p:txBody>
      </p:sp>
      <p:sp>
        <p:nvSpPr>
          <p:cNvPr id="74758" name="Rectangle 2"/>
          <p:cNvSpPr>
            <a:spLocks noGrp="1" noChangeArrowheads="1"/>
          </p:cNvSpPr>
          <p:nvPr>
            <p:ph type="title"/>
          </p:nvPr>
        </p:nvSpPr>
        <p:spPr/>
        <p:txBody>
          <a:bodyPr/>
          <a:lstStyle/>
          <a:p>
            <a:r>
              <a:rPr lang="en-US" smtClean="0"/>
              <a:t>Problem</a:t>
            </a:r>
          </a:p>
        </p:txBody>
      </p:sp>
      <p:sp>
        <p:nvSpPr>
          <p:cNvPr id="74759" name="Rectangle 3"/>
          <p:cNvSpPr>
            <a:spLocks noGrp="1" noChangeArrowheads="1"/>
          </p:cNvSpPr>
          <p:nvPr>
            <p:ph type="body" idx="1"/>
          </p:nvPr>
        </p:nvSpPr>
        <p:spPr/>
        <p:txBody>
          <a:bodyPr/>
          <a:lstStyle/>
          <a:p>
            <a:r>
              <a:rPr lang="en-US" dirty="0" smtClean="0"/>
              <a:t>To delete node </a:t>
            </a:r>
            <a:r>
              <a:rPr lang="en-US" dirty="0" smtClean="0">
                <a:solidFill>
                  <a:schemeClr val="tx1"/>
                </a:solidFill>
              </a:rPr>
              <a:t>c</a:t>
            </a:r>
          </a:p>
          <a:p>
            <a:pPr lvl="1"/>
            <a:r>
              <a:rPr lang="en-US" dirty="0" smtClean="0"/>
              <a:t>Swing node </a:t>
            </a:r>
            <a:r>
              <a:rPr lang="en-US" dirty="0" smtClean="0">
                <a:solidFill>
                  <a:schemeClr val="tx1"/>
                </a:solidFill>
              </a:rPr>
              <a:t>b</a:t>
            </a:r>
            <a:r>
              <a:rPr lang="en-US" dirty="0" smtClean="0"/>
              <a:t>’s next field to </a:t>
            </a:r>
            <a:r>
              <a:rPr lang="en-US" dirty="0" smtClean="0">
                <a:solidFill>
                  <a:schemeClr val="tx1"/>
                </a:solidFill>
              </a:rPr>
              <a:t>d</a:t>
            </a:r>
          </a:p>
          <a:p>
            <a:endParaRPr lang="en-US" dirty="0" smtClean="0"/>
          </a:p>
          <a:p>
            <a:r>
              <a:rPr lang="en-US" dirty="0" smtClean="0"/>
              <a:t>Problem is,</a:t>
            </a:r>
          </a:p>
          <a:p>
            <a:pPr lvl="1"/>
            <a:r>
              <a:rPr lang="en-US" dirty="0" smtClean="0"/>
              <a:t>Someone deleting </a:t>
            </a:r>
            <a:r>
              <a:rPr lang="en-US" dirty="0" smtClean="0">
                <a:solidFill>
                  <a:schemeClr val="tx1"/>
                </a:solidFill>
              </a:rPr>
              <a:t>b</a:t>
            </a:r>
            <a:r>
              <a:rPr lang="en-US" dirty="0" smtClean="0"/>
              <a:t> concurrently could </a:t>
            </a:r>
          </a:p>
          <a:p>
            <a:pPr lvl="1">
              <a:buFontTx/>
              <a:buNone/>
            </a:pPr>
            <a:r>
              <a:rPr lang="en-US" dirty="0" smtClean="0"/>
              <a:t>   direct a pointer </a:t>
            </a:r>
          </a:p>
          <a:p>
            <a:pPr lvl="1">
              <a:buFontTx/>
              <a:buNone/>
            </a:pPr>
            <a:r>
              <a:rPr lang="en-US" dirty="0" smtClean="0"/>
              <a:t>   to </a:t>
            </a:r>
            <a:r>
              <a:rPr lang="en-US" sz="3200" dirty="0" smtClean="0">
                <a:solidFill>
                  <a:schemeClr val="tx1"/>
                </a:solidFill>
              </a:rPr>
              <a:t>c</a:t>
            </a:r>
            <a:endParaRPr lang="en-US" dirty="0" smtClean="0">
              <a:solidFill>
                <a:schemeClr val="tx1"/>
              </a:solidFill>
            </a:endParaRPr>
          </a:p>
        </p:txBody>
      </p:sp>
      <p:sp>
        <p:nvSpPr>
          <p:cNvPr id="74760" name="AutoShape 9"/>
          <p:cNvSpPr>
            <a:spLocks noChangeArrowheads="1"/>
          </p:cNvSpPr>
          <p:nvPr/>
        </p:nvSpPr>
        <p:spPr bwMode="auto">
          <a:xfrm>
            <a:off x="6338888" y="3094038"/>
            <a:ext cx="717550" cy="46990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4761" name="Line 10"/>
          <p:cNvSpPr>
            <a:spLocks noChangeShapeType="1"/>
          </p:cNvSpPr>
          <p:nvPr/>
        </p:nvSpPr>
        <p:spPr bwMode="auto">
          <a:xfrm>
            <a:off x="6704013" y="3087688"/>
            <a:ext cx="0" cy="4826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4762" name="Text Box 11"/>
          <p:cNvSpPr txBox="1">
            <a:spLocks noChangeArrowheads="1"/>
          </p:cNvSpPr>
          <p:nvPr/>
        </p:nvSpPr>
        <p:spPr bwMode="auto">
          <a:xfrm>
            <a:off x="6258460" y="3108325"/>
            <a:ext cx="404278" cy="52322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sp>
        <p:nvSpPr>
          <p:cNvPr id="74763" name="AutoShape 5"/>
          <p:cNvSpPr>
            <a:spLocks noChangeArrowheads="1"/>
          </p:cNvSpPr>
          <p:nvPr/>
        </p:nvSpPr>
        <p:spPr bwMode="auto">
          <a:xfrm>
            <a:off x="5013325" y="3094038"/>
            <a:ext cx="717550" cy="469900"/>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4764" name="Line 6"/>
          <p:cNvSpPr>
            <a:spLocks noChangeShapeType="1"/>
          </p:cNvSpPr>
          <p:nvPr/>
        </p:nvSpPr>
        <p:spPr bwMode="auto">
          <a:xfrm>
            <a:off x="5378450" y="3087688"/>
            <a:ext cx="0" cy="482600"/>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4765" name="Text Box 7"/>
          <p:cNvSpPr txBox="1">
            <a:spLocks noChangeArrowheads="1"/>
          </p:cNvSpPr>
          <p:nvPr/>
        </p:nvSpPr>
        <p:spPr bwMode="auto">
          <a:xfrm>
            <a:off x="4950546" y="3108325"/>
            <a:ext cx="385042" cy="52322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nvGrpSpPr>
          <p:cNvPr id="74766" name="Group 12"/>
          <p:cNvGrpSpPr>
            <a:grpSpLocks/>
          </p:cNvGrpSpPr>
          <p:nvPr/>
        </p:nvGrpSpPr>
        <p:grpSpPr bwMode="auto">
          <a:xfrm>
            <a:off x="7600026" y="3087689"/>
            <a:ext cx="778798" cy="551364"/>
            <a:chOff x="549" y="1599"/>
            <a:chExt cx="593" cy="419"/>
          </a:xfrm>
        </p:grpSpPr>
        <p:sp>
          <p:nvSpPr>
            <p:cNvPr id="74788"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4789"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4790" name="Text Box 15"/>
            <p:cNvSpPr txBox="1">
              <a:spLocks noChangeArrowheads="1"/>
            </p:cNvSpPr>
            <p:nvPr/>
          </p:nvSpPr>
          <p:spPr bwMode="auto">
            <a:xfrm>
              <a:off x="549" y="1620"/>
              <a:ext cx="293" cy="398"/>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4767" name="Freeform 16"/>
          <p:cNvSpPr>
            <a:spLocks/>
          </p:cNvSpPr>
          <p:nvPr/>
        </p:nvSpPr>
        <p:spPr bwMode="auto">
          <a:xfrm>
            <a:off x="6838950" y="3427413"/>
            <a:ext cx="2141538" cy="663575"/>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4768" name="Line 17"/>
          <p:cNvSpPr>
            <a:spLocks noChangeShapeType="1"/>
          </p:cNvSpPr>
          <p:nvPr/>
        </p:nvSpPr>
        <p:spPr bwMode="auto">
          <a:xfrm>
            <a:off x="5607050" y="3325813"/>
            <a:ext cx="7175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4769" name="Group 23"/>
          <p:cNvGrpSpPr>
            <a:grpSpLocks/>
          </p:cNvGrpSpPr>
          <p:nvPr/>
        </p:nvGrpSpPr>
        <p:grpSpPr bwMode="auto">
          <a:xfrm>
            <a:off x="6107160" y="4987926"/>
            <a:ext cx="796878" cy="551364"/>
            <a:chOff x="536" y="1599"/>
            <a:chExt cx="606" cy="419"/>
          </a:xfrm>
        </p:grpSpPr>
        <p:sp>
          <p:nvSpPr>
            <p:cNvPr id="74785" name="AutoShape 24"/>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4786" name="Line 2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4787" name="Text Box 26"/>
            <p:cNvSpPr txBox="1">
              <a:spLocks noChangeArrowheads="1"/>
            </p:cNvSpPr>
            <p:nvPr/>
          </p:nvSpPr>
          <p:spPr bwMode="auto">
            <a:xfrm>
              <a:off x="536" y="1620"/>
              <a:ext cx="307" cy="398"/>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74770" name="Group 28"/>
          <p:cNvGrpSpPr>
            <a:grpSpLocks/>
          </p:cNvGrpSpPr>
          <p:nvPr/>
        </p:nvGrpSpPr>
        <p:grpSpPr bwMode="auto">
          <a:xfrm>
            <a:off x="4798514" y="4987926"/>
            <a:ext cx="779961" cy="551364"/>
            <a:chOff x="549" y="1599"/>
            <a:chExt cx="593" cy="419"/>
          </a:xfrm>
        </p:grpSpPr>
        <p:sp>
          <p:nvSpPr>
            <p:cNvPr id="74782" name="AutoShape 2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4783" name="Line 3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4784" name="Text Box 31"/>
            <p:cNvSpPr txBox="1">
              <a:spLocks noChangeArrowheads="1"/>
            </p:cNvSpPr>
            <p:nvPr/>
          </p:nvSpPr>
          <p:spPr bwMode="auto">
            <a:xfrm>
              <a:off x="549" y="1620"/>
              <a:ext cx="293" cy="398"/>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4771" name="Group 32"/>
          <p:cNvGrpSpPr>
            <a:grpSpLocks/>
          </p:cNvGrpSpPr>
          <p:nvPr/>
        </p:nvGrpSpPr>
        <p:grpSpPr bwMode="auto">
          <a:xfrm>
            <a:off x="7447626" y="4987926"/>
            <a:ext cx="778798" cy="551364"/>
            <a:chOff x="549" y="1599"/>
            <a:chExt cx="593" cy="419"/>
          </a:xfrm>
        </p:grpSpPr>
        <p:sp>
          <p:nvSpPr>
            <p:cNvPr id="74779"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4780"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4781" name="Text Box 35"/>
            <p:cNvSpPr txBox="1">
              <a:spLocks noChangeArrowheads="1"/>
            </p:cNvSpPr>
            <p:nvPr/>
          </p:nvSpPr>
          <p:spPr bwMode="auto">
            <a:xfrm>
              <a:off x="549" y="1620"/>
              <a:ext cx="293" cy="398"/>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4772" name="Freeform 36"/>
          <p:cNvSpPr>
            <a:spLocks/>
          </p:cNvSpPr>
          <p:nvPr/>
        </p:nvSpPr>
        <p:spPr bwMode="auto">
          <a:xfrm>
            <a:off x="5454650" y="5226050"/>
            <a:ext cx="2141538" cy="663575"/>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4773" name="Freeform 38"/>
          <p:cNvSpPr>
            <a:spLocks/>
          </p:cNvSpPr>
          <p:nvPr/>
        </p:nvSpPr>
        <p:spPr bwMode="auto">
          <a:xfrm>
            <a:off x="6732588" y="5224463"/>
            <a:ext cx="2141537" cy="663575"/>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4774" name="Line 40"/>
          <p:cNvSpPr>
            <a:spLocks noChangeShapeType="1"/>
          </p:cNvSpPr>
          <p:nvPr/>
        </p:nvSpPr>
        <p:spPr bwMode="auto">
          <a:xfrm>
            <a:off x="6877050" y="5226050"/>
            <a:ext cx="717550" cy="0"/>
          </a:xfrm>
          <a:prstGeom prst="line">
            <a:avLst/>
          </a:prstGeom>
          <a:noFill/>
          <a:ln w="76200">
            <a:solidFill>
              <a:schemeClr val="folHlink"/>
            </a:solidFill>
            <a:round/>
            <a:headEnd/>
            <a:tailEnd type="triangle" w="med" len="med"/>
          </a:ln>
        </p:spPr>
        <p:txBody>
          <a:bodyPr wrap="none" anchor="ctr"/>
          <a:lstStyle/>
          <a:p>
            <a:endParaRPr lang="en-US" dirty="0">
              <a:latin typeface="Courier New" pitchFamily="49" charset="0"/>
            </a:endParaRPr>
          </a:p>
        </p:txBody>
      </p:sp>
      <p:sp>
        <p:nvSpPr>
          <p:cNvPr id="74775" name="Line 45"/>
          <p:cNvSpPr>
            <a:spLocks noChangeShapeType="1"/>
          </p:cNvSpPr>
          <p:nvPr/>
        </p:nvSpPr>
        <p:spPr bwMode="auto">
          <a:xfrm>
            <a:off x="6924675" y="3325813"/>
            <a:ext cx="717550" cy="0"/>
          </a:xfrm>
          <a:prstGeom prst="line">
            <a:avLst/>
          </a:prstGeom>
          <a:noFill/>
          <a:ln w="76200">
            <a:solidFill>
              <a:schemeClr val="folHlink"/>
            </a:solidFill>
            <a:round/>
            <a:headEnd/>
            <a:tailEnd type="triangle" w="med" len="med"/>
          </a:ln>
        </p:spPr>
        <p:txBody>
          <a:bodyPr wrap="none" anchor="ctr"/>
          <a:lstStyle/>
          <a:p>
            <a:endParaRPr lang="en-US" dirty="0">
              <a:latin typeface="Courier New" pitchFamily="49" charset="0"/>
            </a:endParaRPr>
          </a:p>
        </p:txBody>
      </p:sp>
      <p:sp>
        <p:nvSpPr>
          <p:cNvPr id="74776" name="Line 17"/>
          <p:cNvSpPr>
            <a:spLocks noChangeShapeType="1"/>
          </p:cNvSpPr>
          <p:nvPr/>
        </p:nvSpPr>
        <p:spPr bwMode="auto">
          <a:xfrm>
            <a:off x="8172450" y="3351213"/>
            <a:ext cx="7175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4777" name="Line 17"/>
          <p:cNvSpPr>
            <a:spLocks noChangeShapeType="1"/>
          </p:cNvSpPr>
          <p:nvPr/>
        </p:nvSpPr>
        <p:spPr bwMode="auto">
          <a:xfrm>
            <a:off x="8070850" y="5256213"/>
            <a:ext cx="717550"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4778" name="Line 40"/>
          <p:cNvSpPr>
            <a:spLocks noChangeShapeType="1"/>
          </p:cNvSpPr>
          <p:nvPr/>
        </p:nvSpPr>
        <p:spPr bwMode="auto">
          <a:xfrm>
            <a:off x="5416550" y="5226050"/>
            <a:ext cx="717550" cy="0"/>
          </a:xfrm>
          <a:prstGeom prst="line">
            <a:avLst/>
          </a:prstGeom>
          <a:noFill/>
          <a:ln w="76200">
            <a:solidFill>
              <a:schemeClr val="folHlink"/>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Art of Multiprocessor Programming</a:t>
            </a:r>
          </a:p>
        </p:txBody>
      </p:sp>
      <p:sp>
        <p:nvSpPr>
          <p:cNvPr id="5" name="Slide Number Placeholder 4"/>
          <p:cNvSpPr>
            <a:spLocks noGrp="1"/>
          </p:cNvSpPr>
          <p:nvPr>
            <p:ph type="sldNum" sz="quarter" idx="11"/>
          </p:nvPr>
        </p:nvSpPr>
        <p:spPr/>
        <p:txBody>
          <a:bodyPr/>
          <a:lstStyle/>
          <a:p>
            <a:pPr>
              <a:defRPr/>
            </a:pPr>
            <a:fld id="{1E307EBA-26E3-443E-815F-60CA4FFA558F}" type="slidenum">
              <a:rPr lang="x-none"/>
              <a:pPr>
                <a:defRPr/>
              </a:pPr>
              <a:t>88</a:t>
            </a:fld>
            <a:endParaRPr lang="en-US"/>
          </a:p>
        </p:txBody>
      </p:sp>
      <p:sp>
        <p:nvSpPr>
          <p:cNvPr id="75780" name="Rectangle 2"/>
          <p:cNvSpPr>
            <a:spLocks noGrp="1" noChangeArrowheads="1"/>
          </p:cNvSpPr>
          <p:nvPr>
            <p:ph type="title"/>
          </p:nvPr>
        </p:nvSpPr>
        <p:spPr/>
        <p:txBody>
          <a:bodyPr/>
          <a:lstStyle/>
          <a:p>
            <a:r>
              <a:rPr lang="en-US" smtClean="0"/>
              <a:t>Insight</a:t>
            </a:r>
          </a:p>
        </p:txBody>
      </p:sp>
      <p:sp>
        <p:nvSpPr>
          <p:cNvPr id="75781" name="Rectangle 3"/>
          <p:cNvSpPr>
            <a:spLocks noGrp="1" noChangeArrowheads="1"/>
          </p:cNvSpPr>
          <p:nvPr>
            <p:ph type="body" idx="1"/>
          </p:nvPr>
        </p:nvSpPr>
        <p:spPr/>
        <p:txBody>
          <a:bodyPr/>
          <a:lstStyle/>
          <a:p>
            <a:r>
              <a:rPr lang="en-US" smtClean="0"/>
              <a:t>If a node is locked</a:t>
            </a:r>
          </a:p>
          <a:p>
            <a:pPr lvl="1"/>
            <a:r>
              <a:rPr lang="en-US" smtClean="0"/>
              <a:t>No one can delete node’s </a:t>
            </a:r>
            <a:r>
              <a:rPr lang="en-US" i="1" smtClean="0">
                <a:solidFill>
                  <a:schemeClr val="tx1"/>
                </a:solidFill>
              </a:rPr>
              <a:t>successor</a:t>
            </a:r>
          </a:p>
          <a:p>
            <a:r>
              <a:rPr lang="en-US" smtClean="0"/>
              <a:t>If a thread locks</a:t>
            </a:r>
          </a:p>
          <a:p>
            <a:pPr lvl="1"/>
            <a:r>
              <a:rPr lang="en-US" smtClean="0"/>
              <a:t>Node to be deleted</a:t>
            </a:r>
          </a:p>
          <a:p>
            <a:pPr lvl="1"/>
            <a:r>
              <a:rPr lang="en-US" smtClean="0"/>
              <a:t>And its predecessor</a:t>
            </a:r>
          </a:p>
          <a:p>
            <a:pPr lvl="1"/>
            <a:r>
              <a:rPr lang="en-US" smtClean="0"/>
              <a:t>Then it works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pPr>
              <a:defRPr/>
            </a:pPr>
            <a:r>
              <a:rPr lang="en-US"/>
              <a:t>Art of Multiprocessor Programming</a:t>
            </a:r>
          </a:p>
        </p:txBody>
      </p:sp>
      <p:sp>
        <p:nvSpPr>
          <p:cNvPr id="39" name="Slide Number Placeholder 4"/>
          <p:cNvSpPr>
            <a:spLocks noGrp="1"/>
          </p:cNvSpPr>
          <p:nvPr>
            <p:ph type="sldNum" sz="quarter" idx="11"/>
          </p:nvPr>
        </p:nvSpPr>
        <p:spPr/>
        <p:txBody>
          <a:bodyPr/>
          <a:lstStyle/>
          <a:p>
            <a:pPr>
              <a:defRPr/>
            </a:pPr>
            <a:fld id="{6CAE3D2C-B461-4CEC-A619-ED87500C7FFB}" type="slidenum">
              <a:rPr lang="x-none"/>
              <a:pPr>
                <a:defRPr/>
              </a:pPr>
              <a:t>89</a:t>
            </a:fld>
            <a:endParaRPr lang="en-US"/>
          </a:p>
        </p:txBody>
      </p:sp>
      <p:sp>
        <p:nvSpPr>
          <p:cNvPr id="76804" name="Rectangle 2"/>
          <p:cNvSpPr>
            <a:spLocks noGrp="1" noChangeArrowheads="1"/>
          </p:cNvSpPr>
          <p:nvPr>
            <p:ph type="title"/>
          </p:nvPr>
        </p:nvSpPr>
        <p:spPr/>
        <p:txBody>
          <a:bodyPr/>
          <a:lstStyle/>
          <a:p>
            <a:r>
              <a:rPr lang="en-US" smtClean="0"/>
              <a:t>Hand-Over-Hand Again</a:t>
            </a:r>
          </a:p>
        </p:txBody>
      </p:sp>
      <p:grpSp>
        <p:nvGrpSpPr>
          <p:cNvPr id="76805" name="Group 4"/>
          <p:cNvGrpSpPr>
            <a:grpSpLocks/>
          </p:cNvGrpSpPr>
          <p:nvPr/>
        </p:nvGrpSpPr>
        <p:grpSpPr bwMode="auto">
          <a:xfrm>
            <a:off x="1098550" y="2924175"/>
            <a:ext cx="866775" cy="582613"/>
            <a:chOff x="596" y="1599"/>
            <a:chExt cx="546" cy="367"/>
          </a:xfrm>
        </p:grpSpPr>
        <p:sp>
          <p:nvSpPr>
            <p:cNvPr id="76837"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6838"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6839"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6806" name="Group 8"/>
          <p:cNvGrpSpPr>
            <a:grpSpLocks/>
          </p:cNvGrpSpPr>
          <p:nvPr/>
        </p:nvGrpSpPr>
        <p:grpSpPr bwMode="auto">
          <a:xfrm>
            <a:off x="2695575" y="2924175"/>
            <a:ext cx="866775" cy="582613"/>
            <a:chOff x="596" y="1599"/>
            <a:chExt cx="546" cy="367"/>
          </a:xfrm>
        </p:grpSpPr>
        <p:sp>
          <p:nvSpPr>
            <p:cNvPr id="76834"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6835"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6836"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6807" name="Group 12"/>
          <p:cNvGrpSpPr>
            <a:grpSpLocks/>
          </p:cNvGrpSpPr>
          <p:nvPr/>
        </p:nvGrpSpPr>
        <p:grpSpPr bwMode="auto">
          <a:xfrm>
            <a:off x="4284663" y="2924175"/>
            <a:ext cx="879475" cy="582613"/>
            <a:chOff x="588" y="1599"/>
            <a:chExt cx="554" cy="367"/>
          </a:xfrm>
        </p:grpSpPr>
        <p:sp>
          <p:nvSpPr>
            <p:cNvPr id="76831"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6832"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6833"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76808" name="Group 16"/>
          <p:cNvGrpSpPr>
            <a:grpSpLocks/>
          </p:cNvGrpSpPr>
          <p:nvPr/>
        </p:nvGrpSpPr>
        <p:grpSpPr bwMode="auto">
          <a:xfrm>
            <a:off x="5894388" y="2924175"/>
            <a:ext cx="866775" cy="582613"/>
            <a:chOff x="596" y="1599"/>
            <a:chExt cx="546" cy="367"/>
          </a:xfrm>
        </p:grpSpPr>
        <p:sp>
          <p:nvSpPr>
            <p:cNvPr id="76828"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6829"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6830"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6809" name="Line 20"/>
          <p:cNvSpPr>
            <a:spLocks noChangeShapeType="1"/>
          </p:cNvSpPr>
          <p:nvPr/>
        </p:nvSpPr>
        <p:spPr bwMode="auto">
          <a:xfrm>
            <a:off x="1744663"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6810" name="Line 21"/>
          <p:cNvSpPr>
            <a:spLocks noChangeShapeType="1"/>
          </p:cNvSpPr>
          <p:nvPr/>
        </p:nvSpPr>
        <p:spPr bwMode="auto">
          <a:xfrm>
            <a:off x="33591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6811" name="Group 25"/>
          <p:cNvGrpSpPr>
            <a:grpSpLocks/>
          </p:cNvGrpSpPr>
          <p:nvPr/>
        </p:nvGrpSpPr>
        <p:grpSpPr bwMode="auto">
          <a:xfrm>
            <a:off x="7481888" y="2925763"/>
            <a:ext cx="879476" cy="582612"/>
            <a:chOff x="588" y="1599"/>
            <a:chExt cx="554" cy="367"/>
          </a:xfrm>
        </p:grpSpPr>
        <p:sp>
          <p:nvSpPr>
            <p:cNvPr id="76825" name="AutoShape 2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6826" name="Line 2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6827" name="Text Box 28"/>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6812" name="Line 29"/>
          <p:cNvSpPr>
            <a:spLocks noChangeShapeType="1"/>
          </p:cNvSpPr>
          <p:nvPr/>
        </p:nvSpPr>
        <p:spPr bwMode="auto">
          <a:xfrm>
            <a:off x="49466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6813" name="Line 30"/>
          <p:cNvSpPr>
            <a:spLocks noChangeShapeType="1"/>
          </p:cNvSpPr>
          <p:nvPr/>
        </p:nvSpPr>
        <p:spPr bwMode="auto">
          <a:xfrm>
            <a:off x="656590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6814" name="Group 40"/>
          <p:cNvGrpSpPr>
            <a:grpSpLocks/>
          </p:cNvGrpSpPr>
          <p:nvPr/>
        </p:nvGrpSpPr>
        <p:grpSpPr bwMode="auto">
          <a:xfrm>
            <a:off x="3862388" y="5026025"/>
            <a:ext cx="1447800" cy="1295400"/>
            <a:chOff x="1584" y="816"/>
            <a:chExt cx="912" cy="816"/>
          </a:xfrm>
        </p:grpSpPr>
        <p:sp>
          <p:nvSpPr>
            <p:cNvPr id="76816" name="Freeform 4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817" name="Freeform 4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818" name="Freeform 43"/>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819" name="Freeform 4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6820" name="Freeform 4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6821" name="Freeform 4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6822" name="Freeform 47"/>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823" name="Freeform 48"/>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6824" name="Freeform 49"/>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6815" name="AutoShape 54"/>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40" name="Line 16"/>
          <p:cNvSpPr>
            <a:spLocks noChangeShapeType="1"/>
          </p:cNvSpPr>
          <p:nvPr/>
        </p:nvSpPr>
        <p:spPr bwMode="auto">
          <a:xfrm>
            <a:off x="8113711" y="3218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832100" y="6248400"/>
            <a:ext cx="3429000" cy="457200"/>
          </a:xfrm>
          <a:prstGeom prst="rect">
            <a:avLst/>
          </a:prstGeom>
          <a:noFill/>
          <a:ln>
            <a:miter lim="800000"/>
            <a:headEnd/>
            <a:tailEnd/>
          </a:ln>
        </p:spPr>
        <p:txBody>
          <a:bodyPr/>
          <a:lstStyle/>
          <a:p>
            <a:pPr algn="ctr">
              <a:defRPr/>
            </a:pPr>
            <a:r>
              <a:rPr lang="en-US" sz="1400" dirty="0">
                <a:solidFill>
                  <a:schemeClr val="tx1"/>
                </a:solidFill>
                <a:latin typeface="Arial" pitchFamily="34" charset="0"/>
              </a:rPr>
              <a:t>Art of Multiprocessor Programming</a:t>
            </a:r>
          </a:p>
        </p:txBody>
      </p:sp>
      <p:sp>
        <p:nvSpPr>
          <p:cNvPr id="5" name="Slide Number Placeholder 4"/>
          <p:cNvSpPr txBox="1">
            <a:spLocks noGrp="1"/>
          </p:cNvSpPr>
          <p:nvPr/>
        </p:nvSpPr>
        <p:spPr bwMode="auto">
          <a:xfrm>
            <a:off x="6553200" y="6248400"/>
            <a:ext cx="1905000" cy="457200"/>
          </a:xfrm>
          <a:prstGeom prst="rect">
            <a:avLst/>
          </a:prstGeom>
          <a:noFill/>
          <a:ln>
            <a:miter lim="800000"/>
            <a:headEnd/>
            <a:tailEnd/>
          </a:ln>
        </p:spPr>
        <p:txBody>
          <a:bodyPr/>
          <a:lstStyle/>
          <a:p>
            <a:pPr>
              <a:defRPr/>
            </a:pPr>
            <a:fld id="{D95C5212-B509-4ABF-95C3-73DBF365D87F}" type="slidenum">
              <a:rPr lang="x-none" sz="1400">
                <a:solidFill>
                  <a:schemeClr val="tx1"/>
                </a:solidFill>
                <a:latin typeface="Arial" pitchFamily="34" charset="0"/>
                <a:cs typeface="Arial" charset="0"/>
              </a:rPr>
              <a:pPr>
                <a:defRPr/>
              </a:pPr>
              <a:t>9</a:t>
            </a:fld>
            <a:endParaRPr lang="en-US" sz="1400" dirty="0">
              <a:solidFill>
                <a:schemeClr val="tx1"/>
              </a:solidFill>
              <a:latin typeface="Arial" pitchFamily="34" charset="0"/>
              <a:cs typeface="Arial" charset="0"/>
            </a:endParaRPr>
          </a:p>
        </p:txBody>
      </p:sp>
      <p:sp>
        <p:nvSpPr>
          <p:cNvPr id="10244" name="Rectangle 2"/>
          <p:cNvSpPr>
            <a:spLocks noGrp="1" noChangeArrowheads="1"/>
          </p:cNvSpPr>
          <p:nvPr>
            <p:ph type="title" idx="4294967295"/>
          </p:nvPr>
        </p:nvSpPr>
        <p:spPr/>
        <p:txBody>
          <a:bodyPr/>
          <a:lstStyle/>
          <a:p>
            <a:r>
              <a:rPr lang="en-US" sz="4000" smtClean="0">
                <a:solidFill>
                  <a:schemeClr val="tx1"/>
                </a:solidFill>
              </a:rPr>
              <a:t>Coarse-Grained</a:t>
            </a:r>
            <a:r>
              <a:rPr lang="en-US" sz="4000" smtClean="0"/>
              <a:t> Synchronization</a:t>
            </a:r>
          </a:p>
        </p:txBody>
      </p:sp>
      <p:sp>
        <p:nvSpPr>
          <p:cNvPr id="10245" name="Rectangle 3"/>
          <p:cNvSpPr>
            <a:spLocks noGrp="1" noChangeArrowheads="1"/>
          </p:cNvSpPr>
          <p:nvPr>
            <p:ph type="body" idx="4294967295"/>
          </p:nvPr>
        </p:nvSpPr>
        <p:spPr/>
        <p:txBody>
          <a:bodyPr/>
          <a:lstStyle/>
          <a:p>
            <a:r>
              <a:rPr lang="en-US" dirty="0" smtClean="0">
                <a:solidFill>
                  <a:schemeClr val="tx1"/>
                </a:solidFill>
              </a:rPr>
              <a:t>Sequential bottleneck</a:t>
            </a:r>
          </a:p>
          <a:p>
            <a:pPr lvl="1"/>
            <a:r>
              <a:rPr lang="en-US" dirty="0" smtClean="0"/>
              <a:t>Threads “stand in line”</a:t>
            </a:r>
          </a:p>
          <a:p>
            <a:r>
              <a:rPr lang="en-US" dirty="0" smtClean="0">
                <a:solidFill>
                  <a:schemeClr val="tx1"/>
                </a:solidFill>
              </a:rPr>
              <a:t>Adding more threads</a:t>
            </a:r>
          </a:p>
          <a:p>
            <a:pPr lvl="1"/>
            <a:r>
              <a:rPr lang="en-US" dirty="0" smtClean="0"/>
              <a:t>Does not improve throughput</a:t>
            </a:r>
          </a:p>
          <a:p>
            <a:pPr lvl="1"/>
            <a:r>
              <a:rPr lang="en-US" dirty="0" smtClean="0"/>
              <a:t>Struggle to keep it from getting worse</a:t>
            </a:r>
            <a:endParaRPr lang="en-US"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3"/>
          <p:cNvSpPr>
            <a:spLocks noGrp="1"/>
          </p:cNvSpPr>
          <p:nvPr>
            <p:ph type="ftr" sz="quarter" idx="10"/>
          </p:nvPr>
        </p:nvSpPr>
        <p:spPr/>
        <p:txBody>
          <a:bodyPr/>
          <a:lstStyle/>
          <a:p>
            <a:pPr>
              <a:defRPr/>
            </a:pPr>
            <a:r>
              <a:rPr lang="en-US"/>
              <a:t>Art of Multiprocessor Programming</a:t>
            </a:r>
          </a:p>
        </p:txBody>
      </p:sp>
      <p:sp>
        <p:nvSpPr>
          <p:cNvPr id="45" name="Slide Number Placeholder 4"/>
          <p:cNvSpPr>
            <a:spLocks noGrp="1"/>
          </p:cNvSpPr>
          <p:nvPr>
            <p:ph type="sldNum" sz="quarter" idx="11"/>
          </p:nvPr>
        </p:nvSpPr>
        <p:spPr/>
        <p:txBody>
          <a:bodyPr/>
          <a:lstStyle/>
          <a:p>
            <a:pPr>
              <a:defRPr/>
            </a:pPr>
            <a:fld id="{7D3446FF-55E3-4C1A-A1AD-ED315E75FFD2}" type="slidenum">
              <a:rPr lang="x-none"/>
              <a:pPr>
                <a:defRPr/>
              </a:pPr>
              <a:t>90</a:t>
            </a:fld>
            <a:endParaRPr lang="en-US"/>
          </a:p>
        </p:txBody>
      </p:sp>
      <p:sp>
        <p:nvSpPr>
          <p:cNvPr id="77828" name="Rectangle 2"/>
          <p:cNvSpPr>
            <a:spLocks noGrp="1" noChangeArrowheads="1"/>
          </p:cNvSpPr>
          <p:nvPr>
            <p:ph type="title"/>
          </p:nvPr>
        </p:nvSpPr>
        <p:spPr/>
        <p:txBody>
          <a:bodyPr/>
          <a:lstStyle/>
          <a:p>
            <a:r>
              <a:rPr lang="en-US" smtClean="0"/>
              <a:t>Hand-Over-Hand Again</a:t>
            </a:r>
          </a:p>
        </p:txBody>
      </p:sp>
      <p:grpSp>
        <p:nvGrpSpPr>
          <p:cNvPr id="77829" name="Group 3"/>
          <p:cNvGrpSpPr>
            <a:grpSpLocks/>
          </p:cNvGrpSpPr>
          <p:nvPr/>
        </p:nvGrpSpPr>
        <p:grpSpPr bwMode="auto">
          <a:xfrm>
            <a:off x="1098550" y="2924175"/>
            <a:ext cx="866775" cy="582613"/>
            <a:chOff x="596" y="1599"/>
            <a:chExt cx="546" cy="367"/>
          </a:xfrm>
        </p:grpSpPr>
        <p:sp>
          <p:nvSpPr>
            <p:cNvPr id="77867"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7868"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7869"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7830" name="Group 7"/>
          <p:cNvGrpSpPr>
            <a:grpSpLocks/>
          </p:cNvGrpSpPr>
          <p:nvPr/>
        </p:nvGrpSpPr>
        <p:grpSpPr bwMode="auto">
          <a:xfrm>
            <a:off x="2695575" y="2924175"/>
            <a:ext cx="866775" cy="582613"/>
            <a:chOff x="596" y="1599"/>
            <a:chExt cx="546" cy="367"/>
          </a:xfrm>
        </p:grpSpPr>
        <p:sp>
          <p:nvSpPr>
            <p:cNvPr id="77864"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7865"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7866"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7831" name="Group 11"/>
          <p:cNvGrpSpPr>
            <a:grpSpLocks/>
          </p:cNvGrpSpPr>
          <p:nvPr/>
        </p:nvGrpSpPr>
        <p:grpSpPr bwMode="auto">
          <a:xfrm>
            <a:off x="4284663" y="2924175"/>
            <a:ext cx="879475" cy="582613"/>
            <a:chOff x="588" y="1599"/>
            <a:chExt cx="554" cy="367"/>
          </a:xfrm>
        </p:grpSpPr>
        <p:sp>
          <p:nvSpPr>
            <p:cNvPr id="77861"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7862"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7863"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77832" name="Group 15"/>
          <p:cNvGrpSpPr>
            <a:grpSpLocks/>
          </p:cNvGrpSpPr>
          <p:nvPr/>
        </p:nvGrpSpPr>
        <p:grpSpPr bwMode="auto">
          <a:xfrm>
            <a:off x="5894388" y="2924175"/>
            <a:ext cx="866775" cy="582613"/>
            <a:chOff x="596" y="1599"/>
            <a:chExt cx="546" cy="367"/>
          </a:xfrm>
        </p:grpSpPr>
        <p:sp>
          <p:nvSpPr>
            <p:cNvPr id="77858"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7859"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7860"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7833" name="Line 19"/>
          <p:cNvSpPr>
            <a:spLocks noChangeShapeType="1"/>
          </p:cNvSpPr>
          <p:nvPr/>
        </p:nvSpPr>
        <p:spPr bwMode="auto">
          <a:xfrm>
            <a:off x="1744663"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7834" name="Line 20"/>
          <p:cNvSpPr>
            <a:spLocks noChangeShapeType="1"/>
          </p:cNvSpPr>
          <p:nvPr/>
        </p:nvSpPr>
        <p:spPr bwMode="auto">
          <a:xfrm>
            <a:off x="33591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7835" name="AutoShape 22"/>
          <p:cNvSpPr>
            <a:spLocks noChangeArrowheads="1"/>
          </p:cNvSpPr>
          <p:nvPr/>
        </p:nvSpPr>
        <p:spPr bwMode="auto">
          <a:xfrm>
            <a:off x="898525" y="2851150"/>
            <a:ext cx="1293813" cy="814388"/>
          </a:xfrm>
          <a:prstGeom prst="wedgeRoundRectCallout">
            <a:avLst>
              <a:gd name="adj1" fmla="val 189139"/>
              <a:gd name="adj2" fmla="val 20769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77836" name="Group 24"/>
          <p:cNvGrpSpPr>
            <a:grpSpLocks/>
          </p:cNvGrpSpPr>
          <p:nvPr/>
        </p:nvGrpSpPr>
        <p:grpSpPr bwMode="auto">
          <a:xfrm>
            <a:off x="7481888" y="2925763"/>
            <a:ext cx="879476" cy="582612"/>
            <a:chOff x="588" y="1599"/>
            <a:chExt cx="554" cy="367"/>
          </a:xfrm>
        </p:grpSpPr>
        <p:sp>
          <p:nvSpPr>
            <p:cNvPr id="77855" name="AutoShape 25"/>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7856" name="Line 2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7857" name="Text Box 27"/>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7837" name="Line 28"/>
          <p:cNvSpPr>
            <a:spLocks noChangeShapeType="1"/>
          </p:cNvSpPr>
          <p:nvPr/>
        </p:nvSpPr>
        <p:spPr bwMode="auto">
          <a:xfrm>
            <a:off x="49466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7838" name="Line 29"/>
          <p:cNvSpPr>
            <a:spLocks noChangeShapeType="1"/>
          </p:cNvSpPr>
          <p:nvPr/>
        </p:nvSpPr>
        <p:spPr bwMode="auto">
          <a:xfrm>
            <a:off x="656590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7839" name="Group 31"/>
          <p:cNvGrpSpPr>
            <a:grpSpLocks/>
          </p:cNvGrpSpPr>
          <p:nvPr/>
        </p:nvGrpSpPr>
        <p:grpSpPr bwMode="auto">
          <a:xfrm>
            <a:off x="1235075" y="2101850"/>
            <a:ext cx="427038" cy="622300"/>
            <a:chOff x="2208" y="1920"/>
            <a:chExt cx="1152" cy="1680"/>
          </a:xfrm>
        </p:grpSpPr>
        <p:sp>
          <p:nvSpPr>
            <p:cNvPr id="77851" name="Oval 32"/>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77852" name="Oval 33"/>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7853" name="AutoShape 34"/>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7854" name="AutoShape 35"/>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77840" name="Group 36"/>
          <p:cNvGrpSpPr>
            <a:grpSpLocks/>
          </p:cNvGrpSpPr>
          <p:nvPr/>
        </p:nvGrpSpPr>
        <p:grpSpPr bwMode="auto">
          <a:xfrm>
            <a:off x="3862388" y="5026025"/>
            <a:ext cx="1447800" cy="1295400"/>
            <a:chOff x="1584" y="816"/>
            <a:chExt cx="912" cy="816"/>
          </a:xfrm>
        </p:grpSpPr>
        <p:sp>
          <p:nvSpPr>
            <p:cNvPr id="77842" name="Freeform 3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7843" name="Freeform 3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7844" name="Freeform 3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7845" name="Freeform 4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7846" name="Freeform 4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7847" name="Freeform 4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7848" name="Freeform 4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7849" name="Freeform 4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7850" name="Freeform 4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7841" name="AutoShape 48"/>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46" name="Line 16"/>
          <p:cNvSpPr>
            <a:spLocks noChangeShapeType="1"/>
          </p:cNvSpPr>
          <p:nvPr/>
        </p:nvSpPr>
        <p:spPr bwMode="auto">
          <a:xfrm>
            <a:off x="8113711" y="3218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3"/>
          <p:cNvSpPr>
            <a:spLocks noGrp="1"/>
          </p:cNvSpPr>
          <p:nvPr>
            <p:ph type="ftr" sz="quarter" idx="10"/>
          </p:nvPr>
        </p:nvSpPr>
        <p:spPr/>
        <p:txBody>
          <a:bodyPr/>
          <a:lstStyle/>
          <a:p>
            <a:pPr>
              <a:defRPr/>
            </a:pPr>
            <a:r>
              <a:rPr lang="en-US"/>
              <a:t>Art of Multiprocessor Programming</a:t>
            </a:r>
          </a:p>
        </p:txBody>
      </p:sp>
      <p:sp>
        <p:nvSpPr>
          <p:cNvPr id="51" name="Slide Number Placeholder 4"/>
          <p:cNvSpPr>
            <a:spLocks noGrp="1"/>
          </p:cNvSpPr>
          <p:nvPr>
            <p:ph type="sldNum" sz="quarter" idx="11"/>
          </p:nvPr>
        </p:nvSpPr>
        <p:spPr/>
        <p:txBody>
          <a:bodyPr/>
          <a:lstStyle/>
          <a:p>
            <a:pPr>
              <a:defRPr/>
            </a:pPr>
            <a:fld id="{D7C03FDB-57C4-4A8A-85C7-992CC3382369}" type="slidenum">
              <a:rPr lang="x-none"/>
              <a:pPr>
                <a:defRPr/>
              </a:pPr>
              <a:t>91</a:t>
            </a:fld>
            <a:endParaRPr lang="en-US"/>
          </a:p>
        </p:txBody>
      </p:sp>
      <p:sp>
        <p:nvSpPr>
          <p:cNvPr id="78852" name="Rectangle 2"/>
          <p:cNvSpPr>
            <a:spLocks noGrp="1" noChangeArrowheads="1"/>
          </p:cNvSpPr>
          <p:nvPr>
            <p:ph type="title"/>
          </p:nvPr>
        </p:nvSpPr>
        <p:spPr/>
        <p:txBody>
          <a:bodyPr/>
          <a:lstStyle/>
          <a:p>
            <a:r>
              <a:rPr lang="en-US" smtClean="0"/>
              <a:t>Hand-Over-Hand Again</a:t>
            </a:r>
          </a:p>
        </p:txBody>
      </p:sp>
      <p:grpSp>
        <p:nvGrpSpPr>
          <p:cNvPr id="78853" name="Group 3"/>
          <p:cNvGrpSpPr>
            <a:grpSpLocks/>
          </p:cNvGrpSpPr>
          <p:nvPr/>
        </p:nvGrpSpPr>
        <p:grpSpPr bwMode="auto">
          <a:xfrm>
            <a:off x="1098550" y="2924175"/>
            <a:ext cx="866775" cy="582613"/>
            <a:chOff x="596" y="1599"/>
            <a:chExt cx="546" cy="367"/>
          </a:xfrm>
        </p:grpSpPr>
        <p:sp>
          <p:nvSpPr>
            <p:cNvPr id="78897"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8898"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8899"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8854" name="Group 7"/>
          <p:cNvGrpSpPr>
            <a:grpSpLocks/>
          </p:cNvGrpSpPr>
          <p:nvPr/>
        </p:nvGrpSpPr>
        <p:grpSpPr bwMode="auto">
          <a:xfrm>
            <a:off x="2695575" y="2924175"/>
            <a:ext cx="866775" cy="582613"/>
            <a:chOff x="596" y="1599"/>
            <a:chExt cx="546" cy="367"/>
          </a:xfrm>
        </p:grpSpPr>
        <p:sp>
          <p:nvSpPr>
            <p:cNvPr id="78894"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8895"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8896"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8855" name="Group 11"/>
          <p:cNvGrpSpPr>
            <a:grpSpLocks/>
          </p:cNvGrpSpPr>
          <p:nvPr/>
        </p:nvGrpSpPr>
        <p:grpSpPr bwMode="auto">
          <a:xfrm>
            <a:off x="4284663" y="2924175"/>
            <a:ext cx="879475" cy="582613"/>
            <a:chOff x="588" y="1599"/>
            <a:chExt cx="554" cy="367"/>
          </a:xfrm>
        </p:grpSpPr>
        <p:sp>
          <p:nvSpPr>
            <p:cNvPr id="78891"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8892"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8893"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78856" name="Group 15"/>
          <p:cNvGrpSpPr>
            <a:grpSpLocks/>
          </p:cNvGrpSpPr>
          <p:nvPr/>
        </p:nvGrpSpPr>
        <p:grpSpPr bwMode="auto">
          <a:xfrm>
            <a:off x="5894388" y="2924175"/>
            <a:ext cx="866775" cy="582613"/>
            <a:chOff x="596" y="1599"/>
            <a:chExt cx="546" cy="367"/>
          </a:xfrm>
        </p:grpSpPr>
        <p:sp>
          <p:nvSpPr>
            <p:cNvPr id="78888"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8889"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8890"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8857" name="Line 19"/>
          <p:cNvSpPr>
            <a:spLocks noChangeShapeType="1"/>
          </p:cNvSpPr>
          <p:nvPr/>
        </p:nvSpPr>
        <p:spPr bwMode="auto">
          <a:xfrm>
            <a:off x="1744663"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8858" name="Line 20"/>
          <p:cNvSpPr>
            <a:spLocks noChangeShapeType="1"/>
          </p:cNvSpPr>
          <p:nvPr/>
        </p:nvSpPr>
        <p:spPr bwMode="auto">
          <a:xfrm>
            <a:off x="33591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8859" name="AutoShape 21"/>
          <p:cNvSpPr>
            <a:spLocks noChangeArrowheads="1"/>
          </p:cNvSpPr>
          <p:nvPr/>
        </p:nvSpPr>
        <p:spPr bwMode="auto">
          <a:xfrm>
            <a:off x="898525" y="2851150"/>
            <a:ext cx="1293813" cy="814388"/>
          </a:xfrm>
          <a:prstGeom prst="wedgeRoundRectCallout">
            <a:avLst>
              <a:gd name="adj1" fmla="val 189139"/>
              <a:gd name="adj2" fmla="val 207699"/>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78860" name="Group 22"/>
          <p:cNvGrpSpPr>
            <a:grpSpLocks/>
          </p:cNvGrpSpPr>
          <p:nvPr/>
        </p:nvGrpSpPr>
        <p:grpSpPr bwMode="auto">
          <a:xfrm>
            <a:off x="7481888" y="2925763"/>
            <a:ext cx="879476" cy="582612"/>
            <a:chOff x="588" y="1599"/>
            <a:chExt cx="554" cy="367"/>
          </a:xfrm>
        </p:grpSpPr>
        <p:sp>
          <p:nvSpPr>
            <p:cNvPr id="78885" name="AutoShape 2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8886" name="Line 2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8887" name="Text Box 2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8861" name="Line 26"/>
          <p:cNvSpPr>
            <a:spLocks noChangeShapeType="1"/>
          </p:cNvSpPr>
          <p:nvPr/>
        </p:nvSpPr>
        <p:spPr bwMode="auto">
          <a:xfrm>
            <a:off x="49466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8862" name="Line 27"/>
          <p:cNvSpPr>
            <a:spLocks noChangeShapeType="1"/>
          </p:cNvSpPr>
          <p:nvPr/>
        </p:nvSpPr>
        <p:spPr bwMode="auto">
          <a:xfrm>
            <a:off x="656590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8863" name="Group 28"/>
          <p:cNvGrpSpPr>
            <a:grpSpLocks/>
          </p:cNvGrpSpPr>
          <p:nvPr/>
        </p:nvGrpSpPr>
        <p:grpSpPr bwMode="auto">
          <a:xfrm>
            <a:off x="1235075" y="2114550"/>
            <a:ext cx="427038" cy="622300"/>
            <a:chOff x="2208" y="1920"/>
            <a:chExt cx="1152" cy="1680"/>
          </a:xfrm>
        </p:grpSpPr>
        <p:sp>
          <p:nvSpPr>
            <p:cNvPr id="78881" name="Oval 2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78882" name="Oval 3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8883" name="AutoShape 3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8884" name="AutoShape 3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78864" name="Group 33"/>
          <p:cNvGrpSpPr>
            <a:grpSpLocks/>
          </p:cNvGrpSpPr>
          <p:nvPr/>
        </p:nvGrpSpPr>
        <p:grpSpPr bwMode="auto">
          <a:xfrm>
            <a:off x="3862388" y="5026025"/>
            <a:ext cx="1447800" cy="1295400"/>
            <a:chOff x="1584" y="816"/>
            <a:chExt cx="912" cy="816"/>
          </a:xfrm>
        </p:grpSpPr>
        <p:sp>
          <p:nvSpPr>
            <p:cNvPr id="78872" name="Freeform 3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8873" name="Freeform 3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8874" name="Freeform 3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8875" name="Freeform 3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8876" name="Freeform 3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8877" name="Freeform 3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8878" name="Freeform 4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8879" name="Freeform 4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8880" name="Freeform 4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8865" name="AutoShape 43"/>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78866" name="AutoShape 44"/>
          <p:cNvSpPr>
            <a:spLocks noChangeArrowheads="1"/>
          </p:cNvSpPr>
          <p:nvPr/>
        </p:nvSpPr>
        <p:spPr bwMode="auto">
          <a:xfrm>
            <a:off x="2500313" y="2851150"/>
            <a:ext cx="1293812" cy="814388"/>
          </a:xfrm>
          <a:prstGeom prst="wedgeRoundRectCallout">
            <a:avLst>
              <a:gd name="adj1" fmla="val 70125"/>
              <a:gd name="adj2" fmla="val 2123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78867" name="Group 45"/>
          <p:cNvGrpSpPr>
            <a:grpSpLocks/>
          </p:cNvGrpSpPr>
          <p:nvPr/>
        </p:nvGrpSpPr>
        <p:grpSpPr bwMode="auto">
          <a:xfrm>
            <a:off x="2974975" y="2114550"/>
            <a:ext cx="427038" cy="622300"/>
            <a:chOff x="2208" y="1920"/>
            <a:chExt cx="1152" cy="1680"/>
          </a:xfrm>
        </p:grpSpPr>
        <p:sp>
          <p:nvSpPr>
            <p:cNvPr id="78868" name="Oval 46"/>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78869" name="Oval 4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8870" name="AutoShape 4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8871" name="AutoShape 4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52" name="Line 16"/>
          <p:cNvSpPr>
            <a:spLocks noChangeShapeType="1"/>
          </p:cNvSpPr>
          <p:nvPr/>
        </p:nvSpPr>
        <p:spPr bwMode="auto">
          <a:xfrm>
            <a:off x="8113711" y="3218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3"/>
          <p:cNvSpPr>
            <a:spLocks noGrp="1"/>
          </p:cNvSpPr>
          <p:nvPr>
            <p:ph type="ftr" sz="quarter" idx="10"/>
          </p:nvPr>
        </p:nvSpPr>
        <p:spPr/>
        <p:txBody>
          <a:bodyPr/>
          <a:lstStyle/>
          <a:p>
            <a:pPr>
              <a:defRPr/>
            </a:pPr>
            <a:r>
              <a:rPr lang="en-US"/>
              <a:t>Art of Multiprocessor Programming</a:t>
            </a:r>
          </a:p>
        </p:txBody>
      </p:sp>
      <p:sp>
        <p:nvSpPr>
          <p:cNvPr id="52" name="Slide Number Placeholder 4"/>
          <p:cNvSpPr>
            <a:spLocks noGrp="1"/>
          </p:cNvSpPr>
          <p:nvPr>
            <p:ph type="sldNum" sz="quarter" idx="11"/>
          </p:nvPr>
        </p:nvSpPr>
        <p:spPr/>
        <p:txBody>
          <a:bodyPr/>
          <a:lstStyle/>
          <a:p>
            <a:pPr>
              <a:defRPr/>
            </a:pPr>
            <a:fld id="{9915E1D5-639F-42BC-90BA-AE828584EF61}" type="slidenum">
              <a:rPr lang="x-none"/>
              <a:pPr>
                <a:defRPr/>
              </a:pPr>
              <a:t>92</a:t>
            </a:fld>
            <a:endParaRPr lang="en-US"/>
          </a:p>
        </p:txBody>
      </p:sp>
      <p:sp>
        <p:nvSpPr>
          <p:cNvPr id="79876" name="Rectangle 2"/>
          <p:cNvSpPr>
            <a:spLocks noGrp="1" noChangeArrowheads="1"/>
          </p:cNvSpPr>
          <p:nvPr>
            <p:ph type="title"/>
          </p:nvPr>
        </p:nvSpPr>
        <p:spPr/>
        <p:txBody>
          <a:bodyPr/>
          <a:lstStyle/>
          <a:p>
            <a:r>
              <a:rPr lang="en-US" smtClean="0"/>
              <a:t>Hand-Over-Hand Again</a:t>
            </a:r>
          </a:p>
        </p:txBody>
      </p:sp>
      <p:grpSp>
        <p:nvGrpSpPr>
          <p:cNvPr id="79877" name="Group 3"/>
          <p:cNvGrpSpPr>
            <a:grpSpLocks/>
          </p:cNvGrpSpPr>
          <p:nvPr/>
        </p:nvGrpSpPr>
        <p:grpSpPr bwMode="auto">
          <a:xfrm>
            <a:off x="1098550" y="2924175"/>
            <a:ext cx="866775" cy="582613"/>
            <a:chOff x="596" y="1599"/>
            <a:chExt cx="546" cy="367"/>
          </a:xfrm>
        </p:grpSpPr>
        <p:sp>
          <p:nvSpPr>
            <p:cNvPr id="79922"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79923"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9924"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79878" name="Group 7"/>
          <p:cNvGrpSpPr>
            <a:grpSpLocks/>
          </p:cNvGrpSpPr>
          <p:nvPr/>
        </p:nvGrpSpPr>
        <p:grpSpPr bwMode="auto">
          <a:xfrm>
            <a:off x="2695575" y="2924175"/>
            <a:ext cx="866775" cy="582613"/>
            <a:chOff x="596" y="1599"/>
            <a:chExt cx="546" cy="367"/>
          </a:xfrm>
        </p:grpSpPr>
        <p:sp>
          <p:nvSpPr>
            <p:cNvPr id="79919"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9920"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9921"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79879" name="Group 11"/>
          <p:cNvGrpSpPr>
            <a:grpSpLocks/>
          </p:cNvGrpSpPr>
          <p:nvPr/>
        </p:nvGrpSpPr>
        <p:grpSpPr bwMode="auto">
          <a:xfrm>
            <a:off x="4284663" y="2924175"/>
            <a:ext cx="879475" cy="582613"/>
            <a:chOff x="588" y="1599"/>
            <a:chExt cx="554" cy="367"/>
          </a:xfrm>
        </p:grpSpPr>
        <p:sp>
          <p:nvSpPr>
            <p:cNvPr id="79916"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9917"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9918"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79880" name="Group 15"/>
          <p:cNvGrpSpPr>
            <a:grpSpLocks/>
          </p:cNvGrpSpPr>
          <p:nvPr/>
        </p:nvGrpSpPr>
        <p:grpSpPr bwMode="auto">
          <a:xfrm>
            <a:off x="5894388" y="2924175"/>
            <a:ext cx="866775" cy="582613"/>
            <a:chOff x="596" y="1599"/>
            <a:chExt cx="546" cy="367"/>
          </a:xfrm>
        </p:grpSpPr>
        <p:sp>
          <p:nvSpPr>
            <p:cNvPr id="79913"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9914"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9915"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79881" name="Line 19"/>
          <p:cNvSpPr>
            <a:spLocks noChangeShapeType="1"/>
          </p:cNvSpPr>
          <p:nvPr/>
        </p:nvSpPr>
        <p:spPr bwMode="auto">
          <a:xfrm>
            <a:off x="1744663"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9882" name="Line 20"/>
          <p:cNvSpPr>
            <a:spLocks noChangeShapeType="1"/>
          </p:cNvSpPr>
          <p:nvPr/>
        </p:nvSpPr>
        <p:spPr bwMode="auto">
          <a:xfrm>
            <a:off x="33591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9883" name="AutoShape 21"/>
          <p:cNvSpPr>
            <a:spLocks noChangeArrowheads="1"/>
          </p:cNvSpPr>
          <p:nvPr/>
        </p:nvSpPr>
        <p:spPr bwMode="auto">
          <a:xfrm>
            <a:off x="4060825" y="2851150"/>
            <a:ext cx="1293813" cy="814388"/>
          </a:xfrm>
          <a:prstGeom prst="wedgeRoundRectCallout">
            <a:avLst>
              <a:gd name="adj1" fmla="val -44477"/>
              <a:gd name="adj2" fmla="val 21705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79884" name="Group 22"/>
          <p:cNvGrpSpPr>
            <a:grpSpLocks/>
          </p:cNvGrpSpPr>
          <p:nvPr/>
        </p:nvGrpSpPr>
        <p:grpSpPr bwMode="auto">
          <a:xfrm>
            <a:off x="7481888" y="2925763"/>
            <a:ext cx="879476" cy="582612"/>
            <a:chOff x="588" y="1599"/>
            <a:chExt cx="554" cy="367"/>
          </a:xfrm>
        </p:grpSpPr>
        <p:sp>
          <p:nvSpPr>
            <p:cNvPr id="79910" name="AutoShape 2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79911" name="Line 2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79912" name="Text Box 2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79885" name="Line 26"/>
          <p:cNvSpPr>
            <a:spLocks noChangeShapeType="1"/>
          </p:cNvSpPr>
          <p:nvPr/>
        </p:nvSpPr>
        <p:spPr bwMode="auto">
          <a:xfrm>
            <a:off x="49466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79886" name="Line 27"/>
          <p:cNvSpPr>
            <a:spLocks noChangeShapeType="1"/>
          </p:cNvSpPr>
          <p:nvPr/>
        </p:nvSpPr>
        <p:spPr bwMode="auto">
          <a:xfrm>
            <a:off x="656590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79887" name="Group 28"/>
          <p:cNvGrpSpPr>
            <a:grpSpLocks/>
          </p:cNvGrpSpPr>
          <p:nvPr/>
        </p:nvGrpSpPr>
        <p:grpSpPr bwMode="auto">
          <a:xfrm>
            <a:off x="4549775" y="2114550"/>
            <a:ext cx="427038" cy="622300"/>
            <a:chOff x="2208" y="1920"/>
            <a:chExt cx="1152" cy="1680"/>
          </a:xfrm>
        </p:grpSpPr>
        <p:sp>
          <p:nvSpPr>
            <p:cNvPr id="79906" name="Oval 2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79907" name="Oval 3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9908" name="AutoShape 3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9909" name="AutoShape 3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79888" name="Group 33"/>
          <p:cNvGrpSpPr>
            <a:grpSpLocks/>
          </p:cNvGrpSpPr>
          <p:nvPr/>
        </p:nvGrpSpPr>
        <p:grpSpPr bwMode="auto">
          <a:xfrm>
            <a:off x="3862388" y="5026025"/>
            <a:ext cx="1447800" cy="1295400"/>
            <a:chOff x="1584" y="816"/>
            <a:chExt cx="912" cy="816"/>
          </a:xfrm>
        </p:grpSpPr>
        <p:sp>
          <p:nvSpPr>
            <p:cNvPr id="79897" name="Freeform 3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9898" name="Freeform 3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9899" name="Freeform 3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9900" name="Freeform 3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9901" name="Freeform 3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9902" name="Freeform 3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79903" name="Freeform 4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9904" name="Freeform 4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79905" name="Freeform 4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79889" name="AutoShape 43"/>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79890" name="AutoShape 44"/>
          <p:cNvSpPr>
            <a:spLocks noChangeArrowheads="1"/>
          </p:cNvSpPr>
          <p:nvPr/>
        </p:nvSpPr>
        <p:spPr bwMode="auto">
          <a:xfrm>
            <a:off x="2500313" y="2851150"/>
            <a:ext cx="1293812" cy="814388"/>
          </a:xfrm>
          <a:prstGeom prst="wedgeRoundRectCallout">
            <a:avLst>
              <a:gd name="adj1" fmla="val 70125"/>
              <a:gd name="adj2" fmla="val 2123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79891" name="Group 45"/>
          <p:cNvGrpSpPr>
            <a:grpSpLocks/>
          </p:cNvGrpSpPr>
          <p:nvPr/>
        </p:nvGrpSpPr>
        <p:grpSpPr bwMode="auto">
          <a:xfrm>
            <a:off x="2974975" y="2114550"/>
            <a:ext cx="427038" cy="622300"/>
            <a:chOff x="2208" y="1920"/>
            <a:chExt cx="1152" cy="1680"/>
          </a:xfrm>
        </p:grpSpPr>
        <p:sp>
          <p:nvSpPr>
            <p:cNvPr id="79893" name="Oval 46"/>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79894" name="Oval 4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79895" name="AutoShape 4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79896" name="AutoShape 4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79892" name="AutoShape 50"/>
          <p:cNvSpPr>
            <a:spLocks noChangeArrowheads="1"/>
          </p:cNvSpPr>
          <p:nvPr/>
        </p:nvSpPr>
        <p:spPr bwMode="auto">
          <a:xfrm>
            <a:off x="6419850" y="4125913"/>
            <a:ext cx="1812925" cy="1055687"/>
          </a:xfrm>
          <a:prstGeom prst="cloudCallout">
            <a:avLst>
              <a:gd name="adj1" fmla="val -106741"/>
              <a:gd name="adj2" fmla="val 49097"/>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Found it!</a:t>
            </a:r>
          </a:p>
        </p:txBody>
      </p:sp>
      <p:sp>
        <p:nvSpPr>
          <p:cNvPr id="53" name="Line 16"/>
          <p:cNvSpPr>
            <a:spLocks noChangeShapeType="1"/>
          </p:cNvSpPr>
          <p:nvPr/>
        </p:nvSpPr>
        <p:spPr bwMode="auto">
          <a:xfrm>
            <a:off x="8113711" y="3218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3"/>
          <p:cNvSpPr>
            <a:spLocks noGrp="1"/>
          </p:cNvSpPr>
          <p:nvPr>
            <p:ph type="ftr" sz="quarter" idx="10"/>
          </p:nvPr>
        </p:nvSpPr>
        <p:spPr/>
        <p:txBody>
          <a:bodyPr/>
          <a:lstStyle/>
          <a:p>
            <a:pPr>
              <a:defRPr/>
            </a:pPr>
            <a:r>
              <a:rPr lang="en-US"/>
              <a:t>Art of Multiprocessor Programming</a:t>
            </a:r>
          </a:p>
        </p:txBody>
      </p:sp>
      <p:sp>
        <p:nvSpPr>
          <p:cNvPr id="52" name="Slide Number Placeholder 4"/>
          <p:cNvSpPr>
            <a:spLocks noGrp="1"/>
          </p:cNvSpPr>
          <p:nvPr>
            <p:ph type="sldNum" sz="quarter" idx="11"/>
          </p:nvPr>
        </p:nvSpPr>
        <p:spPr/>
        <p:txBody>
          <a:bodyPr/>
          <a:lstStyle/>
          <a:p>
            <a:pPr>
              <a:defRPr/>
            </a:pPr>
            <a:fld id="{961A7B9E-64AE-4C6C-9A45-9218E8C53821}" type="slidenum">
              <a:rPr lang="x-none"/>
              <a:pPr>
                <a:defRPr/>
              </a:pPr>
              <a:t>93</a:t>
            </a:fld>
            <a:endParaRPr lang="en-US"/>
          </a:p>
        </p:txBody>
      </p:sp>
      <p:sp>
        <p:nvSpPr>
          <p:cNvPr id="80900" name="Rectangle 2"/>
          <p:cNvSpPr>
            <a:spLocks noGrp="1" noChangeArrowheads="1"/>
          </p:cNvSpPr>
          <p:nvPr>
            <p:ph type="title"/>
          </p:nvPr>
        </p:nvSpPr>
        <p:spPr/>
        <p:txBody>
          <a:bodyPr/>
          <a:lstStyle/>
          <a:p>
            <a:r>
              <a:rPr lang="en-US" smtClean="0"/>
              <a:t>Hand-Over-Hand Again</a:t>
            </a:r>
          </a:p>
        </p:txBody>
      </p:sp>
      <p:grpSp>
        <p:nvGrpSpPr>
          <p:cNvPr id="80901" name="Group 3"/>
          <p:cNvGrpSpPr>
            <a:grpSpLocks/>
          </p:cNvGrpSpPr>
          <p:nvPr/>
        </p:nvGrpSpPr>
        <p:grpSpPr bwMode="auto">
          <a:xfrm>
            <a:off x="1098550" y="2924175"/>
            <a:ext cx="866775" cy="582613"/>
            <a:chOff x="596" y="1599"/>
            <a:chExt cx="546" cy="367"/>
          </a:xfrm>
        </p:grpSpPr>
        <p:sp>
          <p:nvSpPr>
            <p:cNvPr id="80946"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0947"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0948"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0902" name="Group 7"/>
          <p:cNvGrpSpPr>
            <a:grpSpLocks/>
          </p:cNvGrpSpPr>
          <p:nvPr/>
        </p:nvGrpSpPr>
        <p:grpSpPr bwMode="auto">
          <a:xfrm>
            <a:off x="2695575" y="2924175"/>
            <a:ext cx="866775" cy="582613"/>
            <a:chOff x="596" y="1599"/>
            <a:chExt cx="546" cy="367"/>
          </a:xfrm>
        </p:grpSpPr>
        <p:sp>
          <p:nvSpPr>
            <p:cNvPr id="80943"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0944"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0945"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0903" name="Group 11"/>
          <p:cNvGrpSpPr>
            <a:grpSpLocks/>
          </p:cNvGrpSpPr>
          <p:nvPr/>
        </p:nvGrpSpPr>
        <p:grpSpPr bwMode="auto">
          <a:xfrm>
            <a:off x="4284663" y="2924175"/>
            <a:ext cx="879475" cy="582613"/>
            <a:chOff x="588" y="1599"/>
            <a:chExt cx="554" cy="367"/>
          </a:xfrm>
        </p:grpSpPr>
        <p:sp>
          <p:nvSpPr>
            <p:cNvPr id="80940" name="AutoShape 1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0941" name="Line 1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0942" name="Text Box 1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0904" name="Group 15"/>
          <p:cNvGrpSpPr>
            <a:grpSpLocks/>
          </p:cNvGrpSpPr>
          <p:nvPr/>
        </p:nvGrpSpPr>
        <p:grpSpPr bwMode="auto">
          <a:xfrm>
            <a:off x="5894388" y="2924175"/>
            <a:ext cx="866775" cy="582613"/>
            <a:chOff x="596" y="1599"/>
            <a:chExt cx="546" cy="367"/>
          </a:xfrm>
        </p:grpSpPr>
        <p:sp>
          <p:nvSpPr>
            <p:cNvPr id="80937"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0938"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0939"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0905" name="Line 19"/>
          <p:cNvSpPr>
            <a:spLocks noChangeShapeType="1"/>
          </p:cNvSpPr>
          <p:nvPr/>
        </p:nvSpPr>
        <p:spPr bwMode="auto">
          <a:xfrm>
            <a:off x="1744663"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0906" name="AutoShape 21"/>
          <p:cNvSpPr>
            <a:spLocks noChangeArrowheads="1"/>
          </p:cNvSpPr>
          <p:nvPr/>
        </p:nvSpPr>
        <p:spPr bwMode="auto">
          <a:xfrm>
            <a:off x="4060825" y="2851150"/>
            <a:ext cx="1293813" cy="814388"/>
          </a:xfrm>
          <a:prstGeom prst="wedgeRoundRectCallout">
            <a:avLst>
              <a:gd name="adj1" fmla="val -44477"/>
              <a:gd name="adj2" fmla="val 217056"/>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80907" name="Group 22"/>
          <p:cNvGrpSpPr>
            <a:grpSpLocks/>
          </p:cNvGrpSpPr>
          <p:nvPr/>
        </p:nvGrpSpPr>
        <p:grpSpPr bwMode="auto">
          <a:xfrm>
            <a:off x="7481888" y="2925763"/>
            <a:ext cx="879476" cy="582612"/>
            <a:chOff x="588" y="1599"/>
            <a:chExt cx="554" cy="367"/>
          </a:xfrm>
        </p:grpSpPr>
        <p:sp>
          <p:nvSpPr>
            <p:cNvPr id="80934" name="AutoShape 2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0935" name="Line 2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0936" name="Text Box 2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0908" name="Line 26"/>
          <p:cNvSpPr>
            <a:spLocks noChangeShapeType="1"/>
          </p:cNvSpPr>
          <p:nvPr/>
        </p:nvSpPr>
        <p:spPr bwMode="auto">
          <a:xfrm>
            <a:off x="494665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0909" name="Line 27"/>
          <p:cNvSpPr>
            <a:spLocks noChangeShapeType="1"/>
          </p:cNvSpPr>
          <p:nvPr/>
        </p:nvSpPr>
        <p:spPr bwMode="auto">
          <a:xfrm>
            <a:off x="656590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0910" name="Group 28"/>
          <p:cNvGrpSpPr>
            <a:grpSpLocks/>
          </p:cNvGrpSpPr>
          <p:nvPr/>
        </p:nvGrpSpPr>
        <p:grpSpPr bwMode="auto">
          <a:xfrm>
            <a:off x="4549775" y="2114550"/>
            <a:ext cx="427038" cy="622300"/>
            <a:chOff x="2208" y="1920"/>
            <a:chExt cx="1152" cy="1680"/>
          </a:xfrm>
        </p:grpSpPr>
        <p:sp>
          <p:nvSpPr>
            <p:cNvPr id="80930" name="Oval 29"/>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80931" name="Oval 3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0932" name="AutoShape 3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0933" name="AutoShape 3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80911" name="Group 33"/>
          <p:cNvGrpSpPr>
            <a:grpSpLocks/>
          </p:cNvGrpSpPr>
          <p:nvPr/>
        </p:nvGrpSpPr>
        <p:grpSpPr bwMode="auto">
          <a:xfrm>
            <a:off x="3862388" y="5026025"/>
            <a:ext cx="1447800" cy="1295400"/>
            <a:chOff x="1584" y="816"/>
            <a:chExt cx="912" cy="816"/>
          </a:xfrm>
        </p:grpSpPr>
        <p:sp>
          <p:nvSpPr>
            <p:cNvPr id="80921" name="Freeform 3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922" name="Freeform 3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923" name="Freeform 3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924" name="Freeform 3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0925" name="Freeform 3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0926" name="Freeform 3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0927" name="Freeform 4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928" name="Freeform 4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0929" name="Freeform 4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0912" name="AutoShape 43"/>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80913" name="AutoShape 44"/>
          <p:cNvSpPr>
            <a:spLocks noChangeArrowheads="1"/>
          </p:cNvSpPr>
          <p:nvPr/>
        </p:nvSpPr>
        <p:spPr bwMode="auto">
          <a:xfrm>
            <a:off x="2500313" y="2851150"/>
            <a:ext cx="1293812" cy="814388"/>
          </a:xfrm>
          <a:prstGeom prst="wedgeRoundRectCallout">
            <a:avLst>
              <a:gd name="adj1" fmla="val 70125"/>
              <a:gd name="adj2" fmla="val 212380"/>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grpSp>
        <p:nvGrpSpPr>
          <p:cNvPr id="80914" name="Group 45"/>
          <p:cNvGrpSpPr>
            <a:grpSpLocks/>
          </p:cNvGrpSpPr>
          <p:nvPr/>
        </p:nvGrpSpPr>
        <p:grpSpPr bwMode="auto">
          <a:xfrm>
            <a:off x="2974975" y="2114550"/>
            <a:ext cx="427038" cy="622300"/>
            <a:chOff x="2208" y="1920"/>
            <a:chExt cx="1152" cy="1680"/>
          </a:xfrm>
        </p:grpSpPr>
        <p:sp>
          <p:nvSpPr>
            <p:cNvPr id="80917" name="Oval 46"/>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80918" name="Oval 4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0919" name="AutoShape 4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0920" name="AutoShape 4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sp>
        <p:nvSpPr>
          <p:cNvPr id="80915" name="AutoShape 50"/>
          <p:cNvSpPr>
            <a:spLocks noChangeArrowheads="1"/>
          </p:cNvSpPr>
          <p:nvPr/>
        </p:nvSpPr>
        <p:spPr bwMode="auto">
          <a:xfrm>
            <a:off x="6419850" y="4125913"/>
            <a:ext cx="1812925" cy="1055687"/>
          </a:xfrm>
          <a:prstGeom prst="cloudCallout">
            <a:avLst>
              <a:gd name="adj1" fmla="val -106741"/>
              <a:gd name="adj2" fmla="val 49097"/>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Found it!</a:t>
            </a:r>
          </a:p>
        </p:txBody>
      </p:sp>
      <p:sp>
        <p:nvSpPr>
          <p:cNvPr id="80916" name="Freeform 51"/>
          <p:cNvSpPr>
            <a:spLocks/>
          </p:cNvSpPr>
          <p:nvPr/>
        </p:nvSpPr>
        <p:spPr bwMode="auto">
          <a:xfrm>
            <a:off x="3413125" y="32115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53" name="Line 16"/>
          <p:cNvSpPr>
            <a:spLocks noChangeShapeType="1"/>
          </p:cNvSpPr>
          <p:nvPr/>
        </p:nvSpPr>
        <p:spPr bwMode="auto">
          <a:xfrm>
            <a:off x="8113711" y="3218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pPr>
              <a:defRPr/>
            </a:pPr>
            <a:r>
              <a:rPr lang="en-US"/>
              <a:t>Art of Multiprocessor Programming</a:t>
            </a:r>
          </a:p>
        </p:txBody>
      </p:sp>
      <p:sp>
        <p:nvSpPr>
          <p:cNvPr id="34" name="Slide Number Placeholder 4"/>
          <p:cNvSpPr>
            <a:spLocks noGrp="1"/>
          </p:cNvSpPr>
          <p:nvPr>
            <p:ph type="sldNum" sz="quarter" idx="11"/>
          </p:nvPr>
        </p:nvSpPr>
        <p:spPr/>
        <p:txBody>
          <a:bodyPr/>
          <a:lstStyle/>
          <a:p>
            <a:pPr>
              <a:defRPr/>
            </a:pPr>
            <a:fld id="{1979AFAE-E3A2-4923-B98A-2E039C739CA6}" type="slidenum">
              <a:rPr lang="x-none"/>
              <a:pPr>
                <a:defRPr/>
              </a:pPr>
              <a:t>94</a:t>
            </a:fld>
            <a:endParaRPr lang="en-US"/>
          </a:p>
        </p:txBody>
      </p:sp>
      <p:sp>
        <p:nvSpPr>
          <p:cNvPr id="81924" name="Rectangle 2"/>
          <p:cNvSpPr>
            <a:spLocks noGrp="1" noChangeArrowheads="1"/>
          </p:cNvSpPr>
          <p:nvPr>
            <p:ph type="title"/>
          </p:nvPr>
        </p:nvSpPr>
        <p:spPr/>
        <p:txBody>
          <a:bodyPr/>
          <a:lstStyle/>
          <a:p>
            <a:r>
              <a:rPr lang="en-US" smtClean="0"/>
              <a:t>Hand-Over-Hand Again</a:t>
            </a:r>
          </a:p>
        </p:txBody>
      </p:sp>
      <p:grpSp>
        <p:nvGrpSpPr>
          <p:cNvPr id="81925" name="Group 3"/>
          <p:cNvGrpSpPr>
            <a:grpSpLocks/>
          </p:cNvGrpSpPr>
          <p:nvPr/>
        </p:nvGrpSpPr>
        <p:grpSpPr bwMode="auto">
          <a:xfrm>
            <a:off x="1098550" y="2924175"/>
            <a:ext cx="866775" cy="582613"/>
            <a:chOff x="596" y="1599"/>
            <a:chExt cx="546" cy="367"/>
          </a:xfrm>
        </p:grpSpPr>
        <p:sp>
          <p:nvSpPr>
            <p:cNvPr id="81952" name="AutoShape 4"/>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1953" name="Line 5"/>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1954" name="Text Box 6"/>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1926" name="Group 7"/>
          <p:cNvGrpSpPr>
            <a:grpSpLocks/>
          </p:cNvGrpSpPr>
          <p:nvPr/>
        </p:nvGrpSpPr>
        <p:grpSpPr bwMode="auto">
          <a:xfrm>
            <a:off x="2695575" y="2924175"/>
            <a:ext cx="866775" cy="582613"/>
            <a:chOff x="596" y="1599"/>
            <a:chExt cx="546" cy="367"/>
          </a:xfrm>
        </p:grpSpPr>
        <p:sp>
          <p:nvSpPr>
            <p:cNvPr id="81949" name="AutoShape 8"/>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1950" name="Line 9"/>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1951" name="Text Box 10"/>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1927" name="Group 15"/>
          <p:cNvGrpSpPr>
            <a:grpSpLocks/>
          </p:cNvGrpSpPr>
          <p:nvPr/>
        </p:nvGrpSpPr>
        <p:grpSpPr bwMode="auto">
          <a:xfrm>
            <a:off x="5894388" y="2924175"/>
            <a:ext cx="866775" cy="582613"/>
            <a:chOff x="596" y="1599"/>
            <a:chExt cx="546" cy="367"/>
          </a:xfrm>
        </p:grpSpPr>
        <p:sp>
          <p:nvSpPr>
            <p:cNvPr id="81946" name="AutoShape 16"/>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1947" name="Line 17"/>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1948" name="Text Box 18"/>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1928" name="Line 19"/>
          <p:cNvSpPr>
            <a:spLocks noChangeShapeType="1"/>
          </p:cNvSpPr>
          <p:nvPr/>
        </p:nvSpPr>
        <p:spPr bwMode="auto">
          <a:xfrm>
            <a:off x="1744663"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1929" name="Group 21"/>
          <p:cNvGrpSpPr>
            <a:grpSpLocks/>
          </p:cNvGrpSpPr>
          <p:nvPr/>
        </p:nvGrpSpPr>
        <p:grpSpPr bwMode="auto">
          <a:xfrm>
            <a:off x="7481888" y="2925763"/>
            <a:ext cx="879476" cy="582612"/>
            <a:chOff x="588" y="1599"/>
            <a:chExt cx="554" cy="367"/>
          </a:xfrm>
        </p:grpSpPr>
        <p:sp>
          <p:nvSpPr>
            <p:cNvPr id="81943" name="AutoShape 22"/>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1944" name="Line 23"/>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1945" name="Text Box 24"/>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1930" name="Line 26"/>
          <p:cNvSpPr>
            <a:spLocks noChangeShapeType="1"/>
          </p:cNvSpPr>
          <p:nvPr/>
        </p:nvSpPr>
        <p:spPr bwMode="auto">
          <a:xfrm>
            <a:off x="6565900" y="32162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1931" name="Group 33"/>
          <p:cNvGrpSpPr>
            <a:grpSpLocks/>
          </p:cNvGrpSpPr>
          <p:nvPr/>
        </p:nvGrpSpPr>
        <p:grpSpPr bwMode="auto">
          <a:xfrm>
            <a:off x="3862388" y="5026025"/>
            <a:ext cx="1447800" cy="1295400"/>
            <a:chOff x="1584" y="816"/>
            <a:chExt cx="912" cy="816"/>
          </a:xfrm>
        </p:grpSpPr>
        <p:sp>
          <p:nvSpPr>
            <p:cNvPr id="81934" name="Freeform 3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935" name="Freeform 3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936" name="Freeform 36"/>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937" name="Freeform 3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1938" name="Freeform 3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1939" name="Freeform 3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1940" name="Freeform 40"/>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941" name="Freeform 41"/>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1942" name="Freeform 42"/>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1932" name="Freeform 45"/>
          <p:cNvSpPr>
            <a:spLocks/>
          </p:cNvSpPr>
          <p:nvPr/>
        </p:nvSpPr>
        <p:spPr bwMode="auto">
          <a:xfrm>
            <a:off x="3413125" y="3211513"/>
            <a:ext cx="2587625" cy="801687"/>
          </a:xfrm>
          <a:custGeom>
            <a:avLst/>
            <a:gdLst>
              <a:gd name="T0" fmla="*/ 2147483647 w 1630"/>
              <a:gd name="T1" fmla="*/ 0 h 505"/>
              <a:gd name="T2" fmla="*/ 2147483647 w 1630"/>
              <a:gd name="T3" fmla="*/ 2147483647 h 505"/>
              <a:gd name="T4" fmla="*/ 2147483647 w 1630"/>
              <a:gd name="T5" fmla="*/ 2147483647 h 505"/>
              <a:gd name="T6" fmla="*/ 2147483647 w 1630"/>
              <a:gd name="T7" fmla="*/ 2147483647 h 505"/>
              <a:gd name="T8" fmla="*/ 0 60000 65536"/>
              <a:gd name="T9" fmla="*/ 0 60000 65536"/>
              <a:gd name="T10" fmla="*/ 0 60000 65536"/>
              <a:gd name="T11" fmla="*/ 0 60000 65536"/>
              <a:gd name="T12" fmla="*/ 0 w 1630"/>
              <a:gd name="T13" fmla="*/ 0 h 505"/>
              <a:gd name="T14" fmla="*/ 1630 w 1630"/>
              <a:gd name="T15" fmla="*/ 505 h 505"/>
            </a:gdLst>
            <a:ahLst/>
            <a:cxnLst>
              <a:cxn ang="T8">
                <a:pos x="T0" y="T1"/>
              </a:cxn>
              <a:cxn ang="T9">
                <a:pos x="T2" y="T3"/>
              </a:cxn>
              <a:cxn ang="T10">
                <a:pos x="T4" y="T5"/>
              </a:cxn>
              <a:cxn ang="T11">
                <a:pos x="T6" y="T7"/>
              </a:cxn>
            </a:cxnLst>
            <a:rect l="T12" t="T13" r="T14" b="T15"/>
            <a:pathLst>
              <a:path w="1630" h="505">
                <a:moveTo>
                  <a:pt x="11" y="0"/>
                </a:moveTo>
                <a:cubicBezTo>
                  <a:pt x="0" y="174"/>
                  <a:pt x="9" y="349"/>
                  <a:pt x="219" y="427"/>
                </a:cubicBezTo>
                <a:cubicBezTo>
                  <a:pt x="429" y="505"/>
                  <a:pt x="1038" y="492"/>
                  <a:pt x="1273" y="466"/>
                </a:cubicBezTo>
                <a:cubicBezTo>
                  <a:pt x="1508" y="440"/>
                  <a:pt x="1556" y="309"/>
                  <a:pt x="1630" y="268"/>
                </a:cubicBezTo>
              </a:path>
            </a:pathLst>
          </a:cu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1933" name="AutoShape 46"/>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35" name="Line 16"/>
          <p:cNvSpPr>
            <a:spLocks noChangeShapeType="1"/>
          </p:cNvSpPr>
          <p:nvPr/>
        </p:nvSpPr>
        <p:spPr bwMode="auto">
          <a:xfrm>
            <a:off x="8113711" y="3218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3"/>
          <p:cNvSpPr>
            <a:spLocks noGrp="1"/>
          </p:cNvSpPr>
          <p:nvPr>
            <p:ph type="ftr" sz="quarter" idx="10"/>
          </p:nvPr>
        </p:nvSpPr>
        <p:spPr/>
        <p:txBody>
          <a:bodyPr/>
          <a:lstStyle/>
          <a:p>
            <a:pPr>
              <a:defRPr/>
            </a:pPr>
            <a:r>
              <a:rPr lang="en-US"/>
              <a:t>Art of Multiprocessor Programming</a:t>
            </a:r>
          </a:p>
        </p:txBody>
      </p:sp>
      <p:sp>
        <p:nvSpPr>
          <p:cNvPr id="51" name="Slide Number Placeholder 4"/>
          <p:cNvSpPr>
            <a:spLocks noGrp="1"/>
          </p:cNvSpPr>
          <p:nvPr>
            <p:ph type="sldNum" sz="quarter" idx="11"/>
          </p:nvPr>
        </p:nvSpPr>
        <p:spPr/>
        <p:txBody>
          <a:bodyPr/>
          <a:lstStyle/>
          <a:p>
            <a:pPr>
              <a:defRPr/>
            </a:pPr>
            <a:fld id="{FEB476D7-6B65-46E7-938C-4DFA1D8BE12D}" type="slidenum">
              <a:rPr lang="x-none"/>
              <a:pPr>
                <a:defRPr/>
              </a:pPr>
              <a:t>95</a:t>
            </a:fld>
            <a:endParaRPr lang="en-US"/>
          </a:p>
        </p:txBody>
      </p:sp>
      <p:sp>
        <p:nvSpPr>
          <p:cNvPr id="82948" name="Rectangle 2"/>
          <p:cNvSpPr>
            <a:spLocks noGrp="1" noChangeArrowheads="1"/>
          </p:cNvSpPr>
          <p:nvPr>
            <p:ph type="title"/>
          </p:nvPr>
        </p:nvSpPr>
        <p:spPr/>
        <p:txBody>
          <a:bodyPr/>
          <a:lstStyle/>
          <a:p>
            <a:r>
              <a:rPr lang="en-US" smtClean="0"/>
              <a:t>Removing a Node</a:t>
            </a:r>
          </a:p>
        </p:txBody>
      </p:sp>
      <p:sp>
        <p:nvSpPr>
          <p:cNvPr id="82949"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82950" name="Group 4"/>
          <p:cNvGrpSpPr>
            <a:grpSpLocks/>
          </p:cNvGrpSpPr>
          <p:nvPr/>
        </p:nvGrpSpPr>
        <p:grpSpPr bwMode="auto">
          <a:xfrm>
            <a:off x="946150" y="2771775"/>
            <a:ext cx="866775" cy="582613"/>
            <a:chOff x="596" y="1599"/>
            <a:chExt cx="546" cy="367"/>
          </a:xfrm>
        </p:grpSpPr>
        <p:sp>
          <p:nvSpPr>
            <p:cNvPr id="8299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299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299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2951" name="Group 8"/>
          <p:cNvGrpSpPr>
            <a:grpSpLocks/>
          </p:cNvGrpSpPr>
          <p:nvPr/>
        </p:nvGrpSpPr>
        <p:grpSpPr bwMode="auto">
          <a:xfrm>
            <a:off x="2543175" y="2771775"/>
            <a:ext cx="866775" cy="582613"/>
            <a:chOff x="596" y="1599"/>
            <a:chExt cx="546" cy="367"/>
          </a:xfrm>
        </p:grpSpPr>
        <p:sp>
          <p:nvSpPr>
            <p:cNvPr id="82990"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2991"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2992"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2952" name="Group 12"/>
          <p:cNvGrpSpPr>
            <a:grpSpLocks/>
          </p:cNvGrpSpPr>
          <p:nvPr/>
        </p:nvGrpSpPr>
        <p:grpSpPr bwMode="auto">
          <a:xfrm>
            <a:off x="4132263" y="2771775"/>
            <a:ext cx="879475" cy="582613"/>
            <a:chOff x="588" y="1599"/>
            <a:chExt cx="554" cy="367"/>
          </a:xfrm>
        </p:grpSpPr>
        <p:sp>
          <p:nvSpPr>
            <p:cNvPr id="82987"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2988"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2989"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2953" name="Group 16"/>
          <p:cNvGrpSpPr>
            <a:grpSpLocks/>
          </p:cNvGrpSpPr>
          <p:nvPr/>
        </p:nvGrpSpPr>
        <p:grpSpPr bwMode="auto">
          <a:xfrm>
            <a:off x="5741988" y="2771775"/>
            <a:ext cx="866775" cy="582613"/>
            <a:chOff x="596" y="1599"/>
            <a:chExt cx="546" cy="367"/>
          </a:xfrm>
        </p:grpSpPr>
        <p:sp>
          <p:nvSpPr>
            <p:cNvPr id="82984"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2985"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2986"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2954"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2955"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2956" name="Group 28"/>
          <p:cNvGrpSpPr>
            <a:grpSpLocks/>
          </p:cNvGrpSpPr>
          <p:nvPr/>
        </p:nvGrpSpPr>
        <p:grpSpPr bwMode="auto">
          <a:xfrm>
            <a:off x="3862388" y="5026025"/>
            <a:ext cx="1447800" cy="1295400"/>
            <a:chOff x="1584" y="816"/>
            <a:chExt cx="912" cy="816"/>
          </a:xfrm>
        </p:grpSpPr>
        <p:sp>
          <p:nvSpPr>
            <p:cNvPr id="82975"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76"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77"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78"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2979"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2980"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2981"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82"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83"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2957" name="Group 40"/>
          <p:cNvGrpSpPr>
            <a:grpSpLocks/>
          </p:cNvGrpSpPr>
          <p:nvPr/>
        </p:nvGrpSpPr>
        <p:grpSpPr bwMode="auto">
          <a:xfrm>
            <a:off x="7329488" y="2773363"/>
            <a:ext cx="879476" cy="582612"/>
            <a:chOff x="588" y="1599"/>
            <a:chExt cx="554" cy="367"/>
          </a:xfrm>
        </p:grpSpPr>
        <p:sp>
          <p:nvSpPr>
            <p:cNvPr id="82972"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2973"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2974"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2958"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2959"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2960" name="Group 46"/>
          <p:cNvGrpSpPr>
            <a:grpSpLocks/>
          </p:cNvGrpSpPr>
          <p:nvPr/>
        </p:nvGrpSpPr>
        <p:grpSpPr bwMode="auto">
          <a:xfrm>
            <a:off x="5527675" y="4989513"/>
            <a:ext cx="1447800" cy="1295400"/>
            <a:chOff x="1584" y="816"/>
            <a:chExt cx="912" cy="816"/>
          </a:xfrm>
        </p:grpSpPr>
        <p:sp>
          <p:nvSpPr>
            <p:cNvPr id="82963" name="Freeform 4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64" name="Freeform 4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65" name="Freeform 4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66" name="Freeform 5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2967" name="Freeform 5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2968" name="Freeform 5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2969" name="Freeform 5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70" name="Freeform 5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2971" name="Freeform 5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2961" name="AutoShape 7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52"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53"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3"/>
          <p:cNvSpPr>
            <a:spLocks noGrp="1"/>
          </p:cNvSpPr>
          <p:nvPr>
            <p:ph type="ftr" sz="quarter" idx="10"/>
          </p:nvPr>
        </p:nvSpPr>
        <p:spPr/>
        <p:txBody>
          <a:bodyPr/>
          <a:lstStyle/>
          <a:p>
            <a:pPr>
              <a:defRPr/>
            </a:pPr>
            <a:r>
              <a:rPr lang="en-US"/>
              <a:t>Art of Multiprocessor Programming</a:t>
            </a:r>
          </a:p>
        </p:txBody>
      </p:sp>
      <p:sp>
        <p:nvSpPr>
          <p:cNvPr id="57" name="Slide Number Placeholder 4"/>
          <p:cNvSpPr>
            <a:spLocks noGrp="1"/>
          </p:cNvSpPr>
          <p:nvPr>
            <p:ph type="sldNum" sz="quarter" idx="11"/>
          </p:nvPr>
        </p:nvSpPr>
        <p:spPr/>
        <p:txBody>
          <a:bodyPr/>
          <a:lstStyle/>
          <a:p>
            <a:pPr>
              <a:defRPr/>
            </a:pPr>
            <a:fld id="{C1B04DD0-4C3D-464C-9AF3-1C0C69E827E1}" type="slidenum">
              <a:rPr lang="x-none"/>
              <a:pPr>
                <a:defRPr/>
              </a:pPr>
              <a:t>96</a:t>
            </a:fld>
            <a:endParaRPr lang="en-US"/>
          </a:p>
        </p:txBody>
      </p:sp>
      <p:sp>
        <p:nvSpPr>
          <p:cNvPr id="83972" name="Rectangle 2"/>
          <p:cNvSpPr>
            <a:spLocks noGrp="1" noChangeArrowheads="1"/>
          </p:cNvSpPr>
          <p:nvPr>
            <p:ph type="title"/>
          </p:nvPr>
        </p:nvSpPr>
        <p:spPr/>
        <p:txBody>
          <a:bodyPr/>
          <a:lstStyle/>
          <a:p>
            <a:r>
              <a:rPr lang="en-US" smtClean="0"/>
              <a:t>Removing a Node</a:t>
            </a:r>
          </a:p>
        </p:txBody>
      </p:sp>
      <p:sp>
        <p:nvSpPr>
          <p:cNvPr id="83973"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83974" name="Group 4"/>
          <p:cNvGrpSpPr>
            <a:grpSpLocks/>
          </p:cNvGrpSpPr>
          <p:nvPr/>
        </p:nvGrpSpPr>
        <p:grpSpPr bwMode="auto">
          <a:xfrm>
            <a:off x="946150" y="2771775"/>
            <a:ext cx="866775" cy="582613"/>
            <a:chOff x="596" y="1599"/>
            <a:chExt cx="546" cy="367"/>
          </a:xfrm>
        </p:grpSpPr>
        <p:sp>
          <p:nvSpPr>
            <p:cNvPr id="8402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402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402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3975" name="Group 8"/>
          <p:cNvGrpSpPr>
            <a:grpSpLocks/>
          </p:cNvGrpSpPr>
          <p:nvPr/>
        </p:nvGrpSpPr>
        <p:grpSpPr bwMode="auto">
          <a:xfrm>
            <a:off x="2543175" y="2771775"/>
            <a:ext cx="866775" cy="582613"/>
            <a:chOff x="596" y="1599"/>
            <a:chExt cx="546" cy="367"/>
          </a:xfrm>
        </p:grpSpPr>
        <p:sp>
          <p:nvSpPr>
            <p:cNvPr id="84020"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4021"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4022"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3976" name="Group 12"/>
          <p:cNvGrpSpPr>
            <a:grpSpLocks/>
          </p:cNvGrpSpPr>
          <p:nvPr/>
        </p:nvGrpSpPr>
        <p:grpSpPr bwMode="auto">
          <a:xfrm>
            <a:off x="4132263" y="2771775"/>
            <a:ext cx="879475" cy="582613"/>
            <a:chOff x="588" y="1599"/>
            <a:chExt cx="554" cy="367"/>
          </a:xfrm>
        </p:grpSpPr>
        <p:sp>
          <p:nvSpPr>
            <p:cNvPr id="84017"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4018"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4019"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3977" name="Group 16"/>
          <p:cNvGrpSpPr>
            <a:grpSpLocks/>
          </p:cNvGrpSpPr>
          <p:nvPr/>
        </p:nvGrpSpPr>
        <p:grpSpPr bwMode="auto">
          <a:xfrm>
            <a:off x="5741988" y="2771775"/>
            <a:ext cx="866775" cy="582613"/>
            <a:chOff x="596" y="1599"/>
            <a:chExt cx="546" cy="367"/>
          </a:xfrm>
        </p:grpSpPr>
        <p:sp>
          <p:nvSpPr>
            <p:cNvPr id="84014"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4015"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4016"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3978"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3979"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3980" name="Group 28"/>
          <p:cNvGrpSpPr>
            <a:grpSpLocks/>
          </p:cNvGrpSpPr>
          <p:nvPr/>
        </p:nvGrpSpPr>
        <p:grpSpPr bwMode="auto">
          <a:xfrm>
            <a:off x="3862388" y="5026025"/>
            <a:ext cx="1447800" cy="1295400"/>
            <a:chOff x="1584" y="816"/>
            <a:chExt cx="912" cy="816"/>
          </a:xfrm>
        </p:grpSpPr>
        <p:sp>
          <p:nvSpPr>
            <p:cNvPr id="84005"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006"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007"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008"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4009"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4010"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4011"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012"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013"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3981" name="Group 40"/>
          <p:cNvGrpSpPr>
            <a:grpSpLocks/>
          </p:cNvGrpSpPr>
          <p:nvPr/>
        </p:nvGrpSpPr>
        <p:grpSpPr bwMode="auto">
          <a:xfrm>
            <a:off x="7329488" y="2773363"/>
            <a:ext cx="879476" cy="582612"/>
            <a:chOff x="588" y="1599"/>
            <a:chExt cx="554" cy="367"/>
          </a:xfrm>
        </p:grpSpPr>
        <p:sp>
          <p:nvSpPr>
            <p:cNvPr id="84002"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4003"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4004"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3982"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3983"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3984" name="Group 46"/>
          <p:cNvGrpSpPr>
            <a:grpSpLocks/>
          </p:cNvGrpSpPr>
          <p:nvPr/>
        </p:nvGrpSpPr>
        <p:grpSpPr bwMode="auto">
          <a:xfrm>
            <a:off x="5527675" y="4989513"/>
            <a:ext cx="1447800" cy="1295400"/>
            <a:chOff x="1584" y="816"/>
            <a:chExt cx="912" cy="816"/>
          </a:xfrm>
        </p:grpSpPr>
        <p:sp>
          <p:nvSpPr>
            <p:cNvPr id="83993" name="Freeform 4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3994" name="Freeform 4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3995" name="Freeform 4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3996" name="Freeform 5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3997" name="Freeform 5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3998" name="Freeform 5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3999" name="Freeform 5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000" name="Freeform 5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4001" name="Freeform 5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3985" name="Group 56"/>
          <p:cNvGrpSpPr>
            <a:grpSpLocks/>
          </p:cNvGrpSpPr>
          <p:nvPr/>
        </p:nvGrpSpPr>
        <p:grpSpPr bwMode="auto">
          <a:xfrm>
            <a:off x="1258888" y="2005013"/>
            <a:ext cx="427037" cy="622300"/>
            <a:chOff x="2208" y="1920"/>
            <a:chExt cx="1152" cy="1680"/>
          </a:xfrm>
        </p:grpSpPr>
        <p:sp>
          <p:nvSpPr>
            <p:cNvPr id="83989" name="Oval 5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3990" name="Oval 5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3991" name="AutoShape 5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3992" name="AutoShape 6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83986" name="AutoShape 61"/>
          <p:cNvSpPr>
            <a:spLocks noChangeArrowheads="1"/>
          </p:cNvSpPr>
          <p:nvPr/>
        </p:nvSpPr>
        <p:spPr bwMode="auto">
          <a:xfrm>
            <a:off x="755650" y="2708275"/>
            <a:ext cx="1293813" cy="814388"/>
          </a:xfrm>
          <a:prstGeom prst="wedgeRoundRectCallout">
            <a:avLst>
              <a:gd name="adj1" fmla="val 325338"/>
              <a:gd name="adj2" fmla="val 218421"/>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83987" name="AutoShape 69"/>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sp>
        <p:nvSpPr>
          <p:cNvPr id="58"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59"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3"/>
          <p:cNvSpPr>
            <a:spLocks noGrp="1"/>
          </p:cNvSpPr>
          <p:nvPr>
            <p:ph type="ftr" sz="quarter" idx="10"/>
          </p:nvPr>
        </p:nvSpPr>
        <p:spPr/>
        <p:txBody>
          <a:bodyPr/>
          <a:lstStyle/>
          <a:p>
            <a:pPr>
              <a:defRPr/>
            </a:pPr>
            <a:r>
              <a:rPr lang="en-US"/>
              <a:t>Art of Multiprocessor Programming</a:t>
            </a:r>
          </a:p>
        </p:txBody>
      </p:sp>
      <p:sp>
        <p:nvSpPr>
          <p:cNvPr id="63" name="Slide Number Placeholder 4"/>
          <p:cNvSpPr>
            <a:spLocks noGrp="1"/>
          </p:cNvSpPr>
          <p:nvPr>
            <p:ph type="sldNum" sz="quarter" idx="11"/>
          </p:nvPr>
        </p:nvSpPr>
        <p:spPr/>
        <p:txBody>
          <a:bodyPr/>
          <a:lstStyle/>
          <a:p>
            <a:pPr>
              <a:defRPr/>
            </a:pPr>
            <a:fld id="{8A4ED1C0-582E-4C33-A661-0C5CF09C5099}" type="slidenum">
              <a:rPr lang="x-none"/>
              <a:pPr>
                <a:defRPr/>
              </a:pPr>
              <a:t>97</a:t>
            </a:fld>
            <a:endParaRPr lang="en-US"/>
          </a:p>
        </p:txBody>
      </p:sp>
      <p:sp>
        <p:nvSpPr>
          <p:cNvPr id="84996" name="Rectangle 2"/>
          <p:cNvSpPr>
            <a:spLocks noGrp="1" noChangeArrowheads="1"/>
          </p:cNvSpPr>
          <p:nvPr>
            <p:ph type="title"/>
          </p:nvPr>
        </p:nvSpPr>
        <p:spPr/>
        <p:txBody>
          <a:bodyPr/>
          <a:lstStyle/>
          <a:p>
            <a:r>
              <a:rPr lang="en-US" smtClean="0"/>
              <a:t>Removing a Node</a:t>
            </a:r>
          </a:p>
        </p:txBody>
      </p:sp>
      <p:sp>
        <p:nvSpPr>
          <p:cNvPr id="84997"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84998" name="Group 4"/>
          <p:cNvGrpSpPr>
            <a:grpSpLocks/>
          </p:cNvGrpSpPr>
          <p:nvPr/>
        </p:nvGrpSpPr>
        <p:grpSpPr bwMode="auto">
          <a:xfrm>
            <a:off x="946150" y="2771775"/>
            <a:ext cx="866775" cy="582613"/>
            <a:chOff x="596" y="1599"/>
            <a:chExt cx="546" cy="367"/>
          </a:xfrm>
        </p:grpSpPr>
        <p:sp>
          <p:nvSpPr>
            <p:cNvPr id="85053"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5054"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5055"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4999" name="Group 8"/>
          <p:cNvGrpSpPr>
            <a:grpSpLocks/>
          </p:cNvGrpSpPr>
          <p:nvPr/>
        </p:nvGrpSpPr>
        <p:grpSpPr bwMode="auto">
          <a:xfrm>
            <a:off x="2543175" y="2771775"/>
            <a:ext cx="866775" cy="582613"/>
            <a:chOff x="596" y="1599"/>
            <a:chExt cx="546" cy="367"/>
          </a:xfrm>
        </p:grpSpPr>
        <p:sp>
          <p:nvSpPr>
            <p:cNvPr id="85050"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5051"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5052"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5000" name="Group 12"/>
          <p:cNvGrpSpPr>
            <a:grpSpLocks/>
          </p:cNvGrpSpPr>
          <p:nvPr/>
        </p:nvGrpSpPr>
        <p:grpSpPr bwMode="auto">
          <a:xfrm>
            <a:off x="4132263" y="2771775"/>
            <a:ext cx="879475" cy="582613"/>
            <a:chOff x="588" y="1599"/>
            <a:chExt cx="554" cy="367"/>
          </a:xfrm>
        </p:grpSpPr>
        <p:sp>
          <p:nvSpPr>
            <p:cNvPr id="85047"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5048"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5049"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5001" name="Group 16"/>
          <p:cNvGrpSpPr>
            <a:grpSpLocks/>
          </p:cNvGrpSpPr>
          <p:nvPr/>
        </p:nvGrpSpPr>
        <p:grpSpPr bwMode="auto">
          <a:xfrm>
            <a:off x="5741988" y="2771775"/>
            <a:ext cx="866775" cy="582613"/>
            <a:chOff x="596" y="1599"/>
            <a:chExt cx="546" cy="367"/>
          </a:xfrm>
        </p:grpSpPr>
        <p:sp>
          <p:nvSpPr>
            <p:cNvPr id="85044"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5045"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5046"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5002"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5003"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5004" name="Group 28"/>
          <p:cNvGrpSpPr>
            <a:grpSpLocks/>
          </p:cNvGrpSpPr>
          <p:nvPr/>
        </p:nvGrpSpPr>
        <p:grpSpPr bwMode="auto">
          <a:xfrm>
            <a:off x="3862388" y="5026025"/>
            <a:ext cx="1447800" cy="1295400"/>
            <a:chOff x="1584" y="816"/>
            <a:chExt cx="912" cy="816"/>
          </a:xfrm>
        </p:grpSpPr>
        <p:sp>
          <p:nvSpPr>
            <p:cNvPr id="85035"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36"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37" name="Freeform 3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38"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5039"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5040"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5041" name="Freeform 3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42" name="Freeform 3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43" name="Freeform 3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5005" name="Group 40"/>
          <p:cNvGrpSpPr>
            <a:grpSpLocks/>
          </p:cNvGrpSpPr>
          <p:nvPr/>
        </p:nvGrpSpPr>
        <p:grpSpPr bwMode="auto">
          <a:xfrm>
            <a:off x="7329488" y="2773363"/>
            <a:ext cx="879476" cy="582612"/>
            <a:chOff x="588" y="1599"/>
            <a:chExt cx="554" cy="367"/>
          </a:xfrm>
        </p:grpSpPr>
        <p:sp>
          <p:nvSpPr>
            <p:cNvPr id="85032" name="AutoShape 41"/>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5033" name="Line 42"/>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5034" name="Text Box 43"/>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5006" name="Line 44"/>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5007" name="Line 45"/>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5008" name="Group 46"/>
          <p:cNvGrpSpPr>
            <a:grpSpLocks/>
          </p:cNvGrpSpPr>
          <p:nvPr/>
        </p:nvGrpSpPr>
        <p:grpSpPr bwMode="auto">
          <a:xfrm>
            <a:off x="5527675" y="4989513"/>
            <a:ext cx="1447800" cy="1295400"/>
            <a:chOff x="1584" y="816"/>
            <a:chExt cx="912" cy="816"/>
          </a:xfrm>
        </p:grpSpPr>
        <p:sp>
          <p:nvSpPr>
            <p:cNvPr id="85023" name="Freeform 4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24" name="Freeform 4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25" name="Freeform 49"/>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26" name="Freeform 5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5027" name="Freeform 5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5028" name="Freeform 5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5029" name="Freeform 53"/>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30" name="Freeform 54"/>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5031" name="Freeform 55"/>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5009" name="AutoShape 62"/>
          <p:cNvSpPr>
            <a:spLocks noChangeArrowheads="1"/>
          </p:cNvSpPr>
          <p:nvPr/>
        </p:nvSpPr>
        <p:spPr bwMode="auto">
          <a:xfrm>
            <a:off x="2373313" y="2708275"/>
            <a:ext cx="1293812" cy="814388"/>
          </a:xfrm>
          <a:prstGeom prst="wedgeRoundRectCallout">
            <a:avLst>
              <a:gd name="adj1" fmla="val 203986"/>
              <a:gd name="adj2" fmla="val 23167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85010" name="AutoShape 74"/>
          <p:cNvSpPr>
            <a:spLocks noChangeArrowheads="1"/>
          </p:cNvSpPr>
          <p:nvPr/>
        </p:nvSpPr>
        <p:spPr bwMode="auto">
          <a:xfrm>
            <a:off x="730250" y="2695575"/>
            <a:ext cx="1293813" cy="814388"/>
          </a:xfrm>
          <a:prstGeom prst="wedgeRoundRectCallout">
            <a:avLst>
              <a:gd name="adj1" fmla="val 331227"/>
              <a:gd name="adj2" fmla="val 237134"/>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85011" name="AutoShape 81"/>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85013" name="Group 83"/>
          <p:cNvGrpSpPr>
            <a:grpSpLocks/>
          </p:cNvGrpSpPr>
          <p:nvPr/>
        </p:nvGrpSpPr>
        <p:grpSpPr bwMode="auto">
          <a:xfrm>
            <a:off x="1258888" y="1985963"/>
            <a:ext cx="427037" cy="622300"/>
            <a:chOff x="2208" y="1920"/>
            <a:chExt cx="1152" cy="1680"/>
          </a:xfrm>
        </p:grpSpPr>
        <p:sp>
          <p:nvSpPr>
            <p:cNvPr id="85019" name="Oval 84"/>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5020" name="Oval 8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5021" name="AutoShape 8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5022" name="AutoShape 8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grpSp>
        <p:nvGrpSpPr>
          <p:cNvPr id="85014" name="Group 88"/>
          <p:cNvGrpSpPr>
            <a:grpSpLocks/>
          </p:cNvGrpSpPr>
          <p:nvPr/>
        </p:nvGrpSpPr>
        <p:grpSpPr bwMode="auto">
          <a:xfrm>
            <a:off x="2706688" y="1985963"/>
            <a:ext cx="427037" cy="622300"/>
            <a:chOff x="2208" y="1920"/>
            <a:chExt cx="1152" cy="1680"/>
          </a:xfrm>
        </p:grpSpPr>
        <p:sp>
          <p:nvSpPr>
            <p:cNvPr id="85015" name="Oval 89"/>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5016" name="Oval 9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5017" name="AutoShape 9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5018" name="AutoShape 9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4"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5"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3"/>
          <p:cNvSpPr>
            <a:spLocks noGrp="1"/>
          </p:cNvSpPr>
          <p:nvPr>
            <p:ph type="ftr" sz="quarter" idx="10"/>
          </p:nvPr>
        </p:nvSpPr>
        <p:spPr/>
        <p:txBody>
          <a:bodyPr/>
          <a:lstStyle/>
          <a:p>
            <a:pPr>
              <a:defRPr/>
            </a:pPr>
            <a:r>
              <a:rPr lang="en-US"/>
              <a:t>Art of Multiprocessor Programming</a:t>
            </a:r>
          </a:p>
        </p:txBody>
      </p:sp>
      <p:sp>
        <p:nvSpPr>
          <p:cNvPr id="57" name="Slide Number Placeholder 4"/>
          <p:cNvSpPr>
            <a:spLocks noGrp="1"/>
          </p:cNvSpPr>
          <p:nvPr>
            <p:ph type="sldNum" sz="quarter" idx="11"/>
          </p:nvPr>
        </p:nvSpPr>
        <p:spPr/>
        <p:txBody>
          <a:bodyPr/>
          <a:lstStyle/>
          <a:p>
            <a:pPr>
              <a:defRPr/>
            </a:pPr>
            <a:fld id="{43BE6F7F-15C7-47DF-BEA0-12FE6EE69907}" type="slidenum">
              <a:rPr lang="x-none"/>
              <a:pPr>
                <a:defRPr/>
              </a:pPr>
              <a:t>98</a:t>
            </a:fld>
            <a:endParaRPr lang="en-US"/>
          </a:p>
        </p:txBody>
      </p:sp>
      <p:sp>
        <p:nvSpPr>
          <p:cNvPr id="86020" name="Rectangle 2"/>
          <p:cNvSpPr>
            <a:spLocks noGrp="1" noChangeArrowheads="1"/>
          </p:cNvSpPr>
          <p:nvPr>
            <p:ph type="title"/>
          </p:nvPr>
        </p:nvSpPr>
        <p:spPr/>
        <p:txBody>
          <a:bodyPr/>
          <a:lstStyle/>
          <a:p>
            <a:r>
              <a:rPr lang="en-US" smtClean="0"/>
              <a:t>Removing a Node</a:t>
            </a:r>
          </a:p>
        </p:txBody>
      </p:sp>
      <p:sp>
        <p:nvSpPr>
          <p:cNvPr id="86021"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86022" name="Group 4"/>
          <p:cNvGrpSpPr>
            <a:grpSpLocks/>
          </p:cNvGrpSpPr>
          <p:nvPr/>
        </p:nvGrpSpPr>
        <p:grpSpPr bwMode="auto">
          <a:xfrm>
            <a:off x="946150" y="2771775"/>
            <a:ext cx="866775" cy="582613"/>
            <a:chOff x="596" y="1599"/>
            <a:chExt cx="546" cy="367"/>
          </a:xfrm>
        </p:grpSpPr>
        <p:sp>
          <p:nvSpPr>
            <p:cNvPr id="86071"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6072"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6073"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6023" name="Group 8"/>
          <p:cNvGrpSpPr>
            <a:grpSpLocks/>
          </p:cNvGrpSpPr>
          <p:nvPr/>
        </p:nvGrpSpPr>
        <p:grpSpPr bwMode="auto">
          <a:xfrm>
            <a:off x="2543175" y="2771775"/>
            <a:ext cx="866775" cy="582613"/>
            <a:chOff x="596" y="1599"/>
            <a:chExt cx="546" cy="367"/>
          </a:xfrm>
        </p:grpSpPr>
        <p:sp>
          <p:nvSpPr>
            <p:cNvPr id="86068"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6069"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6070"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6024" name="Group 12"/>
          <p:cNvGrpSpPr>
            <a:grpSpLocks/>
          </p:cNvGrpSpPr>
          <p:nvPr/>
        </p:nvGrpSpPr>
        <p:grpSpPr bwMode="auto">
          <a:xfrm>
            <a:off x="4132263" y="2771775"/>
            <a:ext cx="879475" cy="582613"/>
            <a:chOff x="588" y="1599"/>
            <a:chExt cx="554" cy="367"/>
          </a:xfrm>
        </p:grpSpPr>
        <p:sp>
          <p:nvSpPr>
            <p:cNvPr id="86065"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6066"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6067"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6025" name="Group 16"/>
          <p:cNvGrpSpPr>
            <a:grpSpLocks/>
          </p:cNvGrpSpPr>
          <p:nvPr/>
        </p:nvGrpSpPr>
        <p:grpSpPr bwMode="auto">
          <a:xfrm>
            <a:off x="5741988" y="2771775"/>
            <a:ext cx="866775" cy="582613"/>
            <a:chOff x="596" y="1599"/>
            <a:chExt cx="546" cy="367"/>
          </a:xfrm>
        </p:grpSpPr>
        <p:sp>
          <p:nvSpPr>
            <p:cNvPr id="86062"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6063"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6064"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6026"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6027"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6028" name="Group 22"/>
          <p:cNvGrpSpPr>
            <a:grpSpLocks/>
          </p:cNvGrpSpPr>
          <p:nvPr/>
        </p:nvGrpSpPr>
        <p:grpSpPr bwMode="auto">
          <a:xfrm>
            <a:off x="3862388" y="5026025"/>
            <a:ext cx="1447800" cy="1295400"/>
            <a:chOff x="1584" y="816"/>
            <a:chExt cx="912" cy="816"/>
          </a:xfrm>
        </p:grpSpPr>
        <p:sp>
          <p:nvSpPr>
            <p:cNvPr id="86053"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54"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55"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56"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6057"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6058"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6059"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60"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61"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6029" name="Group 32"/>
          <p:cNvGrpSpPr>
            <a:grpSpLocks/>
          </p:cNvGrpSpPr>
          <p:nvPr/>
        </p:nvGrpSpPr>
        <p:grpSpPr bwMode="auto">
          <a:xfrm>
            <a:off x="7329488" y="2773363"/>
            <a:ext cx="879476" cy="582612"/>
            <a:chOff x="588" y="1599"/>
            <a:chExt cx="554" cy="367"/>
          </a:xfrm>
        </p:grpSpPr>
        <p:sp>
          <p:nvSpPr>
            <p:cNvPr id="86050"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6051"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6052"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6030"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6031"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6032" name="Group 38"/>
          <p:cNvGrpSpPr>
            <a:grpSpLocks/>
          </p:cNvGrpSpPr>
          <p:nvPr/>
        </p:nvGrpSpPr>
        <p:grpSpPr bwMode="auto">
          <a:xfrm>
            <a:off x="5527675" y="4989513"/>
            <a:ext cx="1447800" cy="1295400"/>
            <a:chOff x="1584" y="816"/>
            <a:chExt cx="912" cy="816"/>
          </a:xfrm>
        </p:grpSpPr>
        <p:sp>
          <p:nvSpPr>
            <p:cNvPr id="86041"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42"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43"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44"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6045"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6046"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6047"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48"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6049"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6033" name="AutoShape 48"/>
          <p:cNvSpPr>
            <a:spLocks noChangeArrowheads="1"/>
          </p:cNvSpPr>
          <p:nvPr/>
        </p:nvSpPr>
        <p:spPr bwMode="auto">
          <a:xfrm>
            <a:off x="2373313" y="2708275"/>
            <a:ext cx="1293812" cy="814388"/>
          </a:xfrm>
          <a:prstGeom prst="wedgeRoundRectCallout">
            <a:avLst>
              <a:gd name="adj1" fmla="val 203986"/>
              <a:gd name="adj2" fmla="val 23167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86034" name="AutoShape 5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86036" name="Group 57"/>
          <p:cNvGrpSpPr>
            <a:grpSpLocks/>
          </p:cNvGrpSpPr>
          <p:nvPr/>
        </p:nvGrpSpPr>
        <p:grpSpPr bwMode="auto">
          <a:xfrm>
            <a:off x="2706688" y="1985963"/>
            <a:ext cx="427037" cy="622300"/>
            <a:chOff x="2208" y="1920"/>
            <a:chExt cx="1152" cy="1680"/>
          </a:xfrm>
        </p:grpSpPr>
        <p:sp>
          <p:nvSpPr>
            <p:cNvPr id="86037" name="Oval 58"/>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6038"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6039"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6040"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58"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59"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3"/>
          <p:cNvSpPr>
            <a:spLocks noGrp="1"/>
          </p:cNvSpPr>
          <p:nvPr>
            <p:ph type="ftr" sz="quarter" idx="10"/>
          </p:nvPr>
        </p:nvSpPr>
        <p:spPr/>
        <p:txBody>
          <a:bodyPr/>
          <a:lstStyle/>
          <a:p>
            <a:pPr>
              <a:defRPr/>
            </a:pPr>
            <a:r>
              <a:rPr lang="en-US"/>
              <a:t>Art of Multiprocessor Programming</a:t>
            </a:r>
          </a:p>
        </p:txBody>
      </p:sp>
      <p:sp>
        <p:nvSpPr>
          <p:cNvPr id="63" name="Slide Number Placeholder 4"/>
          <p:cNvSpPr>
            <a:spLocks noGrp="1"/>
          </p:cNvSpPr>
          <p:nvPr>
            <p:ph type="sldNum" sz="quarter" idx="11"/>
          </p:nvPr>
        </p:nvSpPr>
        <p:spPr/>
        <p:txBody>
          <a:bodyPr/>
          <a:lstStyle/>
          <a:p>
            <a:pPr>
              <a:defRPr/>
            </a:pPr>
            <a:fld id="{BD75C7B8-2141-4140-A93C-A2DA37D1C6FE}" type="slidenum">
              <a:rPr lang="x-none"/>
              <a:pPr>
                <a:defRPr/>
              </a:pPr>
              <a:t>99</a:t>
            </a:fld>
            <a:endParaRPr lang="en-US"/>
          </a:p>
        </p:txBody>
      </p:sp>
      <p:sp>
        <p:nvSpPr>
          <p:cNvPr id="87044" name="Rectangle 2"/>
          <p:cNvSpPr>
            <a:spLocks noGrp="1" noChangeArrowheads="1"/>
          </p:cNvSpPr>
          <p:nvPr>
            <p:ph type="title"/>
          </p:nvPr>
        </p:nvSpPr>
        <p:spPr/>
        <p:txBody>
          <a:bodyPr/>
          <a:lstStyle/>
          <a:p>
            <a:r>
              <a:rPr lang="en-US" smtClean="0"/>
              <a:t>Removing a Node</a:t>
            </a:r>
          </a:p>
        </p:txBody>
      </p:sp>
      <p:sp>
        <p:nvSpPr>
          <p:cNvPr id="87045" name="Oval 3"/>
          <p:cNvSpPr>
            <a:spLocks noChangeArrowheads="1"/>
          </p:cNvSpPr>
          <p:nvPr/>
        </p:nvSpPr>
        <p:spPr bwMode="auto">
          <a:xfrm>
            <a:off x="5919788" y="4443413"/>
            <a:ext cx="1000125" cy="1066800"/>
          </a:xfrm>
          <a:prstGeom prst="ellipse">
            <a:avLst/>
          </a:prstGeom>
          <a:solidFill>
            <a:schemeClr val="bg1"/>
          </a:solidFill>
          <a:ln w="12700">
            <a:solidFill>
              <a:schemeClr val="bg1"/>
            </a:solidFill>
            <a:round/>
            <a:headEnd/>
            <a:tailEnd/>
          </a:ln>
        </p:spPr>
        <p:txBody>
          <a:bodyPr wrap="none" anchor="ctr"/>
          <a:lstStyle/>
          <a:p>
            <a:endParaRPr lang="en-US" dirty="0">
              <a:latin typeface="Courier New" pitchFamily="49" charset="0"/>
            </a:endParaRPr>
          </a:p>
        </p:txBody>
      </p:sp>
      <p:grpSp>
        <p:nvGrpSpPr>
          <p:cNvPr id="87046" name="Group 4"/>
          <p:cNvGrpSpPr>
            <a:grpSpLocks/>
          </p:cNvGrpSpPr>
          <p:nvPr/>
        </p:nvGrpSpPr>
        <p:grpSpPr bwMode="auto">
          <a:xfrm>
            <a:off x="946150" y="2771775"/>
            <a:ext cx="866775" cy="582613"/>
            <a:chOff x="596" y="1599"/>
            <a:chExt cx="546" cy="367"/>
          </a:xfrm>
        </p:grpSpPr>
        <p:sp>
          <p:nvSpPr>
            <p:cNvPr id="87101" name="AutoShape 5"/>
            <p:cNvSpPr>
              <a:spLocks noChangeArrowheads="1"/>
            </p:cNvSpPr>
            <p:nvPr/>
          </p:nvSpPr>
          <p:spPr bwMode="auto">
            <a:xfrm>
              <a:off x="596" y="1604"/>
              <a:ext cx="546" cy="357"/>
            </a:xfrm>
            <a:prstGeom prst="roundRect">
              <a:avLst>
                <a:gd name="adj" fmla="val 16667"/>
              </a:avLst>
            </a:prstGeom>
            <a:solidFill>
              <a:srgbClr val="CCFFFF"/>
            </a:solidFill>
            <a:ln w="38100">
              <a:solidFill>
                <a:schemeClr val="tx1"/>
              </a:solidFill>
              <a:round/>
              <a:headEnd/>
              <a:tailEnd/>
            </a:ln>
          </p:spPr>
          <p:txBody>
            <a:bodyPr wrap="none" anchor="ctr"/>
            <a:lstStyle/>
            <a:p>
              <a:endParaRPr lang="en-US" dirty="0">
                <a:latin typeface="Courier New" pitchFamily="49" charset="0"/>
              </a:endParaRPr>
            </a:p>
          </p:txBody>
        </p:sp>
        <p:sp>
          <p:nvSpPr>
            <p:cNvPr id="87102" name="Line 6"/>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7103" name="Text Box 7"/>
            <p:cNvSpPr txBox="1">
              <a:spLocks noChangeArrowheads="1"/>
            </p:cNvSpPr>
            <p:nvPr/>
          </p:nvSpPr>
          <p:spPr bwMode="auto">
            <a:xfrm>
              <a:off x="727" y="1619"/>
              <a:ext cx="116" cy="327"/>
            </a:xfrm>
            <a:prstGeom prst="rect">
              <a:avLst/>
            </a:prstGeom>
            <a:noFill/>
            <a:ln w="9525">
              <a:noFill/>
              <a:miter lim="800000"/>
              <a:headEnd/>
              <a:tailEnd/>
            </a:ln>
          </p:spPr>
          <p:txBody>
            <a:bodyPr wrap="none">
              <a:spAutoFit/>
            </a:bodyPr>
            <a:lstStyle/>
            <a:p>
              <a:endParaRPr lang="en-US" sz="2800" b="1" dirty="0">
                <a:latin typeface="Arial" pitchFamily="34" charset="0"/>
              </a:endParaRPr>
            </a:p>
          </p:txBody>
        </p:sp>
      </p:grpSp>
      <p:grpSp>
        <p:nvGrpSpPr>
          <p:cNvPr id="87047" name="Group 8"/>
          <p:cNvGrpSpPr>
            <a:grpSpLocks/>
          </p:cNvGrpSpPr>
          <p:nvPr/>
        </p:nvGrpSpPr>
        <p:grpSpPr bwMode="auto">
          <a:xfrm>
            <a:off x="2543175" y="2771775"/>
            <a:ext cx="866775" cy="582613"/>
            <a:chOff x="596" y="1599"/>
            <a:chExt cx="546" cy="367"/>
          </a:xfrm>
        </p:grpSpPr>
        <p:sp>
          <p:nvSpPr>
            <p:cNvPr id="87098" name="AutoShape 9"/>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7099" name="Line 10"/>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7100" name="Text Box 11"/>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a</a:t>
              </a:r>
            </a:p>
          </p:txBody>
        </p:sp>
      </p:grpSp>
      <p:grpSp>
        <p:nvGrpSpPr>
          <p:cNvPr id="87048" name="Group 12"/>
          <p:cNvGrpSpPr>
            <a:grpSpLocks/>
          </p:cNvGrpSpPr>
          <p:nvPr/>
        </p:nvGrpSpPr>
        <p:grpSpPr bwMode="auto">
          <a:xfrm>
            <a:off x="4132263" y="2771775"/>
            <a:ext cx="879475" cy="582613"/>
            <a:chOff x="588" y="1599"/>
            <a:chExt cx="554" cy="367"/>
          </a:xfrm>
        </p:grpSpPr>
        <p:sp>
          <p:nvSpPr>
            <p:cNvPr id="87095" name="AutoShape 1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7096" name="Line 1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7097" name="Text Box 1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b</a:t>
              </a:r>
            </a:p>
          </p:txBody>
        </p:sp>
      </p:grpSp>
      <p:grpSp>
        <p:nvGrpSpPr>
          <p:cNvPr id="87049" name="Group 16"/>
          <p:cNvGrpSpPr>
            <a:grpSpLocks/>
          </p:cNvGrpSpPr>
          <p:nvPr/>
        </p:nvGrpSpPr>
        <p:grpSpPr bwMode="auto">
          <a:xfrm>
            <a:off x="5741988" y="2771775"/>
            <a:ext cx="866775" cy="582613"/>
            <a:chOff x="596" y="1599"/>
            <a:chExt cx="546" cy="367"/>
          </a:xfrm>
        </p:grpSpPr>
        <p:sp>
          <p:nvSpPr>
            <p:cNvPr id="87092" name="AutoShape 17"/>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7093" name="Line 18"/>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7094" name="Text Box 19"/>
            <p:cNvSpPr txBox="1">
              <a:spLocks noChangeArrowheads="1"/>
            </p:cNvSpPr>
            <p:nvPr/>
          </p:nvSpPr>
          <p:spPr bwMode="auto">
            <a:xfrm>
              <a:off x="600" y="1619"/>
              <a:ext cx="243" cy="330"/>
            </a:xfrm>
            <a:prstGeom prst="rect">
              <a:avLst/>
            </a:prstGeom>
            <a:noFill/>
            <a:ln w="9525">
              <a:noFill/>
              <a:miter lim="800000"/>
              <a:headEnd/>
              <a:tailEnd/>
            </a:ln>
          </p:spPr>
          <p:txBody>
            <a:bodyPr wrap="none">
              <a:spAutoFit/>
            </a:bodyPr>
            <a:lstStyle/>
            <a:p>
              <a:r>
                <a:rPr lang="en-US" sz="2800" b="1" dirty="0">
                  <a:latin typeface="Arial" pitchFamily="34" charset="0"/>
                </a:rPr>
                <a:t>c</a:t>
              </a:r>
            </a:p>
          </p:txBody>
        </p:sp>
      </p:grpSp>
      <p:sp>
        <p:nvSpPr>
          <p:cNvPr id="87050" name="Line 20"/>
          <p:cNvSpPr>
            <a:spLocks noChangeShapeType="1"/>
          </p:cNvSpPr>
          <p:nvPr/>
        </p:nvSpPr>
        <p:spPr bwMode="auto">
          <a:xfrm>
            <a:off x="1592263"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7051" name="Line 21"/>
          <p:cNvSpPr>
            <a:spLocks noChangeShapeType="1"/>
          </p:cNvSpPr>
          <p:nvPr/>
        </p:nvSpPr>
        <p:spPr bwMode="auto">
          <a:xfrm>
            <a:off x="32067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7052" name="Group 22"/>
          <p:cNvGrpSpPr>
            <a:grpSpLocks/>
          </p:cNvGrpSpPr>
          <p:nvPr/>
        </p:nvGrpSpPr>
        <p:grpSpPr bwMode="auto">
          <a:xfrm>
            <a:off x="3862388" y="5026025"/>
            <a:ext cx="1447800" cy="1295400"/>
            <a:chOff x="1584" y="816"/>
            <a:chExt cx="912" cy="816"/>
          </a:xfrm>
        </p:grpSpPr>
        <p:sp>
          <p:nvSpPr>
            <p:cNvPr id="87083"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84"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85" name="Freeform 25"/>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86"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7087"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7088"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Courier New" pitchFamily="49" charset="0"/>
              </a:endParaRPr>
            </a:p>
          </p:txBody>
        </p:sp>
        <p:sp>
          <p:nvSpPr>
            <p:cNvPr id="87089" name="Freeform 29"/>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90" name="Freeform 30"/>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91" name="Freeform 31"/>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grpSp>
        <p:nvGrpSpPr>
          <p:cNvPr id="87053" name="Group 32"/>
          <p:cNvGrpSpPr>
            <a:grpSpLocks/>
          </p:cNvGrpSpPr>
          <p:nvPr/>
        </p:nvGrpSpPr>
        <p:grpSpPr bwMode="auto">
          <a:xfrm>
            <a:off x="7329488" y="2773363"/>
            <a:ext cx="879476" cy="582612"/>
            <a:chOff x="588" y="1599"/>
            <a:chExt cx="554" cy="367"/>
          </a:xfrm>
        </p:grpSpPr>
        <p:sp>
          <p:nvSpPr>
            <p:cNvPr id="87080" name="AutoShape 33"/>
            <p:cNvSpPr>
              <a:spLocks noChangeArrowheads="1"/>
            </p:cNvSpPr>
            <p:nvPr/>
          </p:nvSpPr>
          <p:spPr bwMode="auto">
            <a:xfrm>
              <a:off x="596" y="1604"/>
              <a:ext cx="546" cy="357"/>
            </a:xfrm>
            <a:prstGeom prst="roundRect">
              <a:avLst>
                <a:gd name="adj" fmla="val 16667"/>
              </a:avLst>
            </a:prstGeom>
            <a:solidFill>
              <a:srgbClr val="FFCCCC"/>
            </a:solidFill>
            <a:ln w="38100">
              <a:solidFill>
                <a:schemeClr val="tx1"/>
              </a:solidFill>
              <a:round/>
              <a:headEnd/>
              <a:tailEnd/>
            </a:ln>
          </p:spPr>
          <p:txBody>
            <a:bodyPr wrap="none" anchor="ctr"/>
            <a:lstStyle/>
            <a:p>
              <a:endParaRPr lang="en-US" dirty="0">
                <a:latin typeface="Courier New" pitchFamily="49" charset="0"/>
              </a:endParaRPr>
            </a:p>
          </p:txBody>
        </p:sp>
        <p:sp>
          <p:nvSpPr>
            <p:cNvPr id="87081" name="Line 34"/>
            <p:cNvSpPr>
              <a:spLocks noChangeShapeType="1"/>
            </p:cNvSpPr>
            <p:nvPr/>
          </p:nvSpPr>
          <p:spPr bwMode="auto">
            <a:xfrm>
              <a:off x="874" y="1599"/>
              <a:ext cx="0" cy="367"/>
            </a:xfrm>
            <a:prstGeom prst="line">
              <a:avLst/>
            </a:prstGeom>
            <a:noFill/>
            <a:ln w="38100">
              <a:solidFill>
                <a:schemeClr val="tx1"/>
              </a:solidFill>
              <a:round/>
              <a:headEnd/>
              <a:tailEnd/>
            </a:ln>
          </p:spPr>
          <p:txBody>
            <a:bodyPr wrap="none" anchor="ctr"/>
            <a:lstStyle/>
            <a:p>
              <a:endParaRPr lang="en-US" dirty="0">
                <a:latin typeface="Courier New" pitchFamily="49" charset="0"/>
              </a:endParaRPr>
            </a:p>
          </p:txBody>
        </p:sp>
        <p:sp>
          <p:nvSpPr>
            <p:cNvPr id="87082" name="Text Box 35"/>
            <p:cNvSpPr txBox="1">
              <a:spLocks noChangeArrowheads="1"/>
            </p:cNvSpPr>
            <p:nvPr/>
          </p:nvSpPr>
          <p:spPr bwMode="auto">
            <a:xfrm>
              <a:off x="588" y="1619"/>
              <a:ext cx="255" cy="330"/>
            </a:xfrm>
            <a:prstGeom prst="rect">
              <a:avLst/>
            </a:prstGeom>
            <a:noFill/>
            <a:ln w="9525">
              <a:noFill/>
              <a:miter lim="800000"/>
              <a:headEnd/>
              <a:tailEnd/>
            </a:ln>
          </p:spPr>
          <p:txBody>
            <a:bodyPr wrap="none">
              <a:spAutoFit/>
            </a:bodyPr>
            <a:lstStyle/>
            <a:p>
              <a:r>
                <a:rPr lang="en-US" sz="2800" b="1" dirty="0">
                  <a:latin typeface="Arial" pitchFamily="34" charset="0"/>
                </a:rPr>
                <a:t>d</a:t>
              </a:r>
            </a:p>
          </p:txBody>
        </p:sp>
      </p:grpSp>
      <p:sp>
        <p:nvSpPr>
          <p:cNvPr id="87054" name="Line 36"/>
          <p:cNvSpPr>
            <a:spLocks noChangeShapeType="1"/>
          </p:cNvSpPr>
          <p:nvPr/>
        </p:nvSpPr>
        <p:spPr bwMode="auto">
          <a:xfrm>
            <a:off x="479425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
        <p:nvSpPr>
          <p:cNvPr id="87055" name="Line 37"/>
          <p:cNvSpPr>
            <a:spLocks noChangeShapeType="1"/>
          </p:cNvSpPr>
          <p:nvPr/>
        </p:nvSpPr>
        <p:spPr bwMode="auto">
          <a:xfrm>
            <a:off x="6413500" y="3063875"/>
            <a:ext cx="866775"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grpSp>
        <p:nvGrpSpPr>
          <p:cNvPr id="87056" name="Group 38"/>
          <p:cNvGrpSpPr>
            <a:grpSpLocks/>
          </p:cNvGrpSpPr>
          <p:nvPr/>
        </p:nvGrpSpPr>
        <p:grpSpPr bwMode="auto">
          <a:xfrm>
            <a:off x="5527675" y="4989513"/>
            <a:ext cx="1447800" cy="1295400"/>
            <a:chOff x="1584" y="816"/>
            <a:chExt cx="912" cy="816"/>
          </a:xfrm>
        </p:grpSpPr>
        <p:sp>
          <p:nvSpPr>
            <p:cNvPr id="87071" name="Freeform 3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72" name="Freeform 4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73" name="Freeform 41"/>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74" name="Freeform 4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7075" name="Freeform 4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7076" name="Freeform 4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Courier New" pitchFamily="49" charset="0"/>
              </a:endParaRPr>
            </a:p>
          </p:txBody>
        </p:sp>
        <p:sp>
          <p:nvSpPr>
            <p:cNvPr id="87077" name="Freeform 45"/>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78" name="Freeform 46"/>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sp>
          <p:nvSpPr>
            <p:cNvPr id="87079" name="Freeform 47"/>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Courier New" pitchFamily="49" charset="0"/>
              </a:endParaRPr>
            </a:p>
          </p:txBody>
        </p:sp>
      </p:grpSp>
      <p:sp>
        <p:nvSpPr>
          <p:cNvPr id="87057" name="AutoShape 48"/>
          <p:cNvSpPr>
            <a:spLocks noChangeArrowheads="1"/>
          </p:cNvSpPr>
          <p:nvPr/>
        </p:nvSpPr>
        <p:spPr bwMode="auto">
          <a:xfrm>
            <a:off x="2373313" y="2708275"/>
            <a:ext cx="1293812" cy="814388"/>
          </a:xfrm>
          <a:prstGeom prst="wedgeRoundRectCallout">
            <a:avLst>
              <a:gd name="adj1" fmla="val 203986"/>
              <a:gd name="adj2" fmla="val 231676"/>
              <a:gd name="adj3" fmla="val 16667"/>
            </a:avLst>
          </a:prstGeom>
          <a:noFill/>
          <a:ln w="38100">
            <a:solidFill>
              <a:srgbClr val="FF7C80"/>
            </a:solidFill>
            <a:miter lim="800000"/>
            <a:headEnd/>
            <a:tailEnd/>
          </a:ln>
        </p:spPr>
        <p:txBody>
          <a:bodyPr anchor="ctr"/>
          <a:lstStyle/>
          <a:p>
            <a:pPr algn="ctr"/>
            <a:endParaRPr lang="en-US" sz="4400" dirty="0">
              <a:latin typeface="Arial" pitchFamily="34" charset="0"/>
            </a:endParaRPr>
          </a:p>
        </p:txBody>
      </p:sp>
      <p:sp>
        <p:nvSpPr>
          <p:cNvPr id="87058" name="AutoShape 49"/>
          <p:cNvSpPr>
            <a:spLocks noChangeArrowheads="1"/>
          </p:cNvSpPr>
          <p:nvPr/>
        </p:nvSpPr>
        <p:spPr bwMode="auto">
          <a:xfrm>
            <a:off x="730250" y="2670175"/>
            <a:ext cx="1293813" cy="814388"/>
          </a:xfrm>
          <a:prstGeom prst="wedgeRoundRectCallout">
            <a:avLst>
              <a:gd name="adj1" fmla="val 212454"/>
              <a:gd name="adj2" fmla="val 235574"/>
              <a:gd name="adj3" fmla="val 16667"/>
            </a:avLst>
          </a:prstGeom>
          <a:noFill/>
          <a:ln w="38100">
            <a:solidFill>
              <a:schemeClr val="accent1"/>
            </a:solidFill>
            <a:miter lim="800000"/>
            <a:headEnd/>
            <a:tailEnd/>
          </a:ln>
        </p:spPr>
        <p:txBody>
          <a:bodyPr anchor="ctr"/>
          <a:lstStyle/>
          <a:p>
            <a:pPr algn="ctr"/>
            <a:endParaRPr lang="en-US" sz="4400" dirty="0">
              <a:latin typeface="Arial" pitchFamily="34" charset="0"/>
            </a:endParaRPr>
          </a:p>
        </p:txBody>
      </p:sp>
      <p:sp>
        <p:nvSpPr>
          <p:cNvPr id="87059" name="AutoShape 50"/>
          <p:cNvSpPr>
            <a:spLocks noChangeArrowheads="1"/>
          </p:cNvSpPr>
          <p:nvPr/>
        </p:nvSpPr>
        <p:spPr bwMode="auto">
          <a:xfrm>
            <a:off x="528638" y="4162425"/>
            <a:ext cx="2549525" cy="1055688"/>
          </a:xfrm>
          <a:prstGeom prst="cloudCallout">
            <a:avLst>
              <a:gd name="adj1" fmla="val 79079"/>
              <a:gd name="adj2" fmla="val 55264"/>
            </a:avLst>
          </a:prstGeom>
          <a:noFill/>
          <a:ln w="38100">
            <a:solidFill>
              <a:schemeClr val="accent1"/>
            </a:solidFill>
            <a:round/>
            <a:headEnd/>
            <a:tailEnd/>
          </a:ln>
        </p:spPr>
        <p:txBody>
          <a:bodyPr anchor="ctr"/>
          <a:lstStyle/>
          <a:p>
            <a:pPr algn="ctr"/>
            <a:r>
              <a:rPr lang="en-US" b="1" dirty="0">
                <a:solidFill>
                  <a:schemeClr val="accent1"/>
                </a:solidFill>
                <a:latin typeface="Arial" pitchFamily="34" charset="0"/>
              </a:rPr>
              <a:t>remove(b)</a:t>
            </a:r>
          </a:p>
        </p:txBody>
      </p:sp>
      <p:grpSp>
        <p:nvGrpSpPr>
          <p:cNvPr id="87061" name="Group 52"/>
          <p:cNvGrpSpPr>
            <a:grpSpLocks/>
          </p:cNvGrpSpPr>
          <p:nvPr/>
        </p:nvGrpSpPr>
        <p:grpSpPr bwMode="auto">
          <a:xfrm>
            <a:off x="1258888" y="1985963"/>
            <a:ext cx="427037" cy="622300"/>
            <a:chOff x="2208" y="1920"/>
            <a:chExt cx="1152" cy="1680"/>
          </a:xfrm>
        </p:grpSpPr>
        <p:sp>
          <p:nvSpPr>
            <p:cNvPr id="87067" name="Oval 53"/>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Courier New" pitchFamily="49" charset="0"/>
              </a:endParaRPr>
            </a:p>
          </p:txBody>
        </p:sp>
        <p:sp>
          <p:nvSpPr>
            <p:cNvPr id="87068" name="Oval 5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7069" name="AutoShape 5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7070" name="AutoShape 5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Courier New" pitchFamily="49" charset="0"/>
              </a:endParaRPr>
            </a:p>
          </p:txBody>
        </p:sp>
      </p:grpSp>
      <p:grpSp>
        <p:nvGrpSpPr>
          <p:cNvPr id="87062" name="Group 57"/>
          <p:cNvGrpSpPr>
            <a:grpSpLocks/>
          </p:cNvGrpSpPr>
          <p:nvPr/>
        </p:nvGrpSpPr>
        <p:grpSpPr bwMode="auto">
          <a:xfrm>
            <a:off x="2706688" y="1985963"/>
            <a:ext cx="427037" cy="622300"/>
            <a:chOff x="2208" y="1920"/>
            <a:chExt cx="1152" cy="1680"/>
          </a:xfrm>
        </p:grpSpPr>
        <p:sp>
          <p:nvSpPr>
            <p:cNvPr id="87063" name="Oval 58"/>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dirty="0">
                <a:latin typeface="Courier New" pitchFamily="49" charset="0"/>
              </a:endParaRPr>
            </a:p>
          </p:txBody>
        </p:sp>
        <p:sp>
          <p:nvSpPr>
            <p:cNvPr id="87064" name="Oval 59"/>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Courier New" pitchFamily="49" charset="0"/>
              </a:endParaRPr>
            </a:p>
          </p:txBody>
        </p:sp>
        <p:sp>
          <p:nvSpPr>
            <p:cNvPr id="87065" name="AutoShape 60"/>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Courier New" pitchFamily="49" charset="0"/>
              </a:endParaRPr>
            </a:p>
          </p:txBody>
        </p:sp>
        <p:sp>
          <p:nvSpPr>
            <p:cNvPr id="87066" name="AutoShape 61"/>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dirty="0">
                <a:latin typeface="Courier New" pitchFamily="49" charset="0"/>
              </a:endParaRPr>
            </a:p>
          </p:txBody>
        </p:sp>
      </p:grpSp>
      <p:sp>
        <p:nvSpPr>
          <p:cNvPr id="64" name="AutoShape 66"/>
          <p:cNvSpPr>
            <a:spLocks noChangeArrowheads="1"/>
          </p:cNvSpPr>
          <p:nvPr/>
        </p:nvSpPr>
        <p:spPr bwMode="auto">
          <a:xfrm>
            <a:off x="6156960" y="3840163"/>
            <a:ext cx="2787015" cy="1055687"/>
          </a:xfrm>
          <a:prstGeom prst="cloudCallout">
            <a:avLst>
              <a:gd name="adj1" fmla="val -53532"/>
              <a:gd name="adj2" fmla="val 59625"/>
            </a:avLst>
          </a:prstGeom>
          <a:noFill/>
          <a:ln w="38100">
            <a:solidFill>
              <a:srgbClr val="FF7C80"/>
            </a:solidFill>
            <a:round/>
            <a:headEnd/>
            <a:tailEnd/>
          </a:ln>
        </p:spPr>
        <p:txBody>
          <a:bodyPr anchor="ctr"/>
          <a:lstStyle/>
          <a:p>
            <a:pPr algn="ctr"/>
            <a:r>
              <a:rPr lang="en-US" b="1" dirty="0">
                <a:solidFill>
                  <a:srgbClr val="FF7C80"/>
                </a:solidFill>
                <a:latin typeface="Arial" pitchFamily="34" charset="0"/>
              </a:rPr>
              <a:t>remove(c)</a:t>
            </a:r>
          </a:p>
        </p:txBody>
      </p:sp>
      <p:sp>
        <p:nvSpPr>
          <p:cNvPr id="65" name="Line 16"/>
          <p:cNvSpPr>
            <a:spLocks noChangeShapeType="1"/>
          </p:cNvSpPr>
          <p:nvPr/>
        </p:nvSpPr>
        <p:spPr bwMode="auto">
          <a:xfrm>
            <a:off x="8024811" y="3091796"/>
            <a:ext cx="750887" cy="0"/>
          </a:xfrm>
          <a:prstGeom prst="line">
            <a:avLst/>
          </a:prstGeom>
          <a:noFill/>
          <a:ln w="76200">
            <a:solidFill>
              <a:schemeClr val="tx1"/>
            </a:solidFill>
            <a:round/>
            <a:headEnd/>
            <a:tailEnd type="triangle" w="med" len="med"/>
          </a:ln>
        </p:spPr>
        <p:txBody>
          <a:bodyPr wrap="none" anchor="ctr"/>
          <a:lstStyle/>
          <a:p>
            <a:endParaRPr lang="en-US" dirty="0">
              <a:latin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alpha val="79999"/>
          </a:schemeClr>
        </a:solidFill>
        <a:ln w="38100">
          <a:solidFill>
            <a:srgbClr val="FF0000"/>
          </a:solidFill>
          <a:miter lim="800000"/>
          <a:headEnd/>
          <a:tailEnd/>
        </a:ln>
        <a:effectLst>
          <a:outerShdw blurRad="50800" dist="38100" dir="2700000" algn="tl" rotWithShape="0">
            <a:prstClr val="black">
              <a:alpha val="40000"/>
            </a:prstClr>
          </a:outerShdw>
        </a:effectLst>
      </a:spPr>
      <a:bodyPr>
        <a:spAutoFit/>
      </a:bodyPr>
      <a:lstStyle>
        <a:defPPr algn="ctr">
          <a:defRPr sz="2800" b="1" dirty="0">
            <a:solidFill>
              <a:srgbClr val="FF0000"/>
            </a:solidFill>
            <a:latin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26444</TotalTime>
  <Words>11605</Words>
  <Application>Microsoft Office PowerPoint</Application>
  <PresentationFormat>Overhead</PresentationFormat>
  <Paragraphs>3433</Paragraphs>
  <Slides>297</Slides>
  <Notes>297</Notes>
  <HiddenSlides>2</HiddenSlides>
  <MMClips>0</MMClips>
  <ScaleCrop>false</ScaleCrop>
  <HeadingPairs>
    <vt:vector size="4" baseType="variant">
      <vt:variant>
        <vt:lpstr>Theme</vt:lpstr>
      </vt:variant>
      <vt:variant>
        <vt:i4>1</vt:i4>
      </vt:variant>
      <vt:variant>
        <vt:lpstr>Slide Titles</vt:lpstr>
      </vt:variant>
      <vt:variant>
        <vt:i4>297</vt:i4>
      </vt:variant>
    </vt:vector>
  </HeadingPairs>
  <TitlesOfParts>
    <vt:vector size="298" baseType="lpstr">
      <vt:lpstr>Blank Presentation</vt:lpstr>
      <vt:lpstr>Linked Lists: Locking, Lock-Free, and Beyond …</vt:lpstr>
      <vt:lpstr>Last Lecture: Spin-Locks</vt:lpstr>
      <vt:lpstr>Today: Concurrent Objects</vt:lpstr>
      <vt:lpstr>Today: Concurrent Objects</vt:lpstr>
      <vt:lpstr>Coarse-Grained Synchronization</vt:lpstr>
      <vt:lpstr>Coarse-Grained Synchronization</vt:lpstr>
      <vt:lpstr>Coarse-Grained Synchronization</vt:lpstr>
      <vt:lpstr>Coarse-Grained Synchronization</vt:lpstr>
      <vt:lpstr>Coarse-Grained Synchronization</vt:lpstr>
      <vt:lpstr>Coarse-Grained Synchronization</vt:lpstr>
      <vt:lpstr>This Lecture</vt:lpstr>
      <vt:lpstr>This Lecture</vt:lpstr>
      <vt:lpstr>First: Fine-Grained Synchronization</vt:lpstr>
      <vt:lpstr>First: Fine-Grained Synchronization</vt:lpstr>
      <vt:lpstr>First: Fine-Grained Synchronization</vt:lpstr>
      <vt:lpstr>Second: Optimistic Synchronization</vt:lpstr>
      <vt:lpstr>Second: Optimistic Synchronization</vt:lpstr>
      <vt:lpstr>Second: Optimistic Synchronization</vt:lpstr>
      <vt:lpstr>Third: Lazy Synchronization</vt:lpstr>
      <vt:lpstr>Third: Lazy Synchronization</vt:lpstr>
      <vt:lpstr>Third: Lazy Synchronization</vt:lpstr>
      <vt:lpstr>Third: Lazy Synchronization</vt:lpstr>
      <vt:lpstr>Fourth: Lock-Free Synchronization</vt:lpstr>
      <vt:lpstr>Fourth: Lock-Free Synchronization</vt:lpstr>
      <vt:lpstr>Fourth: Lock-Free Synchronization</vt:lpstr>
      <vt:lpstr>Linked List</vt:lpstr>
      <vt:lpstr>Set Interface</vt:lpstr>
      <vt:lpstr>Set Interface</vt:lpstr>
      <vt:lpstr>Set Interface</vt:lpstr>
      <vt:lpstr>List-Based Sets</vt:lpstr>
      <vt:lpstr>List-Based Sets</vt:lpstr>
      <vt:lpstr>List-Based Sets</vt:lpstr>
      <vt:lpstr>List-Based Sets</vt:lpstr>
      <vt:lpstr>List Node</vt:lpstr>
      <vt:lpstr>List Node</vt:lpstr>
      <vt:lpstr>List Node</vt:lpstr>
      <vt:lpstr>List Node</vt:lpstr>
      <vt:lpstr>The List-Based Set</vt:lpstr>
      <vt:lpstr>Reasoning about Concurrent Objects</vt:lpstr>
      <vt:lpstr>Reasoning about Concurrent Objects</vt:lpstr>
      <vt:lpstr>Specifically …</vt:lpstr>
      <vt:lpstr>Specifically …</vt:lpstr>
      <vt:lpstr>Interference</vt:lpstr>
      <vt:lpstr>Interference</vt:lpstr>
      <vt:lpstr>Interference</vt:lpstr>
      <vt:lpstr>Interference</vt:lpstr>
      <vt:lpstr>Abstract Data Types</vt:lpstr>
      <vt:lpstr>Abstract Data Types</vt:lpstr>
      <vt:lpstr>Rep Invariant</vt:lpstr>
      <vt:lpstr>Blame Game</vt:lpstr>
      <vt:lpstr>Blame Game</vt:lpstr>
      <vt:lpstr>Blame Game</vt:lpstr>
      <vt:lpstr>Rep Invariant (partly)</vt:lpstr>
      <vt:lpstr>Abstraction Map</vt:lpstr>
      <vt:lpstr>Sequential List Based Set </vt:lpstr>
      <vt:lpstr>Sequential List Based Set </vt:lpstr>
      <vt:lpstr>Coarse-Grained Locking</vt:lpstr>
      <vt:lpstr>Coarse-Grained Locking</vt:lpstr>
      <vt:lpstr>Coarse-Grained Locking</vt:lpstr>
      <vt:lpstr>Coarse-Grained Locking</vt:lpstr>
      <vt:lpstr>Coarse-Grained Locking</vt:lpstr>
      <vt:lpstr>Fine-grained Locking</vt:lpstr>
      <vt:lpstr>Fine-grained Locking</vt:lpstr>
      <vt:lpstr>Hand-over-Hand locking</vt:lpstr>
      <vt:lpstr>Hand-over-Hand locking</vt:lpstr>
      <vt:lpstr>Hand-over-Hand locking</vt:lpstr>
      <vt:lpstr>Hand-over-Hand locking</vt:lpstr>
      <vt:lpstr>Hand-over-Hand locking</vt:lpstr>
      <vt:lpstr>Removing a Node</vt:lpstr>
      <vt:lpstr>Removing a Node</vt:lpstr>
      <vt:lpstr>Removing a Node</vt:lpstr>
      <vt:lpstr>Removing a Node</vt:lpstr>
      <vt:lpstr>Removing a Node</vt:lpstr>
      <vt:lpstr>Removing a Node</vt:lpstr>
      <vt:lpstr>Concurrent Removes</vt:lpstr>
      <vt:lpstr>Concurrent Removes</vt:lpstr>
      <vt:lpstr>Concurrent Removes</vt:lpstr>
      <vt:lpstr>Concurrent Removes</vt:lpstr>
      <vt:lpstr>Concurrent Removes</vt:lpstr>
      <vt:lpstr>Concurrent Removes</vt:lpstr>
      <vt:lpstr>Concurrent Removes</vt:lpstr>
      <vt:lpstr>Concurrent Removes</vt:lpstr>
      <vt:lpstr>Concurrent Removes</vt:lpstr>
      <vt:lpstr>Concurrent Removes</vt:lpstr>
      <vt:lpstr>Uh, Oh</vt:lpstr>
      <vt:lpstr>Uh, Oh</vt:lpstr>
      <vt:lpstr>Problem</vt:lpstr>
      <vt:lpstr>Insight</vt:lpstr>
      <vt:lpstr>Hand-Over-Hand Again</vt:lpstr>
      <vt:lpstr>Hand-Over-Hand Again</vt:lpstr>
      <vt:lpstr>Hand-Over-Hand Again</vt:lpstr>
      <vt:lpstr>Hand-Over-Hand Again</vt:lpstr>
      <vt:lpstr>Hand-Over-Hand Again</vt:lpstr>
      <vt:lpstr>Hand-Over-Hand Again</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Removing a Node</vt:lpstr>
      <vt:lpstr>Remove method</vt:lpstr>
      <vt:lpstr>Remove method</vt:lpstr>
      <vt:lpstr>Remove method</vt:lpstr>
      <vt:lpstr>Remove method</vt:lpstr>
      <vt:lpstr>Remove method</vt:lpstr>
      <vt:lpstr>Remove method</vt:lpstr>
      <vt:lpstr>Remove method</vt:lpstr>
      <vt:lpstr>Remove method</vt:lpstr>
      <vt:lpstr>Remove method</vt:lpstr>
      <vt:lpstr>Remove: searching</vt:lpstr>
      <vt:lpstr>Remove: searching</vt:lpstr>
      <vt:lpstr>Remove: searching</vt:lpstr>
      <vt:lpstr>Remove: searching</vt:lpstr>
      <vt:lpstr>Remove: searching</vt:lpstr>
      <vt:lpstr>Remove: searching</vt:lpstr>
      <vt:lpstr>Remove: searching</vt:lpstr>
      <vt:lpstr>Remove: searching</vt:lpstr>
      <vt:lpstr>Remove: searching</vt:lpstr>
      <vt:lpstr>Remove: searching</vt:lpstr>
      <vt:lpstr>Remove: searching</vt:lpstr>
      <vt:lpstr>Why does this work?</vt:lpstr>
      <vt:lpstr>Why remove() is linearizable</vt:lpstr>
      <vt:lpstr>Why remove() is linearizable</vt:lpstr>
      <vt:lpstr>Why remove() is linearizable</vt:lpstr>
      <vt:lpstr>Why remove() is linearizable</vt:lpstr>
      <vt:lpstr>Why remove() is linearizable</vt:lpstr>
      <vt:lpstr>Why remove() is linearizable</vt:lpstr>
      <vt:lpstr>Adding Nodes</vt:lpstr>
      <vt:lpstr>Same Abstraction Map</vt:lpstr>
      <vt:lpstr>Rep Invariant</vt:lpstr>
      <vt:lpstr>Drawbacks</vt:lpstr>
      <vt:lpstr>Optimistic Synchronization</vt:lpstr>
      <vt:lpstr>Optimistic: Traverse without Locking</vt:lpstr>
      <vt:lpstr>Optimistic: Lock and Load</vt:lpstr>
      <vt:lpstr>Optimistic: Lock and Load</vt:lpstr>
      <vt:lpstr>What could go wrong?</vt:lpstr>
      <vt:lpstr>What could go wrong?</vt:lpstr>
      <vt:lpstr>What could go wrong?</vt:lpstr>
      <vt:lpstr>What could go wrong?</vt:lpstr>
      <vt:lpstr>What could go wrong?</vt:lpstr>
      <vt:lpstr>What could go wrong?</vt:lpstr>
      <vt:lpstr>What could go wrong?</vt:lpstr>
      <vt:lpstr>Validate – Part 1</vt:lpstr>
      <vt:lpstr>What Else Could Go Wrong?</vt:lpstr>
      <vt:lpstr>What Else Coould Go Wrong?</vt:lpstr>
      <vt:lpstr>What Else Coould Go Wrong?</vt:lpstr>
      <vt:lpstr>What Else Could Go Wrong?</vt:lpstr>
      <vt:lpstr>What Else Could Go Wrong?</vt:lpstr>
      <vt:lpstr>Validate Part 2 (while holding locks)</vt:lpstr>
      <vt:lpstr>Optimistic: Linearization Point</vt:lpstr>
      <vt:lpstr>Same Abstraction Map</vt:lpstr>
      <vt:lpstr>Invariants</vt:lpstr>
      <vt:lpstr>Correctness</vt:lpstr>
      <vt:lpstr>Unsuccessful Remove</vt:lpstr>
      <vt:lpstr>Validate (1)</vt:lpstr>
      <vt:lpstr>Validate (2)</vt:lpstr>
      <vt:lpstr>OK Computer</vt:lpstr>
      <vt:lpstr>Correctness</vt:lpstr>
      <vt:lpstr>Validation</vt:lpstr>
      <vt:lpstr>Validation</vt:lpstr>
      <vt:lpstr>Validation</vt:lpstr>
      <vt:lpstr>Validation</vt:lpstr>
      <vt:lpstr>Validation</vt:lpstr>
      <vt:lpstr>Validation</vt:lpstr>
      <vt:lpstr>Validation</vt:lpstr>
      <vt:lpstr>Validation</vt:lpstr>
      <vt:lpstr>Remove: searching</vt:lpstr>
      <vt:lpstr>Remove: searching</vt:lpstr>
      <vt:lpstr>Remove: searching</vt:lpstr>
      <vt:lpstr>Remove: searching</vt:lpstr>
      <vt:lpstr>Remove: searching</vt:lpstr>
      <vt:lpstr>Remove: searching</vt:lpstr>
      <vt:lpstr>Remove: searching</vt:lpstr>
      <vt:lpstr>On Exit from Loop</vt:lpstr>
      <vt:lpstr>Remove Method</vt:lpstr>
      <vt:lpstr>Remove Method</vt:lpstr>
      <vt:lpstr>Remove Method</vt:lpstr>
      <vt:lpstr>Remove Method</vt:lpstr>
      <vt:lpstr>Remove Method</vt:lpstr>
      <vt:lpstr>Remove Method</vt:lpstr>
      <vt:lpstr>Optimistic List</vt:lpstr>
      <vt:lpstr>So Far, So Good</vt:lpstr>
      <vt:lpstr>Evaluation</vt:lpstr>
      <vt:lpstr>Lazy List</vt:lpstr>
      <vt:lpstr>Lazy List</vt:lpstr>
      <vt:lpstr>Lazy Removal</vt:lpstr>
      <vt:lpstr>Lazy Removal</vt:lpstr>
      <vt:lpstr>Lazy Removal</vt:lpstr>
      <vt:lpstr>Lazy Removal</vt:lpstr>
      <vt:lpstr>Lazy Removal</vt:lpstr>
      <vt:lpstr>Lazy List</vt:lpstr>
      <vt:lpstr>Validation</vt:lpstr>
      <vt:lpstr>Business as Usual</vt:lpstr>
      <vt:lpstr>Business as Usual</vt:lpstr>
      <vt:lpstr>Business as Usual</vt:lpstr>
      <vt:lpstr>Business as Usual</vt:lpstr>
      <vt:lpstr>Business as Usual</vt:lpstr>
      <vt:lpstr>Business as Usual</vt:lpstr>
      <vt:lpstr>Business as Usual</vt:lpstr>
      <vt:lpstr>Business as Usual</vt:lpstr>
      <vt:lpstr>Business as Usual</vt:lpstr>
      <vt:lpstr>New Abstraction Map</vt:lpstr>
      <vt:lpstr>Invariant</vt:lpstr>
      <vt:lpstr>Validation</vt:lpstr>
      <vt:lpstr>List Validate Method</vt:lpstr>
      <vt:lpstr>List Validate Method</vt:lpstr>
      <vt:lpstr>List Validate Method</vt:lpstr>
      <vt:lpstr>Remove</vt:lpstr>
      <vt:lpstr>Remove</vt:lpstr>
      <vt:lpstr>Remove</vt:lpstr>
      <vt:lpstr>Remove</vt:lpstr>
      <vt:lpstr>Remove</vt:lpstr>
      <vt:lpstr>Contains</vt:lpstr>
      <vt:lpstr>Contains</vt:lpstr>
      <vt:lpstr>Contains</vt:lpstr>
      <vt:lpstr>Contains</vt:lpstr>
      <vt:lpstr>Contains</vt:lpstr>
      <vt:lpstr>Summary: Wait-free Contains</vt:lpstr>
      <vt:lpstr>Lazy List</vt:lpstr>
      <vt:lpstr>Evaluation</vt:lpstr>
      <vt:lpstr>Traffic Jam</vt:lpstr>
      <vt:lpstr>Reminder: Lock-Free Data Structures</vt:lpstr>
      <vt:lpstr>Lock-free Lists</vt:lpstr>
      <vt:lpstr>compareAndSet</vt:lpstr>
      <vt:lpstr>compareAndSet</vt:lpstr>
      <vt:lpstr>compareAndSet</vt:lpstr>
      <vt:lpstr>compareAndSet</vt:lpstr>
      <vt:lpstr>compareAndSet</vt:lpstr>
      <vt:lpstr>Lock-free Lists</vt:lpstr>
      <vt:lpstr>Problem…</vt:lpstr>
      <vt:lpstr>The Solution: Combine Bit and Pointer</vt:lpstr>
      <vt:lpstr>Solution</vt:lpstr>
      <vt:lpstr>Marking a Node</vt:lpstr>
      <vt:lpstr>Extracting Reference &amp; Mark</vt:lpstr>
      <vt:lpstr>Extracting Reference &amp; Mark</vt:lpstr>
      <vt:lpstr>Extracting Mark Only</vt:lpstr>
      <vt:lpstr>Changing State</vt:lpstr>
      <vt:lpstr>Changing State</vt:lpstr>
      <vt:lpstr>Changing State</vt:lpstr>
      <vt:lpstr>Changing State</vt:lpstr>
      <vt:lpstr>Changing State</vt:lpstr>
      <vt:lpstr>Changing State</vt:lpstr>
      <vt:lpstr>Removing a Node</vt:lpstr>
      <vt:lpstr>Removing a Node</vt:lpstr>
      <vt:lpstr>Removing a Node</vt:lpstr>
      <vt:lpstr>Removing a Node</vt:lpstr>
      <vt:lpstr>Traversing the List</vt:lpstr>
      <vt:lpstr>Lock-Free Traversal (only Add and Remove)</vt:lpstr>
      <vt:lpstr>The Window Class</vt:lpstr>
      <vt:lpstr>The Window Class</vt:lpstr>
      <vt:lpstr>Using the Find Method</vt:lpstr>
      <vt:lpstr>Using the Find Method</vt:lpstr>
      <vt:lpstr>Using the Find Method</vt:lpstr>
      <vt:lpstr>The Find Method</vt:lpstr>
      <vt:lpstr>The Find Method</vt:lpstr>
      <vt:lpstr>Remove</vt:lpstr>
      <vt:lpstr>Remove</vt:lpstr>
      <vt:lpstr>Remove</vt:lpstr>
      <vt:lpstr>Remove</vt:lpstr>
      <vt:lpstr>Remove</vt:lpstr>
      <vt:lpstr>Remove</vt:lpstr>
      <vt:lpstr>Remove</vt:lpstr>
      <vt:lpstr>Add</vt:lpstr>
      <vt:lpstr>Add</vt:lpstr>
      <vt:lpstr>Add</vt:lpstr>
      <vt:lpstr>Add</vt:lpstr>
      <vt:lpstr>Wait-free Contains</vt:lpstr>
      <vt:lpstr>Wait-free Contains</vt:lpstr>
      <vt:lpstr>Lock-free Find</vt:lpstr>
      <vt:lpstr>Lock-free Find</vt:lpstr>
      <vt:lpstr>Lock-free Find</vt:lpstr>
      <vt:lpstr>Lock-free Find</vt:lpstr>
      <vt:lpstr>Lock-free Find</vt:lpstr>
      <vt:lpstr>Lock-free Find</vt:lpstr>
      <vt:lpstr>Lock-free Find</vt:lpstr>
      <vt:lpstr>Lock-free Find</vt:lpstr>
      <vt:lpstr>Lock-free Find</vt:lpstr>
      <vt:lpstr>Lock-free Find</vt:lpstr>
      <vt:lpstr>Lock-free Find</vt:lpstr>
      <vt:lpstr>Lock-free Find</vt:lpstr>
      <vt:lpstr>Performance </vt:lpstr>
      <vt:lpstr>High Contains Ratio</vt:lpstr>
      <vt:lpstr>Low Contains Ratio  </vt:lpstr>
      <vt:lpstr>As Contains Ratio Increases  </vt:lpstr>
      <vt:lpstr>Summary</vt:lpstr>
      <vt:lpstr>“To Lock or Not to Lock”</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mph</cp:lastModifiedBy>
  <cp:revision>739</cp:revision>
  <cp:lastPrinted>2003-10-06T20:31:57Z</cp:lastPrinted>
  <dcterms:created xsi:type="dcterms:W3CDTF">1999-05-12T13:47:53Z</dcterms:created>
  <dcterms:modified xsi:type="dcterms:W3CDTF">2014-10-16T12:19:07Z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